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57"/>
  </p:notesMasterIdLst>
  <p:handoutMasterIdLst>
    <p:handoutMasterId r:id="rId58"/>
  </p:handoutMasterIdLst>
  <p:sldIdLst>
    <p:sldId id="262" r:id="rId3"/>
    <p:sldId id="260" r:id="rId4"/>
    <p:sldId id="272" r:id="rId5"/>
    <p:sldId id="434" r:id="rId6"/>
    <p:sldId id="464" r:id="rId7"/>
    <p:sldId id="476" r:id="rId8"/>
    <p:sldId id="435" r:id="rId9"/>
    <p:sldId id="436" r:id="rId10"/>
    <p:sldId id="466" r:id="rId11"/>
    <p:sldId id="479" r:id="rId12"/>
    <p:sldId id="437" r:id="rId13"/>
    <p:sldId id="477" r:id="rId14"/>
    <p:sldId id="467" r:id="rId15"/>
    <p:sldId id="468" r:id="rId16"/>
    <p:sldId id="438" r:id="rId17"/>
    <p:sldId id="469" r:id="rId18"/>
    <p:sldId id="470" r:id="rId19"/>
    <p:sldId id="326" r:id="rId20"/>
    <p:sldId id="440" r:id="rId21"/>
    <p:sldId id="462" r:id="rId22"/>
    <p:sldId id="472" r:id="rId23"/>
    <p:sldId id="452" r:id="rId24"/>
    <p:sldId id="471" r:id="rId25"/>
    <p:sldId id="441" r:id="rId26"/>
    <p:sldId id="501" r:id="rId27"/>
    <p:sldId id="433" r:id="rId28"/>
    <p:sldId id="463" r:id="rId29"/>
    <p:sldId id="480" r:id="rId30"/>
    <p:sldId id="481" r:id="rId31"/>
    <p:sldId id="482" r:id="rId32"/>
    <p:sldId id="474" r:id="rId33"/>
    <p:sldId id="460" r:id="rId34"/>
    <p:sldId id="444" r:id="rId35"/>
    <p:sldId id="443" r:id="rId36"/>
    <p:sldId id="475" r:id="rId37"/>
    <p:sldId id="484" r:id="rId38"/>
    <p:sldId id="485" r:id="rId39"/>
    <p:sldId id="486" r:id="rId40"/>
    <p:sldId id="487" r:id="rId41"/>
    <p:sldId id="489" r:id="rId42"/>
    <p:sldId id="490" r:id="rId43"/>
    <p:sldId id="491" r:id="rId44"/>
    <p:sldId id="483" r:id="rId45"/>
    <p:sldId id="492" r:id="rId46"/>
    <p:sldId id="493" r:id="rId47"/>
    <p:sldId id="504" r:id="rId48"/>
    <p:sldId id="494" r:id="rId49"/>
    <p:sldId id="496" r:id="rId50"/>
    <p:sldId id="362" r:id="rId51"/>
    <p:sldId id="455" r:id="rId52"/>
    <p:sldId id="371" r:id="rId53"/>
    <p:sldId id="330" r:id="rId54"/>
    <p:sldId id="473" r:id="rId55"/>
    <p:sldId id="412" r:id="rId5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2"/>
    <a:srgbClr val="404040"/>
    <a:srgbClr val="B9B4A1"/>
    <a:srgbClr val="F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85155" autoAdjust="0"/>
  </p:normalViewPr>
  <p:slideViewPr>
    <p:cSldViewPr>
      <p:cViewPr varScale="1">
        <p:scale>
          <a:sx n="131" d="100"/>
          <a:sy n="131" d="100"/>
        </p:scale>
        <p:origin x="948"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21DFC5-4C6A-4666-A644-BE0D72347D36}" type="datetimeFigureOut">
              <a:rPr lang="en-US" smtClean="0"/>
              <a:t>8/5/2019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076482-953F-4C88-B34A-F948C8DE3EF7}" type="slidenum">
              <a:rPr lang="en-US" smtClean="0"/>
              <a:t>‹#›</a:t>
            </a:fld>
            <a:endParaRPr lang="en-US"/>
          </a:p>
        </p:txBody>
      </p:sp>
    </p:spTree>
    <p:extLst>
      <p:ext uri="{BB962C8B-B14F-4D97-AF65-F5344CB8AC3E}">
        <p14:creationId xmlns:p14="http://schemas.microsoft.com/office/powerpoint/2010/main" val="3139778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02002-CBA5-4533-838F-2D7C74791A19}"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B8AD7-149D-4D80-A5B8-FD75473E0113}" type="slidenum">
              <a:rPr lang="en-US" smtClean="0"/>
              <a:t>‹#›</a:t>
            </a:fld>
            <a:endParaRPr lang="en-US"/>
          </a:p>
        </p:txBody>
      </p:sp>
    </p:spTree>
    <p:extLst>
      <p:ext uri="{BB962C8B-B14F-4D97-AF65-F5344CB8AC3E}">
        <p14:creationId xmlns:p14="http://schemas.microsoft.com/office/powerpoint/2010/main" val="21072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AN_bu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AN_bu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AN_bu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AN_bu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BC0B8AD7-149D-4D80-A5B8-FD75473E0113}" type="slidenum">
              <a:rPr lang="en-US" smtClean="0"/>
              <a:t>1</a:t>
            </a:fld>
            <a:endParaRPr lang="en-US"/>
          </a:p>
        </p:txBody>
      </p:sp>
    </p:spTree>
    <p:extLst>
      <p:ext uri="{BB962C8B-B14F-4D97-AF65-F5344CB8AC3E}">
        <p14:creationId xmlns:p14="http://schemas.microsoft.com/office/powerpoint/2010/main" val="1911044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BC0B8AD7-149D-4D80-A5B8-FD75473E0113}" type="slidenum">
              <a:rPr lang="en-US" smtClean="0"/>
              <a:t>10</a:t>
            </a:fld>
            <a:endParaRPr lang="en-US"/>
          </a:p>
        </p:txBody>
      </p:sp>
    </p:spTree>
    <p:extLst>
      <p:ext uri="{BB962C8B-B14F-4D97-AF65-F5344CB8AC3E}">
        <p14:creationId xmlns:p14="http://schemas.microsoft.com/office/powerpoint/2010/main" val="85114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pPr marL="228600" indent="-228600">
              <a:buAutoNum type="arabicPeriod"/>
            </a:pPr>
            <a:r>
              <a:rPr lang="en-US" baseline="0" dirty="0" smtClean="0"/>
              <a:t>Reference: </a:t>
            </a:r>
            <a:r>
              <a:rPr lang="en-US" dirty="0" smtClean="0">
                <a:hlinkClick r:id="rId3"/>
              </a:rPr>
              <a:t>https://en.wikipedia.org/wiki/CAN_bus</a:t>
            </a:r>
            <a:endParaRPr lang="en-US" dirty="0" smtClean="0"/>
          </a:p>
          <a:p>
            <a:pPr marL="228600" indent="-228600">
              <a:buAutoNum type="arabicPeriod"/>
            </a:pPr>
            <a:r>
              <a:rPr lang="en-US" dirty="0" smtClean="0"/>
              <a:t>For</a:t>
            </a:r>
            <a:r>
              <a:rPr lang="en-US" baseline="0" dirty="0" smtClean="0"/>
              <a:t> AUTOSAR Spec: Only support transmit Can Data Frame</a:t>
            </a:r>
          </a:p>
          <a:p>
            <a:pPr marL="228600" indent="-228600">
              <a:buAutoNum type="arabicPeriod"/>
            </a:pPr>
            <a:r>
              <a:rPr lang="en-US" sz="1200" b="1" i="0" kern="1200" dirty="0" smtClean="0">
                <a:solidFill>
                  <a:schemeClr val="tx1"/>
                </a:solidFill>
                <a:effectLst/>
                <a:latin typeface="+mn-lt"/>
                <a:ea typeface="+mn-ea"/>
                <a:cs typeface="+mn-cs"/>
              </a:rPr>
              <a:t>Error frame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error frame consists of two different fields:</a:t>
            </a:r>
          </a:p>
          <a:p>
            <a:pPr marL="171450" indent="-171450">
              <a:buFontTx/>
              <a:buChar char="-"/>
            </a:pPr>
            <a:r>
              <a:rPr lang="en-US" sz="1200" b="0" i="0" kern="1200" dirty="0" smtClean="0">
                <a:solidFill>
                  <a:schemeClr val="tx1"/>
                </a:solidFill>
                <a:effectLst/>
                <a:latin typeface="+mn-lt"/>
                <a:ea typeface="+mn-ea"/>
                <a:cs typeface="+mn-cs"/>
              </a:rPr>
              <a:t>The first field is given by the superposition of ERROR FLAGS (6–12 dominant/recessive bits) contributed from different stations.</a:t>
            </a:r>
          </a:p>
          <a:p>
            <a:pPr marL="171450" indent="-171450">
              <a:buFontTx/>
              <a:buChar char="-"/>
            </a:pPr>
            <a:r>
              <a:rPr lang="en-US" sz="1200" b="0" i="0" kern="1200" dirty="0" smtClean="0">
                <a:solidFill>
                  <a:schemeClr val="tx1"/>
                </a:solidFill>
                <a:effectLst/>
                <a:latin typeface="+mn-lt"/>
                <a:ea typeface="+mn-ea"/>
                <a:cs typeface="+mn-cs"/>
              </a:rPr>
              <a:t>The following second field is the ERROR DELIMITER (8 recessive bits).</a:t>
            </a:r>
          </a:p>
          <a:p>
            <a:r>
              <a:rPr lang="en-US" sz="1200" b="0" i="0" kern="1200" dirty="0" smtClean="0">
                <a:solidFill>
                  <a:schemeClr val="tx1"/>
                </a:solidFill>
                <a:effectLst/>
                <a:latin typeface="+mn-lt"/>
                <a:ea typeface="+mn-ea"/>
                <a:cs typeface="+mn-cs"/>
              </a:rPr>
              <a:t>There are two types of error flags:</a:t>
            </a:r>
          </a:p>
          <a:p>
            <a:pPr marL="171450" indent="-171450">
              <a:buFontTx/>
              <a:buChar char="-"/>
            </a:pPr>
            <a:r>
              <a:rPr lang="en-US" dirty="0" smtClean="0"/>
              <a:t>Active Error Flag six dominant bits – Transmitted by a node detecting an error on the network that is in error state "error active".</a:t>
            </a:r>
          </a:p>
          <a:p>
            <a:pPr marL="171450" indent="-171450">
              <a:buFontTx/>
              <a:buChar char="-"/>
            </a:pPr>
            <a:r>
              <a:rPr lang="en-US" dirty="0" smtClean="0"/>
              <a:t>Passive Error Flag six recessive bits – Transmitted by a node detecting an active error frame on the network that is in error state "error passive".</a:t>
            </a:r>
          </a:p>
          <a:p>
            <a:pPr marL="0" indent="0">
              <a:buFontTx/>
              <a:buNone/>
            </a:pPr>
            <a:r>
              <a:rPr lang="en-US" sz="1200" b="0" i="0" kern="1200" dirty="0" smtClean="0">
                <a:solidFill>
                  <a:schemeClr val="tx1"/>
                </a:solidFill>
                <a:effectLst/>
                <a:latin typeface="+mn-lt"/>
                <a:ea typeface="+mn-ea"/>
                <a:cs typeface="+mn-cs"/>
              </a:rPr>
              <a:t>There are two error counters in CAN:</a:t>
            </a:r>
          </a:p>
          <a:p>
            <a:pPr marL="228600" indent="-228600">
              <a:buAutoNum type="arabicPeriod"/>
            </a:pPr>
            <a:r>
              <a:rPr lang="en-US" dirty="0" smtClean="0"/>
              <a:t>Transmit error counter (TEC)</a:t>
            </a:r>
          </a:p>
          <a:p>
            <a:pPr marL="228600" indent="-228600">
              <a:buAutoNum type="arabicPeriod"/>
            </a:pPr>
            <a:r>
              <a:rPr lang="en-US" dirty="0" smtClean="0"/>
              <a:t>Receive error counter (REC)</a:t>
            </a:r>
          </a:p>
          <a:p>
            <a:pPr marL="0" indent="0">
              <a:buNone/>
            </a:pPr>
            <a:r>
              <a:rPr lang="en-US" dirty="0" smtClean="0"/>
              <a:t>Error state when:</a:t>
            </a:r>
          </a:p>
          <a:p>
            <a:pPr marL="0" indent="0">
              <a:buNone/>
            </a:pPr>
            <a:r>
              <a:rPr lang="en-US" sz="1200" b="0" i="0" kern="1200" dirty="0" smtClean="0">
                <a:solidFill>
                  <a:schemeClr val="tx1"/>
                </a:solidFill>
                <a:effectLst/>
                <a:latin typeface="+mn-lt"/>
                <a:ea typeface="+mn-ea"/>
                <a:cs typeface="+mn-cs"/>
              </a:rPr>
              <a:t>When TEC or REC is greater than 127 and lesser than 255, a Passive Error frame will be transmitted on the bus.</a:t>
            </a:r>
          </a:p>
          <a:p>
            <a:pPr marL="0" indent="0">
              <a:buNone/>
            </a:pPr>
            <a:r>
              <a:rPr lang="en-US" sz="1200" b="0" i="0" kern="1200" dirty="0" smtClean="0">
                <a:solidFill>
                  <a:schemeClr val="tx1"/>
                </a:solidFill>
                <a:effectLst/>
                <a:latin typeface="+mn-lt"/>
                <a:ea typeface="+mn-ea"/>
                <a:cs typeface="+mn-cs"/>
              </a:rPr>
              <a:t>When TEC and REC is lesser than 128, an Active Error frame will be transmitted on the bus.</a:t>
            </a:r>
          </a:p>
          <a:p>
            <a:pPr marL="0" indent="0">
              <a:buNone/>
            </a:pPr>
            <a:r>
              <a:rPr lang="en-US" sz="1200" b="0" i="0" kern="1200" dirty="0" smtClean="0">
                <a:solidFill>
                  <a:schemeClr val="tx1"/>
                </a:solidFill>
                <a:effectLst/>
                <a:latin typeface="+mn-lt"/>
                <a:ea typeface="+mn-ea"/>
                <a:cs typeface="+mn-cs"/>
              </a:rPr>
              <a:t>When TEC is greater than 255, then the node enters into </a:t>
            </a:r>
            <a:r>
              <a:rPr lang="en-US" sz="1200" b="0" i="0" kern="1200" dirty="0" smtClean="0">
                <a:solidFill>
                  <a:srgbClr val="FF0000"/>
                </a:solidFill>
                <a:effectLst/>
                <a:latin typeface="+mn-lt"/>
                <a:ea typeface="+mn-ea"/>
                <a:cs typeface="+mn-cs"/>
              </a:rPr>
              <a:t>Bus Off state</a:t>
            </a:r>
            <a:r>
              <a:rPr lang="en-US" sz="1200" b="0" i="0" kern="1200" dirty="0" smtClean="0">
                <a:solidFill>
                  <a:schemeClr val="tx1"/>
                </a:solidFill>
                <a:effectLst/>
                <a:latin typeface="+mn-lt"/>
                <a:ea typeface="+mn-ea"/>
                <a:cs typeface="+mn-cs"/>
              </a:rPr>
              <a:t>, where no frames will be transmitted.</a:t>
            </a:r>
          </a:p>
          <a:p>
            <a:pPr marL="0" indent="0">
              <a:buNone/>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11</a:t>
            </a:fld>
            <a:endParaRPr lang="en-US"/>
          </a:p>
        </p:txBody>
      </p:sp>
    </p:spTree>
    <p:extLst>
      <p:ext uri="{BB962C8B-B14F-4D97-AF65-F5344CB8AC3E}">
        <p14:creationId xmlns:p14="http://schemas.microsoft.com/office/powerpoint/2010/main" val="235011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baseline="0" dirty="0" smtClean="0"/>
              <a:t>Refer</a:t>
            </a:r>
            <a:r>
              <a:rPr lang="en-US" baseline="0" dirty="0" smtClean="0"/>
              <a:t>: </a:t>
            </a:r>
            <a:r>
              <a:rPr lang="en-US" baseline="0" dirty="0" smtClean="0">
                <a:solidFill>
                  <a:srgbClr val="FF0000"/>
                </a:solidFill>
              </a:rPr>
              <a:t>D:\00_Generic\00_Slide_Sharing_Training\01_AIS\02_CAN_DRIVER\Ref\CAN_DATA_FRAME.xlsx</a:t>
            </a:r>
          </a:p>
          <a:p>
            <a:pPr marL="0" indent="0">
              <a:buNone/>
            </a:pPr>
            <a:endParaRPr lang="en-US" baseline="0" dirty="0" smtClean="0">
              <a:solidFill>
                <a:srgbClr val="FF0000"/>
              </a:solidFill>
            </a:endParaRPr>
          </a:p>
        </p:txBody>
      </p:sp>
      <p:sp>
        <p:nvSpPr>
          <p:cNvPr id="4" name="Slide Number Placeholder 3"/>
          <p:cNvSpPr>
            <a:spLocks noGrp="1"/>
          </p:cNvSpPr>
          <p:nvPr>
            <p:ph type="sldNum" sz="quarter" idx="10"/>
          </p:nvPr>
        </p:nvSpPr>
        <p:spPr/>
        <p:txBody>
          <a:bodyPr/>
          <a:lstStyle/>
          <a:p>
            <a:fld id="{BC0B8AD7-149D-4D80-A5B8-FD75473E0113}" type="slidenum">
              <a:rPr lang="en-US" smtClean="0"/>
              <a:t>12</a:t>
            </a:fld>
            <a:endParaRPr lang="en-US"/>
          </a:p>
        </p:txBody>
      </p:sp>
    </p:spTree>
    <p:extLst>
      <p:ext uri="{BB962C8B-B14F-4D97-AF65-F5344CB8AC3E}">
        <p14:creationId xmlns:p14="http://schemas.microsoft.com/office/powerpoint/2010/main" val="74163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v"/>
            </a:pPr>
            <a:r>
              <a:rPr lang="en-US" sz="1200" baseline="0" dirty="0" smtClean="0"/>
              <a:t> </a:t>
            </a:r>
            <a:r>
              <a:rPr lang="en-US" sz="1200" dirty="0" smtClean="0"/>
              <a:t>Classic CAN: support transmission up to 8 data bytes and Speed is up to 1Mbps</a:t>
            </a:r>
          </a:p>
          <a:p>
            <a:pPr algn="just">
              <a:buFont typeface="Wingdings" panose="05000000000000000000" pitchFamily="2" charset="2"/>
              <a:buChar char="v"/>
            </a:pPr>
            <a:r>
              <a:rPr lang="en-US" sz="1200" baseline="0" dirty="0" smtClean="0"/>
              <a:t> </a:t>
            </a:r>
            <a:r>
              <a:rPr lang="en-US" sz="1200" dirty="0" smtClean="0"/>
              <a:t>CAN-FD: supports transmission up to 64 data bytes and Speed is up to 8Mbps</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13</a:t>
            </a:fld>
            <a:endParaRPr lang="en-US"/>
          </a:p>
        </p:txBody>
      </p:sp>
    </p:spTree>
    <p:extLst>
      <p:ext uri="{BB962C8B-B14F-4D97-AF65-F5344CB8AC3E}">
        <p14:creationId xmlns:p14="http://schemas.microsoft.com/office/powerpoint/2010/main" val="56663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14</a:t>
            </a:fld>
            <a:endParaRPr lang="en-US"/>
          </a:p>
        </p:txBody>
      </p:sp>
    </p:spTree>
    <p:extLst>
      <p:ext uri="{BB962C8B-B14F-4D97-AF65-F5344CB8AC3E}">
        <p14:creationId xmlns:p14="http://schemas.microsoft.com/office/powerpoint/2010/main" val="1078707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15</a:t>
            </a:fld>
            <a:endParaRPr lang="en-US"/>
          </a:p>
        </p:txBody>
      </p:sp>
    </p:spTree>
    <p:extLst>
      <p:ext uri="{BB962C8B-B14F-4D97-AF65-F5344CB8AC3E}">
        <p14:creationId xmlns:p14="http://schemas.microsoft.com/office/powerpoint/2010/main" val="770950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solidFill>
                  <a:srgbClr val="FF0000"/>
                </a:solidFill>
              </a:rPr>
              <a:t>Note:</a:t>
            </a:r>
          </a:p>
          <a:p>
            <a:pPr>
              <a:buFontTx/>
              <a:buChar char="-"/>
            </a:pPr>
            <a:r>
              <a:rPr lang="en-US" sz="1200" dirty="0" smtClean="0"/>
              <a:t>Message IDs must be unique on a single CAN bus, otherwise two nodes would continue transmission beyond the end of the arbitration field (ID) causing an error.</a:t>
            </a:r>
          </a:p>
          <a:p>
            <a:pPr>
              <a:buFontTx/>
              <a:buChar char="-"/>
            </a:pPr>
            <a:r>
              <a:rPr lang="en-US" sz="1200" dirty="0" smtClean="0">
                <a:solidFill>
                  <a:srgbClr val="FF0000"/>
                </a:solidFill>
              </a:rPr>
              <a:t>Node has smaller ID it will have higher priority for transmit data on bus</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16</a:t>
            </a:fld>
            <a:endParaRPr lang="en-US"/>
          </a:p>
        </p:txBody>
      </p:sp>
    </p:spTree>
    <p:extLst>
      <p:ext uri="{BB962C8B-B14F-4D97-AF65-F5344CB8AC3E}">
        <p14:creationId xmlns:p14="http://schemas.microsoft.com/office/powerpoint/2010/main" val="3073494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Note:</a:t>
            </a:r>
          </a:p>
          <a:p>
            <a:r>
              <a:rPr lang="en-US" sz="1800" dirty="0" smtClean="0"/>
              <a:t>- To ensure enough transitions to maintain synchronization, a bit of opposite polarity is inserted after five consecutive bits of the same polarity. This practice is called bit stuffing, and is necessary due to the non-return to zero (NRZ) coding used with CAN. The stuffed data frames are </a:t>
            </a:r>
            <a:r>
              <a:rPr lang="en-US" sz="1800" dirty="0" err="1" smtClean="0"/>
              <a:t>destuffed</a:t>
            </a:r>
            <a:r>
              <a:rPr lang="en-US" sz="1800" dirty="0" smtClean="0"/>
              <a:t> by the receiver.</a:t>
            </a:r>
          </a:p>
          <a:p>
            <a:endParaRPr lang="en-US" sz="1800" dirty="0" smtClean="0"/>
          </a:p>
          <a:p>
            <a:r>
              <a:rPr lang="en-US" sz="1800" dirty="0" smtClean="0"/>
              <a:t>- All fields in the frame are stuffed with the exception of the CRC delimiter, ACK field and end of frame which are a fixed size and are not stuffed. In the fields where bit stuffing is used, six consecutive bits of the same polarity (111111 or 000000) are considered an error. An active error flag can be transmitted by a node when an error has been detected. The active error flag consists of six consecutive dominant bits and violates the rule of bit stuffing.</a:t>
            </a:r>
          </a:p>
          <a:p>
            <a:endParaRPr lang="en-US" sz="1800" dirty="0"/>
          </a:p>
        </p:txBody>
      </p:sp>
      <p:sp>
        <p:nvSpPr>
          <p:cNvPr id="4" name="Slide Number Placeholder 3"/>
          <p:cNvSpPr>
            <a:spLocks noGrp="1"/>
          </p:cNvSpPr>
          <p:nvPr>
            <p:ph type="sldNum" sz="quarter" idx="10"/>
          </p:nvPr>
        </p:nvSpPr>
        <p:spPr/>
        <p:txBody>
          <a:bodyPr/>
          <a:lstStyle/>
          <a:p>
            <a:fld id="{BC0B8AD7-149D-4D80-A5B8-FD75473E0113}" type="slidenum">
              <a:rPr lang="en-US" smtClean="0"/>
              <a:t>17</a:t>
            </a:fld>
            <a:endParaRPr lang="en-US"/>
          </a:p>
        </p:txBody>
      </p:sp>
    </p:spTree>
    <p:extLst>
      <p:ext uri="{BB962C8B-B14F-4D97-AF65-F5344CB8AC3E}">
        <p14:creationId xmlns:p14="http://schemas.microsoft.com/office/powerpoint/2010/main" val="377651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18</a:t>
            </a:fld>
            <a:endParaRPr lang="en-US"/>
          </a:p>
        </p:txBody>
      </p:sp>
    </p:spTree>
    <p:extLst>
      <p:ext uri="{BB962C8B-B14F-4D97-AF65-F5344CB8AC3E}">
        <p14:creationId xmlns:p14="http://schemas.microsoft.com/office/powerpoint/2010/main" val="138507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a:t>
            </a:r>
            <a:r>
              <a:rPr lang="en-US" sz="1200" b="0" i="0" kern="1200" dirty="0" smtClean="0">
                <a:solidFill>
                  <a:schemeClr val="tx1"/>
                </a:solidFill>
                <a:effectLst/>
                <a:latin typeface="+mn-lt"/>
                <a:ea typeface="+mn-ea"/>
                <a:cs typeface="+mn-cs"/>
              </a:rPr>
              <a:t>AUTOSAR_EXP_</a:t>
            </a:r>
            <a:r>
              <a:rPr lang="en-US" sz="1200" b="0" i="0" kern="1200" dirty="0" err="1" smtClean="0">
                <a:solidFill>
                  <a:schemeClr val="tx1"/>
                </a:solidFill>
                <a:effectLst/>
                <a:latin typeface="+mn-lt"/>
                <a:ea typeface="+mn-ea"/>
                <a:cs typeface="+mn-cs"/>
              </a:rPr>
              <a:t>LayeredSoftwareArchitecture</a:t>
            </a:r>
            <a:r>
              <a:rPr lang="en-US" sz="1200" b="0" i="0" kern="1200" dirty="0" smtClean="0">
                <a:solidFill>
                  <a:schemeClr val="tx1"/>
                </a:solidFill>
                <a:effectLst/>
                <a:latin typeface="+mn-lt"/>
                <a:ea typeface="+mn-ea"/>
                <a:cs typeface="+mn-cs"/>
              </a:rPr>
              <a:t>..pdf</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19</a:t>
            </a:fld>
            <a:endParaRPr lang="en-US"/>
          </a:p>
        </p:txBody>
      </p:sp>
    </p:spTree>
    <p:extLst>
      <p:ext uri="{BB962C8B-B14F-4D97-AF65-F5344CB8AC3E}">
        <p14:creationId xmlns:p14="http://schemas.microsoft.com/office/powerpoint/2010/main" val="310236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a:t>
            </a:fld>
            <a:endParaRPr lang="en-US"/>
          </a:p>
        </p:txBody>
      </p:sp>
    </p:spTree>
    <p:extLst>
      <p:ext uri="{BB962C8B-B14F-4D97-AF65-F5344CB8AC3E}">
        <p14:creationId xmlns:p14="http://schemas.microsoft.com/office/powerpoint/2010/main" val="1354177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a:t>
            </a:r>
            <a:r>
              <a:rPr lang="en-US" sz="1200" b="0" i="0" kern="1200" dirty="0" smtClean="0">
                <a:solidFill>
                  <a:schemeClr val="tx1"/>
                </a:solidFill>
                <a:effectLst/>
                <a:latin typeface="+mn-lt"/>
                <a:ea typeface="+mn-ea"/>
                <a:cs typeface="+mn-cs"/>
              </a:rPr>
              <a:t>AUTOSAR_EXP_</a:t>
            </a:r>
            <a:r>
              <a:rPr lang="en-US" sz="1200" b="0" i="0" kern="1200" dirty="0" err="1" smtClean="0">
                <a:solidFill>
                  <a:schemeClr val="tx1"/>
                </a:solidFill>
                <a:effectLst/>
                <a:latin typeface="+mn-lt"/>
                <a:ea typeface="+mn-ea"/>
                <a:cs typeface="+mn-cs"/>
              </a:rPr>
              <a:t>LayeredSoftwareArchitecture</a:t>
            </a:r>
            <a:r>
              <a:rPr lang="en-US" sz="1200" b="0" i="0" kern="1200" dirty="0" smtClean="0">
                <a:solidFill>
                  <a:schemeClr val="tx1"/>
                </a:solidFill>
                <a:effectLst/>
                <a:latin typeface="+mn-lt"/>
                <a:ea typeface="+mn-ea"/>
                <a:cs typeface="+mn-cs"/>
              </a:rPr>
              <a:t>..pdf</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20</a:t>
            </a:fld>
            <a:endParaRPr lang="en-US"/>
          </a:p>
        </p:txBody>
      </p:sp>
    </p:spTree>
    <p:extLst>
      <p:ext uri="{BB962C8B-B14F-4D97-AF65-F5344CB8AC3E}">
        <p14:creationId xmlns:p14="http://schemas.microsoft.com/office/powerpoint/2010/main" val="645716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21</a:t>
            </a:fld>
            <a:endParaRPr lang="en-US"/>
          </a:p>
        </p:txBody>
      </p:sp>
    </p:spTree>
    <p:extLst>
      <p:ext uri="{BB962C8B-B14F-4D97-AF65-F5344CB8AC3E}">
        <p14:creationId xmlns:p14="http://schemas.microsoft.com/office/powerpoint/2010/main" val="274420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22</a:t>
            </a:fld>
            <a:endParaRPr lang="en-US"/>
          </a:p>
        </p:txBody>
      </p:sp>
    </p:spTree>
    <p:extLst>
      <p:ext uri="{BB962C8B-B14F-4D97-AF65-F5344CB8AC3E}">
        <p14:creationId xmlns:p14="http://schemas.microsoft.com/office/powerpoint/2010/main" val="3105759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23</a:t>
            </a:fld>
            <a:endParaRPr lang="en-US"/>
          </a:p>
        </p:txBody>
      </p:sp>
    </p:spTree>
    <p:extLst>
      <p:ext uri="{BB962C8B-B14F-4D97-AF65-F5344CB8AC3E}">
        <p14:creationId xmlns:p14="http://schemas.microsoft.com/office/powerpoint/2010/main" val="3182220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24</a:t>
            </a:fld>
            <a:endParaRPr lang="en-US"/>
          </a:p>
        </p:txBody>
      </p:sp>
    </p:spTree>
    <p:extLst>
      <p:ext uri="{BB962C8B-B14F-4D97-AF65-F5344CB8AC3E}">
        <p14:creationId xmlns:p14="http://schemas.microsoft.com/office/powerpoint/2010/main" val="1249615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a:t>
            </a:r>
            <a:r>
              <a:rPr lang="en-US" baseline="0" dirty="0" smtClean="0"/>
              <a:t> </a:t>
            </a:r>
            <a:r>
              <a:rPr lang="en-US" dirty="0" smtClean="0"/>
              <a:t>D:\00_Generic\03_Autosar\4.3.0\Software-Architecture_Communication-Stack\standard\</a:t>
            </a:r>
            <a:r>
              <a:rPr lang="en-US" sz="1200" dirty="0" smtClean="0"/>
              <a:t>AUTOSAR_SWS_CANDriver.pdf</a:t>
            </a: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25</a:t>
            </a:fld>
            <a:endParaRPr lang="en-US"/>
          </a:p>
        </p:txBody>
      </p:sp>
    </p:spTree>
    <p:extLst>
      <p:ext uri="{BB962C8B-B14F-4D97-AF65-F5344CB8AC3E}">
        <p14:creationId xmlns:p14="http://schemas.microsoft.com/office/powerpoint/2010/main" val="76260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26</a:t>
            </a:fld>
            <a:endParaRPr lang="en-US"/>
          </a:p>
        </p:txBody>
      </p:sp>
    </p:spTree>
    <p:extLst>
      <p:ext uri="{BB962C8B-B14F-4D97-AF65-F5344CB8AC3E}">
        <p14:creationId xmlns:p14="http://schemas.microsoft.com/office/powerpoint/2010/main" val="1189623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27</a:t>
            </a:fld>
            <a:endParaRPr lang="en-US"/>
          </a:p>
        </p:txBody>
      </p:sp>
    </p:spTree>
    <p:extLst>
      <p:ext uri="{BB962C8B-B14F-4D97-AF65-F5344CB8AC3E}">
        <p14:creationId xmlns:p14="http://schemas.microsoft.com/office/powerpoint/2010/main" val="383243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28</a:t>
            </a:fld>
            <a:endParaRPr lang="en-US"/>
          </a:p>
        </p:txBody>
      </p:sp>
    </p:spTree>
    <p:extLst>
      <p:ext uri="{BB962C8B-B14F-4D97-AF65-F5344CB8AC3E}">
        <p14:creationId xmlns:p14="http://schemas.microsoft.com/office/powerpoint/2010/main" val="401620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29</a:t>
            </a:fld>
            <a:endParaRPr lang="en-US"/>
          </a:p>
        </p:txBody>
      </p:sp>
    </p:spTree>
    <p:extLst>
      <p:ext uri="{BB962C8B-B14F-4D97-AF65-F5344CB8AC3E}">
        <p14:creationId xmlns:p14="http://schemas.microsoft.com/office/powerpoint/2010/main" val="194935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3</a:t>
            </a:fld>
            <a:endParaRPr lang="en-US"/>
          </a:p>
        </p:txBody>
      </p:sp>
    </p:spTree>
    <p:extLst>
      <p:ext uri="{BB962C8B-B14F-4D97-AF65-F5344CB8AC3E}">
        <p14:creationId xmlns:p14="http://schemas.microsoft.com/office/powerpoint/2010/main" val="150727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Development Error and Production Error?</a:t>
            </a: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30</a:t>
            </a:fld>
            <a:endParaRPr lang="en-US"/>
          </a:p>
        </p:txBody>
      </p:sp>
    </p:spTree>
    <p:extLst>
      <p:ext uri="{BB962C8B-B14F-4D97-AF65-F5344CB8AC3E}">
        <p14:creationId xmlns:p14="http://schemas.microsoft.com/office/powerpoint/2010/main" val="829294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31</a:t>
            </a:fld>
            <a:endParaRPr lang="en-US"/>
          </a:p>
        </p:txBody>
      </p:sp>
    </p:spTree>
    <p:extLst>
      <p:ext uri="{BB962C8B-B14F-4D97-AF65-F5344CB8AC3E}">
        <p14:creationId xmlns:p14="http://schemas.microsoft.com/office/powerpoint/2010/main" val="246747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32</a:t>
            </a:fld>
            <a:endParaRPr lang="en-US"/>
          </a:p>
        </p:txBody>
      </p:sp>
    </p:spTree>
    <p:extLst>
      <p:ext uri="{BB962C8B-B14F-4D97-AF65-F5344CB8AC3E}">
        <p14:creationId xmlns:p14="http://schemas.microsoft.com/office/powerpoint/2010/main" val="1317274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33</a:t>
            </a:fld>
            <a:endParaRPr lang="en-US"/>
          </a:p>
        </p:txBody>
      </p:sp>
    </p:spTree>
    <p:extLst>
      <p:ext uri="{BB962C8B-B14F-4D97-AF65-F5344CB8AC3E}">
        <p14:creationId xmlns:p14="http://schemas.microsoft.com/office/powerpoint/2010/main" val="3557476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34</a:t>
            </a:fld>
            <a:endParaRPr lang="en-US"/>
          </a:p>
        </p:txBody>
      </p:sp>
    </p:spTree>
    <p:extLst>
      <p:ext uri="{BB962C8B-B14F-4D97-AF65-F5344CB8AC3E}">
        <p14:creationId xmlns:p14="http://schemas.microsoft.com/office/powerpoint/2010/main" val="572022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a:t> </a:t>
            </a:r>
            <a:r>
              <a:rPr lang="en-US" baseline="0" dirty="0" smtClean="0"/>
              <a:t>Question</a:t>
            </a:r>
          </a:p>
          <a:p>
            <a:pPr marL="228600" indent="-228600">
              <a:buAutoNum type="arabicPeriod"/>
            </a:pPr>
            <a:r>
              <a:rPr lang="en-US" baseline="0" dirty="0" smtClean="0"/>
              <a:t>Which part of frame</a:t>
            </a: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BC0B8AD7-149D-4D80-A5B8-FD75473E0113}" type="slidenum">
              <a:rPr lang="en-US" smtClean="0"/>
              <a:t>35</a:t>
            </a:fld>
            <a:endParaRPr lang="en-US"/>
          </a:p>
        </p:txBody>
      </p:sp>
    </p:spTree>
    <p:extLst>
      <p:ext uri="{BB962C8B-B14F-4D97-AF65-F5344CB8AC3E}">
        <p14:creationId xmlns:p14="http://schemas.microsoft.com/office/powerpoint/2010/main" val="425649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p>
          <a:p>
            <a:r>
              <a:rPr lang="en-US" dirty="0" smtClean="0"/>
              <a:t>Question: </a:t>
            </a:r>
          </a:p>
          <a:p>
            <a:pPr marL="228600" indent="-228600">
              <a:buAutoNum type="arabicPeriod"/>
            </a:pPr>
            <a:r>
              <a:rPr lang="en-US" dirty="0" smtClean="0"/>
              <a:t>POLLING</a:t>
            </a:r>
            <a:r>
              <a:rPr lang="en-US" baseline="0" dirty="0" smtClean="0"/>
              <a:t> </a:t>
            </a:r>
            <a:r>
              <a:rPr lang="en-US" baseline="0" dirty="0" err="1" smtClean="0"/>
              <a:t>vs</a:t>
            </a:r>
            <a:r>
              <a:rPr lang="en-US" baseline="0" dirty="0" smtClean="0"/>
              <a:t> INTERRUPT mode</a:t>
            </a:r>
          </a:p>
          <a:p>
            <a:pPr marL="228600" indent="-228600">
              <a:buAutoNum type="arabicPeriod"/>
            </a:pPr>
            <a:r>
              <a:rPr lang="en-US" baseline="0" dirty="0" smtClean="0"/>
              <a:t>OS Task</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36</a:t>
            </a:fld>
            <a:endParaRPr lang="en-US"/>
          </a:p>
        </p:txBody>
      </p:sp>
    </p:spTree>
    <p:extLst>
      <p:ext uri="{BB962C8B-B14F-4D97-AF65-F5344CB8AC3E}">
        <p14:creationId xmlns:p14="http://schemas.microsoft.com/office/powerpoint/2010/main" val="384411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Refer: 9.1 Transmit request in </a:t>
            </a:r>
            <a:r>
              <a:rPr lang="en-US" sz="1200" dirty="0" err="1" smtClean="0"/>
              <a:t>CanIf</a:t>
            </a:r>
            <a:r>
              <a:rPr lang="en-US" sz="1200" dirty="0" smtClean="0"/>
              <a:t> SWS.</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37</a:t>
            </a:fld>
            <a:endParaRPr lang="en-US"/>
          </a:p>
        </p:txBody>
      </p:sp>
    </p:spTree>
    <p:extLst>
      <p:ext uri="{BB962C8B-B14F-4D97-AF65-F5344CB8AC3E}">
        <p14:creationId xmlns:p14="http://schemas.microsoft.com/office/powerpoint/2010/main" val="1429368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a:t>
            </a:r>
            <a:r>
              <a:rPr lang="fr-FR" sz="1200" b="1" i="0" kern="1200" dirty="0" smtClean="0">
                <a:solidFill>
                  <a:schemeClr val="tx1"/>
                </a:solidFill>
                <a:effectLst/>
                <a:latin typeface="+mn-lt"/>
                <a:ea typeface="+mn-ea"/>
                <a:cs typeface="+mn-cs"/>
              </a:rPr>
              <a:t>9.3 Transmit confirmation (</a:t>
            </a:r>
            <a:r>
              <a:rPr lang="fr-FR" sz="1200" b="1" i="0" kern="1200" dirty="0" err="1" smtClean="0">
                <a:solidFill>
                  <a:schemeClr val="tx1"/>
                </a:solidFill>
                <a:effectLst/>
                <a:latin typeface="+mn-lt"/>
                <a:ea typeface="+mn-ea"/>
                <a:cs typeface="+mn-cs"/>
              </a:rPr>
              <a:t>interrupt</a:t>
            </a:r>
            <a:r>
              <a:rPr lang="fr-FR" sz="1200" b="1" i="0" kern="1200" dirty="0" smtClean="0">
                <a:solidFill>
                  <a:schemeClr val="tx1"/>
                </a:solidFill>
                <a:effectLst/>
                <a:latin typeface="+mn-lt"/>
                <a:ea typeface="+mn-ea"/>
                <a:cs typeface="+mn-cs"/>
              </a:rPr>
              <a:t> mode)</a:t>
            </a:r>
            <a:r>
              <a:rPr lang="fr-FR" dirty="0" smtClean="0"/>
              <a:t>  in CANIF SWS</a:t>
            </a:r>
            <a:br>
              <a:rPr lang="fr-FR" dirty="0" smtClean="0"/>
            </a:b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38</a:t>
            </a:fld>
            <a:endParaRPr lang="en-US"/>
          </a:p>
        </p:txBody>
      </p:sp>
    </p:spTree>
    <p:extLst>
      <p:ext uri="{BB962C8B-B14F-4D97-AF65-F5344CB8AC3E}">
        <p14:creationId xmlns:p14="http://schemas.microsoft.com/office/powerpoint/2010/main" val="3174539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a:t>
            </a:r>
            <a:r>
              <a:rPr lang="fr-FR" sz="1200" b="1" i="0" kern="1200" dirty="0" smtClean="0">
                <a:solidFill>
                  <a:schemeClr val="tx1"/>
                </a:solidFill>
                <a:effectLst/>
                <a:latin typeface="+mn-lt"/>
                <a:ea typeface="+mn-ea"/>
                <a:cs typeface="+mn-cs"/>
              </a:rPr>
              <a:t>9.4 Transmit confirmation (polling mode)</a:t>
            </a:r>
            <a:r>
              <a:rPr lang="fr-FR" dirty="0" smtClean="0"/>
              <a:t> </a:t>
            </a:r>
            <a:r>
              <a:rPr lang="fr-FR" baseline="0" dirty="0" smtClean="0"/>
              <a:t> in SWS CAN-IF</a:t>
            </a: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39</a:t>
            </a:fld>
            <a:endParaRPr lang="en-US"/>
          </a:p>
        </p:txBody>
      </p:sp>
    </p:spTree>
    <p:extLst>
      <p:ext uri="{BB962C8B-B14F-4D97-AF65-F5344CB8AC3E}">
        <p14:creationId xmlns:p14="http://schemas.microsoft.com/office/powerpoint/2010/main" val="368471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a:t>
            </a:r>
            <a:r>
              <a:rPr lang="en-US" b="1" baseline="0" dirty="0" smtClean="0"/>
              <a:t> </a:t>
            </a:r>
            <a:r>
              <a:rPr lang="en-US" baseline="0" dirty="0" smtClean="0"/>
              <a:t>Any one know about CAN protocol?</a:t>
            </a: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4</a:t>
            </a:fld>
            <a:endParaRPr lang="en-US"/>
          </a:p>
        </p:txBody>
      </p:sp>
    </p:spTree>
    <p:extLst>
      <p:ext uri="{BB962C8B-B14F-4D97-AF65-F5344CB8AC3E}">
        <p14:creationId xmlns:p14="http://schemas.microsoft.com/office/powerpoint/2010/main" val="2170885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p>
          <a:p>
            <a:r>
              <a:rPr lang="en-US" dirty="0" smtClean="0"/>
              <a:t>Question: </a:t>
            </a:r>
          </a:p>
          <a:p>
            <a:pPr marL="228600" indent="-228600">
              <a:buAutoNum type="arabicPeriod"/>
            </a:pPr>
            <a:r>
              <a:rPr lang="en-US" dirty="0" smtClean="0"/>
              <a:t>POLLING</a:t>
            </a:r>
            <a:r>
              <a:rPr lang="en-US" baseline="0" dirty="0" smtClean="0"/>
              <a:t> </a:t>
            </a:r>
            <a:r>
              <a:rPr lang="en-US" baseline="0" dirty="0" err="1" smtClean="0"/>
              <a:t>vs</a:t>
            </a:r>
            <a:r>
              <a:rPr lang="en-US" baseline="0" dirty="0" smtClean="0"/>
              <a:t> INTERRUPT mode</a:t>
            </a:r>
          </a:p>
          <a:p>
            <a:pPr marL="228600" indent="-228600">
              <a:buAutoNum type="arabicPeriod"/>
            </a:pPr>
            <a:r>
              <a:rPr lang="en-US" baseline="0" dirty="0" smtClean="0"/>
              <a:t>OS Task</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40</a:t>
            </a:fld>
            <a:endParaRPr lang="en-US"/>
          </a:p>
        </p:txBody>
      </p:sp>
    </p:spTree>
    <p:extLst>
      <p:ext uri="{BB962C8B-B14F-4D97-AF65-F5344CB8AC3E}">
        <p14:creationId xmlns:p14="http://schemas.microsoft.com/office/powerpoint/2010/main" val="271435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p>
          <a:p>
            <a:r>
              <a:rPr lang="en-US" dirty="0" smtClean="0"/>
              <a:t>Question: </a:t>
            </a:r>
          </a:p>
          <a:p>
            <a:pPr marL="228600" indent="-228600">
              <a:buAutoNum type="arabicPeriod"/>
            </a:pPr>
            <a:r>
              <a:rPr lang="en-US" dirty="0" smtClean="0"/>
              <a:t>POLLING</a:t>
            </a:r>
            <a:r>
              <a:rPr lang="en-US" baseline="0" dirty="0" smtClean="0"/>
              <a:t> </a:t>
            </a:r>
            <a:r>
              <a:rPr lang="en-US" baseline="0" dirty="0" err="1" smtClean="0"/>
              <a:t>vs</a:t>
            </a:r>
            <a:r>
              <a:rPr lang="en-US" baseline="0" dirty="0" smtClean="0"/>
              <a:t> INTERRUPT mode</a:t>
            </a:r>
          </a:p>
          <a:p>
            <a:pPr marL="228600" indent="-228600">
              <a:buAutoNum type="arabicPeriod"/>
            </a:pPr>
            <a:r>
              <a:rPr lang="en-US" baseline="0" dirty="0" smtClean="0"/>
              <a:t>OS Task</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41</a:t>
            </a:fld>
            <a:endParaRPr lang="en-US"/>
          </a:p>
        </p:txBody>
      </p:sp>
    </p:spTree>
    <p:extLst>
      <p:ext uri="{BB962C8B-B14F-4D97-AF65-F5344CB8AC3E}">
        <p14:creationId xmlns:p14="http://schemas.microsoft.com/office/powerpoint/2010/main" val="778350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42</a:t>
            </a:fld>
            <a:endParaRPr lang="en-US"/>
          </a:p>
        </p:txBody>
      </p:sp>
    </p:spTree>
    <p:extLst>
      <p:ext uri="{BB962C8B-B14F-4D97-AF65-F5344CB8AC3E}">
        <p14:creationId xmlns:p14="http://schemas.microsoft.com/office/powerpoint/2010/main" val="5598346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43</a:t>
            </a:fld>
            <a:endParaRPr lang="en-US"/>
          </a:p>
        </p:txBody>
      </p:sp>
    </p:spTree>
    <p:extLst>
      <p:ext uri="{BB962C8B-B14F-4D97-AF65-F5344CB8AC3E}">
        <p14:creationId xmlns:p14="http://schemas.microsoft.com/office/powerpoint/2010/main" val="3671096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44</a:t>
            </a:fld>
            <a:endParaRPr lang="en-US"/>
          </a:p>
        </p:txBody>
      </p:sp>
    </p:spTree>
    <p:extLst>
      <p:ext uri="{BB962C8B-B14F-4D97-AF65-F5344CB8AC3E}">
        <p14:creationId xmlns:p14="http://schemas.microsoft.com/office/powerpoint/2010/main" val="40149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45</a:t>
            </a:fld>
            <a:endParaRPr lang="en-US"/>
          </a:p>
        </p:txBody>
      </p:sp>
    </p:spTree>
    <p:extLst>
      <p:ext uri="{BB962C8B-B14F-4D97-AF65-F5344CB8AC3E}">
        <p14:creationId xmlns:p14="http://schemas.microsoft.com/office/powerpoint/2010/main" val="686476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46</a:t>
            </a:fld>
            <a:endParaRPr lang="en-US"/>
          </a:p>
        </p:txBody>
      </p:sp>
    </p:spTree>
    <p:extLst>
      <p:ext uri="{BB962C8B-B14F-4D97-AF65-F5344CB8AC3E}">
        <p14:creationId xmlns:p14="http://schemas.microsoft.com/office/powerpoint/2010/main" val="1293523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47</a:t>
            </a:fld>
            <a:endParaRPr lang="en-US"/>
          </a:p>
        </p:txBody>
      </p:sp>
    </p:spTree>
    <p:extLst>
      <p:ext uri="{BB962C8B-B14F-4D97-AF65-F5344CB8AC3E}">
        <p14:creationId xmlns:p14="http://schemas.microsoft.com/office/powerpoint/2010/main" val="31307996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48</a:t>
            </a:fld>
            <a:endParaRPr lang="en-US"/>
          </a:p>
        </p:txBody>
      </p:sp>
    </p:spTree>
    <p:extLst>
      <p:ext uri="{BB962C8B-B14F-4D97-AF65-F5344CB8AC3E}">
        <p14:creationId xmlns:p14="http://schemas.microsoft.com/office/powerpoint/2010/main" val="1739198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49</a:t>
            </a:fld>
            <a:endParaRPr lang="en-US"/>
          </a:p>
        </p:txBody>
      </p:sp>
    </p:spTree>
    <p:extLst>
      <p:ext uri="{BB962C8B-B14F-4D97-AF65-F5344CB8AC3E}">
        <p14:creationId xmlns:p14="http://schemas.microsoft.com/office/powerpoint/2010/main" val="26761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What is ISO?</a:t>
            </a:r>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5</a:t>
            </a:fld>
            <a:endParaRPr lang="en-US"/>
          </a:p>
        </p:txBody>
      </p:sp>
    </p:spTree>
    <p:extLst>
      <p:ext uri="{BB962C8B-B14F-4D97-AF65-F5344CB8AC3E}">
        <p14:creationId xmlns:p14="http://schemas.microsoft.com/office/powerpoint/2010/main" val="826939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B8AD7-149D-4D80-A5B8-FD75473E0113}" type="slidenum">
              <a:rPr lang="en-US" smtClean="0"/>
              <a:t>50</a:t>
            </a:fld>
            <a:endParaRPr lang="en-US"/>
          </a:p>
        </p:txBody>
      </p:sp>
    </p:spTree>
    <p:extLst>
      <p:ext uri="{BB962C8B-B14F-4D97-AF65-F5344CB8AC3E}">
        <p14:creationId xmlns:p14="http://schemas.microsoft.com/office/powerpoint/2010/main" val="2943353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51</a:t>
            </a:fld>
            <a:endParaRPr lang="en-US"/>
          </a:p>
        </p:txBody>
      </p:sp>
    </p:spTree>
    <p:extLst>
      <p:ext uri="{BB962C8B-B14F-4D97-AF65-F5344CB8AC3E}">
        <p14:creationId xmlns:p14="http://schemas.microsoft.com/office/powerpoint/2010/main" val="1409751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52</a:t>
            </a:fld>
            <a:endParaRPr lang="en-US"/>
          </a:p>
        </p:txBody>
      </p:sp>
    </p:spTree>
    <p:extLst>
      <p:ext uri="{BB962C8B-B14F-4D97-AF65-F5344CB8AC3E}">
        <p14:creationId xmlns:p14="http://schemas.microsoft.com/office/powerpoint/2010/main" val="1031864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53</a:t>
            </a:fld>
            <a:endParaRPr lang="en-US"/>
          </a:p>
        </p:txBody>
      </p:sp>
    </p:spTree>
    <p:extLst>
      <p:ext uri="{BB962C8B-B14F-4D97-AF65-F5344CB8AC3E}">
        <p14:creationId xmlns:p14="http://schemas.microsoft.com/office/powerpoint/2010/main" val="403722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6</a:t>
            </a:fld>
            <a:endParaRPr lang="en-US"/>
          </a:p>
        </p:txBody>
      </p:sp>
    </p:spTree>
    <p:extLst>
      <p:ext uri="{BB962C8B-B14F-4D97-AF65-F5344CB8AC3E}">
        <p14:creationId xmlns:p14="http://schemas.microsoft.com/office/powerpoint/2010/main" val="33351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a:t>
            </a:r>
            <a:r>
              <a:rPr lang="en-US" dirty="0" smtClean="0">
                <a:hlinkClick r:id="rId3"/>
              </a:rPr>
              <a:t>https://en.wikipedia.org/wiki/CAN_bus</a:t>
            </a:r>
            <a:endParaRPr lang="en-US" dirty="0" smtClean="0"/>
          </a:p>
          <a:p>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7</a:t>
            </a:fld>
            <a:endParaRPr lang="en-US"/>
          </a:p>
        </p:txBody>
      </p:sp>
    </p:spTree>
    <p:extLst>
      <p:ext uri="{BB962C8B-B14F-4D97-AF65-F5344CB8AC3E}">
        <p14:creationId xmlns:p14="http://schemas.microsoft.com/office/powerpoint/2010/main" val="2242714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228600" indent="-228600">
              <a:buAutoNum type="arabicPeriod"/>
            </a:pPr>
            <a:r>
              <a:rPr lang="en-US" sz="1800" b="0" dirty="0" smtClean="0"/>
              <a:t>Reference:</a:t>
            </a:r>
            <a:r>
              <a:rPr lang="en-US" sz="1800" b="0" baseline="0" dirty="0" smtClean="0"/>
              <a:t>  </a:t>
            </a:r>
            <a:r>
              <a:rPr lang="en-US" sz="1800" b="0" dirty="0" smtClean="0">
                <a:hlinkClick r:id="rId3"/>
              </a:rPr>
              <a:t>https://en.wikipedia.org/wiki/CAN_bus</a:t>
            </a:r>
            <a:endParaRPr lang="en-US" sz="1800" b="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i="0" kern="1200" dirty="0" smtClean="0">
                <a:solidFill>
                  <a:schemeClr val="tx1"/>
                </a:solidFill>
                <a:effectLst/>
                <a:latin typeface="+mn-lt"/>
                <a:ea typeface="+mn-ea"/>
                <a:cs typeface="+mn-cs"/>
              </a:rPr>
              <a:t>ISO 11898-2</a:t>
            </a:r>
            <a:r>
              <a:rPr lang="en-US" sz="1800" b="0" i="0" kern="1200" dirty="0" smtClean="0">
                <a:solidFill>
                  <a:schemeClr val="tx1"/>
                </a:solidFill>
                <a:effectLst/>
                <a:latin typeface="+mn-lt"/>
                <a:ea typeface="+mn-ea"/>
                <a:cs typeface="+mn-cs"/>
              </a:rPr>
              <a:t>, also called high speed CAN (bit speeds up to 1Mb/s on CAN, 5Mb/s on CAN-FD), uses a linear bus terminated at each end with 120 Ω resistors.</a:t>
            </a:r>
            <a:endParaRPr lang="en-US" sz="1800" b="0" dirty="0" smtClean="0"/>
          </a:p>
          <a:p>
            <a:pPr marL="228600" indent="-228600">
              <a:buAutoNum type="arabicPeriod"/>
            </a:pPr>
            <a:r>
              <a:rPr lang="en-US" sz="1800" b="0" dirty="0" smtClean="0"/>
              <a:t>Dominant (0) : </a:t>
            </a:r>
            <a:r>
              <a:rPr lang="en-US" sz="1200" b="0" i="0" kern="1200" dirty="0" smtClean="0">
                <a:solidFill>
                  <a:schemeClr val="tx1"/>
                </a:solidFill>
                <a:effectLst/>
                <a:latin typeface="+mn-lt"/>
                <a:ea typeface="+mn-ea"/>
                <a:cs typeface="+mn-cs"/>
              </a:rPr>
              <a:t>The dominant differential voltage is a nominal 2 V.</a:t>
            </a:r>
            <a:endParaRPr lang="en-US" sz="1800" b="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0" dirty="0" smtClean="0"/>
              <a:t>Recessive (1) :  </a:t>
            </a:r>
            <a:r>
              <a:rPr lang="en-US" sz="1800" b="0" i="0" kern="1200" dirty="0" smtClean="0">
                <a:solidFill>
                  <a:schemeClr val="tx1"/>
                </a:solidFill>
                <a:effectLst/>
                <a:latin typeface="+mn-lt"/>
                <a:ea typeface="+mn-ea"/>
                <a:cs typeface="+mn-cs"/>
              </a:rPr>
              <a:t>The r</a:t>
            </a:r>
            <a:r>
              <a:rPr lang="en-US" sz="1800" b="0" dirty="0" smtClean="0"/>
              <a:t>ecessive </a:t>
            </a:r>
            <a:r>
              <a:rPr lang="en-US" sz="1800" b="0" i="0" kern="1200" dirty="0" smtClean="0">
                <a:solidFill>
                  <a:schemeClr val="tx1"/>
                </a:solidFill>
                <a:effectLst/>
                <a:latin typeface="+mn-lt"/>
                <a:ea typeface="+mn-ea"/>
                <a:cs typeface="+mn-cs"/>
              </a:rPr>
              <a:t>differential voltage is a nominal 0 V.</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0" i="0" kern="1200" dirty="0" smtClean="0">
                <a:solidFill>
                  <a:schemeClr val="tx1"/>
                </a:solidFill>
                <a:effectLst/>
                <a:latin typeface="+mn-lt"/>
                <a:ea typeface="+mn-ea"/>
                <a:cs typeface="+mn-cs"/>
              </a:rPr>
              <a:t>Question: Dominant and Recessive?</a:t>
            </a:r>
            <a:endParaRPr lang="en-US" sz="2800" b="0" dirty="0" smtClean="0"/>
          </a:p>
        </p:txBody>
      </p:sp>
      <p:sp>
        <p:nvSpPr>
          <p:cNvPr id="4" name="Slide Number Placeholder 3"/>
          <p:cNvSpPr>
            <a:spLocks noGrp="1"/>
          </p:cNvSpPr>
          <p:nvPr>
            <p:ph type="sldNum" sz="quarter" idx="10"/>
          </p:nvPr>
        </p:nvSpPr>
        <p:spPr/>
        <p:txBody>
          <a:bodyPr/>
          <a:lstStyle/>
          <a:p>
            <a:fld id="{BC0B8AD7-149D-4D80-A5B8-FD75473E0113}" type="slidenum">
              <a:rPr lang="en-US" smtClean="0"/>
              <a:t>8</a:t>
            </a:fld>
            <a:endParaRPr lang="en-US"/>
          </a:p>
        </p:txBody>
      </p:sp>
    </p:spTree>
    <p:extLst>
      <p:ext uri="{BB962C8B-B14F-4D97-AF65-F5344CB8AC3E}">
        <p14:creationId xmlns:p14="http://schemas.microsoft.com/office/powerpoint/2010/main" val="308662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pPr marL="228600" indent="-228600">
              <a:buAutoNum type="arabicPeriod"/>
            </a:pPr>
            <a:r>
              <a:rPr lang="en-US" sz="1200" b="0" i="0" kern="1200" dirty="0" smtClean="0">
                <a:solidFill>
                  <a:schemeClr val="tx1"/>
                </a:solidFill>
                <a:effectLst/>
                <a:latin typeface="+mn-lt"/>
                <a:ea typeface="+mn-ea"/>
                <a:cs typeface="+mn-cs"/>
              </a:rPr>
              <a:t>Reference:</a:t>
            </a:r>
            <a:r>
              <a:rPr lang="en-US" sz="1200" b="0" i="0" kern="1200" baseline="0" dirty="0" smtClean="0">
                <a:solidFill>
                  <a:schemeClr val="tx1"/>
                </a:solidFill>
                <a:effectLst/>
                <a:latin typeface="+mn-lt"/>
                <a:ea typeface="+mn-ea"/>
                <a:cs typeface="+mn-cs"/>
              </a:rPr>
              <a:t> </a:t>
            </a:r>
            <a:r>
              <a:rPr lang="en-US" dirty="0" smtClean="0">
                <a:hlinkClick r:id="rId3"/>
              </a:rPr>
              <a:t>https://en.wikipedia.org/wiki/CAN_bus</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ISO 11898-3</a:t>
            </a:r>
            <a:r>
              <a:rPr lang="en-US" sz="1200" b="0" i="0" kern="1200" dirty="0" smtClean="0">
                <a:solidFill>
                  <a:schemeClr val="tx1"/>
                </a:solidFill>
                <a:effectLst/>
                <a:latin typeface="+mn-lt"/>
                <a:ea typeface="+mn-ea"/>
                <a:cs typeface="+mn-cs"/>
              </a:rPr>
              <a:t>, also called low speed or fault tolerant CAN (up to 125 Kbps), uses a linear bus, star bus or multiple star buses connected by a linear bus and is terminated at each node by a fraction of the overall termination resistance. The overall termination resistance should be about 100 Ω, but not less than 100 Ω.</a:t>
            </a:r>
            <a:endParaRPr lang="en-US" dirty="0" smtClean="0"/>
          </a:p>
          <a:p>
            <a:pPr marL="228600" indent="-228600">
              <a:buAutoNum type="arabicPeriod"/>
            </a:pPr>
            <a:r>
              <a:rPr lang="en-US" sz="1200" b="0" i="0" kern="1200" dirty="0" smtClean="0">
                <a:solidFill>
                  <a:schemeClr val="tx1"/>
                </a:solidFill>
                <a:effectLst/>
                <a:latin typeface="+mn-lt"/>
                <a:ea typeface="+mn-ea"/>
                <a:cs typeface="+mn-cs"/>
              </a:rPr>
              <a:t>The dominant differential voltage must be greater than 2.3 V (with a 5 V </a:t>
            </a:r>
            <a:r>
              <a:rPr lang="en-US" sz="1200" b="0" i="0" kern="1200" dirty="0" err="1" smtClean="0">
                <a:solidFill>
                  <a:schemeClr val="tx1"/>
                </a:solidFill>
                <a:effectLst/>
                <a:latin typeface="+mn-lt"/>
                <a:ea typeface="+mn-ea"/>
                <a:cs typeface="+mn-cs"/>
              </a:rPr>
              <a:t>Vcc</a:t>
            </a:r>
            <a:r>
              <a:rPr lang="en-US" sz="1200" b="0" i="0" kern="1200" dirty="0" smtClean="0">
                <a:solidFill>
                  <a:schemeClr val="tx1"/>
                </a:solidFill>
                <a:effectLst/>
                <a:latin typeface="+mn-lt"/>
                <a:ea typeface="+mn-ea"/>
                <a:cs typeface="+mn-cs"/>
              </a:rPr>
              <a:t>) </a:t>
            </a:r>
          </a:p>
          <a:p>
            <a:pPr marL="228600" indent="-228600">
              <a:buAutoNum type="arabicPeriod"/>
            </a:pPr>
            <a:r>
              <a:rPr lang="en-US" sz="1200" b="0" i="0" kern="1200" dirty="0" smtClean="0">
                <a:solidFill>
                  <a:schemeClr val="tx1"/>
                </a:solidFill>
                <a:effectLst/>
                <a:latin typeface="+mn-lt"/>
                <a:ea typeface="+mn-ea"/>
                <a:cs typeface="+mn-cs"/>
              </a:rPr>
              <a:t>The recessive differential voltage must be less than 0.6 V</a:t>
            </a:r>
            <a:endParaRPr lang="en-US" dirty="0"/>
          </a:p>
        </p:txBody>
      </p:sp>
      <p:sp>
        <p:nvSpPr>
          <p:cNvPr id="4" name="Slide Number Placeholder 3"/>
          <p:cNvSpPr>
            <a:spLocks noGrp="1"/>
          </p:cNvSpPr>
          <p:nvPr>
            <p:ph type="sldNum" sz="quarter" idx="10"/>
          </p:nvPr>
        </p:nvSpPr>
        <p:spPr/>
        <p:txBody>
          <a:bodyPr/>
          <a:lstStyle/>
          <a:p>
            <a:fld id="{BC0B8AD7-149D-4D80-A5B8-FD75473E0113}" type="slidenum">
              <a:rPr lang="en-US" smtClean="0"/>
              <a:t>9</a:t>
            </a:fld>
            <a:endParaRPr lang="en-US"/>
          </a:p>
        </p:txBody>
      </p:sp>
    </p:spTree>
    <p:extLst>
      <p:ext uri="{BB962C8B-B14F-4D97-AF65-F5344CB8AC3E}">
        <p14:creationId xmlns:p14="http://schemas.microsoft.com/office/powerpoint/2010/main" val="2613690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060" y="2911420"/>
            <a:ext cx="9144000" cy="884466"/>
          </a:xfrm>
          <a:prstGeom prst="rect">
            <a:avLst/>
          </a:prstGeom>
          <a:noFill/>
        </p:spPr>
        <p:txBody>
          <a:bodyPr anchor="ctr"/>
          <a:lstStyle>
            <a:lvl1pPr algn="ctr">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8" name="Text Placeholder 7"/>
          <p:cNvSpPr>
            <a:spLocks noGrp="1"/>
          </p:cNvSpPr>
          <p:nvPr>
            <p:ph type="body" sz="quarter" idx="10"/>
          </p:nvPr>
        </p:nvSpPr>
        <p:spPr>
          <a:xfrm>
            <a:off x="1511957" y="3753091"/>
            <a:ext cx="6120086" cy="648369"/>
          </a:xfrm>
          <a:prstGeom prst="rect">
            <a:avLst/>
          </a:prstGeom>
        </p:spPr>
        <p:txBody>
          <a:bodyPr/>
          <a:lstStyle>
            <a:lvl1pPr marL="0" indent="0" algn="ctr">
              <a:buNone/>
              <a:defRPr sz="2000" b="1">
                <a:solidFill>
                  <a:srgbClr val="404040"/>
                </a:solidFill>
                <a:latin typeface="Arial" panose="020B0604020202020204" pitchFamily="34" charset="0"/>
                <a:cs typeface="Arial" panose="020B0604020202020204" pitchFamily="34" charset="0"/>
              </a:defRPr>
            </a:lvl1pPr>
            <a:lvl2pPr marL="457200" indent="0">
              <a:buNone/>
              <a:defRPr/>
            </a:lvl2pPr>
          </a:lstStyle>
          <a:p>
            <a:pPr lvl="0"/>
            <a:r>
              <a:rPr lang="en-US" dirty="0"/>
              <a:t>Click to edit Master text styles</a:t>
            </a:r>
          </a:p>
        </p:txBody>
      </p:sp>
      <p:grpSp>
        <p:nvGrpSpPr>
          <p:cNvPr id="12" name="Group 11">
            <a:extLst>
              <a:ext uri="{FF2B5EF4-FFF2-40B4-BE49-F238E27FC236}">
                <a16:creationId xmlns="" xmlns:a16="http://schemas.microsoft.com/office/drawing/2014/main" id="{10CA4740-D1AA-4BB8-8235-7EB01655BE2F}"/>
              </a:ext>
            </a:extLst>
          </p:cNvPr>
          <p:cNvGrpSpPr/>
          <p:nvPr userDrawn="1"/>
        </p:nvGrpSpPr>
        <p:grpSpPr>
          <a:xfrm>
            <a:off x="3965741" y="4395897"/>
            <a:ext cx="1212518" cy="636571"/>
            <a:chOff x="3965741" y="4390671"/>
            <a:chExt cx="1212518" cy="636571"/>
          </a:xfrm>
        </p:grpSpPr>
        <p:pic>
          <p:nvPicPr>
            <p:cNvPr id="1026" name="Picture 2" descr="Image result for fpt software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fpt software logo">
              <a:extLst>
                <a:ext uri="{FF2B5EF4-FFF2-40B4-BE49-F238E27FC236}">
                  <a16:creationId xmlns="" xmlns:a16="http://schemas.microsoft.com/office/drawing/2014/main" id="{0891D36A-012B-4734-82FD-560D606BBE51}"/>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1835696" y="1206519"/>
            <a:ext cx="5544616" cy="460648"/>
          </a:xfrm>
          <a:prstGeom prst="rect">
            <a:avLst/>
          </a:prstGeom>
          <a:solidFill>
            <a:srgbClr val="B9B4A1"/>
          </a:solidFill>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	Click to edit Master text styles</a:t>
            </a:r>
          </a:p>
        </p:txBody>
      </p:sp>
      <p:sp>
        <p:nvSpPr>
          <p:cNvPr id="7" name="Content Placeholder 2"/>
          <p:cNvSpPr>
            <a:spLocks noGrp="1"/>
          </p:cNvSpPr>
          <p:nvPr>
            <p:ph idx="10" hasCustomPrompt="1"/>
          </p:nvPr>
        </p:nvSpPr>
        <p:spPr>
          <a:xfrm>
            <a:off x="1835696" y="3430659"/>
            <a:ext cx="5544616" cy="460648"/>
          </a:xfrm>
          <a:prstGeom prst="rect">
            <a:avLst/>
          </a:prstGeom>
          <a:solidFill>
            <a:srgbClr val="B9B4A1"/>
          </a:solidFill>
        </p:spPr>
        <p:txBody>
          <a:bodyPr anchor="ctr"/>
          <a:lstStyle>
            <a:lvl1pPr>
              <a:defRPr lang="en-US" altLang="ko-KR" sz="2000" dirty="0" smtClean="0">
                <a:solidFill>
                  <a:schemeClr val="tx1">
                    <a:lumMod val="75000"/>
                    <a:lumOff val="25000"/>
                  </a:schemeClr>
                </a:solidFill>
                <a:latin typeface="Arial" pitchFamily="34" charset="0"/>
                <a:cs typeface="Arial" pitchFamily="34" charset="0"/>
              </a:defRPr>
            </a:lvl1pPr>
          </a:lstStyle>
          <a:p>
            <a:pPr marL="0" lvl="0" indent="0">
              <a:buNone/>
            </a:pPr>
            <a:r>
              <a:rPr lang="en-US" altLang="ko-KR" dirty="0"/>
              <a:t>	Click to edit Master text styles</a:t>
            </a:r>
          </a:p>
        </p:txBody>
      </p:sp>
      <p:sp>
        <p:nvSpPr>
          <p:cNvPr id="8" name="Content Placeholder 2"/>
          <p:cNvSpPr>
            <a:spLocks noGrp="1"/>
          </p:cNvSpPr>
          <p:nvPr>
            <p:ph idx="11" hasCustomPrompt="1"/>
          </p:nvPr>
        </p:nvSpPr>
        <p:spPr>
          <a:xfrm>
            <a:off x="1835696" y="2318589"/>
            <a:ext cx="5544616" cy="460648"/>
          </a:xfrm>
          <a:prstGeom prst="rect">
            <a:avLst/>
          </a:prstGeom>
          <a:solidFill>
            <a:srgbClr val="B9B4A1"/>
          </a:solidFill>
        </p:spPr>
        <p:txBody>
          <a:bodyPr anchor="ctr"/>
          <a:lstStyle>
            <a:lvl1pPr>
              <a:defRPr lang="en-US" altLang="ko-KR" sz="2000" dirty="0" smtClean="0">
                <a:solidFill>
                  <a:schemeClr val="tx1">
                    <a:lumMod val="75000"/>
                    <a:lumOff val="25000"/>
                  </a:schemeClr>
                </a:solidFill>
                <a:latin typeface="Arial" pitchFamily="34" charset="0"/>
                <a:cs typeface="Arial" pitchFamily="34" charset="0"/>
              </a:defRPr>
            </a:lvl1pPr>
          </a:lstStyle>
          <a:p>
            <a:pPr marL="0" lvl="0" indent="0">
              <a:buNone/>
            </a:pPr>
            <a:r>
              <a:rPr lang="en-US" altLang="ko-KR" dirty="0"/>
              <a:t>	Click to edit Master text styles</a:t>
            </a:r>
          </a:p>
        </p:txBody>
      </p:sp>
      <p:sp>
        <p:nvSpPr>
          <p:cNvPr id="9" name="Content Placeholder 2"/>
          <p:cNvSpPr>
            <a:spLocks noGrp="1"/>
          </p:cNvSpPr>
          <p:nvPr>
            <p:ph idx="12" hasCustomPrompt="1"/>
          </p:nvPr>
        </p:nvSpPr>
        <p:spPr>
          <a:xfrm>
            <a:off x="1835696" y="1762554"/>
            <a:ext cx="5544616" cy="460648"/>
          </a:xfrm>
          <a:prstGeom prst="rect">
            <a:avLst/>
          </a:prstGeom>
          <a:solidFill>
            <a:srgbClr val="B9B4A1"/>
          </a:solidFill>
        </p:spPr>
        <p:txBody>
          <a:bodyPr anchor="ctr"/>
          <a:lstStyle>
            <a:lvl1pPr>
              <a:defRPr lang="en-US" altLang="ko-KR" sz="2000" dirty="0" smtClean="0">
                <a:solidFill>
                  <a:schemeClr val="tx1">
                    <a:lumMod val="75000"/>
                    <a:lumOff val="25000"/>
                  </a:schemeClr>
                </a:solidFill>
                <a:latin typeface="Arial" pitchFamily="34" charset="0"/>
                <a:cs typeface="Arial" pitchFamily="34" charset="0"/>
              </a:defRPr>
            </a:lvl1pPr>
          </a:lstStyle>
          <a:p>
            <a:pPr marL="0" lvl="0" indent="0">
              <a:buNone/>
            </a:pPr>
            <a:r>
              <a:rPr lang="en-US" altLang="ko-KR" dirty="0"/>
              <a:t>	Click to edit Master text styles</a:t>
            </a:r>
          </a:p>
        </p:txBody>
      </p:sp>
      <p:sp>
        <p:nvSpPr>
          <p:cNvPr id="10" name="Content Placeholder 2"/>
          <p:cNvSpPr>
            <a:spLocks noGrp="1"/>
          </p:cNvSpPr>
          <p:nvPr>
            <p:ph idx="13" hasCustomPrompt="1"/>
          </p:nvPr>
        </p:nvSpPr>
        <p:spPr>
          <a:xfrm>
            <a:off x="1835696" y="2874624"/>
            <a:ext cx="5544616" cy="460648"/>
          </a:xfrm>
          <a:prstGeom prst="rect">
            <a:avLst/>
          </a:prstGeom>
          <a:solidFill>
            <a:srgbClr val="B9B4A1"/>
          </a:solidFill>
        </p:spPr>
        <p:txBody>
          <a:bodyPr anchor="ctr"/>
          <a:lstStyle>
            <a:lvl1pPr>
              <a:defRPr lang="en-US" altLang="ko-KR" sz="2000" dirty="0" smtClean="0">
                <a:solidFill>
                  <a:schemeClr val="tx1">
                    <a:lumMod val="75000"/>
                    <a:lumOff val="25000"/>
                  </a:schemeClr>
                </a:solidFill>
                <a:latin typeface="Arial" pitchFamily="34" charset="0"/>
                <a:cs typeface="Arial" pitchFamily="34" charset="0"/>
              </a:defRPr>
            </a:lvl1pPr>
          </a:lstStyle>
          <a:p>
            <a:pPr marL="0" lvl="0" indent="0">
              <a:buNone/>
            </a:pPr>
            <a:r>
              <a:rPr lang="en-US" altLang="ko-KR" dirty="0"/>
              <a:t>	Click to edit Master text styles</a:t>
            </a:r>
          </a:p>
        </p:txBody>
      </p:sp>
      <p:sp>
        <p:nvSpPr>
          <p:cNvPr id="11" name="Content Placeholder 2"/>
          <p:cNvSpPr>
            <a:spLocks noGrp="1"/>
          </p:cNvSpPr>
          <p:nvPr>
            <p:ph idx="14" hasCustomPrompt="1"/>
          </p:nvPr>
        </p:nvSpPr>
        <p:spPr>
          <a:xfrm>
            <a:off x="1835696" y="3986693"/>
            <a:ext cx="5544616" cy="460648"/>
          </a:xfrm>
          <a:prstGeom prst="rect">
            <a:avLst/>
          </a:prstGeom>
          <a:solidFill>
            <a:srgbClr val="B9B4A1"/>
          </a:solidFill>
        </p:spPr>
        <p:txBody>
          <a:bodyPr anchor="ctr"/>
          <a:lstStyle>
            <a:lvl1pPr>
              <a:defRPr lang="en-US" altLang="ko-KR" sz="2000" dirty="0" smtClean="0">
                <a:solidFill>
                  <a:schemeClr val="tx1">
                    <a:lumMod val="75000"/>
                    <a:lumOff val="25000"/>
                  </a:schemeClr>
                </a:solidFill>
                <a:latin typeface="Arial" pitchFamily="34" charset="0"/>
                <a:cs typeface="Arial" pitchFamily="34" charset="0"/>
              </a:defRPr>
            </a:lvl1pPr>
          </a:lstStyle>
          <a:p>
            <a:pPr marL="0" lvl="0" indent="0">
              <a:buNone/>
            </a:pPr>
            <a:r>
              <a:rPr lang="en-US" altLang="ko-KR" dirty="0"/>
              <a:t>	Click to edit Master text styles</a:t>
            </a:r>
          </a:p>
        </p:txBody>
      </p:sp>
      <p:sp>
        <p:nvSpPr>
          <p:cNvPr id="2" name="Title 1"/>
          <p:cNvSpPr>
            <a:spLocks noGrp="1"/>
          </p:cNvSpPr>
          <p:nvPr>
            <p:ph type="title" hasCustomPrompt="1"/>
          </p:nvPr>
        </p:nvSpPr>
        <p:spPr>
          <a:xfrm>
            <a:off x="2976" y="6350"/>
            <a:ext cx="9144000" cy="884466"/>
          </a:xfrm>
          <a:prstGeom prst="rect">
            <a:avLst/>
          </a:prstGeom>
          <a:solidFill>
            <a:schemeClr val="bg1"/>
          </a:solidFill>
        </p:spPr>
        <p:txBody>
          <a:bodyPr anchor="ctr"/>
          <a:lstStyle>
            <a:lvl1pPr algn="ctr">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grpSp>
        <p:nvGrpSpPr>
          <p:cNvPr id="12" name="Group 11">
            <a:extLst>
              <a:ext uri="{FF2B5EF4-FFF2-40B4-BE49-F238E27FC236}">
                <a16:creationId xmlns="" xmlns:a16="http://schemas.microsoft.com/office/drawing/2014/main" id="{30ACF57B-4799-4E42-815F-DDBB47636ABD}"/>
              </a:ext>
            </a:extLst>
          </p:cNvPr>
          <p:cNvGrpSpPr/>
          <p:nvPr userDrawn="1"/>
        </p:nvGrpSpPr>
        <p:grpSpPr>
          <a:xfrm>
            <a:off x="4001745" y="4443958"/>
            <a:ext cx="1212518" cy="636571"/>
            <a:chOff x="3965741" y="4390671"/>
            <a:chExt cx="1212518" cy="636571"/>
          </a:xfrm>
        </p:grpSpPr>
        <p:pic>
          <p:nvPicPr>
            <p:cNvPr id="13" name="Picture 2" descr="Image result for fpt software logo">
              <a:extLst>
                <a:ext uri="{FF2B5EF4-FFF2-40B4-BE49-F238E27FC236}">
                  <a16:creationId xmlns="" xmlns:a16="http://schemas.microsoft.com/office/drawing/2014/main" id="{8996C353-9CD3-4B9C-AD14-05A086E79941}"/>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fpt software logo">
              <a:extLst>
                <a:ext uri="{FF2B5EF4-FFF2-40B4-BE49-F238E27FC236}">
                  <a16:creationId xmlns="" xmlns:a16="http://schemas.microsoft.com/office/drawing/2014/main" id="{E931F034-D4A8-4778-8DE2-BBDDD77FBE41}"/>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3051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0" y="1851670"/>
            <a:ext cx="9144000" cy="993775"/>
          </a:xfrm>
          <a:prstGeom prst="rect">
            <a:avLst/>
          </a:prstGeom>
          <a:solidFill>
            <a:srgbClr val="B9B4A1"/>
          </a:solidFill>
        </p:spPr>
        <p:txBody>
          <a:bodyPr anchor="ctr"/>
          <a:lstStyle>
            <a:lvl1pPr>
              <a:defRPr>
                <a:solidFill>
                  <a:srgbClr val="404040"/>
                </a:solidFill>
              </a:defRPr>
            </a:lvl1pPr>
          </a:lstStyle>
          <a:p>
            <a:r>
              <a:rPr lang="en-US" dirty="0"/>
              <a:t>Click to edit Master title style</a:t>
            </a:r>
          </a:p>
        </p:txBody>
      </p:sp>
      <p:sp>
        <p:nvSpPr>
          <p:cNvPr id="4" name="Rectangle 3"/>
          <p:cNvSpPr/>
          <p:nvPr userDrawn="1"/>
        </p:nvSpPr>
        <p:spPr>
          <a:xfrm>
            <a:off x="0" y="2845445"/>
            <a:ext cx="9144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2BE5AE64-356E-4DB1-A3AA-0651952E4B99}"/>
              </a:ext>
            </a:extLst>
          </p:cNvPr>
          <p:cNvGrpSpPr/>
          <p:nvPr userDrawn="1"/>
        </p:nvGrpSpPr>
        <p:grpSpPr>
          <a:xfrm>
            <a:off x="4139952" y="4371950"/>
            <a:ext cx="1212518" cy="636571"/>
            <a:chOff x="3965741" y="4390671"/>
            <a:chExt cx="1212518" cy="636571"/>
          </a:xfrm>
        </p:grpSpPr>
        <p:pic>
          <p:nvPicPr>
            <p:cNvPr id="7" name="Picture 2" descr="Image result for fpt software logo">
              <a:extLst>
                <a:ext uri="{FF2B5EF4-FFF2-40B4-BE49-F238E27FC236}">
                  <a16:creationId xmlns="" xmlns:a16="http://schemas.microsoft.com/office/drawing/2014/main" id="{862495F3-B44C-4D9F-B837-65325C7FB438}"/>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fpt software logo">
              <a:extLst>
                <a:ext uri="{FF2B5EF4-FFF2-40B4-BE49-F238E27FC236}">
                  <a16:creationId xmlns="" xmlns:a16="http://schemas.microsoft.com/office/drawing/2014/main" id="{21C67754-4ECA-48BD-A883-695AB56AEDC3}"/>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049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107504" y="987574"/>
            <a:ext cx="8784976" cy="460648"/>
          </a:xfrm>
          <a:prstGeom prst="rect">
            <a:avLst/>
          </a:prstGeom>
        </p:spPr>
        <p:txBody>
          <a:bodyPr anchor="ctr"/>
          <a:lstStyle>
            <a:lvl1pPr marL="0" indent="0">
              <a:buNone/>
              <a:defRPr sz="3200">
                <a:solidFill>
                  <a:srgbClr val="F37022"/>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0" y="1491630"/>
            <a:ext cx="8902824" cy="3651870"/>
          </a:xfrm>
          <a:prstGeom prst="rect">
            <a:avLst/>
          </a:prstGeom>
        </p:spPr>
        <p:txBody>
          <a:bodyPr lIns="396000" anchor="t"/>
          <a:lstStyle>
            <a:lvl1pPr marL="285750" indent="-285750" latinLnBrk="0">
              <a:buFont typeface="Arial" panose="020B0604020202020204" pitchFamily="34" charset="0"/>
              <a:buChar char="•"/>
              <a:defRPr sz="2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grpSp>
        <p:nvGrpSpPr>
          <p:cNvPr id="7" name="Group 6">
            <a:extLst>
              <a:ext uri="{FF2B5EF4-FFF2-40B4-BE49-F238E27FC236}">
                <a16:creationId xmlns="" xmlns:a16="http://schemas.microsoft.com/office/drawing/2014/main" id="{CF3AD3E5-01E4-4652-9079-5AFE85855EAD}"/>
              </a:ext>
            </a:extLst>
          </p:cNvPr>
          <p:cNvGrpSpPr/>
          <p:nvPr userDrawn="1"/>
        </p:nvGrpSpPr>
        <p:grpSpPr>
          <a:xfrm>
            <a:off x="8028384" y="123947"/>
            <a:ext cx="1212518" cy="636571"/>
            <a:chOff x="3965741" y="4390671"/>
            <a:chExt cx="1212518" cy="636571"/>
          </a:xfrm>
        </p:grpSpPr>
        <p:pic>
          <p:nvPicPr>
            <p:cNvPr id="8" name="Picture 2" descr="Image result for fpt software logo">
              <a:extLst>
                <a:ext uri="{FF2B5EF4-FFF2-40B4-BE49-F238E27FC236}">
                  <a16:creationId xmlns="" xmlns:a16="http://schemas.microsoft.com/office/drawing/2014/main" id="{91BA584F-B322-4E02-9088-B4B3A3BFFAC7}"/>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pt software logo">
              <a:extLst>
                <a:ext uri="{FF2B5EF4-FFF2-40B4-BE49-F238E27FC236}">
                  <a16:creationId xmlns="" xmlns:a16="http://schemas.microsoft.com/office/drawing/2014/main" id="{9F387FC5-93BA-4B27-A4B7-458F9E23F459}"/>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694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5" name="Content Placeholder 2"/>
          <p:cNvSpPr>
            <a:spLocks noGrp="1"/>
          </p:cNvSpPr>
          <p:nvPr>
            <p:ph idx="10"/>
          </p:nvPr>
        </p:nvSpPr>
        <p:spPr>
          <a:xfrm>
            <a:off x="0" y="1079953"/>
            <a:ext cx="8902824" cy="3724046"/>
          </a:xfrm>
          <a:prstGeom prst="rect">
            <a:avLst/>
          </a:prstGeom>
        </p:spPr>
        <p:txBody>
          <a:bodyPr lIns="396000" anchor="t"/>
          <a:lstStyle>
            <a:lvl1pPr marL="342900" indent="-342900" latinLnBrk="0">
              <a:buFont typeface="Arial" panose="020B0604020202020204" pitchFamily="34" charset="0"/>
              <a:buChar char="•"/>
              <a:defRPr sz="2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grpSp>
        <p:nvGrpSpPr>
          <p:cNvPr id="7" name="Group 6">
            <a:extLst>
              <a:ext uri="{FF2B5EF4-FFF2-40B4-BE49-F238E27FC236}">
                <a16:creationId xmlns="" xmlns:a16="http://schemas.microsoft.com/office/drawing/2014/main" id="{30D5FFE2-40A1-489A-987D-8B572812ED9D}"/>
              </a:ext>
            </a:extLst>
          </p:cNvPr>
          <p:cNvGrpSpPr/>
          <p:nvPr userDrawn="1"/>
        </p:nvGrpSpPr>
        <p:grpSpPr>
          <a:xfrm>
            <a:off x="7952690" y="123947"/>
            <a:ext cx="1212518" cy="636571"/>
            <a:chOff x="3965741" y="4390671"/>
            <a:chExt cx="1212518" cy="636571"/>
          </a:xfrm>
        </p:grpSpPr>
        <p:pic>
          <p:nvPicPr>
            <p:cNvPr id="8" name="Picture 2" descr="Image result for fpt software logo">
              <a:extLst>
                <a:ext uri="{FF2B5EF4-FFF2-40B4-BE49-F238E27FC236}">
                  <a16:creationId xmlns="" xmlns:a16="http://schemas.microsoft.com/office/drawing/2014/main" id="{C40A1282-2D35-45B6-9C9F-85A5047940BB}"/>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pt software logo">
              <a:extLst>
                <a:ext uri="{FF2B5EF4-FFF2-40B4-BE49-F238E27FC236}">
                  <a16:creationId xmlns="" xmlns:a16="http://schemas.microsoft.com/office/drawing/2014/main" id="{E7ADCED6-EEBC-402E-89E3-1B1756A3FB42}"/>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748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ghlight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51670"/>
            <a:ext cx="9144000" cy="993775"/>
          </a:xfrm>
          <a:prstGeom prst="rect">
            <a:avLst/>
          </a:prstGeom>
          <a:solidFill>
            <a:srgbClr val="B9B4A1"/>
          </a:solidFill>
        </p:spPr>
        <p:txBody>
          <a:bodyPr anchor="ctr"/>
          <a:lstStyle>
            <a:lvl1pPr>
              <a:defRPr sz="2400">
                <a:solidFill>
                  <a:srgbClr val="404040"/>
                </a:solidFill>
              </a:defRPr>
            </a:lvl1pPr>
          </a:lstStyle>
          <a:p>
            <a:r>
              <a:rPr lang="en-US" dirty="0"/>
              <a:t>Click to edit Master title style</a:t>
            </a:r>
          </a:p>
        </p:txBody>
      </p:sp>
      <p:sp>
        <p:nvSpPr>
          <p:cNvPr id="4" name="Rectangle 3"/>
          <p:cNvSpPr/>
          <p:nvPr userDrawn="1"/>
        </p:nvSpPr>
        <p:spPr>
          <a:xfrm>
            <a:off x="0" y="2845445"/>
            <a:ext cx="9144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9E8DF1FA-7889-427D-B391-7CBC201F9A1B}"/>
              </a:ext>
            </a:extLst>
          </p:cNvPr>
          <p:cNvGrpSpPr/>
          <p:nvPr userDrawn="1"/>
        </p:nvGrpSpPr>
        <p:grpSpPr>
          <a:xfrm>
            <a:off x="3965741" y="4395897"/>
            <a:ext cx="1212518" cy="636571"/>
            <a:chOff x="3965741" y="4390671"/>
            <a:chExt cx="1212518" cy="636571"/>
          </a:xfrm>
        </p:grpSpPr>
        <p:pic>
          <p:nvPicPr>
            <p:cNvPr id="7" name="Picture 2" descr="Image result for fpt software logo">
              <a:extLst>
                <a:ext uri="{FF2B5EF4-FFF2-40B4-BE49-F238E27FC236}">
                  <a16:creationId xmlns="" xmlns:a16="http://schemas.microsoft.com/office/drawing/2014/main" id="{B7470BF3-321E-4696-AF0A-B49385E3966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fpt software logo">
              <a:extLst>
                <a:ext uri="{FF2B5EF4-FFF2-40B4-BE49-F238E27FC236}">
                  <a16:creationId xmlns="" xmlns:a16="http://schemas.microsoft.com/office/drawing/2014/main" id="{FE55FF70-C4E9-4812-A725-9EC0B1525BE9}"/>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545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63688" y="0"/>
            <a:ext cx="7380312" cy="884466"/>
          </a:xfrm>
          <a:prstGeom prst="rect">
            <a:avLst/>
          </a:prstGeom>
        </p:spPr>
        <p:txBody>
          <a:bodyPr anchor="ctr"/>
          <a:lstStyle>
            <a:lvl1pPr algn="l">
              <a:defRPr>
                <a:solidFill>
                  <a:srgbClr val="404040"/>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latinLnBrk="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grpSp>
        <p:nvGrpSpPr>
          <p:cNvPr id="7" name="Group 6">
            <a:extLst>
              <a:ext uri="{FF2B5EF4-FFF2-40B4-BE49-F238E27FC236}">
                <a16:creationId xmlns="" xmlns:a16="http://schemas.microsoft.com/office/drawing/2014/main" id="{1E03D1F0-6B61-45C8-8876-63835358D0BB}"/>
              </a:ext>
            </a:extLst>
          </p:cNvPr>
          <p:cNvGrpSpPr/>
          <p:nvPr userDrawn="1"/>
        </p:nvGrpSpPr>
        <p:grpSpPr>
          <a:xfrm>
            <a:off x="179512" y="123947"/>
            <a:ext cx="1212518" cy="636571"/>
            <a:chOff x="3965741" y="4390671"/>
            <a:chExt cx="1212518" cy="636571"/>
          </a:xfrm>
        </p:grpSpPr>
        <p:pic>
          <p:nvPicPr>
            <p:cNvPr id="8" name="Picture 2" descr="Image result for fpt software logo">
              <a:extLst>
                <a:ext uri="{FF2B5EF4-FFF2-40B4-BE49-F238E27FC236}">
                  <a16:creationId xmlns="" xmlns:a16="http://schemas.microsoft.com/office/drawing/2014/main" id="{37DD16C0-F4BB-40A1-89AF-504436548FB7}"/>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pt software logo">
              <a:extLst>
                <a:ext uri="{FF2B5EF4-FFF2-40B4-BE49-F238E27FC236}">
                  <a16:creationId xmlns="" xmlns:a16="http://schemas.microsoft.com/office/drawing/2014/main" id="{AA56FEF0-7452-440A-A7B0-D162FC8A54E7}"/>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280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Rectangle 3"/>
          <p:cNvSpPr/>
          <p:nvPr userDrawn="1"/>
        </p:nvSpPr>
        <p:spPr>
          <a:xfrm>
            <a:off x="0" y="2845445"/>
            <a:ext cx="9144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1851670"/>
            <a:ext cx="9144000" cy="993775"/>
          </a:xfrm>
          <a:prstGeom prst="rect">
            <a:avLst/>
          </a:prstGeom>
          <a:solidFill>
            <a:srgbClr val="B9B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0" y="2025392"/>
            <a:ext cx="914400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Happy Coding!</a:t>
            </a:r>
          </a:p>
        </p:txBody>
      </p:sp>
      <p:pic>
        <p:nvPicPr>
          <p:cNvPr id="1026" name="Picture 2" descr="Image result for thank you"/>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95475" y="2671723"/>
            <a:ext cx="3953049" cy="207861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 xmlns:a16="http://schemas.microsoft.com/office/drawing/2014/main" id="{DD8441BD-DF38-4C0A-B6CE-A4A99149DC1D}"/>
              </a:ext>
            </a:extLst>
          </p:cNvPr>
          <p:cNvGrpSpPr/>
          <p:nvPr userDrawn="1"/>
        </p:nvGrpSpPr>
        <p:grpSpPr>
          <a:xfrm>
            <a:off x="3965741" y="4395897"/>
            <a:ext cx="1212518" cy="636571"/>
            <a:chOff x="3965741" y="4390671"/>
            <a:chExt cx="1212518" cy="636571"/>
          </a:xfrm>
        </p:grpSpPr>
        <p:pic>
          <p:nvPicPr>
            <p:cNvPr id="8" name="Picture 2" descr="Image result for fpt software logo">
              <a:extLst>
                <a:ext uri="{FF2B5EF4-FFF2-40B4-BE49-F238E27FC236}">
                  <a16:creationId xmlns="" xmlns:a16="http://schemas.microsoft.com/office/drawing/2014/main" id="{65865291-48A8-4519-A04B-C8EFC5546215}"/>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28912"/>
            <a:stretch/>
          </p:blipFill>
          <p:spPr bwMode="auto">
            <a:xfrm>
              <a:off x="3965741" y="4390671"/>
              <a:ext cx="1212518" cy="485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pt software logo">
              <a:extLst>
                <a:ext uri="{FF2B5EF4-FFF2-40B4-BE49-F238E27FC236}">
                  <a16:creationId xmlns="" xmlns:a16="http://schemas.microsoft.com/office/drawing/2014/main" id="{2EBDE3A1-F413-4D1D-84B6-D27AB6C2C6C0}"/>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5632" t="69509" r="17396" b="-1151"/>
            <a:stretch/>
          </p:blipFill>
          <p:spPr bwMode="auto">
            <a:xfrm>
              <a:off x="4313110" y="4830857"/>
              <a:ext cx="517780" cy="196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717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3" r:id="rId3"/>
    <p:sldLayoutId id="2147483650" r:id="rId4"/>
    <p:sldLayoutId id="2147483676" r:id="rId5"/>
    <p:sldLayoutId id="2147483674" r:id="rId6"/>
    <p:sldLayoutId id="2147483660" r:id="rId7"/>
    <p:sldLayoutId id="2147483677" r:id="rId8"/>
  </p:sldLayoutIdLst>
  <p:hf hdr="0" ftr="0" dt="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www.autosar.org/standards/classic-platform/"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3" Type="http://schemas.openxmlformats.org/officeDocument/2006/relationships/hyperlink" Target="../../../../../00_Generic/03_Autosar/4.3.0/Software-Architecture_Communication-Stack/auxiliary/AUTOSAR_SRS_CAN.pdf"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39.jpg"/><Relationship Id="rId4" Type="http://schemas.openxmlformats.org/officeDocument/2006/relationships/image" Target="../media/image38.jpg"/></Relationships>
</file>

<file path=ppt/slides/_rels/slide5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137629"/>
            <a:ext cx="9144000" cy="884466"/>
          </a:xfrm>
        </p:spPr>
        <p:txBody>
          <a:bodyPr/>
          <a:lstStyle/>
          <a:p>
            <a:r>
              <a:rPr lang="en-US" dirty="0" smtClean="0"/>
              <a:t>AUTOSAR-CAN DRIVER MODULE</a:t>
            </a:r>
            <a:endParaRPr lang="en-US" dirty="0"/>
          </a:p>
        </p:txBody>
      </p:sp>
      <p:sp>
        <p:nvSpPr>
          <p:cNvPr id="6" name="Text Placeholder 5"/>
          <p:cNvSpPr>
            <a:spLocks noGrp="1"/>
          </p:cNvSpPr>
          <p:nvPr>
            <p:ph type="body" sz="quarter" idx="10"/>
          </p:nvPr>
        </p:nvSpPr>
        <p:spPr>
          <a:xfrm>
            <a:off x="1511957" y="3579862"/>
            <a:ext cx="6120086" cy="648369"/>
          </a:xfrm>
        </p:spPr>
        <p:txBody>
          <a:bodyPr/>
          <a:lstStyle/>
          <a:p>
            <a:endParaRPr lang="en-US" dirty="0" smtClean="0"/>
          </a:p>
          <a:p>
            <a:r>
              <a:rPr lang="en-US" dirty="0" smtClean="0">
                <a:solidFill>
                  <a:schemeClr val="bg1"/>
                </a:solidFill>
              </a:rPr>
              <a:t>UIT Training - 2019</a:t>
            </a:r>
            <a:endParaRPr lang="en-US" dirty="0">
              <a:solidFill>
                <a:schemeClr val="bg1"/>
              </a:solidFill>
            </a:endParaRPr>
          </a:p>
        </p:txBody>
      </p:sp>
    </p:spTree>
    <p:extLst>
      <p:ext uri="{BB962C8B-B14F-4D97-AF65-F5344CB8AC3E}">
        <p14:creationId xmlns:p14="http://schemas.microsoft.com/office/powerpoint/2010/main" val="388469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a:t>
            </a:r>
            <a:endParaRPr lang="vi-VN" dirty="0"/>
          </a:p>
        </p:txBody>
      </p:sp>
      <p:sp>
        <p:nvSpPr>
          <p:cNvPr id="4" name="Text Placeholder 3"/>
          <p:cNvSpPr>
            <a:spLocks noGrp="1"/>
          </p:cNvSpPr>
          <p:nvPr>
            <p:ph type="body" sz="quarter" idx="4294967295"/>
          </p:nvPr>
        </p:nvSpPr>
        <p:spPr>
          <a:xfrm>
            <a:off x="-1016" y="2211710"/>
            <a:ext cx="9145016" cy="1440160"/>
          </a:xfrm>
          <a:prstGeom prst="rect">
            <a:avLst/>
          </a:prstGeom>
        </p:spPr>
        <p:txBody>
          <a:bodyPr>
            <a:normAutofit fontScale="92500"/>
          </a:bodyPr>
          <a:lstStyle/>
          <a:p>
            <a:pPr marL="457200" indent="-457200" algn="just">
              <a:buAutoNum type="arabicPeriod"/>
            </a:pPr>
            <a:r>
              <a:rPr lang="en-US" sz="2400" dirty="0" smtClean="0"/>
              <a:t>What are main differences between High-speed and Low speed?</a:t>
            </a:r>
          </a:p>
          <a:p>
            <a:pPr marL="457200" indent="-457200" algn="just">
              <a:buAutoNum type="arabicPeriod"/>
            </a:pPr>
            <a:r>
              <a:rPr lang="en-US" sz="2400" dirty="0" smtClean="0"/>
              <a:t>When do we use high-speed network? Or Low speed network?</a:t>
            </a:r>
          </a:p>
          <a:p>
            <a:pPr marL="457200" indent="-457200" algn="just">
              <a:buAutoNum type="arabicPeriod"/>
            </a:pPr>
            <a:r>
              <a:rPr lang="en-US" sz="2400" dirty="0" smtClean="0"/>
              <a:t>How does it impact to network distance?</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10</a:t>
            </a:fld>
            <a:endParaRPr lang="en-US"/>
          </a:p>
        </p:txBody>
      </p:sp>
    </p:spTree>
    <p:extLst>
      <p:ext uri="{BB962C8B-B14F-4D97-AF65-F5344CB8AC3E}">
        <p14:creationId xmlns:p14="http://schemas.microsoft.com/office/powerpoint/2010/main" val="1469107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1.6. </a:t>
            </a:r>
            <a:r>
              <a:rPr lang="en-US" dirty="0"/>
              <a:t>CAN </a:t>
            </a:r>
            <a:r>
              <a:rPr lang="en-US" dirty="0" smtClean="0"/>
              <a:t>Terminologies (FRAME TYPES)</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11</a:t>
            </a:fld>
            <a:endParaRPr lang="en-US"/>
          </a:p>
        </p:txBody>
      </p:sp>
      <p:sp>
        <p:nvSpPr>
          <p:cNvPr id="6" name="Text Placeholder 3"/>
          <p:cNvSpPr txBox="1">
            <a:spLocks/>
          </p:cNvSpPr>
          <p:nvPr/>
        </p:nvSpPr>
        <p:spPr>
          <a:xfrm>
            <a:off x="179512" y="1203597"/>
            <a:ext cx="8496944" cy="3633515"/>
          </a:xfrm>
          <a:prstGeom prst="rect">
            <a:avLst/>
          </a:prstGeom>
        </p:spPr>
        <p:txBody>
          <a:bodyPr>
            <a:normAutofit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400" dirty="0" smtClean="0"/>
              <a:t>There are 4 Frame types:</a:t>
            </a:r>
          </a:p>
          <a:p>
            <a:pPr marL="457200" algn="just">
              <a:buFont typeface="Wingdings" panose="05000000000000000000" pitchFamily="2" charset="2"/>
              <a:buChar char="Ø"/>
            </a:pPr>
            <a:r>
              <a:rPr lang="en-US" sz="2400" b="1" dirty="0"/>
              <a:t>Data </a:t>
            </a:r>
            <a:r>
              <a:rPr lang="en-US" sz="2400" b="1" dirty="0" smtClean="0"/>
              <a:t>Frame</a:t>
            </a:r>
            <a:r>
              <a:rPr lang="en-US" sz="2400" dirty="0"/>
              <a:t>: a frame containing node data for transmission</a:t>
            </a:r>
          </a:p>
          <a:p>
            <a:pPr marL="457200" algn="just">
              <a:buFont typeface="Wingdings" panose="05000000000000000000" pitchFamily="2" charset="2"/>
              <a:buChar char="Ø"/>
            </a:pPr>
            <a:r>
              <a:rPr lang="en-US" sz="2400" b="1" dirty="0"/>
              <a:t>Remote </a:t>
            </a:r>
            <a:r>
              <a:rPr lang="en-US" sz="2400" b="1" dirty="0" smtClean="0"/>
              <a:t>Frame</a:t>
            </a:r>
            <a:r>
              <a:rPr lang="en-US" sz="2400" dirty="0"/>
              <a:t>: a frame requesting the transmission of a specific identifier</a:t>
            </a:r>
          </a:p>
          <a:p>
            <a:pPr marL="457200" algn="just">
              <a:buFont typeface="Wingdings" panose="05000000000000000000" pitchFamily="2" charset="2"/>
              <a:buChar char="Ø"/>
            </a:pPr>
            <a:r>
              <a:rPr lang="en-US" sz="2400" b="1" dirty="0"/>
              <a:t>Error </a:t>
            </a:r>
            <a:r>
              <a:rPr lang="en-US" sz="2400" b="1" dirty="0" smtClean="0"/>
              <a:t>Frame</a:t>
            </a:r>
            <a:r>
              <a:rPr lang="en-US" sz="2400" dirty="0"/>
              <a:t>: a frame transmitted by any node detecting an error</a:t>
            </a:r>
          </a:p>
          <a:p>
            <a:pPr marL="457200" algn="just">
              <a:buFont typeface="Wingdings" panose="05000000000000000000" pitchFamily="2" charset="2"/>
              <a:buChar char="Ø"/>
            </a:pPr>
            <a:r>
              <a:rPr lang="en-US" sz="2400" b="1" dirty="0"/>
              <a:t>Overload </a:t>
            </a:r>
            <a:r>
              <a:rPr lang="en-US" sz="2400" b="1" dirty="0" smtClean="0"/>
              <a:t>Frame</a:t>
            </a:r>
            <a:r>
              <a:rPr lang="en-US" sz="2400" dirty="0"/>
              <a:t>: a frame to inject a delay between data or remote frame</a:t>
            </a:r>
          </a:p>
        </p:txBody>
      </p:sp>
    </p:spTree>
    <p:extLst>
      <p:ext uri="{BB962C8B-B14F-4D97-AF65-F5344CB8AC3E}">
        <p14:creationId xmlns:p14="http://schemas.microsoft.com/office/powerpoint/2010/main" val="343737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1.7. </a:t>
            </a:r>
            <a:r>
              <a:rPr lang="en-US" dirty="0"/>
              <a:t>CAN </a:t>
            </a:r>
            <a:r>
              <a:rPr lang="en-US" dirty="0" smtClean="0"/>
              <a:t>Terminologies-DATA FRAME</a:t>
            </a:r>
            <a:endParaRPr lang="vi-VN" dirty="0"/>
          </a:p>
        </p:txBody>
      </p:sp>
      <p:sp>
        <p:nvSpPr>
          <p:cNvPr id="4" name="Text Placeholder 3"/>
          <p:cNvSpPr>
            <a:spLocks noGrp="1"/>
          </p:cNvSpPr>
          <p:nvPr>
            <p:ph type="body" sz="quarter" idx="4294967295"/>
          </p:nvPr>
        </p:nvSpPr>
        <p:spPr>
          <a:xfrm>
            <a:off x="179512" y="2788912"/>
            <a:ext cx="8424936" cy="2376264"/>
          </a:xfrm>
          <a:prstGeom prst="rect">
            <a:avLst/>
          </a:prstGeom>
        </p:spPr>
        <p:txBody>
          <a:bodyPr>
            <a:normAutofit fontScale="85000" lnSpcReduction="20000"/>
          </a:bodyPr>
          <a:lstStyle/>
          <a:p>
            <a:pPr algn="just">
              <a:buFont typeface="Wingdings" panose="05000000000000000000" pitchFamily="2" charset="2"/>
              <a:buChar char="v"/>
            </a:pPr>
            <a:r>
              <a:rPr lang="en-US" sz="2400" dirty="0" smtClean="0"/>
              <a:t>CLASSIC CAN and CAN-FD</a:t>
            </a:r>
            <a:endParaRPr lang="en-US" sz="2400" dirty="0"/>
          </a:p>
          <a:p>
            <a:pPr marL="457200" algn="just">
              <a:buFont typeface="Wingdings" panose="05000000000000000000" pitchFamily="2" charset="2"/>
              <a:buChar char="Ø"/>
            </a:pPr>
            <a:r>
              <a:rPr lang="en-US" sz="2400" dirty="0"/>
              <a:t>Classic CAN: support transmission up to 8 data bytes </a:t>
            </a:r>
            <a:r>
              <a:rPr lang="en-US" sz="2400" dirty="0" smtClean="0"/>
              <a:t>and </a:t>
            </a:r>
            <a:r>
              <a:rPr lang="en-US" sz="2400" dirty="0"/>
              <a:t>Speed is up to </a:t>
            </a:r>
            <a:r>
              <a:rPr lang="en-US" sz="2400" dirty="0" smtClean="0"/>
              <a:t>1Mbps</a:t>
            </a:r>
          </a:p>
          <a:p>
            <a:pPr marL="457200" algn="just">
              <a:buFont typeface="Wingdings" panose="05000000000000000000" pitchFamily="2" charset="2"/>
              <a:buChar char="Ø"/>
            </a:pPr>
            <a:r>
              <a:rPr lang="en-US" sz="2400" dirty="0" smtClean="0"/>
              <a:t>CAN-FD: supports transmission up to 64 data bytes and </a:t>
            </a:r>
            <a:r>
              <a:rPr lang="en-US" sz="2400" dirty="0"/>
              <a:t>Speed is up to </a:t>
            </a:r>
            <a:r>
              <a:rPr lang="en-US" sz="2400" dirty="0" smtClean="0"/>
              <a:t>8Mbps</a:t>
            </a:r>
          </a:p>
          <a:p>
            <a:pPr algn="just">
              <a:buFont typeface="Wingdings" panose="05000000000000000000" pitchFamily="2" charset="2"/>
              <a:buChar char="v"/>
            </a:pPr>
            <a:r>
              <a:rPr lang="en-US" sz="2400" dirty="0"/>
              <a:t>Standard CAN Identifier </a:t>
            </a:r>
            <a:r>
              <a:rPr lang="en-US" sz="2400" dirty="0" smtClean="0"/>
              <a:t>and Extended CAN Identifier</a:t>
            </a:r>
          </a:p>
          <a:p>
            <a:pPr marL="457200" algn="just">
              <a:buFont typeface="Wingdings" panose="05000000000000000000" pitchFamily="2" charset="2"/>
              <a:buChar char="Ø"/>
            </a:pPr>
            <a:r>
              <a:rPr lang="en-US" sz="2400" dirty="0"/>
              <a:t>Standard ID: 11 bits ID</a:t>
            </a:r>
          </a:p>
          <a:p>
            <a:pPr marL="457200" algn="just">
              <a:buFont typeface="Wingdings" panose="05000000000000000000" pitchFamily="2" charset="2"/>
              <a:buChar char="Ø"/>
            </a:pPr>
            <a:r>
              <a:rPr lang="en-US" sz="2400" dirty="0"/>
              <a:t>Extended ID: 29 bits </a:t>
            </a:r>
            <a:r>
              <a:rPr lang="en-US" sz="2400" dirty="0" smtClean="0"/>
              <a:t>ID</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12</a:t>
            </a:fld>
            <a:endParaRPr lang="en-US"/>
          </a:p>
        </p:txBody>
      </p:sp>
      <p:pic>
        <p:nvPicPr>
          <p:cNvPr id="7" name="Picture 6"/>
          <p:cNvPicPr>
            <a:picLocks noChangeAspect="1"/>
          </p:cNvPicPr>
          <p:nvPr/>
        </p:nvPicPr>
        <p:blipFill>
          <a:blip r:embed="rId3"/>
          <a:stretch>
            <a:fillRect/>
          </a:stretch>
        </p:blipFill>
        <p:spPr>
          <a:xfrm>
            <a:off x="575556" y="1068176"/>
            <a:ext cx="7632848" cy="1537026"/>
          </a:xfrm>
          <a:prstGeom prst="rect">
            <a:avLst/>
          </a:prstGeom>
        </p:spPr>
      </p:pic>
    </p:spTree>
    <p:extLst>
      <p:ext uri="{BB962C8B-B14F-4D97-AF65-F5344CB8AC3E}">
        <p14:creationId xmlns:p14="http://schemas.microsoft.com/office/powerpoint/2010/main" val="4269403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smtClean="0"/>
              <a:t>1.7.1 CAN-FD </a:t>
            </a:r>
            <a:r>
              <a:rPr lang="en-US" sz="3400" dirty="0" err="1" smtClean="0"/>
              <a:t>vs</a:t>
            </a:r>
            <a:r>
              <a:rPr lang="en-US" sz="3400" dirty="0" smtClean="0"/>
              <a:t> CLASSIC</a:t>
            </a:r>
            <a:r>
              <a:rPr lang="en-US" sz="3400" dirty="0"/>
              <a:t> </a:t>
            </a:r>
            <a:r>
              <a:rPr lang="en-US" sz="3400" dirty="0" smtClean="0"/>
              <a:t>CAN</a:t>
            </a:r>
            <a:endParaRPr lang="vi-VN" sz="3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13</a:t>
            </a:fld>
            <a:endParaRPr lang="en-US"/>
          </a:p>
        </p:txBody>
      </p:sp>
      <p:sp>
        <p:nvSpPr>
          <p:cNvPr id="7" name="Text Placeholder 3"/>
          <p:cNvSpPr txBox="1">
            <a:spLocks/>
          </p:cNvSpPr>
          <p:nvPr/>
        </p:nvSpPr>
        <p:spPr>
          <a:xfrm>
            <a:off x="83729" y="1059582"/>
            <a:ext cx="8860948" cy="158417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p:txBody>
      </p:sp>
      <p:pic>
        <p:nvPicPr>
          <p:cNvPr id="9" name="Picture 8"/>
          <p:cNvPicPr>
            <a:picLocks noChangeAspect="1"/>
          </p:cNvPicPr>
          <p:nvPr/>
        </p:nvPicPr>
        <p:blipFill>
          <a:blip r:embed="rId3"/>
          <a:stretch>
            <a:fillRect/>
          </a:stretch>
        </p:blipFill>
        <p:spPr>
          <a:xfrm>
            <a:off x="461315" y="1203598"/>
            <a:ext cx="8105775" cy="3505200"/>
          </a:xfrm>
          <a:prstGeom prst="rect">
            <a:avLst/>
          </a:prstGeom>
        </p:spPr>
      </p:pic>
    </p:spTree>
    <p:extLst>
      <p:ext uri="{BB962C8B-B14F-4D97-AF65-F5344CB8AC3E}">
        <p14:creationId xmlns:p14="http://schemas.microsoft.com/office/powerpoint/2010/main" val="336473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smtClean="0"/>
              <a:t>1.7.2 </a:t>
            </a:r>
            <a:r>
              <a:rPr lang="en-US" sz="3200" dirty="0"/>
              <a:t>Standard ID </a:t>
            </a:r>
            <a:r>
              <a:rPr lang="en-US" sz="3200" dirty="0" err="1"/>
              <a:t>vs</a:t>
            </a:r>
            <a:r>
              <a:rPr lang="en-US" sz="3200" dirty="0"/>
              <a:t> Extended </a:t>
            </a:r>
            <a:r>
              <a:rPr lang="en-US" sz="3200" dirty="0" smtClean="0"/>
              <a:t>ID</a:t>
            </a:r>
            <a:endParaRPr lang="vi-VN" sz="3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14</a:t>
            </a:fld>
            <a:endParaRPr lang="en-US"/>
          </a:p>
        </p:txBody>
      </p:sp>
      <p:sp>
        <p:nvSpPr>
          <p:cNvPr id="7" name="Text Placeholder 3"/>
          <p:cNvSpPr txBox="1">
            <a:spLocks/>
          </p:cNvSpPr>
          <p:nvPr/>
        </p:nvSpPr>
        <p:spPr>
          <a:xfrm>
            <a:off x="83729" y="1059582"/>
            <a:ext cx="8860948" cy="158417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p:txBody>
      </p:sp>
      <p:pic>
        <p:nvPicPr>
          <p:cNvPr id="3" name="Picture 2"/>
          <p:cNvPicPr>
            <a:picLocks noChangeAspect="1"/>
          </p:cNvPicPr>
          <p:nvPr/>
        </p:nvPicPr>
        <p:blipFill>
          <a:blip r:embed="rId3"/>
          <a:stretch>
            <a:fillRect/>
          </a:stretch>
        </p:blipFill>
        <p:spPr>
          <a:xfrm>
            <a:off x="1447800" y="1085765"/>
            <a:ext cx="6248400" cy="3810000"/>
          </a:xfrm>
          <a:prstGeom prst="rect">
            <a:avLst/>
          </a:prstGeom>
        </p:spPr>
      </p:pic>
    </p:spTree>
    <p:extLst>
      <p:ext uri="{BB962C8B-B14F-4D97-AF65-F5344CB8AC3E}">
        <p14:creationId xmlns:p14="http://schemas.microsoft.com/office/powerpoint/2010/main" val="1348609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1.8. </a:t>
            </a:r>
            <a:r>
              <a:rPr lang="en-US" dirty="0"/>
              <a:t>How CAN </a:t>
            </a:r>
            <a:r>
              <a:rPr lang="en-US" dirty="0" smtClean="0"/>
              <a:t>Communication works?</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dirty="0" smtClean="0"/>
              <a:t>Principle </a:t>
            </a:r>
            <a:r>
              <a:rPr lang="en-US" sz="2400" dirty="0"/>
              <a:t>of Bus </a:t>
            </a:r>
            <a:r>
              <a:rPr lang="en-US" sz="2400" dirty="0" smtClean="0"/>
              <a:t>Arbitration</a:t>
            </a:r>
          </a:p>
          <a:p>
            <a:pPr algn="just">
              <a:buFont typeface="Wingdings" panose="05000000000000000000" pitchFamily="2" charset="2"/>
              <a:buChar char="v"/>
            </a:pPr>
            <a:r>
              <a:rPr lang="en-US" sz="2400" dirty="0"/>
              <a:t>SUFFING BIT</a:t>
            </a:r>
            <a:endParaRPr lang="en-US" sz="2400" dirty="0" smtClean="0"/>
          </a:p>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15</a:t>
            </a:fld>
            <a:endParaRPr lang="en-US"/>
          </a:p>
        </p:txBody>
      </p:sp>
      <p:pic>
        <p:nvPicPr>
          <p:cNvPr id="3" name="Picture 2"/>
          <p:cNvPicPr>
            <a:picLocks noChangeAspect="1"/>
          </p:cNvPicPr>
          <p:nvPr/>
        </p:nvPicPr>
        <p:blipFill>
          <a:blip r:embed="rId3"/>
          <a:stretch>
            <a:fillRect/>
          </a:stretch>
        </p:blipFill>
        <p:spPr>
          <a:xfrm>
            <a:off x="2166937" y="2204722"/>
            <a:ext cx="4810125" cy="2638425"/>
          </a:xfrm>
          <a:prstGeom prst="rect">
            <a:avLst/>
          </a:prstGeom>
        </p:spPr>
      </p:pic>
    </p:spTree>
    <p:extLst>
      <p:ext uri="{BB962C8B-B14F-4D97-AF65-F5344CB8AC3E}">
        <p14:creationId xmlns:p14="http://schemas.microsoft.com/office/powerpoint/2010/main" val="1927875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1.8.1</a:t>
            </a:r>
            <a:r>
              <a:rPr lang="en-US" dirty="0"/>
              <a:t>. Bus Arbitration</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16</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81" y="1059582"/>
            <a:ext cx="8083438" cy="3672223"/>
          </a:xfrm>
          <a:prstGeom prst="rect">
            <a:avLst/>
          </a:prstGeom>
        </p:spPr>
      </p:pic>
    </p:spTree>
    <p:extLst>
      <p:ext uri="{BB962C8B-B14F-4D97-AF65-F5344CB8AC3E}">
        <p14:creationId xmlns:p14="http://schemas.microsoft.com/office/powerpoint/2010/main" val="775966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1.8.2. </a:t>
            </a:r>
            <a:r>
              <a:rPr lang="en-US" dirty="0"/>
              <a:t>SUFFING </a:t>
            </a:r>
            <a:r>
              <a:rPr lang="en-US" dirty="0" smtClean="0"/>
              <a:t>BIT</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17</a:t>
            </a:fld>
            <a:endParaRPr lang="en-US"/>
          </a:p>
        </p:txBody>
      </p:sp>
      <p:pic>
        <p:nvPicPr>
          <p:cNvPr id="3" name="Picture 2"/>
          <p:cNvPicPr>
            <a:picLocks noChangeAspect="1"/>
          </p:cNvPicPr>
          <p:nvPr/>
        </p:nvPicPr>
        <p:blipFill>
          <a:blip r:embed="rId3"/>
          <a:stretch>
            <a:fillRect/>
          </a:stretch>
        </p:blipFill>
        <p:spPr>
          <a:xfrm>
            <a:off x="1047749" y="972590"/>
            <a:ext cx="7048500" cy="11334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918" y="2194189"/>
            <a:ext cx="5400675" cy="3000375"/>
          </a:xfrm>
          <a:prstGeom prst="rect">
            <a:avLst/>
          </a:prstGeom>
        </p:spPr>
      </p:pic>
    </p:spTree>
    <p:extLst>
      <p:ext uri="{BB962C8B-B14F-4D97-AF65-F5344CB8AC3E}">
        <p14:creationId xmlns:p14="http://schemas.microsoft.com/office/powerpoint/2010/main" val="383632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04885"/>
            <a:ext cx="9144000" cy="993775"/>
          </a:xfrm>
        </p:spPr>
        <p:txBody>
          <a:bodyPr/>
          <a:lstStyle/>
          <a:p>
            <a:r>
              <a:rPr lang="en-US" dirty="0"/>
              <a:t>2. </a:t>
            </a:r>
            <a:r>
              <a:rPr lang="en-US" dirty="0" smtClean="0"/>
              <a:t>AUTOSAR CAN DRIVER</a:t>
            </a:r>
            <a:endParaRPr lang="vi-VN" dirty="0"/>
          </a:p>
        </p:txBody>
      </p:sp>
      <p:sp>
        <p:nvSpPr>
          <p:cNvPr id="3" name="Slide Number Placeholder 2"/>
          <p:cNvSpPr>
            <a:spLocks noGrp="1"/>
          </p:cNvSpPr>
          <p:nvPr>
            <p:ph type="sldNum" sz="quarter" idx="4294967295"/>
          </p:nvPr>
        </p:nvSpPr>
        <p:spPr>
          <a:xfrm>
            <a:off x="8801100" y="4837113"/>
            <a:ext cx="342900" cy="274637"/>
          </a:xfrm>
          <a:prstGeom prst="rect">
            <a:avLst/>
          </a:prstGeom>
        </p:spPr>
        <p:txBody>
          <a:bodyPr/>
          <a:lstStyle/>
          <a:p>
            <a:fld id="{AC5A7018-5E8D-4538-BDED-720D9B412FE1}" type="slidenum">
              <a:rPr lang="en-US" smtClean="0"/>
              <a:pPr/>
              <a:t>18</a:t>
            </a:fld>
            <a:endParaRPr lang="en-US"/>
          </a:p>
        </p:txBody>
      </p:sp>
    </p:spTree>
    <p:extLst>
      <p:ext uri="{BB962C8B-B14F-4D97-AF65-F5344CB8AC3E}">
        <p14:creationId xmlns:p14="http://schemas.microsoft.com/office/powerpoint/2010/main" val="1163190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2.1. CAN-DRIVER (AUTOSAR-MCAL)</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19</a:t>
            </a:fld>
            <a:endParaRPr lang="en-US"/>
          </a:p>
        </p:txBody>
      </p:sp>
      <p:pic>
        <p:nvPicPr>
          <p:cNvPr id="6" name="Picture 5"/>
          <p:cNvPicPr>
            <a:picLocks noChangeAspect="1"/>
          </p:cNvPicPr>
          <p:nvPr/>
        </p:nvPicPr>
        <p:blipFill>
          <a:blip r:embed="rId3"/>
          <a:stretch>
            <a:fillRect/>
          </a:stretch>
        </p:blipFill>
        <p:spPr>
          <a:xfrm>
            <a:off x="467544" y="1131590"/>
            <a:ext cx="8286750" cy="4057650"/>
          </a:xfrm>
          <a:prstGeom prst="rect">
            <a:avLst/>
          </a:prstGeom>
        </p:spPr>
      </p:pic>
    </p:spTree>
    <p:extLst>
      <p:ext uri="{BB962C8B-B14F-4D97-AF65-F5344CB8AC3E}">
        <p14:creationId xmlns:p14="http://schemas.microsoft.com/office/powerpoint/2010/main" val="1732954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466"/>
          </a:xfrm>
        </p:spPr>
        <p:txBody>
          <a:bodyPr/>
          <a:lstStyle/>
          <a:p>
            <a:r>
              <a:rPr lang="en-US" dirty="0"/>
              <a:t>Contents</a:t>
            </a:r>
          </a:p>
        </p:txBody>
      </p:sp>
      <p:sp>
        <p:nvSpPr>
          <p:cNvPr id="3" name="Content Placeholder 2"/>
          <p:cNvSpPr>
            <a:spLocks noGrp="1"/>
          </p:cNvSpPr>
          <p:nvPr>
            <p:ph idx="1"/>
          </p:nvPr>
        </p:nvSpPr>
        <p:spPr>
          <a:xfrm>
            <a:off x="1835696" y="1347614"/>
            <a:ext cx="5635104" cy="392097"/>
          </a:xfrm>
        </p:spPr>
        <p:txBody>
          <a:bodyPr/>
          <a:lstStyle/>
          <a:p>
            <a:r>
              <a:rPr lang="en-US" sz="1800" dirty="0"/>
              <a:t>	1. CAN </a:t>
            </a:r>
            <a:r>
              <a:rPr lang="en-US" sz="1800" dirty="0" smtClean="0"/>
              <a:t>Protocol</a:t>
            </a:r>
            <a:endParaRPr lang="en-US" sz="1800" dirty="0"/>
          </a:p>
        </p:txBody>
      </p:sp>
      <p:sp>
        <p:nvSpPr>
          <p:cNvPr id="4" name="Content Placeholder 3"/>
          <p:cNvSpPr>
            <a:spLocks noGrp="1"/>
          </p:cNvSpPr>
          <p:nvPr>
            <p:ph idx="10"/>
          </p:nvPr>
        </p:nvSpPr>
        <p:spPr>
          <a:xfrm>
            <a:off x="1817218" y="3221645"/>
            <a:ext cx="5635104" cy="392097"/>
          </a:xfrm>
        </p:spPr>
        <p:txBody>
          <a:bodyPr/>
          <a:lstStyle/>
          <a:p>
            <a:pPr marL="0" indent="0">
              <a:buNone/>
            </a:pPr>
            <a:r>
              <a:rPr lang="en-US" sz="1800" dirty="0"/>
              <a:t>	</a:t>
            </a:r>
            <a:r>
              <a:rPr lang="en-US" sz="1800" dirty="0" smtClean="0"/>
              <a:t>5. </a:t>
            </a:r>
            <a:r>
              <a:rPr lang="en-US" sz="1800" dirty="0"/>
              <a:t>Functional </a:t>
            </a:r>
            <a:r>
              <a:rPr lang="en-US" sz="1800" dirty="0" smtClean="0"/>
              <a:t>Testing</a:t>
            </a:r>
            <a:endParaRPr lang="en-US" sz="1800" dirty="0"/>
          </a:p>
        </p:txBody>
      </p:sp>
      <p:sp>
        <p:nvSpPr>
          <p:cNvPr id="10" name="Content Placeholder 9"/>
          <p:cNvSpPr>
            <a:spLocks noGrp="1"/>
          </p:cNvSpPr>
          <p:nvPr>
            <p:ph idx="11"/>
          </p:nvPr>
        </p:nvSpPr>
        <p:spPr>
          <a:xfrm>
            <a:off x="1826458" y="2281295"/>
            <a:ext cx="5635104" cy="392097"/>
          </a:xfrm>
        </p:spPr>
        <p:txBody>
          <a:bodyPr/>
          <a:lstStyle/>
          <a:p>
            <a:pPr marL="0" indent="0">
              <a:buNone/>
            </a:pPr>
            <a:r>
              <a:rPr lang="en-US" sz="1800" dirty="0"/>
              <a:t>	</a:t>
            </a:r>
            <a:r>
              <a:rPr lang="en-US" sz="1800" dirty="0" smtClean="0"/>
              <a:t>3. </a:t>
            </a:r>
            <a:r>
              <a:rPr lang="en-US" sz="1800" dirty="0"/>
              <a:t>Functional Specification</a:t>
            </a:r>
          </a:p>
        </p:txBody>
      </p:sp>
      <p:sp>
        <p:nvSpPr>
          <p:cNvPr id="11" name="Content Placeholder 10"/>
          <p:cNvSpPr>
            <a:spLocks noGrp="1"/>
          </p:cNvSpPr>
          <p:nvPr>
            <p:ph idx="12"/>
          </p:nvPr>
        </p:nvSpPr>
        <p:spPr>
          <a:xfrm>
            <a:off x="1835696" y="1812943"/>
            <a:ext cx="5635104" cy="392097"/>
          </a:xfrm>
        </p:spPr>
        <p:txBody>
          <a:bodyPr/>
          <a:lstStyle/>
          <a:p>
            <a:pPr marL="0" indent="0">
              <a:buNone/>
            </a:pPr>
            <a:r>
              <a:rPr lang="en-US" sz="1800" dirty="0"/>
              <a:t>	2. </a:t>
            </a:r>
            <a:r>
              <a:rPr lang="en-US" sz="1800" dirty="0" smtClean="0"/>
              <a:t>CAN Driver Module</a:t>
            </a:r>
            <a:endParaRPr lang="en-US" sz="1800" dirty="0"/>
          </a:p>
        </p:txBody>
      </p:sp>
      <p:sp>
        <p:nvSpPr>
          <p:cNvPr id="12" name="Content Placeholder 11"/>
          <p:cNvSpPr>
            <a:spLocks noGrp="1"/>
          </p:cNvSpPr>
          <p:nvPr>
            <p:ph idx="13"/>
          </p:nvPr>
        </p:nvSpPr>
        <p:spPr>
          <a:xfrm>
            <a:off x="1817219" y="2751470"/>
            <a:ext cx="5635104" cy="392097"/>
          </a:xfrm>
        </p:spPr>
        <p:txBody>
          <a:bodyPr/>
          <a:lstStyle/>
          <a:p>
            <a:pPr marL="0" indent="0">
              <a:buNone/>
            </a:pPr>
            <a:r>
              <a:rPr lang="en-US" sz="1800" dirty="0"/>
              <a:t>	</a:t>
            </a:r>
            <a:r>
              <a:rPr lang="en-US" sz="1800" dirty="0" smtClean="0"/>
              <a:t>4. </a:t>
            </a:r>
            <a:r>
              <a:rPr lang="en-US" sz="1800" dirty="0"/>
              <a:t>Configurations &amp; Generation </a:t>
            </a:r>
            <a:r>
              <a:rPr lang="en-US" sz="1800" dirty="0" smtClean="0"/>
              <a:t>Tool</a:t>
            </a:r>
            <a:endParaRPr lang="en-US" sz="1800" dirty="0"/>
          </a:p>
        </p:txBody>
      </p:sp>
      <p:sp>
        <p:nvSpPr>
          <p:cNvPr id="8" name="Content Placeholder 3"/>
          <p:cNvSpPr>
            <a:spLocks noGrp="1"/>
          </p:cNvSpPr>
          <p:nvPr>
            <p:ph idx="10"/>
          </p:nvPr>
        </p:nvSpPr>
        <p:spPr>
          <a:xfrm>
            <a:off x="1817217" y="3691820"/>
            <a:ext cx="5635104" cy="392097"/>
          </a:xfrm>
        </p:spPr>
        <p:txBody>
          <a:bodyPr/>
          <a:lstStyle/>
          <a:p>
            <a:pPr marL="0" indent="0">
              <a:buNone/>
            </a:pPr>
            <a:r>
              <a:rPr lang="en-US" sz="1800" dirty="0"/>
              <a:t>	</a:t>
            </a:r>
            <a:r>
              <a:rPr lang="en-US" sz="1800" dirty="0" smtClean="0"/>
              <a:t>6. Q&amp;A</a:t>
            </a:r>
            <a:endParaRPr lang="en-US" sz="1800" dirty="0"/>
          </a:p>
        </p:txBody>
      </p:sp>
    </p:spTree>
    <p:extLst>
      <p:ext uri="{BB962C8B-B14F-4D97-AF65-F5344CB8AC3E}">
        <p14:creationId xmlns:p14="http://schemas.microsoft.com/office/powerpoint/2010/main" val="1252894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2.1</a:t>
            </a:r>
            <a:r>
              <a:rPr lang="en-US" dirty="0"/>
              <a:t>. CAN-DRIVER </a:t>
            </a:r>
            <a:r>
              <a:rPr lang="en-US" dirty="0" smtClean="0"/>
              <a:t>(Communication)</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20</a:t>
            </a:fld>
            <a:endParaRPr lang="en-US"/>
          </a:p>
        </p:txBody>
      </p:sp>
      <p:pic>
        <p:nvPicPr>
          <p:cNvPr id="4" name="Picture 3"/>
          <p:cNvPicPr>
            <a:picLocks noChangeAspect="1"/>
          </p:cNvPicPr>
          <p:nvPr/>
        </p:nvPicPr>
        <p:blipFill>
          <a:blip r:embed="rId3"/>
          <a:stretch>
            <a:fillRect/>
          </a:stretch>
        </p:blipFill>
        <p:spPr>
          <a:xfrm>
            <a:off x="228350" y="1263650"/>
            <a:ext cx="8696325" cy="3848100"/>
          </a:xfrm>
          <a:prstGeom prst="rect">
            <a:avLst/>
          </a:prstGeom>
        </p:spPr>
      </p:pic>
    </p:spTree>
    <p:extLst>
      <p:ext uri="{BB962C8B-B14F-4D97-AF65-F5344CB8AC3E}">
        <p14:creationId xmlns:p14="http://schemas.microsoft.com/office/powerpoint/2010/main" val="1706134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2.2. </a:t>
            </a:r>
            <a:r>
              <a:rPr lang="en-US" dirty="0"/>
              <a:t>CAN-DRIVER </a:t>
            </a:r>
            <a:r>
              <a:rPr lang="en-US" dirty="0" smtClean="0"/>
              <a:t>(CAN-COM STACK)</a:t>
            </a:r>
            <a:endParaRPr lang="vi-VN" dirty="0"/>
          </a:p>
        </p:txBody>
      </p:sp>
      <p:sp>
        <p:nvSpPr>
          <p:cNvPr id="4" name="Text Placeholder 3"/>
          <p:cNvSpPr>
            <a:spLocks noGrp="1"/>
          </p:cNvSpPr>
          <p:nvPr>
            <p:ph type="body" sz="quarter" idx="4294967295"/>
          </p:nvPr>
        </p:nvSpPr>
        <p:spPr>
          <a:xfrm>
            <a:off x="179512" y="987575"/>
            <a:ext cx="8136904" cy="3849538"/>
          </a:xfrm>
          <a:prstGeom prst="rect">
            <a:avLst/>
          </a:prstGeom>
        </p:spPr>
        <p:txBody>
          <a:bodyPr>
            <a:normAutofit/>
          </a:bodyPr>
          <a:lstStyle/>
          <a:p>
            <a:pPr marL="0" indent="0" algn="just">
              <a:buNone/>
            </a:pPr>
            <a:endParaRPr lang="en-US" sz="2400" b="1"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21</a:t>
            </a:fld>
            <a:endParaRPr lang="en-US"/>
          </a:p>
        </p:txBody>
      </p:sp>
      <p:pic>
        <p:nvPicPr>
          <p:cNvPr id="6" name="Picture 5"/>
          <p:cNvPicPr>
            <a:picLocks noChangeAspect="1"/>
          </p:cNvPicPr>
          <p:nvPr/>
        </p:nvPicPr>
        <p:blipFill>
          <a:blip r:embed="rId3"/>
          <a:stretch>
            <a:fillRect/>
          </a:stretch>
        </p:blipFill>
        <p:spPr>
          <a:xfrm>
            <a:off x="2356546" y="1059582"/>
            <a:ext cx="4430907" cy="4184936"/>
          </a:xfrm>
          <a:prstGeom prst="rect">
            <a:avLst/>
          </a:prstGeom>
        </p:spPr>
      </p:pic>
    </p:spTree>
    <p:extLst>
      <p:ext uri="{BB962C8B-B14F-4D97-AF65-F5344CB8AC3E}">
        <p14:creationId xmlns:p14="http://schemas.microsoft.com/office/powerpoint/2010/main" val="167395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2.3. CAN DRIVER-SCOPE</a:t>
            </a:r>
            <a:endParaRPr lang="vi-VN" dirty="0"/>
          </a:p>
        </p:txBody>
      </p:sp>
      <p:pic>
        <p:nvPicPr>
          <p:cNvPr id="3" name="Picture 2"/>
          <p:cNvPicPr>
            <a:picLocks noChangeAspect="1"/>
          </p:cNvPicPr>
          <p:nvPr/>
        </p:nvPicPr>
        <p:blipFill>
          <a:blip r:embed="rId3"/>
          <a:stretch>
            <a:fillRect/>
          </a:stretch>
        </p:blipFill>
        <p:spPr>
          <a:xfrm>
            <a:off x="3707904" y="1017072"/>
            <a:ext cx="5086126" cy="4087325"/>
          </a:xfrm>
          <a:prstGeom prst="rect">
            <a:avLst/>
          </a:prstGeom>
        </p:spPr>
      </p:pic>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22</a:t>
            </a:fld>
            <a:endParaRPr lang="en-US"/>
          </a:p>
        </p:txBody>
      </p:sp>
      <p:pic>
        <p:nvPicPr>
          <p:cNvPr id="4" name="Picture 3"/>
          <p:cNvPicPr>
            <a:picLocks noChangeAspect="1"/>
          </p:cNvPicPr>
          <p:nvPr/>
        </p:nvPicPr>
        <p:blipFill>
          <a:blip r:embed="rId4"/>
          <a:stretch>
            <a:fillRect/>
          </a:stretch>
        </p:blipFill>
        <p:spPr>
          <a:xfrm>
            <a:off x="323528" y="1017072"/>
            <a:ext cx="2448272" cy="4050544"/>
          </a:xfrm>
          <a:prstGeom prst="rect">
            <a:avLst/>
          </a:prstGeom>
        </p:spPr>
      </p:pic>
      <p:sp>
        <p:nvSpPr>
          <p:cNvPr id="6" name="Right Arrow 5"/>
          <p:cNvSpPr/>
          <p:nvPr/>
        </p:nvSpPr>
        <p:spPr>
          <a:xfrm>
            <a:off x="2051720" y="2643758"/>
            <a:ext cx="165618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240807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2.3. </a:t>
            </a:r>
            <a:r>
              <a:rPr lang="en-US" dirty="0"/>
              <a:t>How to </a:t>
            </a:r>
            <a:r>
              <a:rPr lang="en-US" dirty="0" smtClean="0"/>
              <a:t>investigate (SRS/SWS)</a:t>
            </a:r>
            <a:endParaRPr lang="vi-VN" dirty="0"/>
          </a:p>
        </p:txBody>
      </p:sp>
      <p:sp>
        <p:nvSpPr>
          <p:cNvPr id="4" name="Text Placeholder 3"/>
          <p:cNvSpPr>
            <a:spLocks noGrp="1"/>
          </p:cNvSpPr>
          <p:nvPr>
            <p:ph type="body" sz="quarter" idx="4294967295"/>
          </p:nvPr>
        </p:nvSpPr>
        <p:spPr>
          <a:xfrm>
            <a:off x="179512" y="1059583"/>
            <a:ext cx="8496944" cy="3777530"/>
          </a:xfrm>
          <a:prstGeom prst="rect">
            <a:avLst/>
          </a:prstGeom>
        </p:spPr>
        <p:txBody>
          <a:bodyPr>
            <a:normAutofit/>
          </a:bodyPr>
          <a:lstStyle/>
          <a:p>
            <a:pPr algn="just">
              <a:buFont typeface="Wingdings" panose="05000000000000000000" pitchFamily="2" charset="2"/>
              <a:buChar char="v"/>
            </a:pPr>
            <a:r>
              <a:rPr lang="en-US" sz="2400" dirty="0">
                <a:hlinkClick r:id="rId3"/>
              </a:rPr>
              <a:t>https://www.autosar.org/standards/classic-platform</a:t>
            </a:r>
            <a:r>
              <a:rPr lang="en-US" sz="2400" dirty="0" smtClean="0">
                <a:hlinkClick r:id="rId3"/>
              </a:rPr>
              <a:t>/</a:t>
            </a:r>
            <a:endParaRPr lang="en-US" sz="2400" dirty="0" smtClean="0"/>
          </a:p>
          <a:p>
            <a:pPr algn="just">
              <a:buFont typeface="Wingdings" panose="05000000000000000000" pitchFamily="2" charset="2"/>
              <a:buChar char="v"/>
            </a:pPr>
            <a:r>
              <a:rPr lang="en-US" sz="2400" dirty="0" smtClean="0"/>
              <a:t>AUTOSAR_SRS_CAN</a:t>
            </a:r>
          </a:p>
          <a:p>
            <a:pPr algn="just">
              <a:buFont typeface="Wingdings" panose="05000000000000000000" pitchFamily="2" charset="2"/>
              <a:buChar char="v"/>
            </a:pPr>
            <a:r>
              <a:rPr lang="en-US" sz="2400" dirty="0" err="1" smtClean="0"/>
              <a:t>AUTOSAR_SWS_CANDriver</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23</a:t>
            </a:fld>
            <a:endParaRPr lang="en-US"/>
          </a:p>
        </p:txBody>
      </p:sp>
      <p:pic>
        <p:nvPicPr>
          <p:cNvPr id="3" name="Picture 2"/>
          <p:cNvPicPr>
            <a:picLocks noChangeAspect="1"/>
          </p:cNvPicPr>
          <p:nvPr/>
        </p:nvPicPr>
        <p:blipFill>
          <a:blip r:embed="rId4"/>
          <a:stretch>
            <a:fillRect/>
          </a:stretch>
        </p:blipFill>
        <p:spPr>
          <a:xfrm>
            <a:off x="1001762" y="2486996"/>
            <a:ext cx="7140475" cy="2656504"/>
          </a:xfrm>
          <a:prstGeom prst="rect">
            <a:avLst/>
          </a:prstGeom>
        </p:spPr>
      </p:pic>
    </p:spTree>
    <p:extLst>
      <p:ext uri="{BB962C8B-B14F-4D97-AF65-F5344CB8AC3E}">
        <p14:creationId xmlns:p14="http://schemas.microsoft.com/office/powerpoint/2010/main" val="2394289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2.3.1. AUTOSAR_SRS_CAN</a:t>
            </a:r>
            <a:endParaRPr lang="vi-VN" dirty="0"/>
          </a:p>
        </p:txBody>
      </p:sp>
      <p:sp>
        <p:nvSpPr>
          <p:cNvPr id="4" name="Text Placeholder 3"/>
          <p:cNvSpPr>
            <a:spLocks noGrp="1"/>
          </p:cNvSpPr>
          <p:nvPr>
            <p:ph type="body" sz="quarter" idx="4294967295"/>
          </p:nvPr>
        </p:nvSpPr>
        <p:spPr>
          <a:xfrm>
            <a:off x="179512" y="1059582"/>
            <a:ext cx="8712968" cy="4052167"/>
          </a:xfrm>
          <a:prstGeom prst="rect">
            <a:avLst/>
          </a:prstGeom>
        </p:spPr>
        <p:txBody>
          <a:bodyPr>
            <a:normAutofit fontScale="92500" lnSpcReduction="10000"/>
          </a:bodyPr>
          <a:lstStyle/>
          <a:p>
            <a:pPr algn="just">
              <a:buFont typeface="Wingdings" panose="05000000000000000000" pitchFamily="2" charset="2"/>
              <a:buChar char="v"/>
            </a:pPr>
            <a:r>
              <a:rPr lang="en-US" sz="2200" dirty="0"/>
              <a:t>Requirements on </a:t>
            </a:r>
            <a:r>
              <a:rPr lang="en-US" sz="2200" dirty="0" smtClean="0"/>
              <a:t>CAN-Stack</a:t>
            </a:r>
          </a:p>
          <a:p>
            <a:pPr algn="just">
              <a:buFont typeface="Wingdings" panose="05000000000000000000" pitchFamily="2" charset="2"/>
              <a:buChar char="v"/>
            </a:pPr>
            <a:r>
              <a:rPr lang="en-US" sz="2200" dirty="0"/>
              <a:t>Functional Requirements:</a:t>
            </a:r>
          </a:p>
          <a:p>
            <a:pPr marL="457200" algn="just">
              <a:buFont typeface="Wingdings" panose="05000000000000000000" pitchFamily="2" charset="2"/>
              <a:buChar char="ü"/>
            </a:pPr>
            <a:r>
              <a:rPr lang="en-US" sz="2200" dirty="0"/>
              <a:t>I</a:t>
            </a:r>
            <a:r>
              <a:rPr lang="en-US" sz="2200" dirty="0" smtClean="0"/>
              <a:t>nitialization</a:t>
            </a:r>
            <a:endParaRPr lang="en-US" sz="2200" dirty="0"/>
          </a:p>
          <a:p>
            <a:pPr marL="457200" algn="just">
              <a:buFont typeface="Wingdings" panose="05000000000000000000" pitchFamily="2" charset="2"/>
              <a:buChar char="ü"/>
            </a:pPr>
            <a:r>
              <a:rPr lang="en-US" sz="2200" dirty="0"/>
              <a:t>Normal Operation</a:t>
            </a:r>
          </a:p>
          <a:p>
            <a:pPr marL="457200" algn="just">
              <a:buFont typeface="Wingdings" panose="05000000000000000000" pitchFamily="2" charset="2"/>
              <a:buChar char="ü"/>
            </a:pPr>
            <a:r>
              <a:rPr lang="en-US" sz="2200" dirty="0"/>
              <a:t>Fault </a:t>
            </a:r>
            <a:r>
              <a:rPr lang="en-US" sz="2200" dirty="0" smtClean="0"/>
              <a:t>Operation</a:t>
            </a:r>
          </a:p>
          <a:p>
            <a:pPr marL="457200" algn="just">
              <a:buFont typeface="Wingdings" panose="05000000000000000000" pitchFamily="2" charset="2"/>
              <a:buChar char="ü"/>
            </a:pPr>
            <a:r>
              <a:rPr lang="en-US" sz="2200" dirty="0" smtClean="0"/>
              <a:t>…</a:t>
            </a:r>
            <a:endParaRPr lang="en-US" sz="2200" dirty="0"/>
          </a:p>
          <a:p>
            <a:pPr algn="just">
              <a:buFont typeface="Wingdings" panose="05000000000000000000" pitchFamily="2" charset="2"/>
              <a:buChar char="v"/>
            </a:pPr>
            <a:r>
              <a:rPr lang="en-US" sz="2200" dirty="0"/>
              <a:t>Non-Functional Requirements:</a:t>
            </a:r>
          </a:p>
          <a:p>
            <a:pPr marL="457200" algn="just">
              <a:buFont typeface="Wingdings" panose="05000000000000000000" pitchFamily="2" charset="2"/>
              <a:buChar char="ü"/>
            </a:pPr>
            <a:r>
              <a:rPr lang="en-US" sz="2200" dirty="0"/>
              <a:t>Timing Requirements</a:t>
            </a:r>
          </a:p>
          <a:p>
            <a:pPr marL="457200" algn="just">
              <a:buFont typeface="Wingdings" panose="05000000000000000000" pitchFamily="2" charset="2"/>
              <a:buChar char="ü"/>
            </a:pPr>
            <a:r>
              <a:rPr lang="en-US" sz="2200" dirty="0"/>
              <a:t>Resource </a:t>
            </a:r>
            <a:r>
              <a:rPr lang="en-US" sz="2200" dirty="0" smtClean="0"/>
              <a:t>Usage</a:t>
            </a:r>
          </a:p>
          <a:p>
            <a:pPr marL="457200" algn="just">
              <a:buFont typeface="Wingdings" panose="05000000000000000000" pitchFamily="2" charset="2"/>
              <a:buChar char="ü"/>
            </a:pPr>
            <a:r>
              <a:rPr lang="en-US" sz="2200" dirty="0" smtClean="0"/>
              <a:t>…</a:t>
            </a:r>
            <a:endParaRPr lang="en-US" sz="2200" dirty="0"/>
          </a:p>
          <a:p>
            <a:pPr algn="just">
              <a:buFont typeface="Wingdings" panose="05000000000000000000" pitchFamily="2" charset="2"/>
              <a:buChar char="v"/>
            </a:pPr>
            <a:r>
              <a:rPr lang="en-US" sz="2200" dirty="0" smtClean="0"/>
              <a:t>Refer: </a:t>
            </a:r>
            <a:r>
              <a:rPr lang="en-US" sz="2200" dirty="0" smtClean="0">
                <a:hlinkClick r:id="rId3" action="ppaction://hlinkfile"/>
              </a:rPr>
              <a:t>AUTOSAR_SRS_CAN.pdf</a:t>
            </a:r>
            <a:endParaRPr lang="en-US" sz="22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24</a:t>
            </a:fld>
            <a:endParaRPr lang="en-US"/>
          </a:p>
        </p:txBody>
      </p:sp>
      <p:pic>
        <p:nvPicPr>
          <p:cNvPr id="6" name="Picture 5"/>
          <p:cNvPicPr>
            <a:picLocks noChangeAspect="1"/>
          </p:cNvPicPr>
          <p:nvPr/>
        </p:nvPicPr>
        <p:blipFill>
          <a:blip r:embed="rId4"/>
          <a:stretch>
            <a:fillRect/>
          </a:stretch>
        </p:blipFill>
        <p:spPr>
          <a:xfrm>
            <a:off x="3203848" y="1707654"/>
            <a:ext cx="5785612" cy="2152448"/>
          </a:xfrm>
          <a:prstGeom prst="rect">
            <a:avLst/>
          </a:prstGeom>
        </p:spPr>
      </p:pic>
    </p:spTree>
    <p:extLst>
      <p:ext uri="{BB962C8B-B14F-4D97-AF65-F5344CB8AC3E}">
        <p14:creationId xmlns:p14="http://schemas.microsoft.com/office/powerpoint/2010/main" val="3628804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2.3.2 </a:t>
            </a:r>
            <a:r>
              <a:rPr lang="en-US" dirty="0" err="1"/>
              <a:t>AUTOSAR_SWS_CANDriver</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dirty="0" smtClean="0"/>
              <a:t>Driver Source Code:</a:t>
            </a:r>
          </a:p>
          <a:p>
            <a:pPr marL="457200" algn="just">
              <a:buFont typeface="Wingdings" panose="05000000000000000000" pitchFamily="2" charset="2"/>
              <a:buChar char="Ø"/>
            </a:pPr>
            <a:r>
              <a:rPr lang="en-US" sz="2400" dirty="0" smtClean="0"/>
              <a:t>Provided services</a:t>
            </a:r>
          </a:p>
          <a:p>
            <a:pPr marL="457200" algn="just">
              <a:buFont typeface="Wingdings" panose="05000000000000000000" pitchFamily="2" charset="2"/>
              <a:buChar char="Ø"/>
            </a:pPr>
            <a:r>
              <a:rPr lang="en-US" sz="2400" dirty="0" smtClean="0"/>
              <a:t>Type Definitions</a:t>
            </a:r>
          </a:p>
          <a:p>
            <a:pPr marL="457200" algn="just">
              <a:buFont typeface="Wingdings" panose="05000000000000000000" pitchFamily="2" charset="2"/>
              <a:buChar char="Ø"/>
            </a:pPr>
            <a:r>
              <a:rPr lang="en-US" sz="2400" dirty="0" smtClean="0"/>
              <a:t>APIs Specifications</a:t>
            </a:r>
          </a:p>
          <a:p>
            <a:pPr algn="just">
              <a:buFont typeface="Wingdings" panose="05000000000000000000" pitchFamily="2" charset="2"/>
              <a:buChar char="v"/>
            </a:pPr>
            <a:r>
              <a:rPr lang="en-US" sz="2400" dirty="0" smtClean="0"/>
              <a:t>Configuration:</a:t>
            </a:r>
          </a:p>
          <a:p>
            <a:pPr marL="457200" algn="just">
              <a:buFont typeface="Wingdings" panose="05000000000000000000" pitchFamily="2" charset="2"/>
              <a:buChar char="Ø"/>
            </a:pPr>
            <a:r>
              <a:rPr lang="en-US" sz="2400" dirty="0" err="1"/>
              <a:t>CanGeneral</a:t>
            </a:r>
            <a:endParaRPr lang="en-US" sz="2400" dirty="0"/>
          </a:p>
          <a:p>
            <a:pPr marL="457200" algn="just">
              <a:buFont typeface="Wingdings" panose="05000000000000000000" pitchFamily="2" charset="2"/>
              <a:buChar char="Ø"/>
            </a:pPr>
            <a:r>
              <a:rPr lang="en-US" sz="2400" dirty="0" err="1" smtClean="0"/>
              <a:t>CanConfigSet</a:t>
            </a:r>
            <a:endParaRPr lang="en-US" sz="2400" dirty="0" smtClean="0"/>
          </a:p>
          <a:p>
            <a:pPr algn="just">
              <a:buFont typeface="Wingdings" panose="05000000000000000000" pitchFamily="2" charset="2"/>
              <a:buChar char="v"/>
            </a:pPr>
            <a:r>
              <a:rPr lang="en-US" sz="2400" b="1" dirty="0"/>
              <a:t>Refer</a:t>
            </a:r>
            <a:r>
              <a:rPr lang="en-US" sz="2400" dirty="0"/>
              <a:t>: </a:t>
            </a:r>
            <a:r>
              <a:rPr lang="en-US" sz="2400" u="sng" dirty="0" err="1">
                <a:solidFill>
                  <a:srgbClr val="00B0F0"/>
                </a:solidFill>
              </a:rPr>
              <a:t>AUTOSAR_SWS_CANDriver</a:t>
            </a:r>
            <a:endParaRPr lang="en-US" sz="2400" u="sng" dirty="0">
              <a:solidFill>
                <a:srgbClr val="00B0F0"/>
              </a:solidFill>
            </a:endParaRPr>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25</a:t>
            </a:fld>
            <a:endParaRPr lang="en-US"/>
          </a:p>
        </p:txBody>
      </p:sp>
    </p:spTree>
    <p:extLst>
      <p:ext uri="{BB962C8B-B14F-4D97-AF65-F5344CB8AC3E}">
        <p14:creationId xmlns:p14="http://schemas.microsoft.com/office/powerpoint/2010/main" val="1743740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04885"/>
            <a:ext cx="9144000" cy="993775"/>
          </a:xfrm>
        </p:spPr>
        <p:txBody>
          <a:bodyPr/>
          <a:lstStyle/>
          <a:p>
            <a:r>
              <a:rPr lang="en-US" dirty="0" smtClean="0"/>
              <a:t>3. </a:t>
            </a:r>
            <a:r>
              <a:rPr lang="en-US" dirty="0"/>
              <a:t>Functional </a:t>
            </a:r>
            <a:r>
              <a:rPr lang="en-US" dirty="0" smtClean="0"/>
              <a:t>Specification</a:t>
            </a:r>
            <a:endParaRPr lang="vi-VN" dirty="0"/>
          </a:p>
        </p:txBody>
      </p:sp>
      <p:sp>
        <p:nvSpPr>
          <p:cNvPr id="3" name="Slide Number Placeholder 2"/>
          <p:cNvSpPr>
            <a:spLocks noGrp="1"/>
          </p:cNvSpPr>
          <p:nvPr>
            <p:ph type="sldNum" sz="quarter" idx="4294967295"/>
          </p:nvPr>
        </p:nvSpPr>
        <p:spPr>
          <a:xfrm>
            <a:off x="8801100" y="4837113"/>
            <a:ext cx="342900" cy="274637"/>
          </a:xfrm>
          <a:prstGeom prst="rect">
            <a:avLst/>
          </a:prstGeom>
        </p:spPr>
        <p:txBody>
          <a:bodyPr/>
          <a:lstStyle/>
          <a:p>
            <a:fld id="{AC5A7018-5E8D-4538-BDED-720D9B412FE1}" type="slidenum">
              <a:rPr lang="en-US" smtClean="0"/>
              <a:pPr/>
              <a:t>26</a:t>
            </a:fld>
            <a:endParaRPr lang="en-US"/>
          </a:p>
        </p:txBody>
      </p:sp>
    </p:spTree>
    <p:extLst>
      <p:ext uri="{BB962C8B-B14F-4D97-AF65-F5344CB8AC3E}">
        <p14:creationId xmlns:p14="http://schemas.microsoft.com/office/powerpoint/2010/main" val="3869473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 INTERACT/DEPEND MODULES</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27</a:t>
            </a:fld>
            <a:endParaRPr lang="en-US"/>
          </a:p>
        </p:txBody>
      </p:sp>
      <p:pic>
        <p:nvPicPr>
          <p:cNvPr id="6" name="Picture 5"/>
          <p:cNvPicPr>
            <a:picLocks noChangeAspect="1"/>
          </p:cNvPicPr>
          <p:nvPr/>
        </p:nvPicPr>
        <p:blipFill>
          <a:blip r:embed="rId3"/>
          <a:stretch>
            <a:fillRect/>
          </a:stretch>
        </p:blipFill>
        <p:spPr>
          <a:xfrm>
            <a:off x="179512" y="1415270"/>
            <a:ext cx="8626774" cy="3421843"/>
          </a:xfrm>
          <a:prstGeom prst="rect">
            <a:avLst/>
          </a:prstGeom>
        </p:spPr>
      </p:pic>
    </p:spTree>
    <p:extLst>
      <p:ext uri="{BB962C8B-B14F-4D97-AF65-F5344CB8AC3E}">
        <p14:creationId xmlns:p14="http://schemas.microsoft.com/office/powerpoint/2010/main" val="3081129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3.1.1 MCU/PORT/INTC</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28</a:t>
            </a:fld>
            <a:endParaRPr lang="en-US"/>
          </a:p>
        </p:txBody>
      </p:sp>
      <p:sp>
        <p:nvSpPr>
          <p:cNvPr id="7" name="Text Placeholder 3"/>
          <p:cNvSpPr txBox="1">
            <a:spLocks/>
          </p:cNvSpPr>
          <p:nvPr/>
        </p:nvSpPr>
        <p:spPr>
          <a:xfrm>
            <a:off x="179512" y="1203597"/>
            <a:ext cx="8496944" cy="363351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400" dirty="0" smtClean="0"/>
              <a:t>MCU will </a:t>
            </a:r>
            <a:r>
              <a:rPr lang="en-US" sz="2400" dirty="0" err="1" smtClean="0"/>
              <a:t>init</a:t>
            </a:r>
            <a:r>
              <a:rPr lang="en-US" sz="2400" dirty="0" smtClean="0"/>
              <a:t> clock that will be used for CAN hardware</a:t>
            </a:r>
          </a:p>
          <a:p>
            <a:pPr algn="just">
              <a:buFont typeface="Wingdings" panose="05000000000000000000" pitchFamily="2" charset="2"/>
              <a:buChar char="v"/>
            </a:pPr>
            <a:r>
              <a:rPr lang="en-US" sz="2400" dirty="0" smtClean="0"/>
              <a:t>PORT will configure </a:t>
            </a:r>
            <a:r>
              <a:rPr lang="en-US" sz="2400" dirty="0" err="1" smtClean="0"/>
              <a:t>Tx</a:t>
            </a:r>
            <a:r>
              <a:rPr lang="en-US" sz="2400" dirty="0" smtClean="0"/>
              <a:t>/Rx pin for CAN driver</a:t>
            </a:r>
          </a:p>
          <a:p>
            <a:pPr algn="just">
              <a:buFont typeface="Wingdings" panose="05000000000000000000" pitchFamily="2" charset="2"/>
              <a:buChar char="v"/>
            </a:pPr>
            <a:r>
              <a:rPr lang="en-US" sz="2400" dirty="0" smtClean="0"/>
              <a:t>INTC will handle disable/enable interrupt that was generated by CAN hardware</a:t>
            </a:r>
            <a:endParaRPr lang="en-US" sz="2400" dirty="0"/>
          </a:p>
        </p:txBody>
      </p:sp>
    </p:spTree>
    <p:extLst>
      <p:ext uri="{BB962C8B-B14F-4D97-AF65-F5344CB8AC3E}">
        <p14:creationId xmlns:p14="http://schemas.microsoft.com/office/powerpoint/2010/main" val="1224039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3.1.2 CAN-IF, </a:t>
            </a:r>
            <a:r>
              <a:rPr lang="en-US" dirty="0" err="1" smtClean="0"/>
              <a:t>EcuM</a:t>
            </a:r>
            <a:r>
              <a:rPr lang="en-US" dirty="0" smtClean="0"/>
              <a:t>, OS, </a:t>
            </a:r>
            <a:r>
              <a:rPr lang="en-US" dirty="0" err="1" smtClean="0"/>
              <a:t>SchM</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29</a:t>
            </a:fld>
            <a:endParaRPr lang="en-US"/>
          </a:p>
        </p:txBody>
      </p:sp>
      <p:sp>
        <p:nvSpPr>
          <p:cNvPr id="4" name="Text Placeholder 3"/>
          <p:cNvSpPr txBox="1">
            <a:spLocks/>
          </p:cNvSpPr>
          <p:nvPr/>
        </p:nvSpPr>
        <p:spPr>
          <a:xfrm>
            <a:off x="179512" y="1203597"/>
            <a:ext cx="8496944" cy="363351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400" dirty="0" smtClean="0"/>
              <a:t>CAN-IF: main user of CAN-Driver</a:t>
            </a:r>
          </a:p>
          <a:p>
            <a:pPr algn="just">
              <a:buFont typeface="Wingdings" panose="05000000000000000000" pitchFamily="2" charset="2"/>
              <a:buChar char="v"/>
            </a:pPr>
            <a:r>
              <a:rPr lang="en-US" sz="2400" dirty="0" err="1" smtClean="0"/>
              <a:t>EcuM</a:t>
            </a:r>
            <a:r>
              <a:rPr lang="en-US" sz="2400" dirty="0" smtClean="0"/>
              <a:t>: </a:t>
            </a:r>
            <a:r>
              <a:rPr lang="en-US" sz="2400" dirty="0" err="1" smtClean="0"/>
              <a:t>Init</a:t>
            </a:r>
            <a:r>
              <a:rPr lang="en-US" sz="2400" dirty="0" smtClean="0"/>
              <a:t> Can driver at start up time. Also validate wake-up event from CAN bus.</a:t>
            </a:r>
          </a:p>
          <a:p>
            <a:pPr algn="just">
              <a:buFont typeface="Wingdings" panose="05000000000000000000" pitchFamily="2" charset="2"/>
              <a:buChar char="v"/>
            </a:pPr>
            <a:r>
              <a:rPr lang="en-US" sz="2400" dirty="0" smtClean="0"/>
              <a:t>OS: provide </a:t>
            </a:r>
            <a:r>
              <a:rPr lang="en-US" sz="2400" dirty="0" err="1" smtClean="0"/>
              <a:t>OsCounter</a:t>
            </a:r>
            <a:r>
              <a:rPr lang="en-US" sz="2400" dirty="0" smtClean="0"/>
              <a:t> service that was used inside Can Driver for counting timeout</a:t>
            </a:r>
          </a:p>
          <a:p>
            <a:pPr algn="just">
              <a:buFont typeface="Wingdings" panose="05000000000000000000" pitchFamily="2" charset="2"/>
              <a:buChar char="v"/>
            </a:pPr>
            <a:r>
              <a:rPr lang="en-US" sz="2400" dirty="0" err="1" smtClean="0"/>
              <a:t>SchM</a:t>
            </a:r>
            <a:r>
              <a:rPr lang="en-US" sz="2400" dirty="0" smtClean="0"/>
              <a:t>: process event for related Can </a:t>
            </a:r>
            <a:r>
              <a:rPr lang="en-US" sz="2400" dirty="0" err="1" smtClean="0"/>
              <a:t>MainFunction</a:t>
            </a:r>
            <a:r>
              <a:rPr lang="en-US" sz="2400" dirty="0" smtClean="0"/>
              <a:t> and protection share resource of internally Can module.</a:t>
            </a:r>
            <a:endParaRPr lang="en-US" sz="2400" dirty="0"/>
          </a:p>
        </p:txBody>
      </p:sp>
    </p:spTree>
    <p:extLst>
      <p:ext uri="{BB962C8B-B14F-4D97-AF65-F5344CB8AC3E}">
        <p14:creationId xmlns:p14="http://schemas.microsoft.com/office/powerpoint/2010/main" val="2530467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04885"/>
            <a:ext cx="9144000" cy="993775"/>
          </a:xfrm>
        </p:spPr>
        <p:txBody>
          <a:bodyPr/>
          <a:lstStyle/>
          <a:p>
            <a:r>
              <a:rPr lang="en-US" dirty="0"/>
              <a:t>1. </a:t>
            </a:r>
            <a:r>
              <a:rPr lang="en-US" dirty="0" smtClean="0"/>
              <a:t>CAN Protocol</a:t>
            </a:r>
            <a:endParaRPr lang="vi-VN" dirty="0"/>
          </a:p>
        </p:txBody>
      </p:sp>
      <p:sp>
        <p:nvSpPr>
          <p:cNvPr id="3" name="Slide Number Placeholder 2"/>
          <p:cNvSpPr>
            <a:spLocks noGrp="1"/>
          </p:cNvSpPr>
          <p:nvPr>
            <p:ph type="sldNum" sz="quarter" idx="4294967295"/>
          </p:nvPr>
        </p:nvSpPr>
        <p:spPr>
          <a:xfrm>
            <a:off x="8801100" y="4837113"/>
            <a:ext cx="342900" cy="274637"/>
          </a:xfrm>
          <a:prstGeom prst="rect">
            <a:avLst/>
          </a:prstGeom>
        </p:spPr>
        <p:txBody>
          <a:bodyPr/>
          <a:lstStyle/>
          <a:p>
            <a:fld id="{AC5A7018-5E8D-4538-BDED-720D9B412FE1}" type="slidenum">
              <a:rPr lang="en-US" smtClean="0"/>
              <a:pPr/>
              <a:t>3</a:t>
            </a:fld>
            <a:endParaRPr lang="en-US"/>
          </a:p>
        </p:txBody>
      </p:sp>
    </p:spTree>
    <p:extLst>
      <p:ext uri="{BB962C8B-B14F-4D97-AF65-F5344CB8AC3E}">
        <p14:creationId xmlns:p14="http://schemas.microsoft.com/office/powerpoint/2010/main" val="116185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3.1.3 DET, DEM</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30</a:t>
            </a:fld>
            <a:endParaRPr lang="en-US"/>
          </a:p>
        </p:txBody>
      </p:sp>
      <p:sp>
        <p:nvSpPr>
          <p:cNvPr id="4" name="Text Placeholder 3"/>
          <p:cNvSpPr txBox="1">
            <a:spLocks/>
          </p:cNvSpPr>
          <p:nvPr/>
        </p:nvSpPr>
        <p:spPr>
          <a:xfrm>
            <a:off x="179512" y="1203597"/>
            <a:ext cx="8496944" cy="363351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400" dirty="0" smtClean="0"/>
              <a:t>CAN-DRV will report </a:t>
            </a:r>
            <a:r>
              <a:rPr lang="en-US" sz="2400" dirty="0"/>
              <a:t>D</a:t>
            </a:r>
            <a:r>
              <a:rPr lang="en-US" sz="2400" dirty="0" smtClean="0"/>
              <a:t>evelopment </a:t>
            </a:r>
            <a:r>
              <a:rPr lang="en-US" sz="2400" dirty="0"/>
              <a:t>E</a:t>
            </a:r>
            <a:r>
              <a:rPr lang="en-US" sz="2400" dirty="0" smtClean="0"/>
              <a:t>rrors to DET (</a:t>
            </a:r>
            <a:r>
              <a:rPr lang="en-US" sz="2400" dirty="0" err="1" smtClean="0"/>
              <a:t>DefaultErrorTracer</a:t>
            </a:r>
            <a:r>
              <a:rPr lang="en-US" sz="2400" dirty="0" smtClean="0"/>
              <a:t>)</a:t>
            </a:r>
          </a:p>
          <a:p>
            <a:pPr algn="just">
              <a:buFont typeface="Wingdings" panose="05000000000000000000" pitchFamily="2" charset="2"/>
              <a:buChar char="v"/>
            </a:pPr>
            <a:r>
              <a:rPr lang="en-US" sz="2400" dirty="0" smtClean="0"/>
              <a:t>CAN-DRV will report Production Errors to DEM (</a:t>
            </a:r>
            <a:r>
              <a:rPr lang="en-US" sz="2400" dirty="0" err="1" smtClean="0"/>
              <a:t>DiagnosticEventManager</a:t>
            </a:r>
            <a:r>
              <a:rPr lang="en-US" sz="2400" dirty="0" smtClean="0"/>
              <a:t>)</a:t>
            </a:r>
          </a:p>
          <a:p>
            <a:pPr algn="just">
              <a:buFont typeface="Wingdings" panose="05000000000000000000" pitchFamily="2" charset="2"/>
              <a:buChar char="v"/>
            </a:pPr>
            <a:r>
              <a:rPr lang="en-US" sz="2400" dirty="0" smtClean="0"/>
              <a:t>Refer:</a:t>
            </a:r>
          </a:p>
          <a:p>
            <a:pPr algn="just">
              <a:buFontTx/>
              <a:buChar char="-"/>
            </a:pPr>
            <a:r>
              <a:rPr lang="en-US" sz="2400" dirty="0" err="1" smtClean="0"/>
              <a:t>AUTOSAR_SWS_DefaultErrorTracer</a:t>
            </a:r>
            <a:endParaRPr lang="en-US" sz="2400" dirty="0" smtClean="0"/>
          </a:p>
          <a:p>
            <a:pPr algn="just">
              <a:buFontTx/>
              <a:buChar char="-"/>
            </a:pPr>
            <a:r>
              <a:rPr lang="en-US" sz="2400" dirty="0" err="1"/>
              <a:t>AUTOSAR_SWS_DiagnosticEventManager</a:t>
            </a:r>
            <a:endParaRPr lang="en-US" sz="2400" dirty="0"/>
          </a:p>
        </p:txBody>
      </p:sp>
    </p:spTree>
    <p:extLst>
      <p:ext uri="{BB962C8B-B14F-4D97-AF65-F5344CB8AC3E}">
        <p14:creationId xmlns:p14="http://schemas.microsoft.com/office/powerpoint/2010/main" val="2612043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 Provided Services</a:t>
            </a:r>
            <a:endParaRPr lang="vi-VN" dirty="0"/>
          </a:p>
        </p:txBody>
      </p:sp>
      <p:sp>
        <p:nvSpPr>
          <p:cNvPr id="4" name="Text Placeholder 3"/>
          <p:cNvSpPr>
            <a:spLocks noGrp="1"/>
          </p:cNvSpPr>
          <p:nvPr>
            <p:ph type="body" sz="quarter" idx="4294967295"/>
          </p:nvPr>
        </p:nvSpPr>
        <p:spPr>
          <a:xfrm>
            <a:off x="179512" y="1059583"/>
            <a:ext cx="8496944" cy="3777530"/>
          </a:xfrm>
          <a:prstGeom prst="rect">
            <a:avLst/>
          </a:prstGeom>
        </p:spPr>
        <p:txBody>
          <a:bodyPr>
            <a:normAutofit lnSpcReduction="10000"/>
          </a:bodyPr>
          <a:lstStyle/>
          <a:p>
            <a:pPr algn="just">
              <a:buFont typeface="Wingdings" panose="05000000000000000000" pitchFamily="2" charset="2"/>
              <a:buChar char="v"/>
            </a:pPr>
            <a:r>
              <a:rPr lang="en-US" sz="2400" dirty="0"/>
              <a:t>De-Initialize/Initialize CAN Hardware Unit</a:t>
            </a:r>
          </a:p>
          <a:p>
            <a:pPr algn="just">
              <a:buFont typeface="Wingdings" panose="05000000000000000000" pitchFamily="2" charset="2"/>
              <a:buChar char="v"/>
            </a:pPr>
            <a:r>
              <a:rPr lang="en-US" sz="2400" dirty="0"/>
              <a:t>Get Module Version </a:t>
            </a:r>
            <a:r>
              <a:rPr lang="en-US" sz="2400" dirty="0" smtClean="0"/>
              <a:t>Info</a:t>
            </a:r>
            <a:endParaRPr lang="en-US" sz="2400" dirty="0"/>
          </a:p>
          <a:p>
            <a:pPr algn="just">
              <a:buFont typeface="Wingdings" panose="05000000000000000000" pitchFamily="2" charset="2"/>
              <a:buChar char="v"/>
            </a:pPr>
            <a:r>
              <a:rPr lang="en-US" sz="2400" dirty="0" smtClean="0"/>
              <a:t>Set/Get Controller </a:t>
            </a:r>
            <a:r>
              <a:rPr lang="en-US" sz="2400" dirty="0"/>
              <a:t>State</a:t>
            </a:r>
          </a:p>
          <a:p>
            <a:pPr algn="just">
              <a:buFont typeface="Wingdings" panose="05000000000000000000" pitchFamily="2" charset="2"/>
              <a:buChar char="v"/>
            </a:pPr>
            <a:r>
              <a:rPr lang="en-US" sz="2400" dirty="0" smtClean="0"/>
              <a:t>Transmit/Receive L-PDU frame</a:t>
            </a:r>
          </a:p>
          <a:p>
            <a:pPr algn="just">
              <a:buFont typeface="Wingdings" panose="05000000000000000000" pitchFamily="2" charset="2"/>
              <a:buChar char="v"/>
            </a:pPr>
            <a:r>
              <a:rPr lang="en-US" sz="2400" dirty="0" smtClean="0"/>
              <a:t>Sleep and Wake up over CAN bus</a:t>
            </a:r>
          </a:p>
          <a:p>
            <a:pPr algn="just">
              <a:buFont typeface="Wingdings" panose="05000000000000000000" pitchFamily="2" charset="2"/>
              <a:buChar char="v"/>
            </a:pPr>
            <a:r>
              <a:rPr lang="en-US" sz="2400" dirty="0" smtClean="0"/>
              <a:t>Change Baud-rate during run-time</a:t>
            </a:r>
          </a:p>
          <a:p>
            <a:pPr algn="just">
              <a:buFont typeface="Wingdings" panose="05000000000000000000" pitchFamily="2" charset="2"/>
              <a:buChar char="v"/>
            </a:pPr>
            <a:r>
              <a:rPr lang="en-US" sz="2400" dirty="0" smtClean="0"/>
              <a:t>Bus-error monitoring (Error active/passive, bus-off)</a:t>
            </a:r>
          </a:p>
          <a:p>
            <a:pPr algn="just">
              <a:buFont typeface="Wingdings" panose="05000000000000000000" pitchFamily="2" charset="2"/>
              <a:buChar char="v"/>
            </a:pPr>
            <a:r>
              <a:rPr lang="en-US" sz="2400" dirty="0" smtClean="0"/>
              <a:t>Disable/Enable Can Controller Interrupts</a:t>
            </a:r>
            <a:endParaRPr lang="en-US" sz="2400" dirty="0"/>
          </a:p>
          <a:p>
            <a:pPr algn="just">
              <a:buFont typeface="Wingdings" panose="05000000000000000000" pitchFamily="2" charset="2"/>
              <a:buChar char="v"/>
            </a:pPr>
            <a:r>
              <a:rPr lang="en-US" sz="2400" dirty="0"/>
              <a:t>Active/De-active Pretended Networking</a:t>
            </a:r>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31</a:t>
            </a:fld>
            <a:endParaRPr lang="en-US"/>
          </a:p>
        </p:txBody>
      </p:sp>
    </p:spTree>
    <p:extLst>
      <p:ext uri="{BB962C8B-B14F-4D97-AF65-F5344CB8AC3E}">
        <p14:creationId xmlns:p14="http://schemas.microsoft.com/office/powerpoint/2010/main" val="460612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3.2.1 </a:t>
            </a:r>
            <a:r>
              <a:rPr lang="en-US" dirty="0" err="1" smtClean="0"/>
              <a:t>Init</a:t>
            </a:r>
            <a:r>
              <a:rPr lang="en-US" dirty="0" smtClean="0"/>
              <a:t>/</a:t>
            </a:r>
            <a:r>
              <a:rPr lang="en-US" dirty="0" err="1" smtClean="0"/>
              <a:t>DeInit</a:t>
            </a:r>
            <a:r>
              <a:rPr lang="en-US" dirty="0" smtClean="0"/>
              <a:t> &amp; State Machine</a:t>
            </a:r>
            <a:endParaRPr lang="vi-VN" dirty="0"/>
          </a:p>
        </p:txBody>
      </p:sp>
      <p:sp>
        <p:nvSpPr>
          <p:cNvPr id="4" name="Text Placeholder 3"/>
          <p:cNvSpPr>
            <a:spLocks noGrp="1"/>
          </p:cNvSpPr>
          <p:nvPr>
            <p:ph type="body" sz="quarter" idx="4294967295"/>
          </p:nvPr>
        </p:nvSpPr>
        <p:spPr>
          <a:xfrm>
            <a:off x="179512" y="987575"/>
            <a:ext cx="8496944" cy="3849538"/>
          </a:xfrm>
          <a:prstGeom prst="rect">
            <a:avLst/>
          </a:prstGeom>
        </p:spPr>
        <p:txBody>
          <a:bodyPr>
            <a:normAutofit/>
          </a:bodyPr>
          <a:lstStyle/>
          <a:p>
            <a:pPr algn="just">
              <a:buFont typeface="Wingdings" panose="05000000000000000000" pitchFamily="2" charset="2"/>
              <a:buChar char="v"/>
            </a:pPr>
            <a:r>
              <a:rPr lang="en-US" sz="2000" dirty="0" smtClean="0"/>
              <a:t>De-Initialize/Initialize CAN Hardware Unit (Controller, Buffer, Filter)</a:t>
            </a:r>
          </a:p>
          <a:p>
            <a:pPr algn="just">
              <a:buFont typeface="Wingdings" panose="05000000000000000000" pitchFamily="2" charset="2"/>
              <a:buChar char="v"/>
            </a:pPr>
            <a:endParaRPr lang="en-US" sz="2000" dirty="0"/>
          </a:p>
          <a:p>
            <a:pPr algn="just">
              <a:buFont typeface="Wingdings" panose="05000000000000000000" pitchFamily="2" charset="2"/>
              <a:buChar char="v"/>
            </a:pPr>
            <a:endParaRPr lang="en-US" sz="2000" dirty="0" smtClean="0"/>
          </a:p>
          <a:p>
            <a:pPr algn="just">
              <a:buFont typeface="Wingdings" panose="05000000000000000000" pitchFamily="2" charset="2"/>
              <a:buChar char="v"/>
            </a:pPr>
            <a:endParaRPr lang="en-US" sz="2000" dirty="0" smtClean="0"/>
          </a:p>
          <a:p>
            <a:pPr algn="just">
              <a:buFont typeface="Wingdings" panose="05000000000000000000" pitchFamily="2" charset="2"/>
              <a:buChar char="v"/>
            </a:pPr>
            <a:r>
              <a:rPr lang="en-US" sz="2000" dirty="0" smtClean="0"/>
              <a:t>Managing </a:t>
            </a:r>
            <a:r>
              <a:rPr lang="en-US" sz="2000" dirty="0"/>
              <a:t>Controller </a:t>
            </a:r>
            <a:r>
              <a:rPr lang="en-US" sz="2000" dirty="0" smtClean="0"/>
              <a:t>State</a:t>
            </a:r>
            <a:endParaRPr lang="en-US" sz="20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9665978"/>
              </p:ext>
            </p:extLst>
          </p:nvPr>
        </p:nvGraphicFramePr>
        <p:xfrm>
          <a:off x="524754" y="1347614"/>
          <a:ext cx="8136904" cy="1112520"/>
        </p:xfrm>
        <a:graphic>
          <a:graphicData uri="http://schemas.openxmlformats.org/drawingml/2006/table">
            <a:tbl>
              <a:tblPr firstRow="1" bandRow="1">
                <a:tableStyleId>{5C22544A-7EE6-4342-B048-85BDC9FD1C3A}</a:tableStyleId>
              </a:tblPr>
              <a:tblGrid>
                <a:gridCol w="576064"/>
                <a:gridCol w="2736304"/>
                <a:gridCol w="4824536"/>
              </a:tblGrid>
              <a:tr h="370840">
                <a:tc>
                  <a:txBody>
                    <a:bodyPr/>
                    <a:lstStyle/>
                    <a:p>
                      <a:r>
                        <a:rPr lang="en-US" dirty="0" err="1" smtClean="0"/>
                        <a:t>N.o</a:t>
                      </a:r>
                      <a:endParaRPr lang="en-US" dirty="0"/>
                    </a:p>
                  </a:txBody>
                  <a:tcPr>
                    <a:solidFill>
                      <a:schemeClr val="accent3">
                        <a:lumMod val="75000"/>
                      </a:schemeClr>
                    </a:solidFill>
                  </a:tcPr>
                </a:tc>
                <a:tc>
                  <a:txBody>
                    <a:bodyPr/>
                    <a:lstStyle/>
                    <a:p>
                      <a:r>
                        <a:rPr lang="en-US" dirty="0" err="1" smtClean="0"/>
                        <a:t>Api</a:t>
                      </a:r>
                      <a:endParaRPr lang="en-US" dirty="0"/>
                    </a:p>
                  </a:txBody>
                  <a:tcPr>
                    <a:solidFill>
                      <a:schemeClr val="accent3">
                        <a:lumMod val="75000"/>
                      </a:schemeClr>
                    </a:solidFill>
                  </a:tcPr>
                </a:tc>
                <a:tc>
                  <a:txBody>
                    <a:bodyPr/>
                    <a:lstStyle/>
                    <a:p>
                      <a:r>
                        <a:rPr lang="en-US" dirty="0" smtClean="0"/>
                        <a:t>Description</a:t>
                      </a:r>
                      <a:endParaRPr lang="en-US" dirty="0"/>
                    </a:p>
                  </a:txBody>
                  <a:tcPr>
                    <a:solidFill>
                      <a:schemeClr val="accent3">
                        <a:lumMod val="75000"/>
                      </a:schemeClr>
                    </a:solidFill>
                  </a:tcPr>
                </a:tc>
              </a:tr>
              <a:tr h="370840">
                <a:tc>
                  <a:txBody>
                    <a:bodyPr/>
                    <a:lstStyle/>
                    <a:p>
                      <a:r>
                        <a:rPr lang="en-US" dirty="0" smtClean="0"/>
                        <a:t>1</a:t>
                      </a:r>
                      <a:endParaRPr lang="en-US" dirty="0"/>
                    </a:p>
                  </a:txBody>
                  <a:tcPr/>
                </a:tc>
                <a:tc>
                  <a:txBody>
                    <a:bodyPr/>
                    <a:lstStyle/>
                    <a:p>
                      <a:r>
                        <a:rPr lang="en-US" dirty="0" err="1" smtClean="0"/>
                        <a:t>Can_Init</a:t>
                      </a:r>
                      <a:endParaRPr lang="en-US" dirty="0"/>
                    </a:p>
                  </a:txBody>
                  <a:tcPr/>
                </a:tc>
                <a:tc>
                  <a:txBody>
                    <a:bodyPr/>
                    <a:lstStyle/>
                    <a:p>
                      <a:r>
                        <a:rPr lang="en-US" dirty="0" smtClean="0"/>
                        <a:t>This function initializes the module.</a:t>
                      </a:r>
                      <a:endParaRPr lang="en-US" dirty="0"/>
                    </a:p>
                  </a:txBody>
                  <a:tcPr/>
                </a:tc>
              </a:tr>
              <a:tr h="370840">
                <a:tc>
                  <a:txBody>
                    <a:bodyPr/>
                    <a:lstStyle/>
                    <a:p>
                      <a:r>
                        <a:rPr lang="en-US" dirty="0" smtClean="0"/>
                        <a:t>2</a:t>
                      </a:r>
                      <a:endParaRPr lang="en-US" dirty="0"/>
                    </a:p>
                  </a:txBody>
                  <a:tcPr/>
                </a:tc>
                <a:tc>
                  <a:txBody>
                    <a:bodyPr/>
                    <a:lstStyle/>
                    <a:p>
                      <a:r>
                        <a:rPr lang="en-US" dirty="0" err="1" smtClean="0"/>
                        <a:t>Can_DeInit</a:t>
                      </a:r>
                      <a:endParaRPr lang="en-US" dirty="0"/>
                    </a:p>
                  </a:txBody>
                  <a:tcPr/>
                </a:tc>
                <a:tc>
                  <a:txBody>
                    <a:bodyPr/>
                    <a:lstStyle/>
                    <a:p>
                      <a:r>
                        <a:rPr lang="en-US" dirty="0" smtClean="0"/>
                        <a:t>This function de-initializes the module.</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01940762"/>
              </p:ext>
            </p:extLst>
          </p:nvPr>
        </p:nvGraphicFramePr>
        <p:xfrm>
          <a:off x="539552" y="2911793"/>
          <a:ext cx="8136904" cy="1925320"/>
        </p:xfrm>
        <a:graphic>
          <a:graphicData uri="http://schemas.openxmlformats.org/drawingml/2006/table">
            <a:tbl>
              <a:tblPr firstRow="1" bandRow="1">
                <a:tableStyleId>{5C22544A-7EE6-4342-B048-85BDC9FD1C3A}</a:tableStyleId>
              </a:tblPr>
              <a:tblGrid>
                <a:gridCol w="576064"/>
                <a:gridCol w="2736304"/>
                <a:gridCol w="4824536"/>
              </a:tblGrid>
              <a:tr h="370840">
                <a:tc>
                  <a:txBody>
                    <a:bodyPr/>
                    <a:lstStyle/>
                    <a:p>
                      <a:r>
                        <a:rPr lang="en-US" dirty="0" err="1" smtClean="0"/>
                        <a:t>N.o</a:t>
                      </a:r>
                      <a:endParaRPr lang="en-US" dirty="0"/>
                    </a:p>
                  </a:txBody>
                  <a:tcPr>
                    <a:solidFill>
                      <a:schemeClr val="accent3">
                        <a:lumMod val="75000"/>
                      </a:schemeClr>
                    </a:solidFill>
                  </a:tcPr>
                </a:tc>
                <a:tc>
                  <a:txBody>
                    <a:bodyPr/>
                    <a:lstStyle/>
                    <a:p>
                      <a:r>
                        <a:rPr lang="en-US" dirty="0" err="1" smtClean="0"/>
                        <a:t>Api</a:t>
                      </a:r>
                      <a:endParaRPr lang="en-US" dirty="0"/>
                    </a:p>
                  </a:txBody>
                  <a:tcPr>
                    <a:solidFill>
                      <a:schemeClr val="accent3">
                        <a:lumMod val="75000"/>
                      </a:schemeClr>
                    </a:solidFill>
                  </a:tcPr>
                </a:tc>
                <a:tc>
                  <a:txBody>
                    <a:bodyPr/>
                    <a:lstStyle/>
                    <a:p>
                      <a:r>
                        <a:rPr lang="en-US" dirty="0" smtClean="0"/>
                        <a:t>Description</a:t>
                      </a:r>
                      <a:endParaRPr lang="en-US" dirty="0"/>
                    </a:p>
                  </a:txBody>
                  <a:tcPr>
                    <a:solidFill>
                      <a:schemeClr val="accent3">
                        <a:lumMod val="75000"/>
                      </a:schemeClr>
                    </a:solidFill>
                  </a:tcPr>
                </a:tc>
              </a:tr>
              <a:tr h="370840">
                <a:tc>
                  <a:txBody>
                    <a:bodyPr/>
                    <a:lstStyle/>
                    <a:p>
                      <a:r>
                        <a:rPr lang="en-US" dirty="0" smtClean="0"/>
                        <a:t>1</a:t>
                      </a:r>
                      <a:endParaRPr lang="en-US" dirty="0"/>
                    </a:p>
                  </a:txBody>
                  <a:tcPr/>
                </a:tc>
                <a:tc>
                  <a:txBody>
                    <a:bodyPr/>
                    <a:lstStyle/>
                    <a:p>
                      <a:r>
                        <a:rPr lang="en-US" dirty="0" err="1" smtClean="0"/>
                        <a:t>Can_SetControllerMode</a:t>
                      </a:r>
                      <a:endParaRPr lang="en-US" dirty="0"/>
                    </a:p>
                  </a:txBody>
                  <a:tcPr/>
                </a:tc>
                <a:tc>
                  <a:txBody>
                    <a:bodyPr/>
                    <a:lstStyle/>
                    <a:p>
                      <a:r>
                        <a:rPr lang="en-US" dirty="0" smtClean="0"/>
                        <a:t>This function performs software triggered state transitions of the CAN controller</a:t>
                      </a:r>
                      <a:r>
                        <a:rPr lang="en-US" baseline="0" dirty="0" smtClean="0"/>
                        <a:t> </a:t>
                      </a:r>
                      <a:r>
                        <a:rPr lang="en-US" dirty="0" smtClean="0"/>
                        <a:t>State machine.</a:t>
                      </a:r>
                      <a:endParaRPr lang="en-US" dirty="0"/>
                    </a:p>
                  </a:txBody>
                  <a:tcPr/>
                </a:tc>
              </a:tr>
              <a:tr h="370840">
                <a:tc>
                  <a:txBody>
                    <a:bodyPr/>
                    <a:lstStyle/>
                    <a:p>
                      <a:r>
                        <a:rPr lang="en-US" dirty="0" smtClean="0"/>
                        <a:t>2</a:t>
                      </a:r>
                      <a:endParaRPr lang="en-US" dirty="0"/>
                    </a:p>
                  </a:txBody>
                  <a:tcPr/>
                </a:tc>
                <a:tc>
                  <a:txBody>
                    <a:bodyPr/>
                    <a:lstStyle/>
                    <a:p>
                      <a:r>
                        <a:rPr lang="en-US" dirty="0" err="1" smtClean="0"/>
                        <a:t>Can_GetControllerMode</a:t>
                      </a:r>
                      <a:endParaRPr lang="en-US" dirty="0"/>
                    </a:p>
                  </a:txBody>
                  <a:tcPr/>
                </a:tc>
                <a:tc>
                  <a:txBody>
                    <a:bodyPr/>
                    <a:lstStyle/>
                    <a:p>
                      <a:r>
                        <a:rPr lang="en-US" dirty="0" smtClean="0"/>
                        <a:t>This service reports about the current status of the requested CAN controller.</a:t>
                      </a:r>
                      <a:endParaRPr lang="en-US" dirty="0"/>
                    </a:p>
                  </a:txBody>
                  <a:tcPr/>
                </a:tc>
              </a:tr>
            </a:tbl>
          </a:graphicData>
        </a:graphic>
      </p:graphicFrame>
    </p:spTree>
    <p:extLst>
      <p:ext uri="{BB962C8B-B14F-4D97-AF65-F5344CB8AC3E}">
        <p14:creationId xmlns:p14="http://schemas.microsoft.com/office/powerpoint/2010/main" val="1352842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3.2.1.1 </a:t>
            </a:r>
            <a:r>
              <a:rPr lang="en-US" dirty="0" err="1" smtClean="0"/>
              <a:t>Init</a:t>
            </a:r>
            <a:r>
              <a:rPr lang="en-US" dirty="0" smtClean="0"/>
              <a:t>/</a:t>
            </a:r>
            <a:r>
              <a:rPr lang="en-US" dirty="0" err="1" smtClean="0"/>
              <a:t>DeInit</a:t>
            </a:r>
            <a:endParaRPr lang="vi-VN" dirty="0"/>
          </a:p>
        </p:txBody>
      </p:sp>
      <p:pic>
        <p:nvPicPr>
          <p:cNvPr id="3" name="Picture 2"/>
          <p:cNvPicPr>
            <a:picLocks noChangeAspect="1"/>
          </p:cNvPicPr>
          <p:nvPr/>
        </p:nvPicPr>
        <p:blipFill>
          <a:blip r:embed="rId3"/>
          <a:stretch>
            <a:fillRect/>
          </a:stretch>
        </p:blipFill>
        <p:spPr>
          <a:xfrm>
            <a:off x="5652120" y="1012332"/>
            <a:ext cx="2880320" cy="4099418"/>
          </a:xfrm>
          <a:prstGeom prst="rect">
            <a:avLst/>
          </a:prstGeom>
        </p:spPr>
      </p:pic>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33</a:t>
            </a:fld>
            <a:endParaRPr lang="en-US"/>
          </a:p>
        </p:txBody>
      </p:sp>
      <p:pic>
        <p:nvPicPr>
          <p:cNvPr id="7" name="Picture 6"/>
          <p:cNvPicPr>
            <a:picLocks noChangeAspect="1"/>
          </p:cNvPicPr>
          <p:nvPr/>
        </p:nvPicPr>
        <p:blipFill>
          <a:blip r:embed="rId4"/>
          <a:stretch>
            <a:fillRect/>
          </a:stretch>
        </p:blipFill>
        <p:spPr>
          <a:xfrm>
            <a:off x="0" y="1131590"/>
            <a:ext cx="5502861" cy="2065015"/>
          </a:xfrm>
          <a:prstGeom prst="rect">
            <a:avLst/>
          </a:prstGeom>
        </p:spPr>
      </p:pic>
      <p:sp>
        <p:nvSpPr>
          <p:cNvPr id="8" name="Text Placeholder 3"/>
          <p:cNvSpPr txBox="1">
            <a:spLocks/>
          </p:cNvSpPr>
          <p:nvPr/>
        </p:nvSpPr>
        <p:spPr>
          <a:xfrm>
            <a:off x="179512" y="3443729"/>
            <a:ext cx="5112568" cy="166802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000" dirty="0" smtClean="0"/>
              <a:t>Normally, </a:t>
            </a:r>
            <a:r>
              <a:rPr lang="en-US" sz="2000" dirty="0" err="1" smtClean="0"/>
              <a:t>Can_Init</a:t>
            </a:r>
            <a:r>
              <a:rPr lang="en-US" sz="2000" dirty="0" smtClean="0"/>
              <a:t> will be called be </a:t>
            </a:r>
            <a:r>
              <a:rPr lang="en-US" sz="2000" dirty="0" err="1" smtClean="0"/>
              <a:t>EcuM</a:t>
            </a:r>
            <a:r>
              <a:rPr lang="en-US" sz="2000" dirty="0" smtClean="0"/>
              <a:t> module once.</a:t>
            </a:r>
          </a:p>
          <a:p>
            <a:pPr algn="just">
              <a:buFont typeface="Wingdings" panose="05000000000000000000" pitchFamily="2" charset="2"/>
              <a:buChar char="v"/>
            </a:pPr>
            <a:r>
              <a:rPr lang="en-US" sz="2000" dirty="0" smtClean="0"/>
              <a:t>Depends on specific HW, Follow chart can be customized.</a:t>
            </a:r>
          </a:p>
        </p:txBody>
      </p:sp>
    </p:spTree>
    <p:extLst>
      <p:ext uri="{BB962C8B-B14F-4D97-AF65-F5344CB8AC3E}">
        <p14:creationId xmlns:p14="http://schemas.microsoft.com/office/powerpoint/2010/main" val="4252107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3.2.1.2 State Machine</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34</a:t>
            </a:fld>
            <a:endParaRPr lang="en-US"/>
          </a:p>
        </p:txBody>
      </p:sp>
      <p:pic>
        <p:nvPicPr>
          <p:cNvPr id="7" name="Picture 6"/>
          <p:cNvPicPr>
            <a:picLocks noChangeAspect="1"/>
          </p:cNvPicPr>
          <p:nvPr/>
        </p:nvPicPr>
        <p:blipFill>
          <a:blip r:embed="rId3"/>
          <a:stretch>
            <a:fillRect/>
          </a:stretch>
        </p:blipFill>
        <p:spPr>
          <a:xfrm>
            <a:off x="-5432" y="1131590"/>
            <a:ext cx="9197959" cy="3813583"/>
          </a:xfrm>
          <a:prstGeom prst="rect">
            <a:avLst/>
          </a:prstGeom>
        </p:spPr>
      </p:pic>
      <p:sp>
        <p:nvSpPr>
          <p:cNvPr id="8" name="TextBox 7"/>
          <p:cNvSpPr txBox="1"/>
          <p:nvPr/>
        </p:nvSpPr>
        <p:spPr>
          <a:xfrm>
            <a:off x="6012160" y="1440869"/>
            <a:ext cx="2215286" cy="369332"/>
          </a:xfrm>
          <a:prstGeom prst="rect">
            <a:avLst/>
          </a:prstGeom>
          <a:noFill/>
        </p:spPr>
        <p:txBody>
          <a:bodyPr wrap="none" rtlCol="0">
            <a:spAutoFit/>
          </a:bodyPr>
          <a:lstStyle/>
          <a:p>
            <a:r>
              <a:rPr lang="en-US" dirty="0" err="1" smtClean="0"/>
              <a:t>CanController</a:t>
            </a:r>
            <a:r>
              <a:rPr lang="en-US" dirty="0" smtClean="0"/>
              <a:t> State</a:t>
            </a:r>
            <a:endParaRPr lang="en-US" dirty="0"/>
          </a:p>
        </p:txBody>
      </p:sp>
      <p:sp>
        <p:nvSpPr>
          <p:cNvPr id="9" name="TextBox 8"/>
          <p:cNvSpPr txBox="1"/>
          <p:nvPr/>
        </p:nvSpPr>
        <p:spPr>
          <a:xfrm>
            <a:off x="1475656" y="1428006"/>
            <a:ext cx="1803507" cy="369332"/>
          </a:xfrm>
          <a:prstGeom prst="rect">
            <a:avLst/>
          </a:prstGeom>
          <a:noFill/>
        </p:spPr>
        <p:txBody>
          <a:bodyPr wrap="none" rtlCol="0">
            <a:spAutoFit/>
          </a:bodyPr>
          <a:lstStyle/>
          <a:p>
            <a:r>
              <a:rPr lang="en-US" dirty="0" err="1" smtClean="0"/>
              <a:t>CanDriver</a:t>
            </a:r>
            <a:r>
              <a:rPr lang="en-US" dirty="0" smtClean="0"/>
              <a:t> State</a:t>
            </a:r>
            <a:endParaRPr lang="en-US" dirty="0"/>
          </a:p>
        </p:txBody>
      </p:sp>
    </p:spTree>
    <p:extLst>
      <p:ext uri="{BB962C8B-B14F-4D97-AF65-F5344CB8AC3E}">
        <p14:creationId xmlns:p14="http://schemas.microsoft.com/office/powerpoint/2010/main" val="2112361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 Transmission/Reception</a:t>
            </a:r>
            <a:endParaRPr lang="vi-VN" dirty="0"/>
          </a:p>
        </p:txBody>
      </p:sp>
      <p:pic>
        <p:nvPicPr>
          <p:cNvPr id="3" name="Picture 2"/>
          <p:cNvPicPr>
            <a:picLocks noChangeAspect="1"/>
          </p:cNvPicPr>
          <p:nvPr/>
        </p:nvPicPr>
        <p:blipFill>
          <a:blip r:embed="rId3"/>
          <a:stretch>
            <a:fillRect/>
          </a:stretch>
        </p:blipFill>
        <p:spPr>
          <a:xfrm>
            <a:off x="687614" y="2068197"/>
            <a:ext cx="7768772" cy="2125305"/>
          </a:xfrm>
          <a:prstGeom prst="rect">
            <a:avLst/>
          </a:prstGeom>
        </p:spPr>
      </p:pic>
      <p:sp>
        <p:nvSpPr>
          <p:cNvPr id="4" name="Text Placeholder 3"/>
          <p:cNvSpPr>
            <a:spLocks noGrp="1"/>
          </p:cNvSpPr>
          <p:nvPr>
            <p:ph type="body" sz="quarter" idx="4294967295"/>
          </p:nvPr>
        </p:nvSpPr>
        <p:spPr>
          <a:xfrm>
            <a:off x="467544" y="1132596"/>
            <a:ext cx="7776864" cy="1871202"/>
          </a:xfrm>
          <a:prstGeom prst="rect">
            <a:avLst/>
          </a:prstGeom>
        </p:spPr>
        <p:txBody>
          <a:bodyPr>
            <a:normAutofit/>
          </a:bodyPr>
          <a:lstStyle/>
          <a:p>
            <a:pPr marL="0" indent="0" algn="just">
              <a:buNone/>
            </a:pPr>
            <a:r>
              <a:rPr lang="en-US" sz="2400" b="1" dirty="0" smtClean="0"/>
              <a:t>Question: </a:t>
            </a:r>
            <a:r>
              <a:rPr lang="en-US" sz="2400" dirty="0" smtClean="0"/>
              <a:t>Which part of CAN-Data frame </a:t>
            </a:r>
            <a:r>
              <a:rPr lang="en-US" sz="2400" dirty="0"/>
              <a:t>will “Can Driver </a:t>
            </a:r>
            <a:r>
              <a:rPr lang="en-US" sz="2400" dirty="0" smtClean="0"/>
              <a:t>module” handle?</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35</a:t>
            </a:fld>
            <a:endParaRPr lang="en-US"/>
          </a:p>
        </p:txBody>
      </p:sp>
    </p:spTree>
    <p:extLst>
      <p:ext uri="{BB962C8B-B14F-4D97-AF65-F5344CB8AC3E}">
        <p14:creationId xmlns:p14="http://schemas.microsoft.com/office/powerpoint/2010/main" val="3601063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3.2.2.1 Transmission</a:t>
            </a:r>
            <a:endParaRPr lang="vi-VN" dirty="0"/>
          </a:p>
        </p:txBody>
      </p:sp>
      <p:sp>
        <p:nvSpPr>
          <p:cNvPr id="4" name="Text Placeholder 3"/>
          <p:cNvSpPr>
            <a:spLocks noGrp="1"/>
          </p:cNvSpPr>
          <p:nvPr>
            <p:ph type="body" sz="quarter" idx="4294967295"/>
          </p:nvPr>
        </p:nvSpPr>
        <p:spPr>
          <a:xfrm>
            <a:off x="467544" y="1132595"/>
            <a:ext cx="7776864" cy="3704517"/>
          </a:xfrm>
          <a:prstGeom prst="rect">
            <a:avLst/>
          </a:prstGeom>
        </p:spPr>
        <p:txBody>
          <a:bodyPr>
            <a:normAutofit/>
          </a:bodyPr>
          <a:lstStyle/>
          <a:p>
            <a:pPr algn="just">
              <a:buFont typeface="Wingdings" panose="05000000000000000000" pitchFamily="2" charset="2"/>
              <a:buChar char="v"/>
            </a:pPr>
            <a:r>
              <a:rPr lang="en-US" sz="2400" dirty="0" smtClean="0"/>
              <a:t>Transmit request</a:t>
            </a:r>
            <a:endParaRPr lang="en-US"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en-US"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r>
              <a:rPr lang="en-US" sz="2400" dirty="0" smtClean="0"/>
              <a:t>Transmit Checking and Notification</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19667927"/>
              </p:ext>
            </p:extLst>
          </p:nvPr>
        </p:nvGraphicFramePr>
        <p:xfrm>
          <a:off x="539552" y="1707655"/>
          <a:ext cx="8136904" cy="1005840"/>
        </p:xfrm>
        <a:graphic>
          <a:graphicData uri="http://schemas.openxmlformats.org/drawingml/2006/table">
            <a:tbl>
              <a:tblPr firstRow="1" bandRow="1">
                <a:tableStyleId>{5C22544A-7EE6-4342-B048-85BDC9FD1C3A}</a:tableStyleId>
              </a:tblPr>
              <a:tblGrid>
                <a:gridCol w="576064"/>
                <a:gridCol w="1584176"/>
                <a:gridCol w="5976664"/>
              </a:tblGrid>
              <a:tr h="353597">
                <a:tc>
                  <a:txBody>
                    <a:bodyPr/>
                    <a:lstStyle/>
                    <a:p>
                      <a:r>
                        <a:rPr lang="en-US" dirty="0" err="1" smtClean="0"/>
                        <a:t>N.o</a:t>
                      </a:r>
                      <a:endParaRPr lang="en-US" dirty="0"/>
                    </a:p>
                  </a:txBody>
                  <a:tcPr>
                    <a:solidFill>
                      <a:schemeClr val="accent3">
                        <a:lumMod val="75000"/>
                      </a:schemeClr>
                    </a:solidFill>
                  </a:tcPr>
                </a:tc>
                <a:tc>
                  <a:txBody>
                    <a:bodyPr/>
                    <a:lstStyle/>
                    <a:p>
                      <a:r>
                        <a:rPr lang="en-US" dirty="0" err="1" smtClean="0"/>
                        <a:t>Api</a:t>
                      </a:r>
                      <a:endParaRPr lang="en-US" dirty="0"/>
                    </a:p>
                  </a:txBody>
                  <a:tcPr>
                    <a:solidFill>
                      <a:schemeClr val="accent3">
                        <a:lumMod val="75000"/>
                      </a:schemeClr>
                    </a:solidFill>
                  </a:tcPr>
                </a:tc>
                <a:tc>
                  <a:txBody>
                    <a:bodyPr/>
                    <a:lstStyle/>
                    <a:p>
                      <a:r>
                        <a:rPr lang="en-US" dirty="0" smtClean="0"/>
                        <a:t>Description</a:t>
                      </a:r>
                      <a:endParaRPr lang="en-US" dirty="0"/>
                    </a:p>
                  </a:txBody>
                  <a:tcPr>
                    <a:solidFill>
                      <a:schemeClr val="accent3">
                        <a:lumMod val="75000"/>
                      </a:schemeClr>
                    </a:solidFill>
                  </a:tcPr>
                </a:tc>
              </a:tr>
              <a:tr h="510499">
                <a:tc>
                  <a:txBody>
                    <a:bodyPr/>
                    <a:lstStyle/>
                    <a:p>
                      <a:r>
                        <a:rPr lang="en-US" dirty="0" smtClean="0"/>
                        <a:t>1</a:t>
                      </a:r>
                      <a:endParaRPr lang="en-US" dirty="0"/>
                    </a:p>
                  </a:txBody>
                  <a:tcPr/>
                </a:tc>
                <a:tc>
                  <a:txBody>
                    <a:bodyPr/>
                    <a:lstStyle/>
                    <a:p>
                      <a:r>
                        <a:rPr lang="en-US" dirty="0" err="1" smtClean="0"/>
                        <a:t>Can_Write</a:t>
                      </a:r>
                      <a:endParaRPr lang="en-US" dirty="0" smtClean="0"/>
                    </a:p>
                  </a:txBody>
                  <a:tcPr/>
                </a:tc>
                <a:tc>
                  <a:txBody>
                    <a:bodyPr/>
                    <a:lstStyle/>
                    <a:p>
                      <a:r>
                        <a:rPr lang="en-US" dirty="0" smtClean="0"/>
                        <a:t>This function is called by </a:t>
                      </a:r>
                      <a:r>
                        <a:rPr lang="en-US" dirty="0" err="1" smtClean="0"/>
                        <a:t>CanIf</a:t>
                      </a:r>
                      <a:r>
                        <a:rPr lang="en-US" dirty="0" smtClean="0"/>
                        <a:t> to pass a CAN message to </a:t>
                      </a:r>
                      <a:r>
                        <a:rPr lang="en-US" dirty="0" err="1" smtClean="0"/>
                        <a:t>CanDrv</a:t>
                      </a:r>
                      <a:r>
                        <a:rPr lang="en-US" dirty="0" smtClean="0"/>
                        <a:t> for transmission.</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00525662"/>
              </p:ext>
            </p:extLst>
          </p:nvPr>
        </p:nvGraphicFramePr>
        <p:xfrm>
          <a:off x="506714" y="3507854"/>
          <a:ext cx="8136904" cy="1280160"/>
        </p:xfrm>
        <a:graphic>
          <a:graphicData uri="http://schemas.openxmlformats.org/drawingml/2006/table">
            <a:tbl>
              <a:tblPr firstRow="1" bandRow="1">
                <a:tableStyleId>{5C22544A-7EE6-4342-B048-85BDC9FD1C3A}</a:tableStyleId>
              </a:tblPr>
              <a:tblGrid>
                <a:gridCol w="576064"/>
                <a:gridCol w="2841150"/>
                <a:gridCol w="4719690"/>
              </a:tblGrid>
              <a:tr h="353597">
                <a:tc>
                  <a:txBody>
                    <a:bodyPr/>
                    <a:lstStyle/>
                    <a:p>
                      <a:r>
                        <a:rPr lang="en-US" dirty="0" err="1" smtClean="0"/>
                        <a:t>N.o</a:t>
                      </a:r>
                      <a:endParaRPr lang="en-US" dirty="0"/>
                    </a:p>
                  </a:txBody>
                  <a:tcPr>
                    <a:solidFill>
                      <a:schemeClr val="accent3">
                        <a:lumMod val="75000"/>
                      </a:schemeClr>
                    </a:solidFill>
                  </a:tcPr>
                </a:tc>
                <a:tc>
                  <a:txBody>
                    <a:bodyPr/>
                    <a:lstStyle/>
                    <a:p>
                      <a:r>
                        <a:rPr lang="en-US" dirty="0" err="1" smtClean="0"/>
                        <a:t>Api</a:t>
                      </a:r>
                      <a:endParaRPr lang="en-US" dirty="0"/>
                    </a:p>
                  </a:txBody>
                  <a:tcPr>
                    <a:solidFill>
                      <a:schemeClr val="accent3">
                        <a:lumMod val="75000"/>
                      </a:schemeClr>
                    </a:solidFill>
                  </a:tcPr>
                </a:tc>
                <a:tc>
                  <a:txBody>
                    <a:bodyPr/>
                    <a:lstStyle/>
                    <a:p>
                      <a:r>
                        <a:rPr lang="en-US" dirty="0" smtClean="0"/>
                        <a:t>Description</a:t>
                      </a:r>
                      <a:endParaRPr lang="en-US" dirty="0"/>
                    </a:p>
                  </a:txBody>
                  <a:tcPr>
                    <a:solidFill>
                      <a:schemeClr val="accent3">
                        <a:lumMod val="75000"/>
                      </a:schemeClr>
                    </a:solidFill>
                  </a:tcPr>
                </a:tc>
              </a:tr>
              <a:tr h="510499">
                <a:tc>
                  <a:txBody>
                    <a:bodyPr/>
                    <a:lstStyle/>
                    <a:p>
                      <a:r>
                        <a:rPr lang="en-US" dirty="0" smtClean="0"/>
                        <a:t>1</a:t>
                      </a:r>
                      <a:endParaRPr lang="en-US" dirty="0"/>
                    </a:p>
                  </a:txBody>
                  <a:tcPr/>
                </a:tc>
                <a:tc>
                  <a:txBody>
                    <a:bodyPr/>
                    <a:lstStyle/>
                    <a:p>
                      <a:r>
                        <a:rPr lang="en-US" dirty="0" err="1" smtClean="0"/>
                        <a:t>Can_MainFunction_Write</a:t>
                      </a:r>
                      <a:endParaRPr lang="en-US" dirty="0" smtClean="0"/>
                    </a:p>
                  </a:txBody>
                  <a:tcPr/>
                </a:tc>
                <a:tc>
                  <a:txBody>
                    <a:bodyPr/>
                    <a:lstStyle/>
                    <a:p>
                      <a:r>
                        <a:rPr lang="en-US" dirty="0" smtClean="0"/>
                        <a:t>This function performs the polling of TX confirmation when CAN_TX_PROCESSING is set to POLLING</a:t>
                      </a:r>
                      <a:endParaRPr lang="en-US" dirty="0"/>
                    </a:p>
                  </a:txBody>
                  <a:tcPr/>
                </a:tc>
              </a:tr>
            </a:tbl>
          </a:graphicData>
        </a:graphic>
      </p:graphicFrame>
    </p:spTree>
    <p:extLst>
      <p:ext uri="{BB962C8B-B14F-4D97-AF65-F5344CB8AC3E}">
        <p14:creationId xmlns:p14="http://schemas.microsoft.com/office/powerpoint/2010/main" val="2603703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3.2.2.2 Transmit request</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37</a:t>
            </a:fld>
            <a:endParaRPr lang="en-US"/>
          </a:p>
        </p:txBody>
      </p:sp>
      <p:pic>
        <p:nvPicPr>
          <p:cNvPr id="6" name="Picture 5"/>
          <p:cNvPicPr>
            <a:picLocks noChangeAspect="1"/>
          </p:cNvPicPr>
          <p:nvPr/>
        </p:nvPicPr>
        <p:blipFill>
          <a:blip r:embed="rId3"/>
          <a:stretch>
            <a:fillRect/>
          </a:stretch>
        </p:blipFill>
        <p:spPr>
          <a:xfrm>
            <a:off x="-26211" y="1131590"/>
            <a:ext cx="6156358" cy="3812382"/>
          </a:xfrm>
          <a:prstGeom prst="rect">
            <a:avLst/>
          </a:prstGeom>
        </p:spPr>
      </p:pic>
      <p:pic>
        <p:nvPicPr>
          <p:cNvPr id="3" name="Picture 2"/>
          <p:cNvPicPr>
            <a:picLocks noChangeAspect="1"/>
          </p:cNvPicPr>
          <p:nvPr/>
        </p:nvPicPr>
        <p:blipFill>
          <a:blip r:embed="rId4"/>
          <a:stretch>
            <a:fillRect/>
          </a:stretch>
        </p:blipFill>
        <p:spPr>
          <a:xfrm>
            <a:off x="6130147" y="1268351"/>
            <a:ext cx="3059100" cy="3445200"/>
          </a:xfrm>
          <a:prstGeom prst="rect">
            <a:avLst/>
          </a:prstGeom>
        </p:spPr>
      </p:pic>
    </p:spTree>
    <p:extLst>
      <p:ext uri="{BB962C8B-B14F-4D97-AF65-F5344CB8AC3E}">
        <p14:creationId xmlns:p14="http://schemas.microsoft.com/office/powerpoint/2010/main" val="4069844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3.2.2.3 Transmit confirm (Interrupt)</a:t>
            </a:r>
            <a:endParaRPr lang="vi-VN" dirty="0"/>
          </a:p>
        </p:txBody>
      </p:sp>
      <p:sp>
        <p:nvSpPr>
          <p:cNvPr id="4" name="Text Placeholder 3"/>
          <p:cNvSpPr>
            <a:spLocks noGrp="1"/>
          </p:cNvSpPr>
          <p:nvPr>
            <p:ph type="body" sz="quarter" idx="4294967295"/>
          </p:nvPr>
        </p:nvSpPr>
        <p:spPr>
          <a:xfrm>
            <a:off x="467544" y="1132595"/>
            <a:ext cx="7776864" cy="3704517"/>
          </a:xfrm>
          <a:prstGeom prst="rect">
            <a:avLst/>
          </a:prstGeom>
        </p:spPr>
        <p:txBody>
          <a:bodyPr>
            <a:normAutofit/>
          </a:bodyPr>
          <a:lstStyle/>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38</a:t>
            </a:fld>
            <a:endParaRPr lang="en-US"/>
          </a:p>
        </p:txBody>
      </p:sp>
      <p:pic>
        <p:nvPicPr>
          <p:cNvPr id="6" name="Picture 5"/>
          <p:cNvPicPr>
            <a:picLocks noChangeAspect="1"/>
          </p:cNvPicPr>
          <p:nvPr/>
        </p:nvPicPr>
        <p:blipFill>
          <a:blip r:embed="rId3"/>
          <a:stretch>
            <a:fillRect/>
          </a:stretch>
        </p:blipFill>
        <p:spPr>
          <a:xfrm>
            <a:off x="251520" y="966814"/>
            <a:ext cx="8509768" cy="4176686"/>
          </a:xfrm>
          <a:prstGeom prst="rect">
            <a:avLst/>
          </a:prstGeom>
        </p:spPr>
      </p:pic>
    </p:spTree>
    <p:extLst>
      <p:ext uri="{BB962C8B-B14F-4D97-AF65-F5344CB8AC3E}">
        <p14:creationId xmlns:p14="http://schemas.microsoft.com/office/powerpoint/2010/main" val="3083469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3.2.2.4 Transmit confirm (Polling)</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39</a:t>
            </a:fld>
            <a:endParaRPr lang="en-US"/>
          </a:p>
        </p:txBody>
      </p:sp>
      <p:pic>
        <p:nvPicPr>
          <p:cNvPr id="3" name="Picture 2"/>
          <p:cNvPicPr>
            <a:picLocks noChangeAspect="1"/>
          </p:cNvPicPr>
          <p:nvPr/>
        </p:nvPicPr>
        <p:blipFill>
          <a:blip r:embed="rId3"/>
          <a:stretch>
            <a:fillRect/>
          </a:stretch>
        </p:blipFill>
        <p:spPr>
          <a:xfrm>
            <a:off x="1522801" y="967016"/>
            <a:ext cx="5847491" cy="4144734"/>
          </a:xfrm>
          <a:prstGeom prst="rect">
            <a:avLst/>
          </a:prstGeom>
        </p:spPr>
      </p:pic>
    </p:spTree>
    <p:extLst>
      <p:ext uri="{BB962C8B-B14F-4D97-AF65-F5344CB8AC3E}">
        <p14:creationId xmlns:p14="http://schemas.microsoft.com/office/powerpoint/2010/main" val="21244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1.1</a:t>
            </a:r>
            <a:r>
              <a:rPr lang="en-US" dirty="0"/>
              <a:t>. </a:t>
            </a:r>
            <a:r>
              <a:rPr lang="en-US" dirty="0" smtClean="0"/>
              <a:t>What is CAN?</a:t>
            </a:r>
            <a:endParaRPr lang="vi-VN" dirty="0"/>
          </a:p>
        </p:txBody>
      </p:sp>
      <p:sp>
        <p:nvSpPr>
          <p:cNvPr id="4" name="Text Placeholder 3"/>
          <p:cNvSpPr>
            <a:spLocks noGrp="1"/>
          </p:cNvSpPr>
          <p:nvPr>
            <p:ph type="body" sz="quarter" idx="4294967295"/>
          </p:nvPr>
        </p:nvSpPr>
        <p:spPr>
          <a:xfrm>
            <a:off x="179512" y="1059583"/>
            <a:ext cx="8496944" cy="3777530"/>
          </a:xfrm>
          <a:prstGeom prst="rect">
            <a:avLst/>
          </a:prstGeom>
        </p:spPr>
        <p:txBody>
          <a:bodyPr numCol="1">
            <a:normAutofit/>
          </a:bodyPr>
          <a:lstStyle/>
          <a:p>
            <a:pPr algn="just">
              <a:buFont typeface="Wingdings" panose="05000000000000000000" pitchFamily="2" charset="2"/>
              <a:buChar char="v"/>
            </a:pPr>
            <a:r>
              <a:rPr lang="en-US" sz="2000" b="1" dirty="0" smtClean="0"/>
              <a:t>Controller </a:t>
            </a:r>
            <a:r>
              <a:rPr lang="en-US" sz="2000" b="1" dirty="0"/>
              <a:t>Area Network</a:t>
            </a:r>
            <a:r>
              <a:rPr lang="en-US" sz="2000" dirty="0"/>
              <a:t> (</a:t>
            </a:r>
            <a:r>
              <a:rPr lang="en-US" sz="2000" b="1" dirty="0"/>
              <a:t>CAN</a:t>
            </a:r>
            <a:r>
              <a:rPr lang="en-US" sz="2000" dirty="0" smtClean="0"/>
              <a:t>): </a:t>
            </a:r>
            <a:r>
              <a:rPr lang="en-US" sz="2000" dirty="0"/>
              <a:t>is a robust vehicle bus standard </a:t>
            </a:r>
            <a:r>
              <a:rPr lang="en-US" sz="2000" dirty="0" smtClean="0"/>
              <a:t>designed </a:t>
            </a:r>
            <a:r>
              <a:rPr lang="en-US" sz="2000" dirty="0"/>
              <a:t>to allow </a:t>
            </a:r>
            <a:r>
              <a:rPr lang="en-US" sz="2000" dirty="0" smtClean="0"/>
              <a:t>ECUs in vehicle </a:t>
            </a:r>
            <a:r>
              <a:rPr lang="en-US" sz="2000" dirty="0"/>
              <a:t>to communicate with each other </a:t>
            </a:r>
            <a:r>
              <a:rPr lang="en-US" sz="2000" dirty="0" smtClean="0"/>
              <a:t>without </a:t>
            </a:r>
            <a:r>
              <a:rPr lang="en-US" sz="2000" dirty="0"/>
              <a:t>a host computer</a:t>
            </a:r>
            <a:r>
              <a:rPr lang="en-US" sz="2000" dirty="0" smtClean="0"/>
              <a:t>. So called multi-master communication.</a:t>
            </a:r>
          </a:p>
          <a:p>
            <a:pPr algn="just">
              <a:buFont typeface="Wingdings" panose="05000000000000000000" pitchFamily="2" charset="2"/>
              <a:buChar char="v"/>
            </a:pPr>
            <a:r>
              <a:rPr lang="en-US" sz="2000" dirty="0"/>
              <a:t>It is a message-based </a:t>
            </a:r>
            <a:r>
              <a:rPr lang="en-US" sz="2000" dirty="0" smtClean="0"/>
              <a:t>protocol and Asynchronous communication.</a:t>
            </a:r>
          </a:p>
          <a:p>
            <a:pPr algn="just">
              <a:buFont typeface="Wingdings" panose="05000000000000000000" pitchFamily="2" charset="2"/>
              <a:buChar char="v"/>
            </a:pPr>
            <a:r>
              <a:rPr lang="en-US" sz="2000" dirty="0" smtClean="0"/>
              <a:t>Two wires base (CAN-H, CAN-L)</a:t>
            </a:r>
          </a:p>
          <a:p>
            <a:pPr marL="0" indent="0" algn="just">
              <a:buNone/>
            </a:pPr>
            <a:r>
              <a:rPr lang="en-US" sz="2000" dirty="0" smtClean="0"/>
              <a:t> </a:t>
            </a:r>
            <a:endParaRPr lang="en-US" sz="2000" dirty="0"/>
          </a:p>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764943"/>
            <a:ext cx="3957216" cy="2383865"/>
          </a:xfrm>
          <a:prstGeom prst="rect">
            <a:avLst/>
          </a:prstGeom>
        </p:spPr>
      </p:pic>
    </p:spTree>
    <p:extLst>
      <p:ext uri="{BB962C8B-B14F-4D97-AF65-F5344CB8AC3E}">
        <p14:creationId xmlns:p14="http://schemas.microsoft.com/office/powerpoint/2010/main" val="972795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3.2.2.5 Reception</a:t>
            </a:r>
            <a:endParaRPr lang="vi-VN" dirty="0"/>
          </a:p>
        </p:txBody>
      </p:sp>
      <p:sp>
        <p:nvSpPr>
          <p:cNvPr id="4" name="Text Placeholder 3"/>
          <p:cNvSpPr>
            <a:spLocks noGrp="1"/>
          </p:cNvSpPr>
          <p:nvPr>
            <p:ph type="body" sz="quarter" idx="4294967295"/>
          </p:nvPr>
        </p:nvSpPr>
        <p:spPr>
          <a:xfrm>
            <a:off x="467544" y="1132595"/>
            <a:ext cx="7776864" cy="3704517"/>
          </a:xfrm>
          <a:prstGeom prst="rect">
            <a:avLst/>
          </a:prstGeom>
        </p:spPr>
        <p:txBody>
          <a:bodyPr>
            <a:normAutofit/>
          </a:bodyPr>
          <a:lstStyle/>
          <a:p>
            <a:pPr algn="just">
              <a:buFont typeface="Wingdings" panose="05000000000000000000" pitchFamily="2" charset="2"/>
              <a:buChar char="v"/>
            </a:pPr>
            <a:r>
              <a:rPr lang="en-US" sz="2400" dirty="0" smtClean="0"/>
              <a:t>Transmit Checking and Notification</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583691664"/>
              </p:ext>
            </p:extLst>
          </p:nvPr>
        </p:nvGraphicFramePr>
        <p:xfrm>
          <a:off x="572592" y="1707654"/>
          <a:ext cx="8136904" cy="1280160"/>
        </p:xfrm>
        <a:graphic>
          <a:graphicData uri="http://schemas.openxmlformats.org/drawingml/2006/table">
            <a:tbl>
              <a:tblPr firstRow="1" bandRow="1">
                <a:tableStyleId>{5C22544A-7EE6-4342-B048-85BDC9FD1C3A}</a:tableStyleId>
              </a:tblPr>
              <a:tblGrid>
                <a:gridCol w="576064"/>
                <a:gridCol w="2841150"/>
                <a:gridCol w="4719690"/>
              </a:tblGrid>
              <a:tr h="353597">
                <a:tc>
                  <a:txBody>
                    <a:bodyPr/>
                    <a:lstStyle/>
                    <a:p>
                      <a:r>
                        <a:rPr lang="en-US" dirty="0" err="1" smtClean="0"/>
                        <a:t>N.o</a:t>
                      </a:r>
                      <a:endParaRPr lang="en-US" dirty="0"/>
                    </a:p>
                  </a:txBody>
                  <a:tcPr>
                    <a:solidFill>
                      <a:schemeClr val="accent3">
                        <a:lumMod val="75000"/>
                      </a:schemeClr>
                    </a:solidFill>
                  </a:tcPr>
                </a:tc>
                <a:tc>
                  <a:txBody>
                    <a:bodyPr/>
                    <a:lstStyle/>
                    <a:p>
                      <a:r>
                        <a:rPr lang="en-US" dirty="0" err="1" smtClean="0"/>
                        <a:t>Api</a:t>
                      </a:r>
                      <a:endParaRPr lang="en-US" dirty="0"/>
                    </a:p>
                  </a:txBody>
                  <a:tcPr>
                    <a:solidFill>
                      <a:schemeClr val="accent3">
                        <a:lumMod val="75000"/>
                      </a:schemeClr>
                    </a:solidFill>
                  </a:tcPr>
                </a:tc>
                <a:tc>
                  <a:txBody>
                    <a:bodyPr/>
                    <a:lstStyle/>
                    <a:p>
                      <a:r>
                        <a:rPr lang="en-US" dirty="0" smtClean="0"/>
                        <a:t>Description</a:t>
                      </a:r>
                      <a:endParaRPr lang="en-US" dirty="0"/>
                    </a:p>
                  </a:txBody>
                  <a:tcPr>
                    <a:solidFill>
                      <a:schemeClr val="accent3">
                        <a:lumMod val="75000"/>
                      </a:schemeClr>
                    </a:solidFill>
                  </a:tcPr>
                </a:tc>
              </a:tr>
              <a:tr h="510499">
                <a:tc>
                  <a:txBody>
                    <a:bodyPr/>
                    <a:lstStyle/>
                    <a:p>
                      <a:r>
                        <a:rPr lang="en-US" dirty="0" smtClean="0"/>
                        <a:t>1</a:t>
                      </a:r>
                      <a:endParaRPr lang="en-US" dirty="0"/>
                    </a:p>
                  </a:txBody>
                  <a:tcPr/>
                </a:tc>
                <a:tc>
                  <a:txBody>
                    <a:bodyPr/>
                    <a:lstStyle/>
                    <a:p>
                      <a:r>
                        <a:rPr lang="en-US" dirty="0" err="1" smtClean="0"/>
                        <a:t>Can_MainFunction_Read</a:t>
                      </a:r>
                      <a:endParaRPr lang="en-US" dirty="0" smtClean="0"/>
                    </a:p>
                  </a:txBody>
                  <a:tcPr/>
                </a:tc>
                <a:tc>
                  <a:txBody>
                    <a:bodyPr/>
                    <a:lstStyle/>
                    <a:p>
                      <a:r>
                        <a:rPr lang="en-US" dirty="0" smtClean="0"/>
                        <a:t>This function performs the polling of TX confirmation when CAN_TX_PROCESSING is set to POLLING</a:t>
                      </a:r>
                      <a:endParaRPr lang="en-US" dirty="0"/>
                    </a:p>
                  </a:txBody>
                  <a:tcPr/>
                </a:tc>
              </a:tr>
            </a:tbl>
          </a:graphicData>
        </a:graphic>
      </p:graphicFrame>
    </p:spTree>
    <p:extLst>
      <p:ext uri="{BB962C8B-B14F-4D97-AF65-F5344CB8AC3E}">
        <p14:creationId xmlns:p14="http://schemas.microsoft.com/office/powerpoint/2010/main" val="1123289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3.2.2.6 Reception-Indication Interrupt</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41</a:t>
            </a:fld>
            <a:endParaRPr lang="en-US"/>
          </a:p>
        </p:txBody>
      </p:sp>
      <p:pic>
        <p:nvPicPr>
          <p:cNvPr id="6" name="Picture 5"/>
          <p:cNvPicPr>
            <a:picLocks noChangeAspect="1"/>
          </p:cNvPicPr>
          <p:nvPr/>
        </p:nvPicPr>
        <p:blipFill>
          <a:blip r:embed="rId3"/>
          <a:stretch>
            <a:fillRect/>
          </a:stretch>
        </p:blipFill>
        <p:spPr>
          <a:xfrm>
            <a:off x="2195736" y="1059581"/>
            <a:ext cx="4779492" cy="4072501"/>
          </a:xfrm>
          <a:prstGeom prst="rect">
            <a:avLst/>
          </a:prstGeom>
        </p:spPr>
      </p:pic>
    </p:spTree>
    <p:extLst>
      <p:ext uri="{BB962C8B-B14F-4D97-AF65-F5344CB8AC3E}">
        <p14:creationId xmlns:p14="http://schemas.microsoft.com/office/powerpoint/2010/main" val="391963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3.2.2.7 Reception-Indication Polling</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42</a:t>
            </a:fld>
            <a:endParaRPr lang="en-US"/>
          </a:p>
        </p:txBody>
      </p:sp>
      <p:sp>
        <p:nvSpPr>
          <p:cNvPr id="4" name="TextBox 3"/>
          <p:cNvSpPr txBox="1"/>
          <p:nvPr/>
        </p:nvSpPr>
        <p:spPr>
          <a:xfrm>
            <a:off x="1763688" y="2676123"/>
            <a:ext cx="5115183" cy="369332"/>
          </a:xfrm>
          <a:prstGeom prst="rect">
            <a:avLst/>
          </a:prstGeom>
          <a:noFill/>
        </p:spPr>
        <p:txBody>
          <a:bodyPr wrap="none" rtlCol="0">
            <a:spAutoFit/>
          </a:bodyPr>
          <a:lstStyle/>
          <a:p>
            <a:r>
              <a:rPr lang="en-US" b="1" dirty="0" smtClean="0"/>
              <a:t>Refer: 9.9 </a:t>
            </a:r>
            <a:r>
              <a:rPr lang="en-US" b="1" dirty="0"/>
              <a:t>Receive indication (polling mode)</a:t>
            </a:r>
            <a:r>
              <a:rPr lang="en-US" dirty="0"/>
              <a:t> </a:t>
            </a:r>
          </a:p>
        </p:txBody>
      </p:sp>
    </p:spTree>
    <p:extLst>
      <p:ext uri="{BB962C8B-B14F-4D97-AF65-F5344CB8AC3E}">
        <p14:creationId xmlns:p14="http://schemas.microsoft.com/office/powerpoint/2010/main" val="2361034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3.2.3 Sleep and Wake-up</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b="1" dirty="0" smtClean="0"/>
              <a:t>Refer</a:t>
            </a:r>
            <a:r>
              <a:rPr lang="en-US" sz="2400" dirty="0" smtClean="0"/>
              <a:t> </a:t>
            </a:r>
            <a:r>
              <a:rPr lang="en-US" sz="2400" dirty="0"/>
              <a:t>9.2.3 CAN Wakeup Sequences in </a:t>
            </a:r>
            <a:r>
              <a:rPr lang="en-US" sz="2400" dirty="0" err="1"/>
              <a:t>EcuM</a:t>
            </a:r>
            <a:r>
              <a:rPr lang="en-US" sz="2400" dirty="0"/>
              <a:t> </a:t>
            </a:r>
            <a:r>
              <a:rPr lang="en-US" sz="2400" dirty="0" smtClean="0"/>
              <a:t>module</a:t>
            </a:r>
          </a:p>
          <a:p>
            <a:pPr algn="just">
              <a:buFont typeface="Wingdings" panose="05000000000000000000" pitchFamily="2" charset="2"/>
              <a:buChar char="v"/>
            </a:pPr>
            <a:r>
              <a:rPr lang="en-US" sz="2400" dirty="0" smtClean="0"/>
              <a:t>Supports POLLING MODE and INTERRUPT MODE</a:t>
            </a:r>
            <a:endParaRPr lang="en-US" sz="2400" dirty="0"/>
          </a:p>
          <a:p>
            <a:pPr marL="0" indent="0" algn="just">
              <a:buNone/>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41226400"/>
              </p:ext>
            </p:extLst>
          </p:nvPr>
        </p:nvGraphicFramePr>
        <p:xfrm>
          <a:off x="395536" y="2427734"/>
          <a:ext cx="8136904" cy="1280160"/>
        </p:xfrm>
        <a:graphic>
          <a:graphicData uri="http://schemas.openxmlformats.org/drawingml/2006/table">
            <a:tbl>
              <a:tblPr firstRow="1" bandRow="1">
                <a:tableStyleId>{5C22544A-7EE6-4342-B048-85BDC9FD1C3A}</a:tableStyleId>
              </a:tblPr>
              <a:tblGrid>
                <a:gridCol w="576064"/>
                <a:gridCol w="3312368"/>
                <a:gridCol w="4248472"/>
              </a:tblGrid>
              <a:tr h="353597">
                <a:tc>
                  <a:txBody>
                    <a:bodyPr/>
                    <a:lstStyle/>
                    <a:p>
                      <a:r>
                        <a:rPr lang="en-US" sz="1800" dirty="0" err="1" smtClean="0"/>
                        <a:t>N.o</a:t>
                      </a:r>
                      <a:endParaRPr lang="en-US" sz="1800" dirty="0"/>
                    </a:p>
                  </a:txBody>
                  <a:tcPr>
                    <a:solidFill>
                      <a:schemeClr val="accent3">
                        <a:lumMod val="75000"/>
                      </a:schemeClr>
                    </a:solidFill>
                  </a:tcPr>
                </a:tc>
                <a:tc>
                  <a:txBody>
                    <a:bodyPr/>
                    <a:lstStyle/>
                    <a:p>
                      <a:r>
                        <a:rPr lang="en-US" sz="1800" dirty="0" err="1" smtClean="0"/>
                        <a:t>Api</a:t>
                      </a:r>
                      <a:endParaRPr lang="en-US" sz="1800" dirty="0"/>
                    </a:p>
                  </a:txBody>
                  <a:tcPr>
                    <a:solidFill>
                      <a:schemeClr val="accent3">
                        <a:lumMod val="75000"/>
                      </a:schemeClr>
                    </a:solidFill>
                  </a:tcPr>
                </a:tc>
                <a:tc>
                  <a:txBody>
                    <a:bodyPr/>
                    <a:lstStyle/>
                    <a:p>
                      <a:r>
                        <a:rPr lang="en-US" sz="1800" dirty="0" smtClean="0"/>
                        <a:t>Description</a:t>
                      </a:r>
                      <a:endParaRPr lang="en-US" sz="1800" dirty="0"/>
                    </a:p>
                  </a:txBody>
                  <a:tcPr>
                    <a:solidFill>
                      <a:schemeClr val="accent3">
                        <a:lumMod val="75000"/>
                      </a:schemeClr>
                    </a:solidFill>
                  </a:tcPr>
                </a:tc>
              </a:tr>
              <a:tr h="510499">
                <a:tc>
                  <a:txBody>
                    <a:bodyPr/>
                    <a:lstStyle/>
                    <a:p>
                      <a:r>
                        <a:rPr lang="en-US" sz="1800" dirty="0" smtClean="0">
                          <a:latin typeface="Helvetica" panose="020B0604020202020204" pitchFamily="34" charset="0"/>
                          <a:cs typeface="Helvetica" panose="020B0604020202020204" pitchFamily="34" charset="0"/>
                        </a:rPr>
                        <a:t>1</a:t>
                      </a:r>
                      <a:endParaRPr lang="en-US" sz="1800" dirty="0">
                        <a:latin typeface="Helvetica" panose="020B0604020202020204" pitchFamily="34" charset="0"/>
                        <a:cs typeface="Helvetica" panose="020B0604020202020204" pitchFamily="34" charset="0"/>
                      </a:endParaRPr>
                    </a:p>
                  </a:txBody>
                  <a:tcPr/>
                </a:tc>
                <a:tc>
                  <a:txBody>
                    <a:bodyPr/>
                    <a:lstStyle/>
                    <a:p>
                      <a:r>
                        <a:rPr lang="en-US" sz="1800" dirty="0" err="1" smtClean="0">
                          <a:latin typeface="Helvetica" panose="020B0604020202020204" pitchFamily="34" charset="0"/>
                          <a:cs typeface="Helvetica" panose="020B0604020202020204" pitchFamily="34" charset="0"/>
                        </a:rPr>
                        <a:t>Can_MainFunction_Wakeup</a:t>
                      </a:r>
                      <a:endParaRPr lang="en-US" sz="1800" dirty="0" smtClean="0">
                        <a:latin typeface="Helvetica" panose="020B0604020202020204" pitchFamily="34" charset="0"/>
                        <a:cs typeface="Helvetica" panose="020B0604020202020204" pitchFamily="34" charset="0"/>
                      </a:endParaRPr>
                    </a:p>
                  </a:txBody>
                  <a:tcPr/>
                </a:tc>
                <a:tc>
                  <a:txBody>
                    <a:bodyPr/>
                    <a:lstStyle/>
                    <a:p>
                      <a:r>
                        <a:rPr lang="en-US" sz="1800" b="0" i="0" dirty="0">
                          <a:solidFill>
                            <a:srgbClr val="000000"/>
                          </a:solidFill>
                          <a:effectLst/>
                          <a:latin typeface="Helvetica" panose="020B0604020202020204" pitchFamily="34" charset="0"/>
                          <a:cs typeface="Helvetica" panose="020B0604020202020204" pitchFamily="34" charset="0"/>
                        </a:rPr>
                        <a:t>This function performs the polling of wake-up events that are configured </a:t>
                      </a:r>
                      <a:r>
                        <a:rPr lang="en-US" sz="1800" b="0" i="0" dirty="0" smtClean="0">
                          <a:solidFill>
                            <a:srgbClr val="000000"/>
                          </a:solidFill>
                          <a:effectLst/>
                          <a:latin typeface="Helvetica" panose="020B0604020202020204" pitchFamily="34" charset="0"/>
                          <a:cs typeface="Helvetica" panose="020B0604020202020204" pitchFamily="34" charset="0"/>
                        </a:rPr>
                        <a:t>statically as </a:t>
                      </a:r>
                      <a:r>
                        <a:rPr lang="en-US" sz="1800" b="0" i="0" dirty="0">
                          <a:solidFill>
                            <a:srgbClr val="000000"/>
                          </a:solidFill>
                          <a:effectLst/>
                          <a:latin typeface="Helvetica" panose="020B0604020202020204" pitchFamily="34" charset="0"/>
                          <a:cs typeface="Helvetica" panose="020B0604020202020204" pitchFamily="34" charset="0"/>
                        </a:rPr>
                        <a:t>'to be polled'.</a:t>
                      </a:r>
                      <a:endParaRPr lang="en-US" sz="1800" dirty="0">
                        <a:effectLst/>
                        <a:latin typeface="Helvetica" panose="020B0604020202020204" pitchFamily="34" charset="0"/>
                        <a:cs typeface="Helvetica" panose="020B0604020202020204" pitchFamily="34" charset="0"/>
                      </a:endParaRPr>
                    </a:p>
                  </a:txBody>
                  <a:tcPr anchor="ctr"/>
                </a:tc>
              </a:tr>
            </a:tbl>
          </a:graphicData>
        </a:graphic>
      </p:graphicFrame>
    </p:spTree>
    <p:extLst>
      <p:ext uri="{BB962C8B-B14F-4D97-AF65-F5344CB8AC3E}">
        <p14:creationId xmlns:p14="http://schemas.microsoft.com/office/powerpoint/2010/main" val="203726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3.2.4 Change Baud-rate</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75988606"/>
              </p:ext>
            </p:extLst>
          </p:nvPr>
        </p:nvGraphicFramePr>
        <p:xfrm>
          <a:off x="82744" y="1203597"/>
          <a:ext cx="8568952" cy="1554480"/>
        </p:xfrm>
        <a:graphic>
          <a:graphicData uri="http://schemas.openxmlformats.org/drawingml/2006/table">
            <a:tbl>
              <a:tblPr firstRow="1" bandRow="1">
                <a:tableStyleId>{5C22544A-7EE6-4342-B048-85BDC9FD1C3A}</a:tableStyleId>
              </a:tblPr>
              <a:tblGrid>
                <a:gridCol w="878867"/>
                <a:gridCol w="3076034"/>
                <a:gridCol w="4614051"/>
              </a:tblGrid>
              <a:tr h="353597">
                <a:tc>
                  <a:txBody>
                    <a:bodyPr/>
                    <a:lstStyle/>
                    <a:p>
                      <a:r>
                        <a:rPr lang="en-US" sz="1800" dirty="0" err="1" smtClean="0"/>
                        <a:t>N.o</a:t>
                      </a:r>
                      <a:endParaRPr lang="en-US" sz="1800" dirty="0"/>
                    </a:p>
                  </a:txBody>
                  <a:tcPr>
                    <a:solidFill>
                      <a:schemeClr val="accent3">
                        <a:lumMod val="75000"/>
                      </a:schemeClr>
                    </a:solidFill>
                  </a:tcPr>
                </a:tc>
                <a:tc>
                  <a:txBody>
                    <a:bodyPr/>
                    <a:lstStyle/>
                    <a:p>
                      <a:r>
                        <a:rPr lang="en-US" sz="1800" dirty="0" err="1" smtClean="0"/>
                        <a:t>Api</a:t>
                      </a:r>
                      <a:endParaRPr lang="en-US" sz="1800" dirty="0"/>
                    </a:p>
                  </a:txBody>
                  <a:tcPr>
                    <a:solidFill>
                      <a:schemeClr val="accent3">
                        <a:lumMod val="75000"/>
                      </a:schemeClr>
                    </a:solidFill>
                  </a:tcPr>
                </a:tc>
                <a:tc>
                  <a:txBody>
                    <a:bodyPr/>
                    <a:lstStyle/>
                    <a:p>
                      <a:r>
                        <a:rPr lang="en-US" sz="1800" dirty="0" smtClean="0"/>
                        <a:t>Description</a:t>
                      </a:r>
                      <a:endParaRPr lang="en-US" sz="1800" dirty="0"/>
                    </a:p>
                  </a:txBody>
                  <a:tcPr>
                    <a:solidFill>
                      <a:schemeClr val="accent3">
                        <a:lumMod val="75000"/>
                      </a:schemeClr>
                    </a:solidFill>
                  </a:tcPr>
                </a:tc>
              </a:tr>
              <a:tr h="510499">
                <a:tc>
                  <a:txBody>
                    <a:bodyPr/>
                    <a:lstStyle/>
                    <a:p>
                      <a:r>
                        <a:rPr lang="en-US" sz="1800" dirty="0" smtClean="0">
                          <a:latin typeface="Helvetica" panose="020B0604020202020204" pitchFamily="34" charset="0"/>
                          <a:cs typeface="Helvetica" panose="020B0604020202020204" pitchFamily="34" charset="0"/>
                        </a:rPr>
                        <a:t>1</a:t>
                      </a:r>
                      <a:endParaRPr lang="en-US" sz="1800" dirty="0">
                        <a:latin typeface="Helvetica" panose="020B0604020202020204" pitchFamily="34" charset="0"/>
                        <a:cs typeface="Helvetica" panose="020B0604020202020204" pitchFamily="34" charset="0"/>
                      </a:endParaRPr>
                    </a:p>
                  </a:txBody>
                  <a:tcPr/>
                </a:tc>
                <a:tc>
                  <a:txBody>
                    <a:bodyPr/>
                    <a:lstStyle/>
                    <a:p>
                      <a:r>
                        <a:rPr lang="en-US" sz="1800" dirty="0" err="1" smtClean="0">
                          <a:latin typeface="Helvetica" panose="020B0604020202020204" pitchFamily="34" charset="0"/>
                          <a:cs typeface="Helvetica" panose="020B0604020202020204" pitchFamily="34" charset="0"/>
                        </a:rPr>
                        <a:t>Can_SetBaudrate</a:t>
                      </a:r>
                      <a:endParaRPr lang="en-US" sz="1800" dirty="0" smtClean="0">
                        <a:latin typeface="Helvetica" panose="020B0604020202020204" pitchFamily="34" charset="0"/>
                        <a:cs typeface="Helvetica" panose="020B0604020202020204" pitchFamily="34" charset="0"/>
                      </a:endParaRPr>
                    </a:p>
                  </a:txBody>
                  <a:tcPr/>
                </a:tc>
                <a:tc>
                  <a:txBody>
                    <a:bodyPr/>
                    <a:lstStyle/>
                    <a:p>
                      <a:r>
                        <a:rPr lang="en-US" sz="1800" dirty="0" smtClean="0">
                          <a:effectLst/>
                          <a:latin typeface="Helvetica" panose="020B0604020202020204" pitchFamily="34" charset="0"/>
                          <a:cs typeface="Helvetica" panose="020B0604020202020204" pitchFamily="34" charset="0"/>
                        </a:rPr>
                        <a:t>This service shall set the baud rate configuration of the CAN controller. Depending on necessary baud rate modifications the controller might have to reset.</a:t>
                      </a:r>
                      <a:endParaRPr lang="en-US" sz="1800" dirty="0">
                        <a:effectLst/>
                        <a:latin typeface="Helvetica" panose="020B0604020202020204" pitchFamily="34" charset="0"/>
                        <a:cs typeface="Helvetica" panose="020B0604020202020204" pitchFamily="34" charset="0"/>
                      </a:endParaRPr>
                    </a:p>
                  </a:txBody>
                  <a:tcPr anchor="ctr"/>
                </a:tc>
              </a:tr>
            </a:tbl>
          </a:graphicData>
        </a:graphic>
      </p:graphicFrame>
    </p:spTree>
    <p:extLst>
      <p:ext uri="{BB962C8B-B14F-4D97-AF65-F5344CB8AC3E}">
        <p14:creationId xmlns:p14="http://schemas.microsoft.com/office/powerpoint/2010/main" val="852767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3.2.5 Bus-error monitoring</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marL="0" indent="0" algn="just">
              <a:buNone/>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13389860"/>
              </p:ext>
            </p:extLst>
          </p:nvPr>
        </p:nvGraphicFramePr>
        <p:xfrm>
          <a:off x="181040" y="1203597"/>
          <a:ext cx="8568952" cy="1280160"/>
        </p:xfrm>
        <a:graphic>
          <a:graphicData uri="http://schemas.openxmlformats.org/drawingml/2006/table">
            <a:tbl>
              <a:tblPr firstRow="1" bandRow="1">
                <a:tableStyleId>{5C22544A-7EE6-4342-B048-85BDC9FD1C3A}</a:tableStyleId>
              </a:tblPr>
              <a:tblGrid>
                <a:gridCol w="878867"/>
                <a:gridCol w="3076034"/>
                <a:gridCol w="4614051"/>
              </a:tblGrid>
              <a:tr h="353597">
                <a:tc>
                  <a:txBody>
                    <a:bodyPr/>
                    <a:lstStyle/>
                    <a:p>
                      <a:r>
                        <a:rPr lang="en-US" sz="1800" dirty="0" err="1" smtClean="0"/>
                        <a:t>N.o</a:t>
                      </a:r>
                      <a:endParaRPr lang="en-US" sz="1800" dirty="0"/>
                    </a:p>
                  </a:txBody>
                  <a:tcPr>
                    <a:solidFill>
                      <a:schemeClr val="accent3">
                        <a:lumMod val="75000"/>
                      </a:schemeClr>
                    </a:solidFill>
                  </a:tcPr>
                </a:tc>
                <a:tc>
                  <a:txBody>
                    <a:bodyPr/>
                    <a:lstStyle/>
                    <a:p>
                      <a:r>
                        <a:rPr lang="en-US" sz="1800" dirty="0" err="1" smtClean="0"/>
                        <a:t>Api</a:t>
                      </a:r>
                      <a:endParaRPr lang="en-US" sz="1800" dirty="0"/>
                    </a:p>
                  </a:txBody>
                  <a:tcPr>
                    <a:solidFill>
                      <a:schemeClr val="accent3">
                        <a:lumMod val="75000"/>
                      </a:schemeClr>
                    </a:solidFill>
                  </a:tcPr>
                </a:tc>
                <a:tc>
                  <a:txBody>
                    <a:bodyPr/>
                    <a:lstStyle/>
                    <a:p>
                      <a:r>
                        <a:rPr lang="en-US" sz="1800" dirty="0" smtClean="0"/>
                        <a:t>Description</a:t>
                      </a:r>
                      <a:endParaRPr lang="en-US" sz="1800" dirty="0"/>
                    </a:p>
                  </a:txBody>
                  <a:tcPr>
                    <a:solidFill>
                      <a:schemeClr val="accent3">
                        <a:lumMod val="75000"/>
                      </a:schemeClr>
                    </a:solidFill>
                  </a:tcPr>
                </a:tc>
              </a:tr>
              <a:tr h="510499">
                <a:tc>
                  <a:txBody>
                    <a:bodyPr/>
                    <a:lstStyle/>
                    <a:p>
                      <a:r>
                        <a:rPr lang="en-US" sz="1800" dirty="0" smtClean="0">
                          <a:latin typeface="Helvetica" panose="020B0604020202020204" pitchFamily="34" charset="0"/>
                          <a:cs typeface="Helvetica" panose="020B0604020202020204" pitchFamily="34" charset="0"/>
                        </a:rPr>
                        <a:t>1</a:t>
                      </a:r>
                      <a:endParaRPr lang="en-US" sz="1800" dirty="0">
                        <a:latin typeface="Helvetica" panose="020B0604020202020204" pitchFamily="34" charset="0"/>
                        <a:cs typeface="Helvetica" panose="020B0604020202020204" pitchFamily="34" charset="0"/>
                      </a:endParaRPr>
                    </a:p>
                  </a:txBody>
                  <a:tcPr/>
                </a:tc>
                <a:tc>
                  <a:txBody>
                    <a:bodyPr/>
                    <a:lstStyle/>
                    <a:p>
                      <a:r>
                        <a:rPr lang="en-US" sz="1800" dirty="0" err="1" smtClean="0">
                          <a:latin typeface="Helvetica" panose="020B0604020202020204" pitchFamily="34" charset="0"/>
                          <a:cs typeface="Helvetica" panose="020B0604020202020204" pitchFamily="34" charset="0"/>
                        </a:rPr>
                        <a:t>Can_MainFunction_BusOff</a:t>
                      </a:r>
                      <a:endParaRPr lang="en-US" sz="1800" dirty="0" smtClean="0">
                        <a:latin typeface="Helvetica" panose="020B0604020202020204" pitchFamily="34" charset="0"/>
                        <a:cs typeface="Helvetica" panose="020B0604020202020204" pitchFamily="34" charset="0"/>
                      </a:endParaRPr>
                    </a:p>
                  </a:txBody>
                  <a:tcPr/>
                </a:tc>
                <a:tc>
                  <a:txBody>
                    <a:bodyPr/>
                    <a:lstStyle/>
                    <a:p>
                      <a:r>
                        <a:rPr lang="en-US" sz="1800" dirty="0" smtClean="0">
                          <a:effectLst/>
                          <a:latin typeface="Helvetica" panose="020B0604020202020204" pitchFamily="34" charset="0"/>
                          <a:cs typeface="Helvetica" panose="020B0604020202020204" pitchFamily="34" charset="0"/>
                        </a:rPr>
                        <a:t>This function performs the polling of bus-off events that are configured statically as</a:t>
                      </a:r>
                    </a:p>
                    <a:p>
                      <a:r>
                        <a:rPr lang="en-US" sz="1800" dirty="0" smtClean="0">
                          <a:effectLst/>
                          <a:latin typeface="Helvetica" panose="020B0604020202020204" pitchFamily="34" charset="0"/>
                          <a:cs typeface="Helvetica" panose="020B0604020202020204" pitchFamily="34" charset="0"/>
                        </a:rPr>
                        <a:t>'to be polled'.</a:t>
                      </a:r>
                      <a:endParaRPr lang="en-US" sz="1800" dirty="0">
                        <a:effectLst/>
                        <a:latin typeface="Helvetica" panose="020B0604020202020204" pitchFamily="34" charset="0"/>
                        <a:cs typeface="Helvetica" panose="020B0604020202020204" pitchFamily="34" charset="0"/>
                      </a:endParaRPr>
                    </a:p>
                  </a:txBody>
                  <a:tcPr anchor="ctr"/>
                </a:tc>
              </a:tr>
            </a:tbl>
          </a:graphicData>
        </a:graphic>
      </p:graphicFrame>
    </p:spTree>
    <p:extLst>
      <p:ext uri="{BB962C8B-B14F-4D97-AF65-F5344CB8AC3E}">
        <p14:creationId xmlns:p14="http://schemas.microsoft.com/office/powerpoint/2010/main" val="1674931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3.2.5 Bus-error monitoring</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marL="0" indent="0" algn="just">
              <a:buNone/>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46</a:t>
            </a:fld>
            <a:endParaRPr lang="en-US"/>
          </a:p>
        </p:txBody>
      </p:sp>
      <p:pic>
        <p:nvPicPr>
          <p:cNvPr id="6" name="Picture 5"/>
          <p:cNvPicPr>
            <a:picLocks noChangeAspect="1"/>
          </p:cNvPicPr>
          <p:nvPr/>
        </p:nvPicPr>
        <p:blipFill>
          <a:blip r:embed="rId3"/>
          <a:stretch>
            <a:fillRect/>
          </a:stretch>
        </p:blipFill>
        <p:spPr>
          <a:xfrm>
            <a:off x="2046423" y="1010663"/>
            <a:ext cx="4697177" cy="3963768"/>
          </a:xfrm>
          <a:prstGeom prst="rect">
            <a:avLst/>
          </a:prstGeom>
        </p:spPr>
      </p:pic>
    </p:spTree>
    <p:extLst>
      <p:ext uri="{BB962C8B-B14F-4D97-AF65-F5344CB8AC3E}">
        <p14:creationId xmlns:p14="http://schemas.microsoft.com/office/powerpoint/2010/main" val="3609715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3.2.6 Disable/Enable Interrupts</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80889250"/>
              </p:ext>
            </p:extLst>
          </p:nvPr>
        </p:nvGraphicFramePr>
        <p:xfrm>
          <a:off x="179512" y="1203597"/>
          <a:ext cx="8568952" cy="1645920"/>
        </p:xfrm>
        <a:graphic>
          <a:graphicData uri="http://schemas.openxmlformats.org/drawingml/2006/table">
            <a:tbl>
              <a:tblPr firstRow="1" bandRow="1">
                <a:tableStyleId>{5C22544A-7EE6-4342-B048-85BDC9FD1C3A}</a:tableStyleId>
              </a:tblPr>
              <a:tblGrid>
                <a:gridCol w="878867"/>
                <a:gridCol w="3729645"/>
                <a:gridCol w="3960440"/>
              </a:tblGrid>
              <a:tr h="353597">
                <a:tc>
                  <a:txBody>
                    <a:bodyPr/>
                    <a:lstStyle/>
                    <a:p>
                      <a:r>
                        <a:rPr lang="en-US" sz="1800" dirty="0" err="1" smtClean="0"/>
                        <a:t>N.o</a:t>
                      </a:r>
                      <a:endParaRPr lang="en-US" sz="1800" dirty="0"/>
                    </a:p>
                  </a:txBody>
                  <a:tcPr>
                    <a:solidFill>
                      <a:schemeClr val="accent3">
                        <a:lumMod val="75000"/>
                      </a:schemeClr>
                    </a:solidFill>
                  </a:tcPr>
                </a:tc>
                <a:tc>
                  <a:txBody>
                    <a:bodyPr/>
                    <a:lstStyle/>
                    <a:p>
                      <a:r>
                        <a:rPr lang="en-US" sz="1800" dirty="0" err="1" smtClean="0"/>
                        <a:t>Api</a:t>
                      </a:r>
                      <a:endParaRPr lang="en-US" sz="1800" dirty="0"/>
                    </a:p>
                  </a:txBody>
                  <a:tcPr>
                    <a:solidFill>
                      <a:schemeClr val="accent3">
                        <a:lumMod val="75000"/>
                      </a:schemeClr>
                    </a:solidFill>
                  </a:tcPr>
                </a:tc>
                <a:tc>
                  <a:txBody>
                    <a:bodyPr/>
                    <a:lstStyle/>
                    <a:p>
                      <a:r>
                        <a:rPr lang="en-US" sz="1800" dirty="0" smtClean="0"/>
                        <a:t>Description</a:t>
                      </a:r>
                      <a:endParaRPr lang="en-US" sz="1800" dirty="0"/>
                    </a:p>
                  </a:txBody>
                  <a:tcPr>
                    <a:solidFill>
                      <a:schemeClr val="accent3">
                        <a:lumMod val="75000"/>
                      </a:schemeClr>
                    </a:solidFill>
                  </a:tcPr>
                </a:tc>
              </a:tr>
              <a:tr h="510499">
                <a:tc>
                  <a:txBody>
                    <a:bodyPr/>
                    <a:lstStyle/>
                    <a:p>
                      <a:r>
                        <a:rPr lang="en-US" sz="1800" dirty="0" smtClean="0">
                          <a:latin typeface="Helvetica" panose="020B0604020202020204" pitchFamily="34" charset="0"/>
                          <a:cs typeface="Helvetica" panose="020B0604020202020204" pitchFamily="34" charset="0"/>
                        </a:rPr>
                        <a:t>1</a:t>
                      </a:r>
                      <a:endParaRPr lang="en-US" sz="1800" dirty="0">
                        <a:latin typeface="Helvetica" panose="020B0604020202020204" pitchFamily="34" charset="0"/>
                        <a:cs typeface="Helvetica" panose="020B0604020202020204" pitchFamily="34" charset="0"/>
                      </a:endParaRPr>
                    </a:p>
                  </a:txBody>
                  <a:tcPr/>
                </a:tc>
                <a:tc>
                  <a:txBody>
                    <a:bodyPr/>
                    <a:lstStyle/>
                    <a:p>
                      <a:r>
                        <a:rPr lang="en-US" dirty="0" err="1" smtClean="0"/>
                        <a:t>Can_DisableControllerInterrupts</a:t>
                      </a:r>
                      <a:endParaRPr lang="en-US" dirty="0"/>
                    </a:p>
                  </a:txBody>
                  <a:tcPr/>
                </a:tc>
                <a:tc>
                  <a:txBody>
                    <a:bodyPr/>
                    <a:lstStyle/>
                    <a:p>
                      <a:r>
                        <a:rPr lang="en-US" dirty="0" smtClean="0"/>
                        <a:t>This function disables all interrupts for this CAN controller.</a:t>
                      </a:r>
                      <a:endParaRPr lang="en-US" dirty="0"/>
                    </a:p>
                  </a:txBody>
                  <a:tcPr anchor="ctr"/>
                </a:tc>
              </a:tr>
              <a:tr h="510499">
                <a:tc>
                  <a:txBody>
                    <a:bodyPr/>
                    <a:lstStyle/>
                    <a:p>
                      <a:r>
                        <a:rPr lang="en-US" sz="1800" dirty="0" smtClean="0">
                          <a:latin typeface="Helvetica" panose="020B0604020202020204" pitchFamily="34" charset="0"/>
                          <a:cs typeface="Helvetica" panose="020B0604020202020204" pitchFamily="34" charset="0"/>
                        </a:rPr>
                        <a:t>2</a:t>
                      </a:r>
                      <a:endParaRPr lang="en-US" sz="1800" dirty="0">
                        <a:latin typeface="Helvetica" panose="020B0604020202020204" pitchFamily="34" charset="0"/>
                        <a:cs typeface="Helvetica" panose="020B0604020202020204" pitchFamily="34" charset="0"/>
                      </a:endParaRPr>
                    </a:p>
                  </a:txBody>
                  <a:tcPr/>
                </a:tc>
                <a:tc>
                  <a:txBody>
                    <a:bodyPr/>
                    <a:lstStyle/>
                    <a:p>
                      <a:r>
                        <a:rPr lang="en-US" dirty="0" err="1" smtClean="0"/>
                        <a:t>Can_EnableControllerInterrupts</a:t>
                      </a:r>
                      <a:endParaRPr lang="en-US" dirty="0"/>
                    </a:p>
                  </a:txBody>
                  <a:tcPr/>
                </a:tc>
                <a:tc>
                  <a:txBody>
                    <a:bodyPr/>
                    <a:lstStyle/>
                    <a:p>
                      <a:r>
                        <a:rPr lang="en-US" dirty="0" smtClean="0"/>
                        <a:t>This function enables all allowed interrupts</a:t>
                      </a:r>
                      <a:endParaRPr lang="en-US" dirty="0"/>
                    </a:p>
                  </a:txBody>
                  <a:tcPr anchor="ctr"/>
                </a:tc>
              </a:tr>
            </a:tbl>
          </a:graphicData>
        </a:graphic>
      </p:graphicFrame>
    </p:spTree>
    <p:extLst>
      <p:ext uri="{BB962C8B-B14F-4D97-AF65-F5344CB8AC3E}">
        <p14:creationId xmlns:p14="http://schemas.microsoft.com/office/powerpoint/2010/main" val="1395284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3.2.8 Pretended Networking</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dirty="0" smtClean="0"/>
              <a:t>Pretended Networking and Partial Networking</a:t>
            </a:r>
          </a:p>
          <a:p>
            <a:pPr algn="just">
              <a:buFont typeface="Wingdings" panose="05000000000000000000" pitchFamily="2" charset="2"/>
              <a:buChar char="v"/>
            </a:pPr>
            <a:endParaRPr lang="en-US"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endParaRPr lang="en-US" sz="2400" dirty="0"/>
          </a:p>
          <a:p>
            <a:pPr algn="just">
              <a:buFont typeface="Wingdings" panose="05000000000000000000" pitchFamily="2" charset="2"/>
              <a:buChar char="v"/>
            </a:pPr>
            <a:endParaRPr lang="en-US" sz="2400" dirty="0" smtClean="0"/>
          </a:p>
          <a:p>
            <a:pPr algn="just">
              <a:buFont typeface="Wingdings" panose="05000000000000000000" pitchFamily="2" charset="2"/>
              <a:buChar char="v"/>
            </a:pPr>
            <a:r>
              <a:rPr lang="en-US" sz="2400" dirty="0" smtClean="0"/>
              <a:t>Refer</a:t>
            </a:r>
            <a:r>
              <a:rPr lang="en-US" sz="2400" dirty="0"/>
              <a:t>: AUTOSAR_EXP_LayeredSoftwareArchitecture.pdf</a:t>
            </a:r>
            <a:endParaRPr lang="en-US" sz="2400" dirty="0" smtClean="0"/>
          </a:p>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51500248"/>
              </p:ext>
            </p:extLst>
          </p:nvPr>
        </p:nvGraphicFramePr>
        <p:xfrm>
          <a:off x="251520" y="1779662"/>
          <a:ext cx="8568952" cy="1280160"/>
        </p:xfrm>
        <a:graphic>
          <a:graphicData uri="http://schemas.openxmlformats.org/drawingml/2006/table">
            <a:tbl>
              <a:tblPr firstRow="1" bandRow="1">
                <a:tableStyleId>{5C22544A-7EE6-4342-B048-85BDC9FD1C3A}</a:tableStyleId>
              </a:tblPr>
              <a:tblGrid>
                <a:gridCol w="878867"/>
                <a:gridCol w="3076034"/>
                <a:gridCol w="4614051"/>
              </a:tblGrid>
              <a:tr h="353597">
                <a:tc>
                  <a:txBody>
                    <a:bodyPr/>
                    <a:lstStyle/>
                    <a:p>
                      <a:r>
                        <a:rPr lang="en-US" sz="1800" dirty="0" err="1" smtClean="0"/>
                        <a:t>N.o</a:t>
                      </a:r>
                      <a:endParaRPr lang="en-US" sz="1800" dirty="0"/>
                    </a:p>
                  </a:txBody>
                  <a:tcPr>
                    <a:solidFill>
                      <a:schemeClr val="accent3">
                        <a:lumMod val="75000"/>
                      </a:schemeClr>
                    </a:solidFill>
                  </a:tcPr>
                </a:tc>
                <a:tc>
                  <a:txBody>
                    <a:bodyPr/>
                    <a:lstStyle/>
                    <a:p>
                      <a:r>
                        <a:rPr lang="en-US" sz="1800" dirty="0" err="1" smtClean="0"/>
                        <a:t>Api</a:t>
                      </a:r>
                      <a:endParaRPr lang="en-US" sz="1800" dirty="0"/>
                    </a:p>
                  </a:txBody>
                  <a:tcPr>
                    <a:solidFill>
                      <a:schemeClr val="accent3">
                        <a:lumMod val="75000"/>
                      </a:schemeClr>
                    </a:solidFill>
                  </a:tcPr>
                </a:tc>
                <a:tc>
                  <a:txBody>
                    <a:bodyPr/>
                    <a:lstStyle/>
                    <a:p>
                      <a:r>
                        <a:rPr lang="en-US" sz="1800" dirty="0" smtClean="0"/>
                        <a:t>Description</a:t>
                      </a:r>
                      <a:endParaRPr lang="en-US" sz="1800" dirty="0"/>
                    </a:p>
                  </a:txBody>
                  <a:tcPr>
                    <a:solidFill>
                      <a:schemeClr val="accent3">
                        <a:lumMod val="75000"/>
                      </a:schemeClr>
                    </a:solidFill>
                  </a:tcPr>
                </a:tc>
              </a:tr>
              <a:tr h="510499">
                <a:tc>
                  <a:txBody>
                    <a:bodyPr/>
                    <a:lstStyle/>
                    <a:p>
                      <a:r>
                        <a:rPr lang="en-US" sz="1800" dirty="0" smtClean="0">
                          <a:latin typeface="Helvetica" panose="020B0604020202020204" pitchFamily="34" charset="0"/>
                          <a:cs typeface="Helvetica" panose="020B0604020202020204" pitchFamily="34" charset="0"/>
                        </a:rPr>
                        <a:t>1</a:t>
                      </a:r>
                      <a:endParaRPr lang="en-US" sz="1800" dirty="0">
                        <a:latin typeface="Helvetica" panose="020B0604020202020204" pitchFamily="34" charset="0"/>
                        <a:cs typeface="Helvetica" panose="020B0604020202020204" pitchFamily="34" charset="0"/>
                      </a:endParaRPr>
                    </a:p>
                  </a:txBody>
                  <a:tcPr/>
                </a:tc>
                <a:tc>
                  <a:txBody>
                    <a:bodyPr/>
                    <a:lstStyle/>
                    <a:p>
                      <a:r>
                        <a:rPr lang="en-US" sz="1800" dirty="0" err="1" smtClean="0">
                          <a:latin typeface="Helvetica" panose="020B0604020202020204" pitchFamily="34" charset="0"/>
                          <a:cs typeface="Helvetica" panose="020B0604020202020204" pitchFamily="34" charset="0"/>
                        </a:rPr>
                        <a:t>Can_SetIcomConfiguration</a:t>
                      </a:r>
                      <a:endParaRPr lang="en-US" sz="1800" dirty="0" smtClean="0">
                        <a:latin typeface="Helvetica" panose="020B0604020202020204" pitchFamily="34" charset="0"/>
                        <a:cs typeface="Helvetica" panose="020B0604020202020204" pitchFamily="34" charset="0"/>
                      </a:endParaRPr>
                    </a:p>
                  </a:txBody>
                  <a:tcPr/>
                </a:tc>
                <a:tc>
                  <a:txBody>
                    <a:bodyPr/>
                    <a:lstStyle/>
                    <a:p>
                      <a:r>
                        <a:rPr lang="en-US" sz="1800" dirty="0" smtClean="0">
                          <a:effectLst/>
                          <a:latin typeface="Helvetica" panose="020B0604020202020204" pitchFamily="34" charset="0"/>
                          <a:cs typeface="Helvetica" panose="020B0604020202020204" pitchFamily="34" charset="0"/>
                        </a:rPr>
                        <a:t>This service shall change the </a:t>
                      </a:r>
                      <a:r>
                        <a:rPr lang="en-US" sz="1800" dirty="0" err="1" smtClean="0">
                          <a:effectLst/>
                          <a:latin typeface="Helvetica" panose="020B0604020202020204" pitchFamily="34" charset="0"/>
                          <a:cs typeface="Helvetica" panose="020B0604020202020204" pitchFamily="34" charset="0"/>
                        </a:rPr>
                        <a:t>Icom</a:t>
                      </a:r>
                      <a:r>
                        <a:rPr lang="en-US" sz="1800" dirty="0" smtClean="0">
                          <a:effectLst/>
                          <a:latin typeface="Helvetica" panose="020B0604020202020204" pitchFamily="34" charset="0"/>
                          <a:cs typeface="Helvetica" panose="020B0604020202020204" pitchFamily="34" charset="0"/>
                        </a:rPr>
                        <a:t> Configuration of a CAN controller to the</a:t>
                      </a:r>
                    </a:p>
                    <a:p>
                      <a:r>
                        <a:rPr lang="en-US" sz="1800" dirty="0" smtClean="0">
                          <a:effectLst/>
                          <a:latin typeface="Helvetica" panose="020B0604020202020204" pitchFamily="34" charset="0"/>
                          <a:cs typeface="Helvetica" panose="020B0604020202020204" pitchFamily="34" charset="0"/>
                        </a:rPr>
                        <a:t>requested one.</a:t>
                      </a:r>
                      <a:endParaRPr lang="en-US" sz="1800" dirty="0">
                        <a:effectLst/>
                        <a:latin typeface="Helvetica" panose="020B0604020202020204" pitchFamily="34" charset="0"/>
                        <a:cs typeface="Helvetica" panose="020B0604020202020204" pitchFamily="34" charset="0"/>
                      </a:endParaRPr>
                    </a:p>
                  </a:txBody>
                  <a:tcPr anchor="ctr"/>
                </a:tc>
              </a:tr>
            </a:tbl>
          </a:graphicData>
        </a:graphic>
      </p:graphicFrame>
    </p:spTree>
    <p:extLst>
      <p:ext uri="{BB962C8B-B14F-4D97-AF65-F5344CB8AC3E}">
        <p14:creationId xmlns:p14="http://schemas.microsoft.com/office/powerpoint/2010/main" val="17985678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04885"/>
            <a:ext cx="9144000" cy="993775"/>
          </a:xfrm>
        </p:spPr>
        <p:txBody>
          <a:bodyPr/>
          <a:lstStyle/>
          <a:p>
            <a:r>
              <a:rPr lang="en-US" dirty="0"/>
              <a:t>4</a:t>
            </a:r>
            <a:r>
              <a:rPr lang="en-US" dirty="0" smtClean="0"/>
              <a:t>. Configurations </a:t>
            </a:r>
            <a:r>
              <a:rPr lang="en-US" dirty="0"/>
              <a:t>&amp; Generation Tool</a:t>
            </a:r>
          </a:p>
        </p:txBody>
      </p:sp>
      <p:sp>
        <p:nvSpPr>
          <p:cNvPr id="3" name="Slide Number Placeholder 2"/>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49</a:t>
            </a:fld>
            <a:endParaRPr lang="en-US"/>
          </a:p>
        </p:txBody>
      </p:sp>
    </p:spTree>
    <p:extLst>
      <p:ext uri="{BB962C8B-B14F-4D97-AF65-F5344CB8AC3E}">
        <p14:creationId xmlns:p14="http://schemas.microsoft.com/office/powerpoint/2010/main" val="272414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1.2. History Briefly</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dirty="0" smtClean="0"/>
              <a:t>1983: </a:t>
            </a:r>
            <a:r>
              <a:rPr lang="en-US" sz="2400" dirty="0"/>
              <a:t>CAN bus Development started at </a:t>
            </a:r>
            <a:r>
              <a:rPr lang="en-US" sz="2400" b="1" dirty="0"/>
              <a:t>Robert Bosch GmbH</a:t>
            </a:r>
            <a:r>
              <a:rPr lang="en-US" sz="2400" dirty="0"/>
              <a:t>.</a:t>
            </a:r>
          </a:p>
          <a:p>
            <a:pPr algn="just">
              <a:buFont typeface="Wingdings" panose="05000000000000000000" pitchFamily="2" charset="2"/>
              <a:buChar char="v"/>
            </a:pPr>
            <a:r>
              <a:rPr lang="en-US" sz="2400" dirty="0" smtClean="0"/>
              <a:t>1991: </a:t>
            </a:r>
            <a:r>
              <a:rPr lang="en-US" sz="2400" dirty="0"/>
              <a:t>Bosch published several versions of the CAN spec, at least two are published:</a:t>
            </a:r>
          </a:p>
          <a:p>
            <a:pPr marL="457200" algn="just">
              <a:buFont typeface="Wingdings" panose="05000000000000000000" pitchFamily="2" charset="2"/>
              <a:buChar char="Ø"/>
            </a:pPr>
            <a:r>
              <a:rPr lang="en-US" sz="2400" dirty="0"/>
              <a:t>CAN 2.0A: standard format with an 11-bit identifier.</a:t>
            </a:r>
          </a:p>
          <a:p>
            <a:pPr marL="457200" algn="just">
              <a:buFont typeface="Wingdings" panose="05000000000000000000" pitchFamily="2" charset="2"/>
              <a:buChar char="Ø"/>
            </a:pPr>
            <a:r>
              <a:rPr lang="en-US" sz="2400" dirty="0"/>
              <a:t>CAN 2.0B: extended format with </a:t>
            </a:r>
            <a:r>
              <a:rPr lang="en-US" sz="2400" dirty="0" smtClean="0"/>
              <a:t>an </a:t>
            </a:r>
            <a:r>
              <a:rPr lang="en-US" sz="2400" dirty="0"/>
              <a:t>29-bit identifier</a:t>
            </a:r>
            <a:r>
              <a:rPr lang="en-US" sz="2400" dirty="0" smtClean="0"/>
              <a:t>.</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5</a:t>
            </a:fld>
            <a:endParaRPr lang="en-US"/>
          </a:p>
        </p:txBody>
      </p:sp>
    </p:spTree>
    <p:extLst>
      <p:ext uri="{BB962C8B-B14F-4D97-AF65-F5344CB8AC3E}">
        <p14:creationId xmlns:p14="http://schemas.microsoft.com/office/powerpoint/2010/main" val="4107584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6.1. Configuratio</a:t>
            </a:r>
            <a:r>
              <a:rPr lang="en-US" dirty="0"/>
              <a:t>n</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800" dirty="0"/>
              <a:t> </a:t>
            </a:r>
            <a:r>
              <a:rPr lang="en-US" sz="2800" dirty="0" smtClean="0"/>
              <a:t>Introducing by CAN driver Design: </a:t>
            </a:r>
          </a:p>
          <a:p>
            <a:pPr marL="0" indent="0" algn="just">
              <a:buNone/>
            </a:pPr>
            <a:r>
              <a:rPr lang="en-US" sz="2800" dirty="0" smtClean="0"/>
              <a:t>    “PDF </a:t>
            </a:r>
            <a:r>
              <a:rPr lang="en-US" sz="2800" dirty="0"/>
              <a:t>E</a:t>
            </a:r>
            <a:r>
              <a:rPr lang="en-US" sz="2800" dirty="0" smtClean="0"/>
              <a:t>xcel File”</a:t>
            </a: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50</a:t>
            </a:fld>
            <a:endParaRPr lang="en-US"/>
          </a:p>
        </p:txBody>
      </p:sp>
    </p:spTree>
    <p:extLst>
      <p:ext uri="{BB962C8B-B14F-4D97-AF65-F5344CB8AC3E}">
        <p14:creationId xmlns:p14="http://schemas.microsoft.com/office/powerpoint/2010/main" val="3801490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04885"/>
            <a:ext cx="9144000" cy="993775"/>
          </a:xfrm>
        </p:spPr>
        <p:txBody>
          <a:bodyPr/>
          <a:lstStyle/>
          <a:p>
            <a:r>
              <a:rPr lang="en-US" dirty="0"/>
              <a:t>5</a:t>
            </a:r>
            <a:r>
              <a:rPr lang="en-US" dirty="0" smtClean="0"/>
              <a:t>. Functional Testing (IT)</a:t>
            </a:r>
            <a:endParaRPr lang="vi-VN" dirty="0"/>
          </a:p>
        </p:txBody>
      </p:sp>
      <p:sp>
        <p:nvSpPr>
          <p:cNvPr id="3" name="Slide Number Placeholder 2"/>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51</a:t>
            </a:fld>
            <a:endParaRPr lang="en-US"/>
          </a:p>
        </p:txBody>
      </p:sp>
    </p:spTree>
    <p:extLst>
      <p:ext uri="{BB962C8B-B14F-4D97-AF65-F5344CB8AC3E}">
        <p14:creationId xmlns:p14="http://schemas.microsoft.com/office/powerpoint/2010/main" val="13729760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7.1. Supported Testing Tool/Devices </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marL="0" indent="0" algn="just">
              <a:buNone/>
            </a:pPr>
            <a:endParaRPr lang="en-US" sz="28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52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55" y="1224945"/>
            <a:ext cx="3735543" cy="20083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498" y="1224945"/>
            <a:ext cx="4784609" cy="35214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3003798"/>
            <a:ext cx="2908704" cy="2026397"/>
          </a:xfrm>
          <a:prstGeom prst="rect">
            <a:avLst/>
          </a:prstGeom>
        </p:spPr>
      </p:pic>
    </p:spTree>
    <p:extLst>
      <p:ext uri="{BB962C8B-B14F-4D97-AF65-F5344CB8AC3E}">
        <p14:creationId xmlns:p14="http://schemas.microsoft.com/office/powerpoint/2010/main" val="29560974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7.1. Supported Testing Tool/Devices </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53</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1" y="1051463"/>
            <a:ext cx="7162959" cy="3785650"/>
          </a:xfrm>
          <a:prstGeom prst="rect">
            <a:avLst/>
          </a:prstGeom>
        </p:spPr>
      </p:pic>
    </p:spTree>
    <p:extLst>
      <p:ext uri="{BB962C8B-B14F-4D97-AF65-F5344CB8AC3E}">
        <p14:creationId xmlns:p14="http://schemas.microsoft.com/office/powerpoint/2010/main" val="591212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65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1.2. History Briefly</a:t>
            </a:r>
            <a:endParaRPr lang="vi-VN" dirty="0"/>
          </a:p>
        </p:txBody>
      </p:sp>
      <p:sp>
        <p:nvSpPr>
          <p:cNvPr id="4" name="Text Placeholder 3"/>
          <p:cNvSpPr>
            <a:spLocks noGrp="1"/>
          </p:cNvSpPr>
          <p:nvPr>
            <p:ph type="body" sz="quarter" idx="4294967295"/>
          </p:nvPr>
        </p:nvSpPr>
        <p:spPr>
          <a:xfrm>
            <a:off x="179512" y="1203597"/>
            <a:ext cx="8496944" cy="3633515"/>
          </a:xfrm>
          <a:prstGeom prst="rect">
            <a:avLst/>
          </a:prstGeom>
        </p:spPr>
        <p:txBody>
          <a:bodyPr>
            <a:normAutofit/>
          </a:bodyPr>
          <a:lstStyle/>
          <a:p>
            <a:pPr algn="just">
              <a:buFont typeface="Wingdings" panose="05000000000000000000" pitchFamily="2" charset="2"/>
              <a:buChar char="v"/>
            </a:pPr>
            <a:r>
              <a:rPr lang="en-US" sz="2400" dirty="0" smtClean="0"/>
              <a:t>1993: </a:t>
            </a:r>
            <a:r>
              <a:rPr lang="en-US" sz="2400" dirty="0"/>
              <a:t>the ISO released the CAN standard ISO 11898:</a:t>
            </a:r>
          </a:p>
          <a:p>
            <a:pPr marL="457200" algn="just">
              <a:buFont typeface="Wingdings" panose="05000000000000000000" pitchFamily="2" charset="2"/>
              <a:buChar char="Ø"/>
            </a:pPr>
            <a:r>
              <a:rPr lang="en-US" sz="2400" dirty="0"/>
              <a:t>ISO </a:t>
            </a:r>
            <a:r>
              <a:rPr lang="en-US" sz="2400" dirty="0" smtClean="0"/>
              <a:t>11898-1: covers </a:t>
            </a:r>
            <a:r>
              <a:rPr lang="en-US" sz="2400" dirty="0"/>
              <a:t>the data link layer.</a:t>
            </a:r>
          </a:p>
          <a:p>
            <a:pPr marL="457200" algn="just">
              <a:buFont typeface="Wingdings" panose="05000000000000000000" pitchFamily="2" charset="2"/>
              <a:buChar char="Ø"/>
            </a:pPr>
            <a:r>
              <a:rPr lang="en-US" sz="2400" dirty="0"/>
              <a:t>ISO </a:t>
            </a:r>
            <a:r>
              <a:rPr lang="en-US" sz="2400" dirty="0" smtClean="0"/>
              <a:t>11898-2: covers </a:t>
            </a:r>
            <a:r>
              <a:rPr lang="en-US" sz="2400" dirty="0"/>
              <a:t>the CAN physical layer for high-speed CAN.</a:t>
            </a:r>
          </a:p>
          <a:p>
            <a:pPr marL="457200" algn="just">
              <a:buFont typeface="Wingdings" panose="05000000000000000000" pitchFamily="2" charset="2"/>
              <a:buChar char="Ø"/>
            </a:pPr>
            <a:r>
              <a:rPr lang="en-US" sz="2400" dirty="0"/>
              <a:t>ISO </a:t>
            </a:r>
            <a:r>
              <a:rPr lang="en-US" sz="2400" dirty="0" smtClean="0"/>
              <a:t>11898-3: covers </a:t>
            </a:r>
            <a:r>
              <a:rPr lang="en-US" sz="2400" dirty="0"/>
              <a:t>the CAN physical layer for low-speed/fault-tolerant CAN.</a:t>
            </a:r>
          </a:p>
          <a:p>
            <a:pPr algn="just">
              <a:buFont typeface="Wingdings" panose="05000000000000000000" pitchFamily="2" charset="2"/>
              <a:buChar char="v"/>
            </a:pPr>
            <a:endParaRPr lang="en-US" sz="2400"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6</a:t>
            </a:fld>
            <a:endParaRPr lang="en-US"/>
          </a:p>
        </p:txBody>
      </p:sp>
    </p:spTree>
    <p:extLst>
      <p:ext uri="{BB962C8B-B14F-4D97-AF65-F5344CB8AC3E}">
        <p14:creationId xmlns:p14="http://schemas.microsoft.com/office/powerpoint/2010/main" val="3127296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1.3. </a:t>
            </a:r>
            <a:r>
              <a:rPr lang="en-US" dirty="0"/>
              <a:t>CAN Physical Layers – </a:t>
            </a:r>
            <a:r>
              <a:rPr lang="en-US" dirty="0" smtClean="0"/>
              <a:t>Basic</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7</a:t>
            </a:fld>
            <a:endParaRPr lang="en-US"/>
          </a:p>
        </p:txBody>
      </p:sp>
      <p:pic>
        <p:nvPicPr>
          <p:cNvPr id="3" name="Picture 2"/>
          <p:cNvPicPr>
            <a:picLocks noChangeAspect="1"/>
          </p:cNvPicPr>
          <p:nvPr/>
        </p:nvPicPr>
        <p:blipFill>
          <a:blip r:embed="rId3"/>
          <a:stretch>
            <a:fillRect/>
          </a:stretch>
        </p:blipFill>
        <p:spPr>
          <a:xfrm>
            <a:off x="166278" y="1275606"/>
            <a:ext cx="8743950" cy="3467100"/>
          </a:xfrm>
          <a:prstGeom prst="rect">
            <a:avLst/>
          </a:prstGeom>
        </p:spPr>
      </p:pic>
    </p:spTree>
    <p:extLst>
      <p:ext uri="{BB962C8B-B14F-4D97-AF65-F5344CB8AC3E}">
        <p14:creationId xmlns:p14="http://schemas.microsoft.com/office/powerpoint/2010/main" val="2456150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1.4. </a:t>
            </a:r>
            <a:r>
              <a:rPr lang="en-US" dirty="0"/>
              <a:t>CAN Physical Layers – </a:t>
            </a:r>
            <a:r>
              <a:rPr lang="en-US" dirty="0" smtClean="0"/>
              <a:t>11898-2</a:t>
            </a:r>
            <a:endParaRPr lang="vi-VN" dirty="0"/>
          </a:p>
        </p:txBody>
      </p:sp>
      <p:sp>
        <p:nvSpPr>
          <p:cNvPr id="2" name="Slide Number Placeholder 1"/>
          <p:cNvSpPr>
            <a:spLocks noGrp="1"/>
          </p:cNvSpPr>
          <p:nvPr>
            <p:ph type="sldNum" sz="quarter" idx="4294967295"/>
          </p:nvPr>
        </p:nvSpPr>
        <p:spPr>
          <a:xfrm>
            <a:off x="8676456" y="4837113"/>
            <a:ext cx="467544" cy="274637"/>
          </a:xfrm>
          <a:prstGeom prst="rect">
            <a:avLst/>
          </a:prstGeom>
        </p:spPr>
        <p:txBody>
          <a:bodyPr/>
          <a:lstStyle/>
          <a:p>
            <a:fld id="{AC5A7018-5E8D-4538-BDED-720D9B412FE1}" type="slidenum">
              <a:rPr lang="en-US" smtClean="0"/>
              <a:pPr/>
              <a:t>8</a:t>
            </a:fld>
            <a:endParaRPr lang="en-US"/>
          </a:p>
        </p:txBody>
      </p:sp>
      <p:pic>
        <p:nvPicPr>
          <p:cNvPr id="6"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915816" y="987574"/>
            <a:ext cx="5534744" cy="1729608"/>
          </a:xfrm>
          <a:prstGeom prst="rect">
            <a:avLst/>
          </a:prstGeom>
        </p:spPr>
      </p:pic>
      <p:sp>
        <p:nvSpPr>
          <p:cNvPr id="7" name="Rectangle 6"/>
          <p:cNvSpPr/>
          <p:nvPr/>
        </p:nvSpPr>
        <p:spPr>
          <a:xfrm>
            <a:off x="2915816" y="1270064"/>
            <a:ext cx="254961" cy="227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40352" y="1257337"/>
            <a:ext cx="254961" cy="227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89362" y="1060528"/>
            <a:ext cx="2061591" cy="646331"/>
          </a:xfrm>
          <a:prstGeom prst="rect">
            <a:avLst/>
          </a:prstGeom>
          <a:noFill/>
        </p:spPr>
        <p:txBody>
          <a:bodyPr wrap="square" rtlCol="0">
            <a:spAutoFit/>
          </a:bodyPr>
          <a:lstStyle/>
          <a:p>
            <a:r>
              <a:rPr lang="en-US" dirty="0" smtClean="0"/>
              <a:t>Terminated by</a:t>
            </a:r>
          </a:p>
          <a:p>
            <a:r>
              <a:rPr lang="en-US" dirty="0" smtClean="0"/>
              <a:t>120 Ohm resister</a:t>
            </a:r>
            <a:endParaRPr lang="en-US" dirty="0"/>
          </a:p>
        </p:txBody>
      </p:sp>
      <p:sp>
        <p:nvSpPr>
          <p:cNvPr id="10" name="Right Arrow 9"/>
          <p:cNvSpPr/>
          <p:nvPr/>
        </p:nvSpPr>
        <p:spPr>
          <a:xfrm>
            <a:off x="2405925" y="1326879"/>
            <a:ext cx="382442" cy="11363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2915816" y="2820290"/>
            <a:ext cx="5738424" cy="2167010"/>
          </a:xfrm>
          <a:prstGeom prst="rect">
            <a:avLst/>
          </a:prstGeom>
        </p:spPr>
      </p:pic>
      <p:sp>
        <p:nvSpPr>
          <p:cNvPr id="12" name="TextBox 11"/>
          <p:cNvSpPr txBox="1"/>
          <p:nvPr/>
        </p:nvSpPr>
        <p:spPr>
          <a:xfrm>
            <a:off x="683568" y="4388115"/>
            <a:ext cx="1799970" cy="369332"/>
          </a:xfrm>
          <a:prstGeom prst="rect">
            <a:avLst/>
          </a:prstGeom>
          <a:noFill/>
        </p:spPr>
        <p:txBody>
          <a:bodyPr wrap="square" rtlCol="0">
            <a:spAutoFit/>
          </a:bodyPr>
          <a:lstStyle/>
          <a:p>
            <a:r>
              <a:rPr lang="en-US" dirty="0" err="1" smtClean="0"/>
              <a:t>Tx</a:t>
            </a:r>
            <a:r>
              <a:rPr lang="en-US" dirty="0" smtClean="0"/>
              <a:t>/Rx Pin </a:t>
            </a:r>
            <a:endParaRPr lang="en-US" dirty="0"/>
          </a:p>
        </p:txBody>
      </p:sp>
      <p:sp>
        <p:nvSpPr>
          <p:cNvPr id="13" name="TextBox 12"/>
          <p:cNvSpPr txBox="1"/>
          <p:nvPr/>
        </p:nvSpPr>
        <p:spPr>
          <a:xfrm>
            <a:off x="611560" y="3524019"/>
            <a:ext cx="1720880" cy="369332"/>
          </a:xfrm>
          <a:prstGeom prst="rect">
            <a:avLst/>
          </a:prstGeom>
          <a:noFill/>
        </p:spPr>
        <p:txBody>
          <a:bodyPr wrap="square" rtlCol="0">
            <a:spAutoFit/>
          </a:bodyPr>
          <a:lstStyle/>
          <a:p>
            <a:r>
              <a:rPr lang="en-US" dirty="0" smtClean="0"/>
              <a:t>CAN-H/CAN-L</a:t>
            </a:r>
            <a:endParaRPr lang="en-US" dirty="0"/>
          </a:p>
        </p:txBody>
      </p:sp>
      <p:sp>
        <p:nvSpPr>
          <p:cNvPr id="14" name="Right Arrow 13"/>
          <p:cNvSpPr/>
          <p:nvPr/>
        </p:nvSpPr>
        <p:spPr>
          <a:xfrm>
            <a:off x="2399418" y="3651870"/>
            <a:ext cx="382442" cy="11363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399418" y="4515966"/>
            <a:ext cx="382442" cy="11363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336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1.5. </a:t>
            </a:r>
            <a:r>
              <a:rPr lang="en-US" dirty="0"/>
              <a:t>CAN Physical Layers – </a:t>
            </a:r>
            <a:r>
              <a:rPr lang="en-US" dirty="0" smtClean="0"/>
              <a:t>11898-3</a:t>
            </a:r>
            <a:endParaRPr lang="vi-VN" dirty="0"/>
          </a:p>
        </p:txBody>
      </p:sp>
      <p:pic>
        <p:nvPicPr>
          <p:cNvPr id="16" name="Picture 15"/>
          <p:cNvPicPr>
            <a:picLocks noChangeAspect="1"/>
          </p:cNvPicPr>
          <p:nvPr/>
        </p:nvPicPr>
        <p:blipFill>
          <a:blip r:embed="rId3"/>
          <a:stretch>
            <a:fillRect/>
          </a:stretch>
        </p:blipFill>
        <p:spPr>
          <a:xfrm>
            <a:off x="1" y="984947"/>
            <a:ext cx="4139952" cy="2419877"/>
          </a:xfrm>
          <a:prstGeom prst="rect">
            <a:avLst/>
          </a:prstGeom>
        </p:spPr>
      </p:pic>
      <p:pic>
        <p:nvPicPr>
          <p:cNvPr id="17" name="Picture 16"/>
          <p:cNvPicPr>
            <a:picLocks noChangeAspect="1"/>
          </p:cNvPicPr>
          <p:nvPr/>
        </p:nvPicPr>
        <p:blipFill>
          <a:blip r:embed="rId4"/>
          <a:stretch>
            <a:fillRect/>
          </a:stretch>
        </p:blipFill>
        <p:spPr>
          <a:xfrm>
            <a:off x="3995936" y="3002945"/>
            <a:ext cx="4997896" cy="1885863"/>
          </a:xfrm>
          <a:prstGeom prst="rect">
            <a:avLst/>
          </a:prstGeom>
        </p:spPr>
      </p:pic>
      <p:sp>
        <p:nvSpPr>
          <p:cNvPr id="18" name="TextBox 17"/>
          <p:cNvSpPr txBox="1"/>
          <p:nvPr/>
        </p:nvSpPr>
        <p:spPr>
          <a:xfrm>
            <a:off x="2106771" y="4595069"/>
            <a:ext cx="1206235" cy="369332"/>
          </a:xfrm>
          <a:prstGeom prst="rect">
            <a:avLst/>
          </a:prstGeom>
          <a:noFill/>
        </p:spPr>
        <p:txBody>
          <a:bodyPr wrap="square" rtlCol="0">
            <a:spAutoFit/>
          </a:bodyPr>
          <a:lstStyle/>
          <a:p>
            <a:r>
              <a:rPr lang="en-US" dirty="0" err="1" smtClean="0"/>
              <a:t>Tx</a:t>
            </a:r>
            <a:r>
              <a:rPr lang="en-US" dirty="0" smtClean="0"/>
              <a:t>/Rx pin</a:t>
            </a:r>
            <a:endParaRPr lang="en-US" dirty="0"/>
          </a:p>
        </p:txBody>
      </p:sp>
      <p:sp>
        <p:nvSpPr>
          <p:cNvPr id="19" name="TextBox 18"/>
          <p:cNvSpPr txBox="1"/>
          <p:nvPr/>
        </p:nvSpPr>
        <p:spPr>
          <a:xfrm>
            <a:off x="2349789" y="3080958"/>
            <a:ext cx="1022118" cy="369332"/>
          </a:xfrm>
          <a:prstGeom prst="rect">
            <a:avLst/>
          </a:prstGeom>
          <a:noFill/>
        </p:spPr>
        <p:txBody>
          <a:bodyPr wrap="square" rtlCol="0">
            <a:spAutoFit/>
          </a:bodyPr>
          <a:lstStyle/>
          <a:p>
            <a:r>
              <a:rPr lang="en-US" dirty="0" smtClean="0"/>
              <a:t>CAN-L</a:t>
            </a:r>
            <a:endParaRPr lang="en-US" dirty="0"/>
          </a:p>
        </p:txBody>
      </p:sp>
      <p:sp>
        <p:nvSpPr>
          <p:cNvPr id="20" name="Right Arrow 19"/>
          <p:cNvSpPr/>
          <p:nvPr/>
        </p:nvSpPr>
        <p:spPr>
          <a:xfrm>
            <a:off x="3604234" y="3206904"/>
            <a:ext cx="314311" cy="11744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619388" y="4721015"/>
            <a:ext cx="314311" cy="11744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559969" y="1659005"/>
            <a:ext cx="4104456" cy="369332"/>
          </a:xfrm>
          <a:prstGeom prst="rect">
            <a:avLst/>
          </a:prstGeom>
          <a:noFill/>
        </p:spPr>
        <p:txBody>
          <a:bodyPr wrap="square" rtlCol="0">
            <a:spAutoFit/>
          </a:bodyPr>
          <a:lstStyle/>
          <a:p>
            <a:r>
              <a:rPr lang="en-US" dirty="0" smtClean="0"/>
              <a:t>Terminated by 100 Ohm resister</a:t>
            </a:r>
            <a:endParaRPr lang="en-US" dirty="0"/>
          </a:p>
        </p:txBody>
      </p:sp>
      <p:sp>
        <p:nvSpPr>
          <p:cNvPr id="23" name="Right Arrow 22"/>
          <p:cNvSpPr/>
          <p:nvPr/>
        </p:nvSpPr>
        <p:spPr>
          <a:xfrm rot="10800000">
            <a:off x="4139952" y="1773232"/>
            <a:ext cx="314311" cy="11744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371907" y="1692618"/>
            <a:ext cx="624029" cy="302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44035" y="4163062"/>
            <a:ext cx="968971" cy="369332"/>
          </a:xfrm>
          <a:prstGeom prst="rect">
            <a:avLst/>
          </a:prstGeom>
          <a:noFill/>
        </p:spPr>
        <p:txBody>
          <a:bodyPr wrap="square" rtlCol="0">
            <a:spAutoFit/>
          </a:bodyPr>
          <a:lstStyle/>
          <a:p>
            <a:r>
              <a:rPr lang="en-US" dirty="0" smtClean="0"/>
              <a:t>CAN-H</a:t>
            </a:r>
            <a:endParaRPr lang="en-US" dirty="0"/>
          </a:p>
        </p:txBody>
      </p:sp>
      <p:sp>
        <p:nvSpPr>
          <p:cNvPr id="13" name="Right Arrow 12"/>
          <p:cNvSpPr/>
          <p:nvPr/>
        </p:nvSpPr>
        <p:spPr>
          <a:xfrm>
            <a:off x="3604232" y="4289008"/>
            <a:ext cx="314311" cy="117440"/>
          </a:xfrm>
          <a:prstGeom prst="rightArrow">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35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2816</TotalTime>
  <Words>1832</Words>
  <Application>Microsoft Office PowerPoint</Application>
  <PresentationFormat>On-screen Show (16:9)</PresentationFormat>
  <Paragraphs>403</Paragraphs>
  <Slides>54</Slides>
  <Notes>53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맑은 고딕</vt:lpstr>
      <vt:lpstr>Arial</vt:lpstr>
      <vt:lpstr>Calibri</vt:lpstr>
      <vt:lpstr>Helvetica</vt:lpstr>
      <vt:lpstr>Wingdings</vt:lpstr>
      <vt:lpstr>Office Theme</vt:lpstr>
      <vt:lpstr>Custom Design</vt:lpstr>
      <vt:lpstr>AUTOSAR-CAN DRIVER MODULE</vt:lpstr>
      <vt:lpstr>Contents</vt:lpstr>
      <vt:lpstr>1. CAN Protocol</vt:lpstr>
      <vt:lpstr>1.1. What is CAN?</vt:lpstr>
      <vt:lpstr>1.2. History Briefly</vt:lpstr>
      <vt:lpstr>1.2. History Briefly</vt:lpstr>
      <vt:lpstr>1.3. CAN Physical Layers – Basic</vt:lpstr>
      <vt:lpstr>1.4. CAN Physical Layers – 11898-2</vt:lpstr>
      <vt:lpstr>1.5. CAN Physical Layers – 11898-3</vt:lpstr>
      <vt:lpstr>Question?</vt:lpstr>
      <vt:lpstr>1.6. CAN Terminologies (FRAME TYPES)</vt:lpstr>
      <vt:lpstr>1.7. CAN Terminologies-DATA FRAME</vt:lpstr>
      <vt:lpstr>1.7.1 CAN-FD vs CLASSIC CAN</vt:lpstr>
      <vt:lpstr>1.7.2 Standard ID vs Extended ID</vt:lpstr>
      <vt:lpstr>1.8. How CAN Communication works?</vt:lpstr>
      <vt:lpstr>1.8.1. Bus Arbitration</vt:lpstr>
      <vt:lpstr>1.8.2. SUFFING BIT</vt:lpstr>
      <vt:lpstr>2. AUTOSAR CAN DRIVER</vt:lpstr>
      <vt:lpstr>2.1. CAN-DRIVER (AUTOSAR-MCAL)</vt:lpstr>
      <vt:lpstr>2.1. CAN-DRIVER (Communication)</vt:lpstr>
      <vt:lpstr>2.2. CAN-DRIVER (CAN-COM STACK)</vt:lpstr>
      <vt:lpstr>2.3. CAN DRIVER-SCOPE</vt:lpstr>
      <vt:lpstr>2.3. How to investigate (SRS/SWS)</vt:lpstr>
      <vt:lpstr>2.3.1. AUTOSAR_SRS_CAN</vt:lpstr>
      <vt:lpstr>2.3.2 AUTOSAR_SWS_CANDriver</vt:lpstr>
      <vt:lpstr>3. Functional Specification</vt:lpstr>
      <vt:lpstr>3.1. INTERACT/DEPEND MODULES</vt:lpstr>
      <vt:lpstr>3.1.1 MCU/PORT/INTC</vt:lpstr>
      <vt:lpstr>3.1.2 CAN-IF, EcuM, OS, SchM</vt:lpstr>
      <vt:lpstr>3.1.3 DET, DEM</vt:lpstr>
      <vt:lpstr>3.2. Provided Services</vt:lpstr>
      <vt:lpstr>3.2.1 Init/DeInit &amp; State Machine</vt:lpstr>
      <vt:lpstr>3.2.1.1 Init/DeInit</vt:lpstr>
      <vt:lpstr>3.2.1.2 State Machine</vt:lpstr>
      <vt:lpstr>3.2.2 Transmission/Reception</vt:lpstr>
      <vt:lpstr>3.2.2.1 Transmission</vt:lpstr>
      <vt:lpstr>3.2.2.2 Transmit request</vt:lpstr>
      <vt:lpstr>3.2.2.3 Transmit confirm (Interrupt)</vt:lpstr>
      <vt:lpstr>3.2.2.4 Transmit confirm (Polling)</vt:lpstr>
      <vt:lpstr>3.2.2.5 Reception</vt:lpstr>
      <vt:lpstr>3.2.2.6 Reception-Indication Interrupt</vt:lpstr>
      <vt:lpstr>3.2.2.7 Reception-Indication Polling</vt:lpstr>
      <vt:lpstr>3.2.3 Sleep and Wake-up</vt:lpstr>
      <vt:lpstr>3.2.4 Change Baud-rate</vt:lpstr>
      <vt:lpstr>3.2.5 Bus-error monitoring</vt:lpstr>
      <vt:lpstr>3.2.5 Bus-error monitoring</vt:lpstr>
      <vt:lpstr>3.2.6 Disable/Enable Interrupts</vt:lpstr>
      <vt:lpstr>3.2.8 Pretended Networking</vt:lpstr>
      <vt:lpstr>4. Configurations &amp; Generation Tool</vt:lpstr>
      <vt:lpstr>6.1. Configuration</vt:lpstr>
      <vt:lpstr>5. Functional Testing (IT)</vt:lpstr>
      <vt:lpstr>7.1. Supported Testing Tool/Devices </vt:lpstr>
      <vt:lpstr>7.1. Supported Testing Tool/Devices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Do Tai Tuan (FGA.AIS)</cp:lastModifiedBy>
  <cp:revision>2217</cp:revision>
  <dcterms:created xsi:type="dcterms:W3CDTF">2014-04-01T16:27:38Z</dcterms:created>
  <dcterms:modified xsi:type="dcterms:W3CDTF">2019-08-05T04:38:06Z</dcterms:modified>
</cp:coreProperties>
</file>