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66" r:id="rId18"/>
    <p:sldId id="268" r:id="rId19"/>
    <p:sldId id="277" r:id="rId20"/>
    <p:sldId id="279" r:id="rId21"/>
    <p:sldId id="269" r:id="rId22"/>
    <p:sldId id="280" r:id="rId23"/>
    <p:sldId id="278" r:id="rId24"/>
    <p:sldId id="270" r:id="rId25"/>
    <p:sldId id="271" r:id="rId26"/>
    <p:sldId id="272" r:id="rId2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0C560-6A70-4C11-9FB1-B4E5BC5D768E}" type="datetimeFigureOut">
              <a:rPr lang="zh-CN" altLang="en-US"/>
              <a:pPr>
                <a:defRPr/>
              </a:pPr>
              <a:t>2015/5/10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19050"/>
            <a:ext cx="411480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620000" y="19050"/>
            <a:ext cx="106680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A1AD6-B0B1-4BF7-8F40-47BE5121F4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877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51F20-6EC9-47E8-9BA4-F320306ED36E}" type="datetimeFigureOut">
              <a:rPr lang="zh-CN" altLang="en-US"/>
              <a:pPr>
                <a:defRPr/>
              </a:pPr>
              <a:t>2015/5/10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9050"/>
            <a:ext cx="411480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9050"/>
            <a:ext cx="106680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E4511-FA8F-44FB-9890-AB15C1B5D5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378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067A72-1CC7-F14E-B96E-D708E25D0A95}" type="datetimeFigureOut">
              <a:rPr kumimoji="1" lang="zh-CN" altLang="en-US" smtClean="0"/>
              <a:pPr/>
              <a:t>2015/5/10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62A2D44-2DC6-F243-920A-0BFC2EFDF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5150" y="385763"/>
            <a:ext cx="8307388" cy="3836987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4900" cap="none" smtClean="0"/>
              <a:t>GENERALIZED LINEAR MODELS- NEGATIVE BINOMIAL GLM </a:t>
            </a:r>
            <a:br>
              <a:rPr lang="en-US" altLang="zh-CN" sz="4900" cap="none" smtClean="0"/>
            </a:br>
            <a:r>
              <a:rPr lang="en-US" altLang="zh-CN" sz="2400" cap="none" smtClean="0"/>
              <a:t>and its application in R</a:t>
            </a:r>
            <a:br>
              <a:rPr lang="en-US" altLang="zh-CN" sz="2400" cap="none" smtClean="0"/>
            </a:br>
            <a:endParaRPr kumimoji="1" lang="zh-CN" altLang="en-US" sz="2400" cap="none" smtClean="0"/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685800" y="3346450"/>
            <a:ext cx="6400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mtClean="0">
              <a:solidFill>
                <a:srgbClr val="57576E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solidFill>
                <a:srgbClr val="57576E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57576E"/>
                </a:solidFill>
              </a:rPr>
              <a:t>Malcolm Cameron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>
                <a:solidFill>
                  <a:srgbClr val="57576E"/>
                </a:solidFill>
              </a:rPr>
              <a:t>Xiaoxu Tan</a:t>
            </a:r>
            <a:endParaRPr kumimoji="1" lang="zh-CN" altLang="en-US" smtClean="0">
              <a:solidFill>
                <a:srgbClr val="5757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59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ea typeface="华文新魏"/>
              </a:rPr>
              <a:t>MLE for NB GLM</a:t>
            </a:r>
          </a:p>
        </p:txBody>
      </p:sp>
      <p:sp>
        <p:nvSpPr>
          <p:cNvPr id="4404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94700" cy="3508375"/>
          </a:xfrm>
        </p:spPr>
        <p:txBody>
          <a:bodyPr/>
          <a:lstStyle/>
          <a:p>
            <a:r>
              <a:rPr lang="en-US" sz="2000" smtClean="0">
                <a:ea typeface="华文新魏"/>
              </a:rPr>
              <a:t>Different parameterization can result in different types of negative binomial distributions. </a:t>
            </a:r>
          </a:p>
          <a:p>
            <a:r>
              <a:rPr lang="en-US" sz="2000" smtClean="0">
                <a:ea typeface="华文新魏"/>
              </a:rPr>
              <a:t>For Example, by letting v</a:t>
            </a:r>
            <a:r>
              <a:rPr lang="en-US" sz="2000" baseline="-25000" smtClean="0">
                <a:ea typeface="华文新魏"/>
              </a:rPr>
              <a:t>i</a:t>
            </a:r>
            <a:r>
              <a:rPr lang="en-US" sz="2000" smtClean="0">
                <a:ea typeface="华文新魏"/>
              </a:rPr>
              <a:t> = a</a:t>
            </a:r>
            <a:r>
              <a:rPr lang="en-US" sz="2000" baseline="30000" smtClean="0">
                <a:ea typeface="华文新魏"/>
              </a:rPr>
              <a:t>-1</a:t>
            </a:r>
            <a:r>
              <a:rPr lang="en-US" sz="2000" smtClean="0">
                <a:ea typeface="华文新魏"/>
              </a:rPr>
              <a:t> , Y follows a NB with E(Y</a:t>
            </a:r>
            <a:r>
              <a:rPr lang="en-US" sz="2000" baseline="-25000" smtClean="0">
                <a:ea typeface="华文新魏"/>
              </a:rPr>
              <a:t>i</a:t>
            </a:r>
            <a:r>
              <a:rPr lang="en-US" sz="2000" smtClean="0">
                <a:ea typeface="华文新魏"/>
              </a:rPr>
              <a:t>)= µ</a:t>
            </a:r>
            <a:r>
              <a:rPr lang="en-US" sz="2000" baseline="-25000" smtClean="0">
                <a:ea typeface="华文新魏"/>
              </a:rPr>
              <a:t>i</a:t>
            </a:r>
            <a:r>
              <a:rPr lang="en-US" sz="2000" smtClean="0">
                <a:ea typeface="华文新魏"/>
              </a:rPr>
              <a:t> , and Var(Y</a:t>
            </a:r>
            <a:r>
              <a:rPr lang="en-US" sz="2000" baseline="-25000" smtClean="0">
                <a:ea typeface="华文新魏"/>
              </a:rPr>
              <a:t>i</a:t>
            </a:r>
            <a:r>
              <a:rPr lang="en-US" sz="2000" smtClean="0">
                <a:ea typeface="华文新魏"/>
              </a:rPr>
              <a:t>) =  µ</a:t>
            </a:r>
            <a:r>
              <a:rPr lang="en-US" sz="2000" baseline="-25000" smtClean="0">
                <a:ea typeface="华文新魏"/>
              </a:rPr>
              <a:t>i</a:t>
            </a:r>
            <a:r>
              <a:rPr lang="en-US" sz="2000" smtClean="0">
                <a:ea typeface="华文新魏"/>
              </a:rPr>
              <a:t>(1+a µ</a:t>
            </a:r>
            <a:r>
              <a:rPr lang="en-US" sz="2000" baseline="-25000" smtClean="0">
                <a:ea typeface="华文新魏"/>
              </a:rPr>
              <a:t>i</a:t>
            </a:r>
            <a:r>
              <a:rPr lang="en-US" sz="2000" smtClean="0">
                <a:ea typeface="华文新魏"/>
              </a:rPr>
              <a:t>) where a denotes the dispersion parameter.</a:t>
            </a:r>
          </a:p>
          <a:p>
            <a:r>
              <a:rPr lang="en-US" sz="2000" smtClean="0">
                <a:ea typeface="华文新魏"/>
              </a:rPr>
              <a:t>Note: If a=0, there would be no over dispersion.</a:t>
            </a:r>
          </a:p>
          <a:p>
            <a:r>
              <a:rPr lang="en-US" sz="2000" smtClean="0">
                <a:ea typeface="华文新魏"/>
              </a:rPr>
              <a:t>The log likelihood for this example would be</a:t>
            </a:r>
          </a:p>
          <a:p>
            <a:pPr>
              <a:buFont typeface="Arial" charset="0"/>
              <a:buNone/>
            </a:pPr>
            <a:endParaRPr lang="en-US" sz="2000" smtClean="0">
              <a:ea typeface="华文新魏"/>
            </a:endParaRPr>
          </a:p>
          <a:p>
            <a:endParaRPr lang="en-US" sz="2000" smtClean="0">
              <a:ea typeface="华文新魏"/>
            </a:endParaRPr>
          </a:p>
          <a:p>
            <a:endParaRPr lang="en-US" sz="2000" smtClean="0">
              <a:ea typeface="华文新魏"/>
            </a:endParaRPr>
          </a:p>
        </p:txBody>
      </p:sp>
      <p:graphicFrame>
        <p:nvGraphicFramePr>
          <p:cNvPr id="4403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4029075"/>
          <a:ext cx="8394700" cy="796925"/>
        </p:xfrm>
        <a:graphic>
          <a:graphicData uri="http://schemas.openxmlformats.org/presentationml/2006/ole">
            <p:oleObj spid="_x0000_s10248" name="公式" r:id="rId3" imgW="5079081" imgH="482278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828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ea typeface="华文新魏"/>
              </a:rPr>
              <a:t>MLE for NB GLM Continued</a:t>
            </a:r>
          </a:p>
        </p:txBody>
      </p:sp>
      <p:sp>
        <p:nvSpPr>
          <p:cNvPr id="4608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829550" cy="1239838"/>
          </a:xfrm>
        </p:spPr>
        <p:txBody>
          <a:bodyPr/>
          <a:lstStyle/>
          <a:p>
            <a:r>
              <a:rPr lang="en-US" sz="2000" smtClean="0">
                <a:ea typeface="华文新魏"/>
              </a:rPr>
              <a:t>And the Maximum likelihood estimates are obtained by solving the following equations</a:t>
            </a:r>
          </a:p>
          <a:p>
            <a:pPr>
              <a:buFont typeface="Arial" charset="0"/>
              <a:buNone/>
            </a:pPr>
            <a:endParaRPr lang="en-US" sz="2000" smtClean="0">
              <a:ea typeface="华文新魏"/>
            </a:endParaRP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0863" y="2884488"/>
          <a:ext cx="4949825" cy="742950"/>
        </p:xfrm>
        <a:graphic>
          <a:graphicData uri="http://schemas.openxmlformats.org/presentationml/2006/ole">
            <p:oleObj spid="_x0000_s11277" name="Equation" r:id="rId3" imgW="2793357" imgH="418893" progId="Equation.3">
              <p:embed/>
            </p:oleObj>
          </a:graphicData>
        </a:graphic>
      </p:graphicFrame>
      <p:sp>
        <p:nvSpPr>
          <p:cNvPr id="46090" name="Text Box 6"/>
          <p:cNvSpPr txBox="1">
            <a:spLocks noChangeArrowheads="1"/>
          </p:cNvSpPr>
          <p:nvPr/>
        </p:nvSpPr>
        <p:spPr bwMode="auto">
          <a:xfrm>
            <a:off x="723900" y="3978275"/>
            <a:ext cx="2236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/>
              <a:t>and</a:t>
            </a:r>
          </a:p>
        </p:txBody>
      </p:sp>
      <p:graphicFrame>
        <p:nvGraphicFramePr>
          <p:cNvPr id="4608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03350" y="4773613"/>
          <a:ext cx="6727825" cy="788987"/>
        </p:xfrm>
        <a:graphic>
          <a:graphicData uri="http://schemas.openxmlformats.org/presentationml/2006/ole">
            <p:oleObj spid="_x0000_s11278" name="公式" r:id="rId4" imgW="4113973" imgH="482278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7325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a typeface="华文新魏"/>
              </a:rPr>
              <a:t>Negative Binomial Continued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华文新魏"/>
              </a:rPr>
              <a:t>The MLE may be solved simultaneously, and the procedure involves sequential iterations. </a:t>
            </a:r>
          </a:p>
          <a:p>
            <a:pPr eaLnBrk="1" hangingPunct="1"/>
            <a:r>
              <a:rPr lang="en-US" smtClean="0">
                <a:ea typeface="华文新魏"/>
              </a:rPr>
              <a:t>In (1), by using the initial value a, a</a:t>
            </a:r>
            <a:r>
              <a:rPr lang="en-US" baseline="-25000" smtClean="0">
                <a:ea typeface="华文新魏"/>
              </a:rPr>
              <a:t>(0)</a:t>
            </a:r>
            <a:r>
              <a:rPr lang="en-US" smtClean="0">
                <a:ea typeface="华文新魏"/>
              </a:rPr>
              <a:t>, l(β,a) is maximized w.r.t β, producing β</a:t>
            </a:r>
            <a:r>
              <a:rPr lang="en-US" baseline="-25000" smtClean="0">
                <a:ea typeface="华文新魏"/>
              </a:rPr>
              <a:t>(1)</a:t>
            </a:r>
            <a:r>
              <a:rPr lang="en-US" smtClean="0">
                <a:ea typeface="华文新魏"/>
              </a:rPr>
              <a:t>. </a:t>
            </a:r>
          </a:p>
          <a:p>
            <a:pPr eaLnBrk="1" hangingPunct="1"/>
            <a:r>
              <a:rPr lang="en-US" smtClean="0">
                <a:ea typeface="华文新魏"/>
              </a:rPr>
              <a:t>The First equation is equivalent to the weighted least squares, so with slight adjustments, the MLE can be found using Iterated Weighted Least Squares (IWLS) regression, similar to the Poisson. </a:t>
            </a:r>
          </a:p>
          <a:p>
            <a:pPr eaLnBrk="1" hangingPunct="1"/>
            <a:r>
              <a:rPr lang="en-US" smtClean="0">
                <a:ea typeface="华文新魏"/>
              </a:rPr>
              <a:t>In (2), we treat β as a constant to solve for a</a:t>
            </a:r>
            <a:r>
              <a:rPr lang="en-US" baseline="-25000" smtClean="0">
                <a:ea typeface="华文新魏"/>
              </a:rPr>
              <a:t>(1)</a:t>
            </a:r>
            <a:r>
              <a:rPr lang="en-US" smtClean="0">
                <a:ea typeface="华文新魏"/>
              </a:rPr>
              <a:t> . This can be done using the Newton-Raphson algorithm</a:t>
            </a:r>
          </a:p>
          <a:p>
            <a:pPr eaLnBrk="1" hangingPunct="1"/>
            <a:r>
              <a:rPr lang="en-US" smtClean="0">
                <a:ea typeface="华文新魏"/>
              </a:rPr>
              <a:t>By cycling between these two processes of updating our variables, the MLE for β and a will be obtained.</a:t>
            </a:r>
          </a:p>
          <a:p>
            <a:pPr eaLnBrk="1" hangingPunct="1"/>
            <a:endParaRPr lang="en-US" smtClean="0">
              <a:ea typeface="华文新魏"/>
            </a:endParaRPr>
          </a:p>
          <a:p>
            <a:pPr eaLnBrk="1" hangingPunct="1"/>
            <a:endParaRPr lang="en-US" smtClean="0">
              <a:ea typeface="华文新魏"/>
            </a:endParaRPr>
          </a:p>
          <a:p>
            <a:pPr eaLnBrk="1" hangingPunct="1"/>
            <a:endParaRPr lang="en-US" smtClean="0">
              <a:ea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40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6 </a:t>
            </a:r>
            <a:r>
              <a:rPr lang="en-US" altLang="zh-CN" dirty="0" smtClean="0">
                <a:cs typeface="+mj-cs"/>
              </a:rPr>
              <a:t>.Data </a:t>
            </a:r>
            <a:r>
              <a:rPr lang="en-US" altLang="zh-CN" dirty="0">
                <a:cs typeface="+mj-cs"/>
              </a:rPr>
              <a:t>Analysis </a:t>
            </a:r>
            <a:endParaRPr kumimoji="1" lang="zh-CN" altLang="en-US" dirty="0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Find data set with over dispersion.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Do analysis using Poisson and NegBinomial 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/>
            <a:r>
              <a:rPr lang="en-US" altLang="zh-CN" smtClean="0"/>
              <a:t>Compare the models</a:t>
            </a:r>
          </a:p>
          <a:p>
            <a:pPr eaLnBrk="1" hangingPunct="1"/>
            <a:endParaRPr kumimoji="1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257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1" lang="en-US" altLang="zh-CN" smtClean="0"/>
              <a:t>Example: Students Attendance 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School administrators study the attendance behavior of high school juniors at two schools.</a:t>
            </a:r>
          </a:p>
          <a:p>
            <a:pPr eaLnBrk="1" hangingPunct="1"/>
            <a:r>
              <a:rPr lang="en-US" altLang="zh-CN" smtClean="0"/>
              <a:t>Predictors: </a:t>
            </a:r>
          </a:p>
          <a:p>
            <a:pPr eaLnBrk="1" hangingPunct="1"/>
            <a:r>
              <a:rPr lang="en-US" altLang="zh-CN" smtClean="0"/>
              <a:t>The type of program in which the student is enrolled </a:t>
            </a:r>
          </a:p>
          <a:p>
            <a:pPr eaLnBrk="1" hangingPunct="1"/>
            <a:r>
              <a:rPr lang="en-US" altLang="zh-CN" smtClean="0"/>
              <a:t>The students grades in a standardized math test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1537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1" lang="en-US" altLang="zh-CN" smtClean="0"/>
              <a:t>The Data</a:t>
            </a:r>
            <a:endParaRPr kumimoji="1" lang="zh-CN" altLang="en-US" smtClean="0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nb_data</a:t>
            </a:r>
            <a:r>
              <a:rPr lang="en-US" altLang="zh-CN" smtClean="0"/>
              <a:t>---The file of attendance data on 314 high school juniors from two urban high schools </a:t>
            </a:r>
          </a:p>
          <a:p>
            <a:pPr eaLnBrk="1" hangingPunct="1"/>
            <a:r>
              <a:rPr lang="en-US" altLang="zh-CN" b="1" smtClean="0"/>
              <a:t>Daysabs---</a:t>
            </a:r>
            <a:r>
              <a:rPr lang="en-US" altLang="zh-CN" smtClean="0"/>
              <a:t>The response variable of interest is days absent</a:t>
            </a:r>
          </a:p>
          <a:p>
            <a:pPr eaLnBrk="1" hangingPunct="1"/>
            <a:r>
              <a:rPr lang="en-US" altLang="zh-CN" b="1" smtClean="0"/>
              <a:t> Math ----</a:t>
            </a:r>
            <a:r>
              <a:rPr lang="en-US" altLang="zh-CN" smtClean="0"/>
              <a:t>The variable gives the standardized math score for each student. </a:t>
            </a:r>
          </a:p>
          <a:p>
            <a:pPr eaLnBrk="1" hangingPunct="1"/>
            <a:r>
              <a:rPr lang="en-US" altLang="zh-CN" b="1" smtClean="0"/>
              <a:t> Prog  ---</a:t>
            </a:r>
            <a:r>
              <a:rPr lang="en-US" altLang="zh-CN" smtClean="0"/>
              <a:t> is a three-level nominal variable indicating the type of instructional program in which the student is enrolled.</a:t>
            </a:r>
            <a:endParaRPr kumimoji="1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598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dirty="0" smtClean="0">
                <a:cs typeface="+mj-cs"/>
              </a:rPr>
              <a:t>Plot the data!</a:t>
            </a:r>
            <a:endParaRPr kumimoji="1" lang="zh-CN" altLang="en-US" dirty="0">
              <a:cs typeface="+mj-cs"/>
            </a:endParaRPr>
          </a:p>
        </p:txBody>
      </p:sp>
      <p:pic>
        <p:nvPicPr>
          <p:cNvPr id="51202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7959" t="-2693" r="-5823" b="-2"/>
          <a:stretch>
            <a:fillRect/>
          </a:stretch>
        </p:blipFill>
        <p:spPr>
          <a:xfrm>
            <a:off x="1370013" y="1838325"/>
            <a:ext cx="5405437" cy="4637088"/>
          </a:xfrm>
        </p:spPr>
      </p:pic>
    </p:spTree>
    <p:extLst>
      <p:ext uri="{BB962C8B-B14F-4D97-AF65-F5344CB8AC3E}">
        <p14:creationId xmlns:p14="http://schemas.microsoft.com/office/powerpoint/2010/main" xmlns="" val="21467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6.1 fit the Poisson model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500" dirty="0"/>
              <a:t> Poisson1 </a:t>
            </a:r>
            <a:r>
              <a:rPr lang="en-US" altLang="zh-CN" sz="1500" dirty="0" smtClean="0"/>
              <a:t> </a:t>
            </a:r>
            <a:r>
              <a:rPr lang="en-US" altLang="zh-CN" sz="1500" dirty="0"/>
              <a:t>&lt;- glm(daysabs ~ math + prog, family = "poisson", data = </a:t>
            </a:r>
            <a:r>
              <a:rPr lang="en-US" altLang="zh-CN" sz="1500" dirty="0" smtClean="0"/>
              <a:t>students)</a:t>
            </a:r>
            <a:endParaRPr lang="en-US" altLang="zh-CN" sz="1500" dirty="0"/>
          </a:p>
          <a:p>
            <a:r>
              <a:rPr lang="en-US" altLang="zh-CN" sz="1500" dirty="0" smtClean="0"/>
              <a:t> </a:t>
            </a:r>
            <a:r>
              <a:rPr lang="en-US" altLang="zh-CN" sz="1500" dirty="0"/>
              <a:t>summary</a:t>
            </a:r>
            <a:r>
              <a:rPr lang="en-US" altLang="zh-CN" sz="1500" dirty="0" smtClean="0"/>
              <a:t>(</a:t>
            </a:r>
            <a:r>
              <a:rPr lang="en-US" altLang="zh-CN" sz="1500" dirty="0"/>
              <a:t>Poisson1 </a:t>
            </a:r>
            <a:r>
              <a:rPr lang="en-US" altLang="zh-CN" sz="1500" dirty="0" smtClean="0"/>
              <a:t>)</a:t>
            </a:r>
            <a:endParaRPr lang="en-US" altLang="zh-CN" sz="1500" dirty="0"/>
          </a:p>
          <a:p>
            <a:r>
              <a:rPr lang="en-US" altLang="zh-CN" sz="1500" dirty="0"/>
              <a:t>Call:</a:t>
            </a:r>
          </a:p>
          <a:p>
            <a:r>
              <a:rPr lang="en-US" altLang="zh-CN" sz="1500" dirty="0"/>
              <a:t>glm(formula = daysabs ~ math + prog, family = "poisson", data = </a:t>
            </a:r>
            <a:r>
              <a:rPr lang="en-US" altLang="zh-CN" sz="1500" dirty="0" smtClean="0"/>
              <a:t>students)</a:t>
            </a:r>
          </a:p>
          <a:p>
            <a:r>
              <a:rPr lang="en-US" altLang="zh-CN" sz="1500" dirty="0"/>
              <a:t>Coefficients:</a:t>
            </a:r>
          </a:p>
          <a:p>
            <a:r>
              <a:rPr lang="fi-FI" altLang="zh-CN" sz="1500" dirty="0" smtClean="0"/>
              <a:t>                               Estimate   Std</a:t>
            </a:r>
            <a:r>
              <a:rPr lang="fi-FI" altLang="zh-CN" sz="1500" dirty="0"/>
              <a:t>. Error </a:t>
            </a:r>
            <a:r>
              <a:rPr lang="fi-FI" altLang="zh-CN" sz="1500" dirty="0" smtClean="0"/>
              <a:t>   z </a:t>
            </a:r>
            <a:r>
              <a:rPr lang="fi-FI" altLang="zh-CN" sz="1500" dirty="0"/>
              <a:t>value </a:t>
            </a:r>
            <a:r>
              <a:rPr lang="fi-FI" altLang="zh-CN" sz="1500" dirty="0" smtClean="0"/>
              <a:t>   Pr</a:t>
            </a:r>
            <a:r>
              <a:rPr lang="fi-FI" altLang="zh-CN" sz="1500" dirty="0"/>
              <a:t>(&gt;|z|)    </a:t>
            </a:r>
          </a:p>
          <a:p>
            <a:r>
              <a:rPr lang="fi-FI" altLang="zh-CN" sz="1500" dirty="0"/>
              <a:t>(Intercept)   </a:t>
            </a:r>
            <a:r>
              <a:rPr lang="fi-FI" altLang="zh-CN" sz="1500" dirty="0" smtClean="0"/>
              <a:t>        </a:t>
            </a:r>
            <a:r>
              <a:rPr lang="fi-FI" altLang="zh-CN" sz="1500" dirty="0"/>
              <a:t>2.651974  </a:t>
            </a:r>
            <a:r>
              <a:rPr lang="fi-FI" altLang="zh-CN" sz="1500" dirty="0" smtClean="0"/>
              <a:t>    </a:t>
            </a:r>
            <a:r>
              <a:rPr lang="fi-FI" altLang="zh-CN" sz="1500" dirty="0"/>
              <a:t>0.060736  </a:t>
            </a:r>
            <a:r>
              <a:rPr lang="fi-FI" altLang="zh-CN" sz="1500" dirty="0" smtClean="0"/>
              <a:t>43.664       </a:t>
            </a:r>
            <a:r>
              <a:rPr lang="fi-FI" altLang="zh-CN" sz="1500" dirty="0"/>
              <a:t>&lt; 2e-16 ***</a:t>
            </a:r>
          </a:p>
          <a:p>
            <a:r>
              <a:rPr lang="en-US" altLang="zh-CN" sz="1500" dirty="0"/>
              <a:t>math          </a:t>
            </a:r>
            <a:r>
              <a:rPr lang="en-US" altLang="zh-CN" sz="1500" dirty="0" smtClean="0"/>
              <a:t>         -</a:t>
            </a:r>
            <a:r>
              <a:rPr lang="en-US" altLang="zh-CN" sz="1500" dirty="0"/>
              <a:t>0.006808 </a:t>
            </a:r>
            <a:r>
              <a:rPr lang="en-US" altLang="zh-CN" sz="1500" dirty="0" smtClean="0"/>
              <a:t>    </a:t>
            </a:r>
            <a:r>
              <a:rPr lang="en-US" altLang="zh-CN" sz="1500" dirty="0"/>
              <a:t>0.000931  -</a:t>
            </a:r>
            <a:r>
              <a:rPr lang="en-US" altLang="zh-CN" sz="1500" dirty="0" smtClean="0"/>
              <a:t>7.313        </a:t>
            </a:r>
            <a:r>
              <a:rPr lang="en-US" altLang="zh-CN" sz="1500" dirty="0"/>
              <a:t>2.62e-13 ***</a:t>
            </a:r>
          </a:p>
          <a:p>
            <a:r>
              <a:rPr lang="en-US" altLang="zh-CN" sz="1500" dirty="0"/>
              <a:t>progAcademic   </a:t>
            </a:r>
            <a:r>
              <a:rPr lang="en-US" altLang="zh-CN" sz="1500" dirty="0" smtClean="0"/>
              <a:t> -</a:t>
            </a:r>
            <a:r>
              <a:rPr lang="en-US" altLang="zh-CN" sz="1500" dirty="0"/>
              <a:t>0.439897 </a:t>
            </a:r>
            <a:r>
              <a:rPr lang="en-US" altLang="zh-CN" sz="1500" dirty="0" smtClean="0"/>
              <a:t>    </a:t>
            </a:r>
            <a:r>
              <a:rPr lang="en-US" altLang="zh-CN" sz="1500" dirty="0"/>
              <a:t>0.056672  -</a:t>
            </a:r>
            <a:r>
              <a:rPr lang="en-US" altLang="zh-CN" sz="1500" dirty="0" smtClean="0"/>
              <a:t>7.762        </a:t>
            </a:r>
            <a:r>
              <a:rPr lang="en-US" altLang="zh-CN" sz="1500" dirty="0"/>
              <a:t>8.35e-15 ***</a:t>
            </a:r>
          </a:p>
          <a:p>
            <a:r>
              <a:rPr lang="en-US" altLang="zh-CN" sz="1500" dirty="0"/>
              <a:t>progVocational </a:t>
            </a:r>
            <a:r>
              <a:rPr lang="en-US" altLang="zh-CN" sz="1500" dirty="0" smtClean="0"/>
              <a:t>  -</a:t>
            </a:r>
            <a:r>
              <a:rPr lang="en-US" altLang="zh-CN" sz="1500" dirty="0"/>
              <a:t>1.281364  </a:t>
            </a:r>
            <a:r>
              <a:rPr lang="en-US" altLang="zh-CN" sz="1500" dirty="0" smtClean="0"/>
              <a:t>    </a:t>
            </a:r>
            <a:r>
              <a:rPr lang="en-US" altLang="zh-CN" sz="1500" dirty="0"/>
              <a:t>0.077886 -</a:t>
            </a:r>
            <a:r>
              <a:rPr lang="en-US" altLang="zh-CN" sz="1500" dirty="0" smtClean="0"/>
              <a:t>16.452       </a:t>
            </a:r>
            <a:r>
              <a:rPr lang="en-US" altLang="zh-CN" sz="1500" dirty="0"/>
              <a:t>&lt; 2e-16 **</a:t>
            </a:r>
            <a:r>
              <a:rPr lang="en-US" altLang="zh-CN" sz="1500" dirty="0" smtClean="0"/>
              <a:t>*</a:t>
            </a:r>
            <a:endParaRPr lang="en-US" altLang="zh-CN" sz="1500" dirty="0"/>
          </a:p>
          <a:p>
            <a:r>
              <a:rPr lang="fr-FR" altLang="zh-CN" sz="1500" dirty="0"/>
              <a:t>Signif. codes:  0 ‘***’ 0.001 ‘**’ 0.01 ‘*’ 0.05 ‘.’ 0.1 ‘ ’ 1 </a:t>
            </a:r>
          </a:p>
          <a:p>
            <a:r>
              <a:rPr lang="fr-FR" altLang="zh-CN" sz="1500" dirty="0"/>
              <a:t>(Dispersion parameter for poisson family taken to be 1</a:t>
            </a:r>
            <a:r>
              <a:rPr lang="fr-FR" altLang="zh-CN" sz="1500" dirty="0" smtClean="0"/>
              <a:t>)</a:t>
            </a:r>
            <a:endParaRPr lang="fr-FR" altLang="zh-CN" sz="1500" dirty="0"/>
          </a:p>
          <a:p>
            <a:r>
              <a:rPr lang="fr-FR" altLang="zh-CN" sz="1500" dirty="0"/>
              <a:t>    Null deviance: </a:t>
            </a:r>
            <a:r>
              <a:rPr lang="fr-FR" altLang="zh-CN" sz="1500" dirty="0" smtClean="0"/>
              <a:t>    2217.7  </a:t>
            </a:r>
            <a:r>
              <a:rPr lang="fr-FR" altLang="zh-CN" sz="1500" dirty="0"/>
              <a:t>on 313  degrees of freedom</a:t>
            </a:r>
          </a:p>
          <a:p>
            <a:r>
              <a:rPr lang="fr-FR" altLang="zh-CN" sz="1500" dirty="0"/>
              <a:t>Residual deviance: 1774.0  on 310  degrees of freedom</a:t>
            </a:r>
          </a:p>
          <a:p>
            <a:r>
              <a:rPr lang="fr-FR" altLang="zh-CN" sz="1500" dirty="0"/>
              <a:t>AIC: </a:t>
            </a:r>
            <a:r>
              <a:rPr lang="fr-FR" altLang="zh-CN" sz="1500" dirty="0" smtClean="0"/>
              <a:t>2665.3</a:t>
            </a:r>
          </a:p>
          <a:p>
            <a:r>
              <a:rPr lang="fr-FR" altLang="zh-CN" sz="1500" dirty="0" smtClean="0"/>
              <a:t>Number </a:t>
            </a:r>
            <a:r>
              <a:rPr lang="fr-FR" altLang="zh-CN" sz="1500" dirty="0"/>
              <a:t>of Fisher Scoring iterations: 5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1197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because the mean value of </a:t>
            </a:r>
            <a:r>
              <a:rPr lang="en-US" altLang="zh-CN" dirty="0" smtClean="0"/>
              <a:t>daysabs appears </a:t>
            </a:r>
            <a:r>
              <a:rPr lang="en-US" altLang="zh-CN" dirty="0"/>
              <a:t>to vary by </a:t>
            </a:r>
            <a:r>
              <a:rPr lang="en-US" altLang="zh-CN" b="1" dirty="0" smtClean="0"/>
              <a:t>progress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b="1" dirty="0" smtClean="0"/>
              <a:t>with</a:t>
            </a:r>
            <a:r>
              <a:rPr lang="en-US" altLang="zh-CN" sz="1600" b="1" dirty="0"/>
              <a:t>(students, tapply </a:t>
            </a:r>
            <a:r>
              <a:rPr lang="en-US" altLang="zh-CN" sz="1600" dirty="0"/>
              <a:t>(daysabs, prog, </a:t>
            </a:r>
            <a:r>
              <a:rPr lang="en-US" altLang="zh-CN" sz="1600" b="1" dirty="0"/>
              <a:t>function(x) </a:t>
            </a:r>
            <a:r>
              <a:rPr lang="en-US" altLang="zh-CN" sz="1600" dirty="0"/>
              <a:t>{ </a:t>
            </a:r>
          </a:p>
          <a:p>
            <a:pPr marL="0" indent="0">
              <a:buNone/>
            </a:pPr>
            <a:r>
              <a:rPr lang="en-US" altLang="zh-CN" sz="1600" b="1" dirty="0" smtClean="0"/>
              <a:t>sprintf</a:t>
            </a:r>
            <a:r>
              <a:rPr lang="en-US" altLang="zh-CN" sz="1600" b="1" dirty="0"/>
              <a:t>("Mean 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) = %1.2f (%1.2f)", </a:t>
            </a:r>
            <a:r>
              <a:rPr lang="en-US" altLang="zh-CN" sz="1600" b="1" dirty="0"/>
              <a:t>mean(x), </a:t>
            </a:r>
            <a:r>
              <a:rPr lang="en-US" altLang="zh-CN" sz="1600" b="1" dirty="0" err="1"/>
              <a:t>var</a:t>
            </a:r>
            <a:r>
              <a:rPr lang="en-US" altLang="zh-CN" sz="1600" b="1" dirty="0"/>
              <a:t>(x))</a:t>
            </a:r>
            <a:r>
              <a:rPr lang="en-US" altLang="zh-CN" sz="1500" dirty="0" smtClean="0"/>
              <a:t>   </a:t>
            </a:r>
          </a:p>
          <a:p>
            <a:r>
              <a:rPr lang="en-US" altLang="zh-CN" sz="1500" dirty="0"/>
              <a:t> </a:t>
            </a:r>
            <a:r>
              <a:rPr lang="en-US" altLang="zh-CN" sz="1500" dirty="0" smtClean="0"/>
              <a:t>              General                </a:t>
            </a:r>
            <a:r>
              <a:rPr lang="en-US" altLang="zh-CN" sz="1500" dirty="0"/>
              <a:t>Academic             </a:t>
            </a:r>
            <a:r>
              <a:rPr lang="en-US" altLang="zh-CN" sz="1500" dirty="0" smtClean="0"/>
              <a:t>Vocational 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 smtClean="0"/>
              <a:t> </a:t>
            </a:r>
            <a:r>
              <a:rPr lang="en-US" altLang="zh-CN" sz="1500" dirty="0"/>
              <a:t>"M (SD) = 10.65 (8.20)"  "M (SD) = 6.93 (7.45)"  "M (SD) = 2.67 (3.73)"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Poisson regression </a:t>
            </a:r>
            <a:r>
              <a:rPr lang="en-US" altLang="zh-CN" dirty="0" smtClean="0"/>
              <a:t>has </a:t>
            </a:r>
            <a:r>
              <a:rPr lang="en-US" altLang="zh-CN" dirty="0"/>
              <a:t>a very strong assumption, that is the conditional variance equals conditional mean. </a:t>
            </a:r>
            <a:r>
              <a:rPr lang="en-US" altLang="zh-CN" dirty="0" smtClean="0"/>
              <a:t>But </a:t>
            </a:r>
            <a:r>
              <a:rPr lang="en-US" altLang="zh-CN" dirty="0" smtClean="0">
                <a:solidFill>
                  <a:srgbClr val="FF0000"/>
                </a:solidFill>
              </a:rPr>
              <a:t>The </a:t>
            </a:r>
            <a:r>
              <a:rPr lang="en-US" altLang="zh-CN" dirty="0">
                <a:solidFill>
                  <a:srgbClr val="FF0000"/>
                </a:solidFill>
              </a:rPr>
              <a:t>variance is much greater than the </a:t>
            </a:r>
            <a:r>
              <a:rPr lang="en-US" altLang="zh-CN" dirty="0" smtClean="0">
                <a:solidFill>
                  <a:srgbClr val="FF0000"/>
                </a:solidFill>
              </a:rPr>
              <a:t>mean,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So...</a:t>
            </a:r>
            <a:endParaRPr lang="en-US" altLang="zh-CN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9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Plot the data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418" t="-7368" r="-32259" b="-1"/>
          <a:stretch/>
        </p:blipFill>
        <p:spPr/>
      </p:pic>
    </p:spTree>
    <p:extLst>
      <p:ext uri="{BB962C8B-B14F-4D97-AF65-F5344CB8AC3E}">
        <p14:creationId xmlns:p14="http://schemas.microsoft.com/office/powerpoint/2010/main" xmlns="" val="86513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762000" indent="-762000" eaLnBrk="1" hangingPunct="1">
              <a:buFontTx/>
              <a:buAutoNum type="arabicPeriod"/>
              <a:defRPr/>
            </a:pPr>
            <a:r>
              <a:rPr lang="en-US" altLang="zh-CN" smtClean="0"/>
              <a:t>Table of Contents </a:t>
            </a:r>
            <a:endParaRPr kumimoji="1" lang="zh-CN" altLang="en-US" smtClean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/>
              <a:t>Poisson GLM</a:t>
            </a:r>
          </a:p>
          <a:p>
            <a:pPr eaLnBrk="1" hangingPunct="1"/>
            <a:r>
              <a:rPr kumimoji="1" lang="en-US" altLang="zh-CN" dirty="0" smtClean="0"/>
              <a:t>Problems with Poisson</a:t>
            </a:r>
          </a:p>
          <a:p>
            <a:pPr eaLnBrk="1" hangingPunct="1"/>
            <a:r>
              <a:rPr kumimoji="1" lang="en-US" altLang="zh-CN" dirty="0" smtClean="0"/>
              <a:t>Solutions to this Problem</a:t>
            </a:r>
          </a:p>
          <a:p>
            <a:pPr eaLnBrk="1" hangingPunct="1"/>
            <a:r>
              <a:rPr kumimoji="1" lang="en-US" altLang="zh-CN" dirty="0" smtClean="0"/>
              <a:t>Negative Binomial GLM</a:t>
            </a:r>
          </a:p>
          <a:p>
            <a:pPr eaLnBrk="1" hangingPunct="1"/>
            <a:r>
              <a:rPr kumimoji="1" lang="en-US" altLang="zh-CN" dirty="0" smtClean="0"/>
              <a:t>Data Analysis</a:t>
            </a:r>
          </a:p>
          <a:p>
            <a:pPr eaLnBrk="1" hangingPunct="1"/>
            <a:r>
              <a:rPr kumimoji="1" lang="en-US" altLang="zh-CN" dirty="0" smtClean="0"/>
              <a:t>Summary</a:t>
            </a:r>
          </a:p>
          <a:p>
            <a:pPr eaLnBrk="1" hangingPunct="1">
              <a:buFont typeface="Arial" charset="0"/>
              <a:buNone/>
            </a:pPr>
            <a:endParaRPr kumimoji="1" lang="en-US" altLang="zh-CN" dirty="0" smtClean="0"/>
          </a:p>
          <a:p>
            <a:pPr eaLnBrk="1" hangingPunct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1842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 we need to find a new model…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3200" dirty="0" smtClean="0"/>
              <a:t>Negative </a:t>
            </a:r>
            <a:r>
              <a:rPr lang="en-US" altLang="zh-CN" sz="3200" dirty="0"/>
              <a:t>binomial regression </a:t>
            </a:r>
            <a:r>
              <a:rPr lang="en-US" altLang="zh-CN" dirty="0"/>
              <a:t>can be used </a:t>
            </a:r>
            <a:r>
              <a:rPr lang="en-US" altLang="zh-CN" dirty="0" smtClean="0"/>
              <a:t>,when </a:t>
            </a:r>
            <a:r>
              <a:rPr lang="en-US" altLang="zh-CN" dirty="0"/>
              <a:t>the conditional variance exceeds the conditional mean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2432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6.2 </a:t>
            </a:r>
            <a:r>
              <a:rPr kumimoji="1" lang="en-US" altLang="zh-CN" dirty="0"/>
              <a:t>fit the </a:t>
            </a:r>
            <a:r>
              <a:rPr kumimoji="1" lang="en-US" altLang="zh-CN" dirty="0" smtClean="0"/>
              <a:t>negative-binomial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Autofit/>
          </a:bodyPr>
          <a:lstStyle/>
          <a:p>
            <a:r>
              <a:rPr lang="en-US" altLang="zh-CN" sz="1200" dirty="0"/>
              <a:t>&gt; NB1=</a:t>
            </a:r>
            <a:r>
              <a:rPr lang="en-US" altLang="zh-CN" sz="1200" dirty="0" err="1" smtClean="0"/>
              <a:t>glm.nb</a:t>
            </a:r>
            <a:r>
              <a:rPr lang="en-US" altLang="zh-CN" sz="1200" dirty="0"/>
              <a:t>(daysabs ~ math + prog, data = </a:t>
            </a:r>
            <a:r>
              <a:rPr lang="en-US" altLang="zh-CN" sz="1200" dirty="0" smtClean="0"/>
              <a:t>students)</a:t>
            </a:r>
            <a:endParaRPr lang="en-US" altLang="zh-CN" sz="1200" dirty="0"/>
          </a:p>
          <a:p>
            <a:r>
              <a:rPr lang="en-US" altLang="zh-CN" sz="1200" dirty="0"/>
              <a:t>&gt; summary(NB1</a:t>
            </a:r>
            <a:r>
              <a:rPr lang="en-US" altLang="zh-CN" sz="1200" dirty="0" smtClean="0"/>
              <a:t>)</a:t>
            </a:r>
            <a:endParaRPr lang="en-US" altLang="zh-CN" sz="1200" dirty="0"/>
          </a:p>
          <a:p>
            <a:r>
              <a:rPr lang="en-US" altLang="zh-CN" sz="1200" dirty="0"/>
              <a:t>Call:</a:t>
            </a:r>
          </a:p>
          <a:p>
            <a:r>
              <a:rPr lang="en-US" altLang="zh-CN" sz="1200" dirty="0"/>
              <a:t>glm.nb(formula = daysabs ~ math + prog, data = </a:t>
            </a:r>
            <a:r>
              <a:rPr lang="en-US" altLang="zh-CN" sz="1200" dirty="0" smtClean="0"/>
              <a:t>students, </a:t>
            </a:r>
            <a:r>
              <a:rPr lang="en-US" altLang="zh-CN" sz="1200" dirty="0"/>
              <a:t>init.theta = 1.032713156, </a:t>
            </a:r>
          </a:p>
          <a:p>
            <a:r>
              <a:rPr lang="en-US" altLang="zh-CN" sz="1200" dirty="0"/>
              <a:t>    link = log</a:t>
            </a:r>
            <a:r>
              <a:rPr lang="en-US" altLang="zh-CN" sz="1200" dirty="0" smtClean="0"/>
              <a:t>)</a:t>
            </a:r>
            <a:endParaRPr lang="en-US" altLang="zh-CN" sz="1200" dirty="0"/>
          </a:p>
          <a:p>
            <a:r>
              <a:rPr lang="en-US" altLang="zh-CN" sz="1200" dirty="0"/>
              <a:t>Deviance Residuals: </a:t>
            </a:r>
          </a:p>
          <a:p>
            <a:r>
              <a:rPr lang="en-US" altLang="zh-CN" sz="1200" dirty="0"/>
              <a:t>    Min       1Q   Median       3Q      Max  </a:t>
            </a:r>
          </a:p>
          <a:p>
            <a:r>
              <a:rPr lang="en-US" altLang="zh-CN" sz="1200" dirty="0"/>
              <a:t>-2.1547  -1.0192  -0.3694   0.2285   2.5273  </a:t>
            </a:r>
          </a:p>
          <a:p>
            <a:r>
              <a:rPr lang="en-US" altLang="zh-CN" sz="1200" dirty="0"/>
              <a:t>Coefficients:</a:t>
            </a:r>
          </a:p>
          <a:p>
            <a:r>
              <a:rPr lang="fi-FI" altLang="zh-CN" sz="1200" dirty="0"/>
              <a:t>                </a:t>
            </a:r>
            <a:r>
              <a:rPr lang="fi-FI" altLang="zh-CN" sz="1200" dirty="0" smtClean="0"/>
              <a:t>               Estimate   </a:t>
            </a:r>
            <a:r>
              <a:rPr lang="fi-FI" altLang="zh-CN" sz="1200" dirty="0"/>
              <a:t>Std. Error </a:t>
            </a:r>
            <a:r>
              <a:rPr lang="fi-FI" altLang="zh-CN" sz="1200" dirty="0" smtClean="0"/>
              <a:t> z value   </a:t>
            </a:r>
            <a:r>
              <a:rPr lang="fi-FI" altLang="zh-CN" sz="1200" dirty="0"/>
              <a:t>Pr(&gt;|z|)    </a:t>
            </a:r>
          </a:p>
          <a:p>
            <a:r>
              <a:rPr lang="fi-FI" altLang="zh-CN" sz="1200" dirty="0"/>
              <a:t>(Intercept)     </a:t>
            </a:r>
            <a:r>
              <a:rPr lang="fi-FI" altLang="zh-CN" sz="1200" dirty="0" smtClean="0"/>
              <a:t>       2.615265   </a:t>
            </a:r>
            <a:r>
              <a:rPr lang="fi-FI" altLang="zh-CN" sz="1200" dirty="0"/>
              <a:t>0.197460  13.245  &lt; 2e-16 ***</a:t>
            </a:r>
          </a:p>
          <a:p>
            <a:r>
              <a:rPr lang="en-US" altLang="zh-CN" sz="1200" dirty="0"/>
              <a:t>math         </a:t>
            </a:r>
            <a:r>
              <a:rPr lang="en-US" altLang="zh-CN" sz="1200" dirty="0" smtClean="0"/>
              <a:t>            </a:t>
            </a:r>
            <a:r>
              <a:rPr lang="en-US" altLang="zh-CN" sz="1200" dirty="0"/>
              <a:t>-0.005993   0.002505  -2.392  </a:t>
            </a:r>
            <a:r>
              <a:rPr lang="en-US" altLang="zh-CN" sz="1200" dirty="0" smtClean="0"/>
              <a:t>  </a:t>
            </a:r>
            <a:r>
              <a:rPr lang="en-US" altLang="zh-CN" sz="1200" dirty="0"/>
              <a:t>0.0167 *  </a:t>
            </a:r>
          </a:p>
          <a:p>
            <a:r>
              <a:rPr lang="en-US" altLang="zh-CN" sz="1200" dirty="0"/>
              <a:t>progAcademic   </a:t>
            </a:r>
            <a:r>
              <a:rPr lang="en-US" altLang="zh-CN" sz="1200" dirty="0" smtClean="0"/>
              <a:t>  -</a:t>
            </a:r>
            <a:r>
              <a:rPr lang="en-US" altLang="zh-CN" sz="1200" dirty="0"/>
              <a:t>0.440760   0.182610  -2.414   </a:t>
            </a:r>
            <a:r>
              <a:rPr lang="en-US" altLang="zh-CN" sz="1200" dirty="0" smtClean="0"/>
              <a:t> 0.0158 </a:t>
            </a:r>
            <a:r>
              <a:rPr lang="en-US" altLang="zh-CN" sz="1200" dirty="0"/>
              <a:t>*  </a:t>
            </a:r>
          </a:p>
          <a:p>
            <a:r>
              <a:rPr lang="en-US" altLang="zh-CN" sz="1200" dirty="0"/>
              <a:t>progVocational </a:t>
            </a:r>
            <a:r>
              <a:rPr lang="en-US" altLang="zh-CN" sz="1200" dirty="0" smtClean="0"/>
              <a:t>  -</a:t>
            </a:r>
            <a:r>
              <a:rPr lang="en-US" altLang="zh-CN" sz="1200" dirty="0"/>
              <a:t>1.278651   0.200720  -6.370 </a:t>
            </a:r>
            <a:r>
              <a:rPr lang="en-US" altLang="zh-CN" sz="1200" dirty="0" smtClean="0"/>
              <a:t>    1.89e</a:t>
            </a:r>
            <a:r>
              <a:rPr lang="en-US" altLang="zh-CN" sz="1200" dirty="0"/>
              <a:t>-10 ***</a:t>
            </a:r>
          </a:p>
          <a:p>
            <a:r>
              <a:rPr lang="en-US" altLang="zh-CN" sz="1200" dirty="0"/>
              <a:t>---</a:t>
            </a:r>
          </a:p>
          <a:p>
            <a:r>
              <a:rPr lang="fr-FR" altLang="zh-CN" sz="1200" dirty="0" smtClean="0"/>
              <a:t>Signif</a:t>
            </a:r>
            <a:r>
              <a:rPr lang="fr-FR" altLang="zh-CN" sz="1200" dirty="0"/>
              <a:t>. codes:  0 ‘***’ 0.001 ‘**’ 0.01 ‘*’ 0.05 ‘.’ 0.1 ‘ ’ 1 </a:t>
            </a:r>
          </a:p>
          <a:p>
            <a:r>
              <a:rPr lang="fr-FR" altLang="zh-CN" sz="1200" dirty="0"/>
              <a:t>(Dispersion parameter for Negative Binomial(1.0327) family taken to be 1</a:t>
            </a:r>
            <a:r>
              <a:rPr lang="fr-FR" altLang="zh-CN" sz="1200" dirty="0" smtClean="0"/>
              <a:t>)</a:t>
            </a:r>
            <a:endParaRPr lang="fr-FR" altLang="zh-CN" sz="1200" dirty="0"/>
          </a:p>
          <a:p>
            <a:r>
              <a:rPr lang="fr-FR" altLang="zh-CN" sz="1200" dirty="0"/>
              <a:t>    Null deviance: 427.54  on 313  degrees of freedom</a:t>
            </a:r>
          </a:p>
          <a:p>
            <a:r>
              <a:rPr lang="fr-FR" altLang="zh-CN" sz="1200" dirty="0"/>
              <a:t>Residual deviance: 358.52  on 310  degrees of freedom</a:t>
            </a:r>
          </a:p>
          <a:p>
            <a:r>
              <a:rPr lang="fr-FR" altLang="zh-CN" sz="1200" dirty="0"/>
              <a:t>AIC: </a:t>
            </a:r>
            <a:r>
              <a:rPr lang="fr-FR" altLang="zh-CN" sz="1200" dirty="0" smtClean="0"/>
              <a:t>1741.3</a:t>
            </a:r>
            <a:endParaRPr lang="fr-FR" altLang="zh-CN" sz="1200" dirty="0"/>
          </a:p>
          <a:p>
            <a:r>
              <a:rPr lang="fr-FR" altLang="zh-CN" sz="1200" dirty="0"/>
              <a:t>Number of Fisher Scoring iterations: 1</a:t>
            </a:r>
          </a:p>
          <a:p>
            <a:pPr marL="0" indent="0">
              <a:buNone/>
            </a:pPr>
            <a:endParaRPr lang="fr-FR" altLang="zh-CN" sz="1200" dirty="0"/>
          </a:p>
        </p:txBody>
      </p:sp>
    </p:spTree>
    <p:extLst>
      <p:ext uri="{BB962C8B-B14F-4D97-AF65-F5344CB8AC3E}">
        <p14:creationId xmlns:p14="http://schemas.microsoft.com/office/powerpoint/2010/main" xmlns="" val="19980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Plot the data !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0003" t="-14506" r="-27700" b="-3594"/>
          <a:stretch/>
        </p:blipFill>
        <p:spPr>
          <a:xfrm>
            <a:off x="1258168" y="2074848"/>
            <a:ext cx="7428632" cy="4402152"/>
          </a:xfrm>
        </p:spPr>
      </p:pic>
    </p:spTree>
    <p:extLst>
      <p:ext uri="{BB962C8B-B14F-4D97-AF65-F5344CB8AC3E}">
        <p14:creationId xmlns:p14="http://schemas.microsoft.com/office/powerpoint/2010/main" xmlns="" val="347771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 Check model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We use the likelihood ratio test </a:t>
            </a:r>
          </a:p>
          <a:p>
            <a:endParaRPr kumimoji="1" lang="en-US" altLang="zh-CN" sz="1400" dirty="0" smtClean="0"/>
          </a:p>
          <a:p>
            <a:r>
              <a:rPr kumimoji="1" lang="en-US" altLang="zh-CN" sz="1400" dirty="0" smtClean="0"/>
              <a:t>Code:</a:t>
            </a:r>
          </a:p>
          <a:p>
            <a:r>
              <a:rPr lang="en-US" altLang="zh-CN" sz="1400" dirty="0" smtClean="0"/>
              <a:t>Poisson1 </a:t>
            </a:r>
            <a:r>
              <a:rPr lang="en-US" altLang="zh-CN" sz="1400" dirty="0"/>
              <a:t>&lt;- </a:t>
            </a:r>
            <a:r>
              <a:rPr lang="en-US" altLang="zh-CN" sz="1400" dirty="0" smtClean="0"/>
              <a:t> glm (</a:t>
            </a:r>
            <a:r>
              <a:rPr lang="en-US" altLang="zh-CN" sz="1400" dirty="0"/>
              <a:t>daysabs ~ math + prog, family = "poisson", data = </a:t>
            </a:r>
            <a:r>
              <a:rPr lang="en-US" altLang="zh-CN" sz="1400" dirty="0" smtClean="0"/>
              <a:t>students)</a:t>
            </a:r>
            <a:endParaRPr lang="en-US" altLang="zh-CN" sz="1400" dirty="0"/>
          </a:p>
          <a:p>
            <a:r>
              <a:rPr lang="en-US" altLang="zh-CN" sz="1400" dirty="0"/>
              <a:t>&gt; </a:t>
            </a:r>
            <a:r>
              <a:rPr lang="en-US" altLang="zh-CN" sz="1400" dirty="0" smtClean="0"/>
              <a:t>pchisq</a:t>
            </a:r>
            <a:r>
              <a:rPr lang="en-US" altLang="zh-CN" sz="1400" dirty="0"/>
              <a:t>(2 * </a:t>
            </a:r>
            <a:r>
              <a:rPr lang="en-US" altLang="zh-CN" sz="1400" dirty="0" smtClean="0"/>
              <a:t>( logLik(poisson1) </a:t>
            </a:r>
            <a:r>
              <a:rPr lang="en-US" altLang="zh-CN" sz="1400" dirty="0"/>
              <a:t>- logLik</a:t>
            </a:r>
            <a:r>
              <a:rPr lang="en-US" altLang="zh-CN" sz="1400" dirty="0" smtClean="0"/>
              <a:t>(NB1)</a:t>
            </a:r>
            <a:r>
              <a:rPr lang="en-US" altLang="zh-CN" sz="1400" dirty="0"/>
              <a:t>),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df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1, </a:t>
            </a:r>
            <a:r>
              <a:rPr lang="en-US" altLang="zh-CN" sz="1400" dirty="0" smtClean="0"/>
              <a:t> lower.tail </a:t>
            </a:r>
            <a:r>
              <a:rPr lang="en-US" altLang="zh-CN" sz="1400" dirty="0"/>
              <a:t>= FALSE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en-US" altLang="zh-CN" sz="1400" dirty="0"/>
              <a:t>[1</a:t>
            </a:r>
            <a:r>
              <a:rPr lang="en-US" altLang="zh-CN" sz="1400" dirty="0">
                <a:solidFill>
                  <a:srgbClr val="FF0000"/>
                </a:solidFill>
              </a:rPr>
              <a:t>] 2.157298e-203</a:t>
            </a:r>
          </a:p>
          <a:p>
            <a:endParaRPr kumimoji="1" lang="en-US" altLang="zh-CN" dirty="0" smtClean="0"/>
          </a:p>
          <a:p>
            <a:r>
              <a:rPr lang="en-US" altLang="zh-CN" dirty="0"/>
              <a:t>This strongly suggests the negative binomial </a:t>
            </a:r>
            <a:r>
              <a:rPr lang="en-US" altLang="zh-CN" dirty="0" smtClean="0"/>
              <a:t>model is </a:t>
            </a:r>
            <a:r>
              <a:rPr lang="en-US" altLang="zh-CN" dirty="0"/>
              <a:t>more appropriate than the Poisson </a:t>
            </a:r>
            <a:r>
              <a:rPr lang="en-US" altLang="zh-CN" dirty="0" smtClean="0"/>
              <a:t>model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4801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 </a:t>
            </a:r>
            <a:r>
              <a:rPr lang="en-US" altLang="zh-CN" dirty="0"/>
              <a:t>Goodness of </a:t>
            </a:r>
            <a:r>
              <a:rPr lang="en-US" altLang="zh-CN" dirty="0" smtClean="0"/>
              <a:t>fit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200" dirty="0" smtClean="0"/>
              <a:t>*for poisson</a:t>
            </a:r>
          </a:p>
          <a:p>
            <a:pPr marL="0" indent="0">
              <a:buNone/>
            </a:pPr>
            <a:r>
              <a:rPr lang="en-US" altLang="zh-CN" sz="1800" dirty="0" smtClean="0"/>
              <a:t>resids1&lt;</a:t>
            </a:r>
            <a:r>
              <a:rPr lang="en-US" altLang="zh-CN" sz="1800" dirty="0"/>
              <a:t>-residuals</a:t>
            </a:r>
            <a:r>
              <a:rPr lang="en-US" altLang="zh-CN" sz="1800" dirty="0" smtClean="0"/>
              <a:t>(poisson1, </a:t>
            </a:r>
            <a:r>
              <a:rPr lang="en-US" altLang="zh-CN" sz="1800" dirty="0"/>
              <a:t>type="pearson") </a:t>
            </a:r>
          </a:p>
          <a:p>
            <a:pPr marL="0" indent="0">
              <a:buNone/>
            </a:pPr>
            <a:r>
              <a:rPr lang="en-US" altLang="zh-CN" sz="1800" dirty="0" smtClean="0"/>
              <a:t>sum</a:t>
            </a:r>
            <a:r>
              <a:rPr lang="en-US" altLang="zh-CN" sz="1800" dirty="0"/>
              <a:t>(</a:t>
            </a:r>
            <a:r>
              <a:rPr lang="en-US" altLang="zh-CN" sz="1800" dirty="0" smtClean="0"/>
              <a:t>resids1^</a:t>
            </a:r>
            <a:r>
              <a:rPr lang="en-US" altLang="zh-CN" sz="1800" dirty="0"/>
              <a:t>2)</a:t>
            </a:r>
          </a:p>
          <a:p>
            <a:pPr marL="0" indent="0">
              <a:buNone/>
            </a:pPr>
            <a:r>
              <a:rPr lang="en-US" altLang="zh-CN" sz="1800" dirty="0"/>
              <a:t>[1] </a:t>
            </a:r>
            <a:r>
              <a:rPr lang="en-US" altLang="zh-CN" sz="1800" dirty="0" smtClean="0"/>
              <a:t>2045.656</a:t>
            </a:r>
          </a:p>
          <a:p>
            <a:pPr marL="0" indent="0">
              <a:buNone/>
            </a:pPr>
            <a:r>
              <a:rPr lang="fr-FR" altLang="zh-CN" sz="1800" dirty="0" smtClean="0"/>
              <a:t> </a:t>
            </a:r>
            <a:r>
              <a:rPr lang="fr-FR" altLang="zh-CN" sz="1800" dirty="0"/>
              <a:t>1-pchisq(2045.656,310) </a:t>
            </a:r>
          </a:p>
          <a:p>
            <a:pPr marL="0" indent="0">
              <a:buNone/>
            </a:pPr>
            <a:r>
              <a:rPr lang="fr-FR" altLang="zh-CN" sz="1800" dirty="0"/>
              <a:t>[1] </a:t>
            </a:r>
            <a:r>
              <a:rPr lang="fr-FR" altLang="zh-CN" sz="1800" dirty="0" smtClean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fr-FR" altLang="zh-CN" sz="2200" dirty="0" smtClean="0"/>
              <a:t>*for negative binomial</a:t>
            </a:r>
            <a:endParaRPr lang="fr-FR" altLang="zh-CN" sz="2200" dirty="0"/>
          </a:p>
          <a:p>
            <a:pPr marL="0" indent="0">
              <a:buNone/>
            </a:pPr>
            <a:r>
              <a:rPr lang="en-US" altLang="zh-CN" sz="1800" dirty="0" smtClean="0"/>
              <a:t>resids2&lt;</a:t>
            </a:r>
            <a:r>
              <a:rPr lang="en-US" altLang="zh-CN" sz="1800" dirty="0"/>
              <a:t>-residuals</a:t>
            </a:r>
            <a:r>
              <a:rPr lang="en-US" altLang="zh-CN" sz="1800" dirty="0" smtClean="0"/>
              <a:t>(NB1, </a:t>
            </a:r>
            <a:r>
              <a:rPr lang="en-US" altLang="zh-CN" sz="1800" dirty="0"/>
              <a:t>type="pearson") </a:t>
            </a:r>
          </a:p>
          <a:p>
            <a:pPr marL="0" indent="0">
              <a:buNone/>
            </a:pPr>
            <a:r>
              <a:rPr lang="en-US" altLang="zh-CN" sz="1800" dirty="0" smtClean="0"/>
              <a:t>sum</a:t>
            </a:r>
            <a:r>
              <a:rPr lang="en-US" altLang="zh-CN" sz="1800" dirty="0"/>
              <a:t>(</a:t>
            </a:r>
            <a:r>
              <a:rPr lang="en-US" altLang="zh-CN" sz="1800" dirty="0" smtClean="0"/>
              <a:t>resids2^</a:t>
            </a:r>
            <a:r>
              <a:rPr lang="en-US" altLang="zh-CN" sz="1800" dirty="0"/>
              <a:t>2)</a:t>
            </a:r>
          </a:p>
          <a:p>
            <a:pPr marL="0" indent="0">
              <a:buNone/>
            </a:pPr>
            <a:r>
              <a:rPr lang="en-US" altLang="zh-CN" sz="1800" dirty="0"/>
              <a:t>[1] 339.8771</a:t>
            </a:r>
          </a:p>
          <a:p>
            <a:pPr marL="0" indent="0">
              <a:buNone/>
            </a:pPr>
            <a:r>
              <a:rPr lang="fr-FR" altLang="zh-CN" sz="1800" dirty="0"/>
              <a:t>&gt; 1-pchisq(339.8771,310) </a:t>
            </a:r>
          </a:p>
          <a:p>
            <a:pPr marL="0" indent="0">
              <a:buNone/>
            </a:pPr>
            <a:r>
              <a:rPr lang="fr-FR" altLang="zh-CN" sz="1800" dirty="0"/>
              <a:t>[1] </a:t>
            </a:r>
            <a:r>
              <a:rPr lang="fr-FR" altLang="zh-CN" sz="1800" dirty="0">
                <a:solidFill>
                  <a:srgbClr val="FF0000"/>
                </a:solidFill>
              </a:rPr>
              <a:t>0.1170337</a:t>
            </a:r>
          </a:p>
          <a:p>
            <a:endParaRPr kumimoji="1" lang="en-US" altLang="zh-CN" sz="2200" dirty="0" smtClean="0"/>
          </a:p>
          <a:p>
            <a:pPr marL="0" indent="0">
              <a:buNone/>
            </a:pP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1641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 AIC –which model is better?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altLang="zh-CN" dirty="0" smtClean="0"/>
              <a:t>&gt; </a:t>
            </a:r>
            <a:r>
              <a:rPr lang="fi-FI" altLang="zh-CN" dirty="0"/>
              <a:t>AIC(Poisson1) </a:t>
            </a:r>
            <a:endParaRPr lang="fi-FI" altLang="zh-CN" dirty="0" smtClean="0"/>
          </a:p>
          <a:p>
            <a:pPr marL="0" indent="0">
              <a:buNone/>
            </a:pPr>
            <a:r>
              <a:rPr lang="fi-FI" altLang="zh-CN" dirty="0" smtClean="0"/>
              <a:t>[</a:t>
            </a:r>
            <a:r>
              <a:rPr lang="fi-FI" altLang="zh-CN" dirty="0"/>
              <a:t>1] 2665.285 </a:t>
            </a:r>
            <a:endParaRPr lang="fi-FI" altLang="zh-CN" dirty="0" smtClean="0"/>
          </a:p>
          <a:p>
            <a:pPr marL="0" indent="0">
              <a:buNone/>
            </a:pPr>
            <a:endParaRPr lang="fi-FI" altLang="zh-CN" dirty="0" smtClean="0"/>
          </a:p>
          <a:p>
            <a:pPr marL="0" indent="0">
              <a:buNone/>
            </a:pPr>
            <a:r>
              <a:rPr lang="fr-FR" altLang="zh-CN" dirty="0"/>
              <a:t>&gt; AIC(NB1) </a:t>
            </a:r>
          </a:p>
          <a:p>
            <a:pPr marL="0" indent="0">
              <a:buNone/>
            </a:pPr>
            <a:r>
              <a:rPr lang="fr-FR" altLang="zh-CN" dirty="0"/>
              <a:t>[1] 1741.258 </a:t>
            </a:r>
            <a:endParaRPr lang="fr-FR" altLang="zh-CN" dirty="0" smtClean="0"/>
          </a:p>
          <a:p>
            <a:pPr marL="0" indent="0">
              <a:buNone/>
            </a:pPr>
            <a:endParaRPr lang="fr-FR" altLang="zh-CN" dirty="0" smtClean="0"/>
          </a:p>
          <a:p>
            <a:pPr marL="0" indent="0">
              <a:buNone/>
            </a:pPr>
            <a:r>
              <a:rPr lang="fr-FR" altLang="zh-CN" dirty="0" smtClean="0"/>
              <a:t>For negative binomial, </a:t>
            </a:r>
            <a:r>
              <a:rPr lang="fr-FR" altLang="zh-CN" dirty="0" err="1" smtClean="0"/>
              <a:t>it</a:t>
            </a:r>
            <a:r>
              <a:rPr lang="fr-FR" altLang="zh-CN" dirty="0" smtClean="0"/>
              <a:t> has Much smaller AIC!</a:t>
            </a:r>
            <a:endParaRPr lang="fr-FR" altLang="zh-CN" dirty="0"/>
          </a:p>
          <a:p>
            <a:endParaRPr lang="fi-FI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88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5144" y="2686263"/>
            <a:ext cx="4394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/>
              <a:t>Thank you !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40587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cs typeface="+mj-cs"/>
              </a:rPr>
              <a:t>2. </a:t>
            </a:r>
            <a:r>
              <a:rPr lang="en-US" altLang="zh-CN" dirty="0">
                <a:cs typeface="+mj-cs"/>
              </a:rPr>
              <a:t>Poisson </a:t>
            </a:r>
            <a:endParaRPr kumimoji="1" lang="zh-CN" altLang="en-US" dirty="0">
              <a:cs typeface="+mj-cs"/>
            </a:endParaRPr>
          </a:p>
        </p:txBody>
      </p:sp>
      <p:sp>
        <p:nvSpPr>
          <p:cNvPr id="2057" name="内容占位符 2"/>
          <p:cNvSpPr>
            <a:spLocks noGrp="1"/>
          </p:cNvSpPr>
          <p:nvPr>
            <p:ph idx="1"/>
          </p:nvPr>
        </p:nvSpPr>
        <p:spPr>
          <a:xfrm>
            <a:off x="457200" y="1624013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mtClean="0"/>
              <a:t>Let Yi be the random variable for claim count in the ith class, i = 1,2 ..... N, The mean and the variance are both equal to λ 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1037" name="公式" r:id="rId3" imgW="100440" imgH="155160" progId="Equation.3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555750" y="3346450"/>
          <a:ext cx="5283200" cy="1566863"/>
        </p:xfrm>
        <a:graphic>
          <a:graphicData uri="http://schemas.openxmlformats.org/presentationml/2006/ole">
            <p:oleObj spid="_x0000_s1038" name="公式" r:id="rId4" imgW="1490040" imgH="429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958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a typeface="华文新魏"/>
              </a:rPr>
              <a:t>Poisson Continued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华文新魏"/>
              </a:rPr>
              <a:t>Mean and variance are both equal</a:t>
            </a:r>
          </a:p>
          <a:p>
            <a:pPr eaLnBrk="1" hangingPunct="1"/>
            <a:r>
              <a:rPr lang="en-US" smtClean="0">
                <a:ea typeface="华文新魏"/>
              </a:rPr>
              <a:t>Memoryless Property</a:t>
            </a:r>
          </a:p>
          <a:p>
            <a:pPr eaLnBrk="1" hangingPunct="1"/>
            <a:r>
              <a:rPr lang="en-US" smtClean="0">
                <a:ea typeface="华文新魏"/>
              </a:rPr>
              <a:t>Commonly used because of its convenience and appropriateness.</a:t>
            </a:r>
          </a:p>
          <a:p>
            <a:pPr eaLnBrk="1" hangingPunct="1"/>
            <a:r>
              <a:rPr lang="en-US" smtClean="0">
                <a:ea typeface="华文新魏"/>
              </a:rPr>
              <a:t>Many Statistical Packages available </a:t>
            </a:r>
          </a:p>
          <a:p>
            <a:pPr eaLnBrk="1" hangingPunct="1">
              <a:buFontTx/>
              <a:buChar char="•"/>
            </a:pPr>
            <a:r>
              <a:rPr lang="en-US" smtClean="0">
                <a:ea typeface="华文新魏"/>
              </a:rPr>
              <a:t>Poisson Distribution can be used for</a:t>
            </a:r>
          </a:p>
          <a:p>
            <a:pPr lvl="4" eaLnBrk="1" hangingPunct="1">
              <a:buFontTx/>
              <a:buChar char="•"/>
            </a:pPr>
            <a:r>
              <a:rPr lang="en-US" smtClean="0">
                <a:ea typeface="华文新魏"/>
              </a:rPr>
              <a:t>Queuing theory</a:t>
            </a:r>
          </a:p>
          <a:p>
            <a:pPr lvl="4" eaLnBrk="1" hangingPunct="1">
              <a:buFontTx/>
              <a:buChar char="•"/>
            </a:pPr>
            <a:r>
              <a:rPr lang="en-US" smtClean="0">
                <a:ea typeface="华文新魏"/>
              </a:rPr>
              <a:t>Insurance claims</a:t>
            </a:r>
          </a:p>
          <a:p>
            <a:pPr lvl="4" eaLnBrk="1" hangingPunct="1">
              <a:buFontTx/>
              <a:buChar char="•"/>
            </a:pPr>
            <a:r>
              <a:rPr lang="en-US" smtClean="0">
                <a:ea typeface="华文新魏"/>
              </a:rPr>
              <a:t>Any count data</a:t>
            </a:r>
          </a:p>
          <a:p>
            <a:pPr lvl="4" eaLnBrk="1" hangingPunct="1">
              <a:buFontTx/>
              <a:buChar char="•"/>
            </a:pPr>
            <a:endParaRPr lang="en-US" smtClean="0">
              <a:ea typeface="华文新魏"/>
            </a:endParaRPr>
          </a:p>
          <a:p>
            <a:pPr lvl="4" eaLnBrk="1" hangingPunct="1">
              <a:buFontTx/>
              <a:buNone/>
            </a:pPr>
            <a:endParaRPr lang="en-US" smtClean="0">
              <a:ea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7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mtClean="0"/>
              <a:t>3. Problems with Poisson </a:t>
            </a:r>
            <a:endParaRPr kumimoji="1" lang="zh-CN" altLang="en-US" smtClean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Over dispersion and heterogeneity of the distribution of residuals.</a:t>
            </a:r>
          </a:p>
          <a:p>
            <a:pPr eaLnBrk="1" hangingPunct="1"/>
            <a:r>
              <a:rPr lang="en-US" altLang="zh-CN" smtClean="0"/>
              <a:t>MLE procedure used to derive estimates and provide the standard errors of those estimates make strong assumptions that every subject within a covariate group has the same underlying rate of outcome (homogeneity).</a:t>
            </a:r>
          </a:p>
          <a:p>
            <a:pPr eaLnBrk="1" hangingPunct="1"/>
            <a:r>
              <a:rPr lang="en-US" altLang="zh-CN" smtClean="0"/>
              <a:t>The model assumes that the variability of counts within a covariate group is equal to the mean</a:t>
            </a:r>
          </a:p>
          <a:p>
            <a:pPr eaLnBrk="1" hangingPunct="1"/>
            <a:r>
              <a:rPr lang="en-US" altLang="zh-CN" smtClean="0"/>
              <a:t>So if the variance is greater than the mean, this will lead to underestimated standard errors and overestimated significance of regression parameters</a:t>
            </a:r>
          </a:p>
          <a:p>
            <a:pPr eaLnBrk="1" hangingPunct="1">
              <a:buFont typeface="Arial" charset="0"/>
              <a:buNone/>
            </a:pPr>
            <a:endParaRPr kumimoji="1"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xmlns="" val="35813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cs typeface="+mj-cs"/>
              </a:rPr>
              <a:t>4. </a:t>
            </a:r>
            <a:r>
              <a:rPr lang="en-US" altLang="zh-CN" dirty="0">
                <a:cs typeface="+mj-cs"/>
              </a:rPr>
              <a:t>Solutions to This Problem </a:t>
            </a:r>
            <a:endParaRPr kumimoji="1" lang="zh-CN" altLang="en-US" dirty="0"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3200" smtClean="0"/>
              <a:t>But don’t worry! </a:t>
            </a:r>
            <a:br>
              <a:rPr lang="en-US" altLang="zh-CN" sz="3200" smtClean="0"/>
            </a:br>
            <a:endParaRPr lang="en-US" altLang="zh-CN" sz="3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zh-CN" sz="4000" smtClean="0"/>
              <a:t>  </a:t>
            </a:r>
            <a:r>
              <a:rPr lang="en-US" altLang="zh-CN" smtClean="0"/>
              <a:t> (1) Fit a Poisson quasi likelihood.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smtClean="0"/>
          </a:p>
          <a:p>
            <a:pPr marL="0" indent="0" eaLnBrk="1" hangingPunct="1">
              <a:buFont typeface="Arial" charset="0"/>
              <a:buNone/>
            </a:pPr>
            <a:r>
              <a:rPr kumimoji="1" lang="en-US" altLang="zh-CN" smtClean="0"/>
              <a:t>    (2)</a:t>
            </a:r>
            <a:r>
              <a:rPr lang="en-US" altLang="zh-CN" smtClean="0"/>
              <a:t> Fit Negative Binomial GLM.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smtClean="0"/>
          </a:p>
          <a:p>
            <a:pPr marL="0" indent="0" eaLnBrk="1" hangingPunct="1">
              <a:buFont typeface="Arial" charset="0"/>
              <a:buNone/>
            </a:pPr>
            <a:endParaRPr lang="en-US" altLang="zh-CN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zh-CN" smtClean="0"/>
              <a:t>      </a:t>
            </a:r>
            <a:r>
              <a:rPr lang="en-US" altLang="zh-CN" sz="2800" smtClean="0"/>
              <a:t>We will be focusing on the second method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800" smtClean="0"/>
              <a:t> </a:t>
            </a:r>
            <a:endParaRPr kumimoji="1"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xmlns="" val="21434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cs typeface="+mj-cs"/>
              </a:rPr>
              <a:t>5. </a:t>
            </a:r>
            <a:r>
              <a:rPr lang="en-US" altLang="zh-CN" dirty="0">
                <a:cs typeface="+mj-cs"/>
              </a:rPr>
              <a:t>Negative Binomial </a:t>
            </a:r>
            <a:endParaRPr kumimoji="1" lang="zh-CN" altLang="en-US" dirty="0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1" lang="en-US" altLang="zh-CN" dirty="0" smtClean="0">
              <a:cs typeface="+mn-cs"/>
            </a:endParaRP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1" lang="en-US" altLang="zh-CN" dirty="0">
              <a:cs typeface="+mn-cs"/>
            </a:endParaRP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smtClean="0">
                <a:cs typeface="+mn-cs"/>
              </a:rPr>
              <a:t>The pmf is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1" lang="en-US" altLang="zh-CN" dirty="0">
              <a:cs typeface="+mn-cs"/>
            </a:endParaRP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1" lang="en-US" altLang="zh-CN" dirty="0" smtClean="0"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i="1" dirty="0" smtClean="0"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i="1" dirty="0" smtClean="0"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 smtClean="0">
                <a:cs typeface="+mn-cs"/>
              </a:rPr>
              <a:t>k</a:t>
            </a:r>
            <a:r>
              <a:rPr lang="en-US" altLang="zh-CN" dirty="0" smtClean="0">
                <a:cs typeface="+mn-cs"/>
              </a:rPr>
              <a:t> </a:t>
            </a:r>
            <a:r>
              <a:rPr lang="en-US" altLang="zh-CN" dirty="0">
                <a:cs typeface="+mn-cs"/>
              </a:rPr>
              <a:t>∈ { 0, 1, 2, 3, … } — number of successes	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1" lang="zh-CN" altLang="en-US" dirty="0">
              <a:cs typeface="+mn-cs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944563" y="2755900"/>
          <a:ext cx="6218237" cy="2035175"/>
        </p:xfrm>
        <a:graphic>
          <a:graphicData uri="http://schemas.openxmlformats.org/presentationml/2006/ole">
            <p:oleObj spid="_x0000_s8200" name="公式" r:id="rId3" imgW="2084400" imgH="6764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019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ea typeface="华文新魏"/>
              </a:rPr>
              <a:t>Negative Binomial Continued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华文新魏"/>
              </a:rPr>
              <a:t>Under the Poisson the mean, λ</a:t>
            </a:r>
            <a:r>
              <a:rPr lang="en-US" baseline="-25000" smtClean="0">
                <a:ea typeface="华文新魏"/>
              </a:rPr>
              <a:t>i</a:t>
            </a:r>
            <a:r>
              <a:rPr lang="en-US" smtClean="0">
                <a:ea typeface="华文新魏"/>
              </a:rPr>
              <a:t>,  is assumed to be constant within classes. But, if we define a specific distribution for λ</a:t>
            </a:r>
            <a:r>
              <a:rPr lang="en-US" baseline="-25000" smtClean="0">
                <a:ea typeface="华文新魏"/>
              </a:rPr>
              <a:t>i</a:t>
            </a:r>
            <a:r>
              <a:rPr lang="en-US" smtClean="0">
                <a:ea typeface="华文新魏"/>
              </a:rPr>
              <a:t>, heterogeneity within classes can be used. </a:t>
            </a:r>
          </a:p>
          <a:p>
            <a:r>
              <a:rPr lang="en-US" smtClean="0">
                <a:ea typeface="华文新魏"/>
              </a:rPr>
              <a:t>One method is to assume λ</a:t>
            </a:r>
            <a:r>
              <a:rPr lang="en-US" baseline="-25000" smtClean="0">
                <a:ea typeface="华文新魏"/>
              </a:rPr>
              <a:t>i</a:t>
            </a:r>
            <a:r>
              <a:rPr lang="en-US" smtClean="0">
                <a:ea typeface="华文新魏"/>
              </a:rPr>
              <a:t> to be Gamma with E(λ</a:t>
            </a:r>
            <a:r>
              <a:rPr lang="en-US" baseline="-25000" smtClean="0">
                <a:ea typeface="华文新魏"/>
              </a:rPr>
              <a:t>i</a:t>
            </a:r>
            <a:r>
              <a:rPr lang="en-US" smtClean="0">
                <a:ea typeface="华文新魏"/>
              </a:rPr>
              <a:t>)= µ</a:t>
            </a:r>
            <a:r>
              <a:rPr lang="en-US" baseline="-25000" smtClean="0">
                <a:ea typeface="华文新魏"/>
              </a:rPr>
              <a:t>i</a:t>
            </a:r>
            <a:r>
              <a:rPr lang="en-US" smtClean="0">
                <a:ea typeface="华文新魏"/>
              </a:rPr>
              <a:t> and Var(λ</a:t>
            </a:r>
            <a:r>
              <a:rPr lang="en-US" baseline="-25000" smtClean="0">
                <a:ea typeface="华文新魏"/>
              </a:rPr>
              <a:t>i</a:t>
            </a:r>
            <a:r>
              <a:rPr lang="en-US" smtClean="0">
                <a:ea typeface="华文新魏"/>
              </a:rPr>
              <a:t>)=µ</a:t>
            </a:r>
            <a:r>
              <a:rPr lang="en-US" baseline="-25000" smtClean="0">
                <a:ea typeface="华文新魏"/>
              </a:rPr>
              <a:t>i</a:t>
            </a:r>
            <a:r>
              <a:rPr lang="en-US" smtClean="0">
                <a:ea typeface="华文新魏"/>
              </a:rPr>
              <a:t> </a:t>
            </a:r>
            <a:r>
              <a:rPr lang="en-US" baseline="30000" smtClean="0">
                <a:ea typeface="华文新魏"/>
              </a:rPr>
              <a:t>2</a:t>
            </a:r>
            <a:r>
              <a:rPr lang="en-US" smtClean="0">
                <a:ea typeface="华文新魏"/>
              </a:rPr>
              <a:t> / v</a:t>
            </a:r>
            <a:r>
              <a:rPr lang="en-US" baseline="-25000" smtClean="0">
                <a:ea typeface="华文新魏"/>
              </a:rPr>
              <a:t>i</a:t>
            </a:r>
            <a:r>
              <a:rPr lang="en-US" smtClean="0">
                <a:ea typeface="华文新魏"/>
              </a:rPr>
              <a:t> </a:t>
            </a:r>
          </a:p>
          <a:p>
            <a:r>
              <a:rPr lang="en-US" smtClean="0">
                <a:ea typeface="华文新魏"/>
              </a:rPr>
              <a:t>And Y</a:t>
            </a:r>
            <a:r>
              <a:rPr lang="en-US" baseline="-25000" smtClean="0">
                <a:ea typeface="华文新魏"/>
              </a:rPr>
              <a:t>i</a:t>
            </a:r>
            <a:r>
              <a:rPr lang="en-US" smtClean="0">
                <a:ea typeface="华文新魏"/>
              </a:rPr>
              <a:t> | λ</a:t>
            </a:r>
            <a:r>
              <a:rPr lang="en-US" baseline="-25000" smtClean="0">
                <a:ea typeface="华文新魏"/>
              </a:rPr>
              <a:t>i </a:t>
            </a:r>
            <a:r>
              <a:rPr lang="en-US" smtClean="0">
                <a:ea typeface="华文新魏"/>
              </a:rPr>
              <a:t>to be the Poisson distribution with conditional mean E(Y</a:t>
            </a:r>
            <a:r>
              <a:rPr lang="en-US" baseline="-25000" smtClean="0">
                <a:ea typeface="华文新魏"/>
              </a:rPr>
              <a:t>i</a:t>
            </a:r>
            <a:r>
              <a:rPr lang="en-US" smtClean="0">
                <a:ea typeface="华文新魏"/>
              </a:rPr>
              <a:t> | λ</a:t>
            </a:r>
            <a:r>
              <a:rPr lang="en-US" baseline="-25000" smtClean="0">
                <a:ea typeface="华文新魏"/>
              </a:rPr>
              <a:t>i </a:t>
            </a:r>
            <a:r>
              <a:rPr lang="en-US" smtClean="0">
                <a:ea typeface="华文新魏"/>
              </a:rPr>
              <a:t>)= λ</a:t>
            </a:r>
            <a:r>
              <a:rPr lang="en-US" baseline="-25000" smtClean="0">
                <a:ea typeface="华文新魏"/>
              </a:rPr>
              <a:t>i </a:t>
            </a:r>
          </a:p>
          <a:p>
            <a:pPr>
              <a:buFont typeface="Arial" charset="0"/>
              <a:buNone/>
            </a:pPr>
            <a:endParaRPr lang="en-US" smtClean="0">
              <a:ea typeface="华文新魏"/>
            </a:endParaRPr>
          </a:p>
          <a:p>
            <a:endParaRPr lang="en-US" smtClean="0">
              <a:ea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829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ea typeface="华文新魏"/>
              </a:rPr>
              <a:t>Negative Binomial Continued</a:t>
            </a:r>
          </a:p>
        </p:txBody>
      </p:sp>
      <p:sp>
        <p:nvSpPr>
          <p:cNvPr id="4097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81950" cy="1547813"/>
          </a:xfrm>
        </p:spPr>
        <p:txBody>
          <a:bodyPr/>
          <a:lstStyle/>
          <a:p>
            <a:r>
              <a:rPr lang="en-US" sz="2000" smtClean="0">
                <a:ea typeface="华文新魏"/>
              </a:rPr>
              <a:t>It follows that the marginal distribution of Y</a:t>
            </a:r>
            <a:r>
              <a:rPr lang="en-US" sz="2000" baseline="-25000" smtClean="0">
                <a:ea typeface="华文新魏"/>
              </a:rPr>
              <a:t>i</a:t>
            </a:r>
            <a:r>
              <a:rPr lang="en-US" sz="2000" smtClean="0">
                <a:ea typeface="华文新魏"/>
              </a:rPr>
              <a:t> follows a Negative Binomial distribution with PDF</a:t>
            </a:r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58900" y="2509838"/>
          <a:ext cx="4618038" cy="608012"/>
        </p:xfrm>
        <a:graphic>
          <a:graphicData uri="http://schemas.openxmlformats.org/presentationml/2006/ole">
            <p:oleObj spid="_x0000_s9229" name="Equation" r:id="rId3" imgW="2120372" imgH="279446" progId="Equation.3">
              <p:embed/>
            </p:oleObj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2740025" y="3148013"/>
          <a:ext cx="5543550" cy="1489075"/>
        </p:xfrm>
        <a:graphic>
          <a:graphicData uri="http://schemas.openxmlformats.org/presentationml/2006/ole">
            <p:oleObj spid="_x0000_s9230" name="公式" r:id="rId4" imgW="2551942" imgH="685662" progId="Equation.3">
              <p:embed/>
            </p:oleObj>
          </a:graphicData>
        </a:graphic>
      </p:graphicFrame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631825" y="5043488"/>
            <a:ext cx="80549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sz="2000"/>
              <a:t>Where the mean is E(Y</a:t>
            </a:r>
            <a:r>
              <a:rPr lang="en-US" sz="2000" baseline="-25000"/>
              <a:t>i</a:t>
            </a:r>
            <a:r>
              <a:rPr lang="en-US" sz="2000"/>
              <a:t>)= µ</a:t>
            </a:r>
            <a:r>
              <a:rPr lang="en-US" sz="2000" baseline="-25000"/>
              <a:t>i</a:t>
            </a:r>
            <a:r>
              <a:rPr lang="en-US" sz="2000"/>
              <a:t> and Var(Y</a:t>
            </a:r>
            <a:r>
              <a:rPr lang="en-US" sz="2000" baseline="-25000"/>
              <a:t>i</a:t>
            </a:r>
            <a:r>
              <a:rPr lang="en-US" sz="2000"/>
              <a:t>)= µ</a:t>
            </a:r>
            <a:r>
              <a:rPr lang="en-US" sz="2000" baseline="-25000"/>
              <a:t>i</a:t>
            </a:r>
            <a:r>
              <a:rPr lang="en-US" sz="2000"/>
              <a:t> + µ</a:t>
            </a:r>
            <a:r>
              <a:rPr lang="en-US" sz="2000" baseline="-25000"/>
              <a:t>i</a:t>
            </a:r>
            <a:r>
              <a:rPr lang="en-US" sz="2000" baseline="30000"/>
              <a:t>2</a:t>
            </a:r>
            <a:r>
              <a:rPr lang="en-US" sz="2000"/>
              <a:t> v</a:t>
            </a:r>
            <a:r>
              <a:rPr lang="en-US" sz="2000" baseline="-25000"/>
              <a:t>i</a:t>
            </a:r>
            <a:r>
              <a:rPr lang="en-US" sz="2000" baseline="30000"/>
              <a:t>-1</a:t>
            </a:r>
          </a:p>
          <a:p>
            <a:pPr defTabSz="9144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None/>
            </a:pPr>
            <a:endParaRPr lang="en-US" sz="2000"/>
          </a:p>
          <a:p>
            <a:pPr defTabSz="914400">
              <a:spcBef>
                <a:spcPct val="50000"/>
              </a:spcBef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xmlns="" val="417210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2465</TotalTime>
  <Words>1170</Words>
  <Application>Microsoft Office PowerPoint</Application>
  <PresentationFormat>On-screen Show (4:3)</PresentationFormat>
  <Paragraphs>173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清晰</vt:lpstr>
      <vt:lpstr>公式</vt:lpstr>
      <vt:lpstr>Equation</vt:lpstr>
      <vt:lpstr>GENERALIZED LINEAR MODELS- NEGATIVE BINOMIAL GLM  and its application in R </vt:lpstr>
      <vt:lpstr>Table of Contents </vt:lpstr>
      <vt:lpstr>2. Poisson </vt:lpstr>
      <vt:lpstr>Poisson Continued</vt:lpstr>
      <vt:lpstr>3. Problems with Poisson </vt:lpstr>
      <vt:lpstr>4. Solutions to This Problem </vt:lpstr>
      <vt:lpstr>5. Negative Binomial </vt:lpstr>
      <vt:lpstr>Negative Binomial Continued</vt:lpstr>
      <vt:lpstr>Negative Binomial Continued</vt:lpstr>
      <vt:lpstr>MLE for NB GLM</vt:lpstr>
      <vt:lpstr>MLE for NB GLM Continued</vt:lpstr>
      <vt:lpstr>Negative Binomial Continued</vt:lpstr>
      <vt:lpstr>6 .Data Analysis </vt:lpstr>
      <vt:lpstr>Example: Students Attendance </vt:lpstr>
      <vt:lpstr>The Data</vt:lpstr>
      <vt:lpstr>Plot the data!</vt:lpstr>
      <vt:lpstr>6.1 fit the Poisson model</vt:lpstr>
      <vt:lpstr>Slide 18</vt:lpstr>
      <vt:lpstr>Plot the data</vt:lpstr>
      <vt:lpstr>So we need to find a new model…</vt:lpstr>
      <vt:lpstr>6.2 fit the negative-binomial model</vt:lpstr>
      <vt:lpstr>Plot the data !</vt:lpstr>
      <vt:lpstr>7. Check model assumptions</vt:lpstr>
      <vt:lpstr>8. Goodness of fit </vt:lpstr>
      <vt:lpstr>9. AIC –which model is better?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Models- Negative Binomial GLM</dc:title>
  <dc:creator>xiaoxu</dc:creator>
  <cp:lastModifiedBy>Tsang</cp:lastModifiedBy>
  <cp:revision>34</cp:revision>
  <dcterms:created xsi:type="dcterms:W3CDTF">2013-02-13T04:02:44Z</dcterms:created>
  <dcterms:modified xsi:type="dcterms:W3CDTF">2015-05-10T19:10:58Z</dcterms:modified>
</cp:coreProperties>
</file>