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60" r:id="rId4"/>
    <p:sldId id="261" r:id="rId5"/>
    <p:sldId id="262" r:id="rId6"/>
    <p:sldId id="263" r:id="rId7"/>
    <p:sldId id="264" r:id="rId8"/>
    <p:sldId id="265" r:id="rId9"/>
    <p:sldId id="266" r:id="rId10"/>
    <p:sldId id="269"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354"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704E23-2022-4C8E-B8DD-638DBE42A241}"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3D926-94A9-40F1-AB75-5270F0197E8C}" type="slidenum">
              <a:rPr lang="en-US" smtClean="0"/>
              <a:t>‹#›</a:t>
            </a:fld>
            <a:endParaRPr lang="en-US"/>
          </a:p>
        </p:txBody>
      </p:sp>
    </p:spTree>
    <p:extLst>
      <p:ext uri="{BB962C8B-B14F-4D97-AF65-F5344CB8AC3E}">
        <p14:creationId xmlns:p14="http://schemas.microsoft.com/office/powerpoint/2010/main" val="2209549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704E23-2022-4C8E-B8DD-638DBE42A241}" type="datetimeFigureOut">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3D926-94A9-40F1-AB75-5270F0197E8C}" type="slidenum">
              <a:rPr lang="en-US" smtClean="0"/>
              <a:t>‹#›</a:t>
            </a:fld>
            <a:endParaRPr lang="en-US"/>
          </a:p>
        </p:txBody>
      </p:sp>
    </p:spTree>
    <p:extLst>
      <p:ext uri="{BB962C8B-B14F-4D97-AF65-F5344CB8AC3E}">
        <p14:creationId xmlns:p14="http://schemas.microsoft.com/office/powerpoint/2010/main" val="274424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5704E23-2022-4C8E-B8DD-638DBE42A241}"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3D926-94A9-40F1-AB75-5270F0197E8C}" type="slidenum">
              <a:rPr lang="en-US" smtClean="0"/>
              <a:t>‹#›</a:t>
            </a:fld>
            <a:endParaRPr lang="en-US"/>
          </a:p>
        </p:txBody>
      </p:sp>
    </p:spTree>
    <p:extLst>
      <p:ext uri="{BB962C8B-B14F-4D97-AF65-F5344CB8AC3E}">
        <p14:creationId xmlns:p14="http://schemas.microsoft.com/office/powerpoint/2010/main" val="688274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5704E23-2022-4C8E-B8DD-638DBE42A241}"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3D926-94A9-40F1-AB75-5270F0197E8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06094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704E23-2022-4C8E-B8DD-638DBE42A241}"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3D926-94A9-40F1-AB75-5270F0197E8C}" type="slidenum">
              <a:rPr lang="en-US" smtClean="0"/>
              <a:t>‹#›</a:t>
            </a:fld>
            <a:endParaRPr lang="en-US"/>
          </a:p>
        </p:txBody>
      </p:sp>
    </p:spTree>
    <p:extLst>
      <p:ext uri="{BB962C8B-B14F-4D97-AF65-F5344CB8AC3E}">
        <p14:creationId xmlns:p14="http://schemas.microsoft.com/office/powerpoint/2010/main" val="82229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5704E23-2022-4C8E-B8DD-638DBE42A241}" type="datetimeFigureOut">
              <a:rPr lang="en-US" smtClean="0"/>
              <a:t>8/27/2023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3D926-94A9-40F1-AB75-5270F0197E8C}" type="slidenum">
              <a:rPr lang="en-US" smtClean="0"/>
              <a:t>‹#›</a:t>
            </a:fld>
            <a:endParaRPr lang="en-US"/>
          </a:p>
        </p:txBody>
      </p:sp>
    </p:spTree>
    <p:extLst>
      <p:ext uri="{BB962C8B-B14F-4D97-AF65-F5344CB8AC3E}">
        <p14:creationId xmlns:p14="http://schemas.microsoft.com/office/powerpoint/2010/main" val="2753800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5704E23-2022-4C8E-B8DD-638DBE42A241}" type="datetimeFigureOut">
              <a:rPr lang="en-US" smtClean="0"/>
              <a:t>8/27/2023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3D926-94A9-40F1-AB75-5270F0197E8C}" type="slidenum">
              <a:rPr lang="en-US" smtClean="0"/>
              <a:t>‹#›</a:t>
            </a:fld>
            <a:endParaRPr lang="en-US"/>
          </a:p>
        </p:txBody>
      </p:sp>
    </p:spTree>
    <p:extLst>
      <p:ext uri="{BB962C8B-B14F-4D97-AF65-F5344CB8AC3E}">
        <p14:creationId xmlns:p14="http://schemas.microsoft.com/office/powerpoint/2010/main" val="863675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704E23-2022-4C8E-B8DD-638DBE42A241}"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3D926-94A9-40F1-AB75-5270F0197E8C}" type="slidenum">
              <a:rPr lang="en-US" smtClean="0"/>
              <a:t>‹#›</a:t>
            </a:fld>
            <a:endParaRPr lang="en-US"/>
          </a:p>
        </p:txBody>
      </p:sp>
    </p:spTree>
    <p:extLst>
      <p:ext uri="{BB962C8B-B14F-4D97-AF65-F5344CB8AC3E}">
        <p14:creationId xmlns:p14="http://schemas.microsoft.com/office/powerpoint/2010/main" val="36803629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704E23-2022-4C8E-B8DD-638DBE42A241}"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3D926-94A9-40F1-AB75-5270F0197E8C}" type="slidenum">
              <a:rPr lang="en-US" smtClean="0"/>
              <a:t>‹#›</a:t>
            </a:fld>
            <a:endParaRPr lang="en-US"/>
          </a:p>
        </p:txBody>
      </p:sp>
    </p:spTree>
    <p:extLst>
      <p:ext uri="{BB962C8B-B14F-4D97-AF65-F5344CB8AC3E}">
        <p14:creationId xmlns:p14="http://schemas.microsoft.com/office/powerpoint/2010/main" val="2724978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5704E23-2022-4C8E-B8DD-638DBE42A241}"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3D926-94A9-40F1-AB75-5270F0197E8C}" type="slidenum">
              <a:rPr lang="en-US" smtClean="0"/>
              <a:t>‹#›</a:t>
            </a:fld>
            <a:endParaRPr lang="en-US"/>
          </a:p>
        </p:txBody>
      </p:sp>
    </p:spTree>
    <p:extLst>
      <p:ext uri="{BB962C8B-B14F-4D97-AF65-F5344CB8AC3E}">
        <p14:creationId xmlns:p14="http://schemas.microsoft.com/office/powerpoint/2010/main" val="1907744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704E23-2022-4C8E-B8DD-638DBE42A241}"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3D926-94A9-40F1-AB75-5270F0197E8C}" type="slidenum">
              <a:rPr lang="en-US" smtClean="0"/>
              <a:t>‹#›</a:t>
            </a:fld>
            <a:endParaRPr lang="en-US"/>
          </a:p>
        </p:txBody>
      </p:sp>
    </p:spTree>
    <p:extLst>
      <p:ext uri="{BB962C8B-B14F-4D97-AF65-F5344CB8AC3E}">
        <p14:creationId xmlns:p14="http://schemas.microsoft.com/office/powerpoint/2010/main" val="3482727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704E23-2022-4C8E-B8DD-638DBE42A241}" type="datetimeFigureOut">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3D926-94A9-40F1-AB75-5270F0197E8C}" type="slidenum">
              <a:rPr lang="en-US" smtClean="0"/>
              <a:t>‹#›</a:t>
            </a:fld>
            <a:endParaRPr lang="en-US"/>
          </a:p>
        </p:txBody>
      </p:sp>
    </p:spTree>
    <p:extLst>
      <p:ext uri="{BB962C8B-B14F-4D97-AF65-F5344CB8AC3E}">
        <p14:creationId xmlns:p14="http://schemas.microsoft.com/office/powerpoint/2010/main" val="3698680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704E23-2022-4C8E-B8DD-638DBE42A241}" type="datetimeFigureOut">
              <a:rPr lang="en-US" smtClean="0"/>
              <a:t>8/27/2023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B3D926-94A9-40F1-AB75-5270F0197E8C}" type="slidenum">
              <a:rPr lang="en-US" smtClean="0"/>
              <a:t>‹#›</a:t>
            </a:fld>
            <a:endParaRPr lang="en-US"/>
          </a:p>
        </p:txBody>
      </p:sp>
    </p:spTree>
    <p:extLst>
      <p:ext uri="{BB962C8B-B14F-4D97-AF65-F5344CB8AC3E}">
        <p14:creationId xmlns:p14="http://schemas.microsoft.com/office/powerpoint/2010/main" val="1522274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5704E23-2022-4C8E-B8DD-638DBE42A241}" type="datetimeFigureOut">
              <a:rPr lang="en-US" smtClean="0"/>
              <a:t>8/27/2023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6B3D926-94A9-40F1-AB75-5270F0197E8C}" type="slidenum">
              <a:rPr lang="en-US" smtClean="0"/>
              <a:t>‹#›</a:t>
            </a:fld>
            <a:endParaRPr lang="en-US"/>
          </a:p>
        </p:txBody>
      </p:sp>
    </p:spTree>
    <p:extLst>
      <p:ext uri="{BB962C8B-B14F-4D97-AF65-F5344CB8AC3E}">
        <p14:creationId xmlns:p14="http://schemas.microsoft.com/office/powerpoint/2010/main" val="169077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5704E23-2022-4C8E-B8DD-638DBE42A241}" type="datetimeFigureOut">
              <a:rPr lang="en-US" smtClean="0"/>
              <a:t>8/27/2023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6B3D926-94A9-40F1-AB75-5270F0197E8C}" type="slidenum">
              <a:rPr lang="en-US" smtClean="0"/>
              <a:t>‹#›</a:t>
            </a:fld>
            <a:endParaRPr lang="en-US"/>
          </a:p>
        </p:txBody>
      </p:sp>
    </p:spTree>
    <p:extLst>
      <p:ext uri="{BB962C8B-B14F-4D97-AF65-F5344CB8AC3E}">
        <p14:creationId xmlns:p14="http://schemas.microsoft.com/office/powerpoint/2010/main" val="70874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5704E23-2022-4C8E-B8DD-638DBE42A241}" type="datetimeFigureOut">
              <a:rPr lang="en-US" smtClean="0"/>
              <a:t>8/27/2023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6B3D926-94A9-40F1-AB75-5270F0197E8C}" type="slidenum">
              <a:rPr lang="en-US" smtClean="0"/>
              <a:t>‹#›</a:t>
            </a:fld>
            <a:endParaRPr lang="en-US"/>
          </a:p>
        </p:txBody>
      </p:sp>
    </p:spTree>
    <p:extLst>
      <p:ext uri="{BB962C8B-B14F-4D97-AF65-F5344CB8AC3E}">
        <p14:creationId xmlns:p14="http://schemas.microsoft.com/office/powerpoint/2010/main" val="3711221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704E23-2022-4C8E-B8DD-638DBE42A241}" type="datetimeFigureOut">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3D926-94A9-40F1-AB75-5270F0197E8C}" type="slidenum">
              <a:rPr lang="en-US" smtClean="0"/>
              <a:t>‹#›</a:t>
            </a:fld>
            <a:endParaRPr lang="en-US"/>
          </a:p>
        </p:txBody>
      </p:sp>
    </p:spTree>
    <p:extLst>
      <p:ext uri="{BB962C8B-B14F-4D97-AF65-F5344CB8AC3E}">
        <p14:creationId xmlns:p14="http://schemas.microsoft.com/office/powerpoint/2010/main" val="330080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5704E23-2022-4C8E-B8DD-638DBE42A241}" type="datetimeFigureOut">
              <a:rPr lang="en-US" smtClean="0"/>
              <a:t>8/27/2023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6B3D926-94A9-40F1-AB75-5270F0197E8C}" type="slidenum">
              <a:rPr lang="en-US" smtClean="0"/>
              <a:t>‹#›</a:t>
            </a:fld>
            <a:endParaRPr lang="en-US"/>
          </a:p>
        </p:txBody>
      </p:sp>
    </p:spTree>
    <p:extLst>
      <p:ext uri="{BB962C8B-B14F-4D97-AF65-F5344CB8AC3E}">
        <p14:creationId xmlns:p14="http://schemas.microsoft.com/office/powerpoint/2010/main" val="296636560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67B741-4768-2A0C-090C-2127E61E8975}"/>
              </a:ext>
            </a:extLst>
          </p:cNvPr>
          <p:cNvPicPr>
            <a:picLocks noChangeAspect="1"/>
          </p:cNvPicPr>
          <p:nvPr/>
        </p:nvPicPr>
        <p:blipFill>
          <a:blip r:embed="rId2"/>
          <a:stretch>
            <a:fillRect/>
          </a:stretch>
        </p:blipFill>
        <p:spPr>
          <a:xfrm>
            <a:off x="9524" y="1"/>
            <a:ext cx="12192001" cy="6858000"/>
          </a:xfrm>
          <a:prstGeom prst="rect">
            <a:avLst/>
          </a:prstGeom>
        </p:spPr>
      </p:pic>
    </p:spTree>
    <p:extLst>
      <p:ext uri="{BB962C8B-B14F-4D97-AF65-F5344CB8AC3E}">
        <p14:creationId xmlns:p14="http://schemas.microsoft.com/office/powerpoint/2010/main" val="3036830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C342D-DAED-7F67-7F79-3F72F9531A6F}"/>
              </a:ext>
            </a:extLst>
          </p:cNvPr>
          <p:cNvSpPr>
            <a:spLocks noGrp="1"/>
          </p:cNvSpPr>
          <p:nvPr>
            <p:ph type="title"/>
          </p:nvPr>
        </p:nvSpPr>
        <p:spPr>
          <a:xfrm>
            <a:off x="646111" y="452718"/>
            <a:ext cx="9404723" cy="556932"/>
          </a:xfrm>
        </p:spPr>
        <p:txBody>
          <a:bodyPr/>
          <a:lstStyle/>
          <a:p>
            <a:endParaRPr lang="en-US" dirty="0"/>
          </a:p>
        </p:txBody>
      </p:sp>
      <p:sp>
        <p:nvSpPr>
          <p:cNvPr id="3" name="TextBox 2">
            <a:extLst>
              <a:ext uri="{FF2B5EF4-FFF2-40B4-BE49-F238E27FC236}">
                <a16:creationId xmlns:a16="http://schemas.microsoft.com/office/drawing/2014/main" id="{393E8B50-23F8-1F0B-2E38-78D3DD689978}"/>
              </a:ext>
            </a:extLst>
          </p:cNvPr>
          <p:cNvSpPr txBox="1"/>
          <p:nvPr/>
        </p:nvSpPr>
        <p:spPr>
          <a:xfrm>
            <a:off x="647700" y="1323975"/>
            <a:ext cx="10391775" cy="11510843"/>
          </a:xfrm>
          <a:prstGeom prst="rect">
            <a:avLst/>
          </a:prstGeom>
          <a:noFill/>
        </p:spPr>
        <p:txBody>
          <a:bodyPr wrap="square" rtlCol="0">
            <a:spAutoFit/>
          </a:bodyPr>
          <a:lstStyle/>
          <a:p>
            <a:r>
              <a:rPr lang="en-US" sz="1400" dirty="0"/>
              <a:t>**1. Targeted Marketing Campaigns: Leveraging Data Insights**</a:t>
            </a:r>
          </a:p>
          <a:p>
            <a:endParaRPr lang="en-US" sz="1400" dirty="0"/>
          </a:p>
          <a:p>
            <a:r>
              <a:rPr lang="en-US" sz="1400" dirty="0"/>
              <a:t>Based on the insights gathered from the data analysis, the Sales team should consider launching targeted marketing campaigns. These campaigns can be designed to specifically address the needs and preferences of different segments within the membership. For instance, given the observation that married applicants tend to have higher </a:t>
            </a:r>
            <a:r>
              <a:rPr lang="en-US" sz="1400" dirty="0" err="1"/>
              <a:t>coapplicant</a:t>
            </a:r>
            <a:r>
              <a:rPr lang="en-US" sz="1400" dirty="0"/>
              <a:t> incomes, the Sales team could develop marketing materials highlighting joint loan applications for married couples, emphasizing the potential benefits of dual incomes for loan eligibility. Additionally, creating educational content about the positive impact of higher education on loan approvals could resonate with members and encourage them to pursue further education to improve their financial prospects.</a:t>
            </a:r>
          </a:p>
          <a:p>
            <a:endParaRPr lang="en-US" sz="1400" dirty="0"/>
          </a:p>
          <a:p>
            <a:r>
              <a:rPr lang="en-US" sz="1400" dirty="0"/>
              <a:t>**2. Customized Loan Products: Addressing Diverse Financial Needs**</a:t>
            </a:r>
          </a:p>
          <a:p>
            <a:endParaRPr lang="en-US" sz="1400" dirty="0"/>
          </a:p>
          <a:p>
            <a:r>
              <a:rPr lang="en-US" sz="1400" dirty="0"/>
              <a:t>The wide variation in loan amounts sought by members presents an opportunity for the Sales team to develop customized loan products. By offering flexible loan options with different terms, interest rates, and repayment structures, the Sales team can cater to the unique financial requirements of individual members. For instance, the team could introduce micro-loans for smaller financial needs and jumbo loans for substantial investments. By showcasing a versatile range of loan products, Gulf Winds Credit Union positions itself as a responsive financial partner that truly understands and accommodates the diverse needs of its members.</a:t>
            </a:r>
          </a:p>
          <a:p>
            <a:endParaRPr lang="en-US" sz="1400" dirty="0"/>
          </a:p>
          <a:p>
            <a:r>
              <a:rPr lang="en-US" sz="1400" dirty="0"/>
              <a:t>**3. Financial Wellness Workshops: Empowering Members**</a:t>
            </a:r>
          </a:p>
          <a:p>
            <a:endParaRPr lang="en-US" sz="1400" dirty="0"/>
          </a:p>
          <a:p>
            <a:r>
              <a:rPr lang="en-US" sz="1400" dirty="0"/>
              <a:t>Given the apparent connection between education level and loan approvals, the Sales team could collaborate with Gulf Winds Credit Union's financial education department to organize financial wellness workshops. These workshops could be targeted towards both graduates and non-graduates, offering insights on managing finances, building credit, and making informed borrowing decisions. By helping members improve their financial literacy and understanding of creditworthiness, the Sales team contributes to a stronger foundation for loan applications. These workshops not only empower members to make better financial choices but also position Gulf Winds as a trusted financial institution invested in their members' financial success.</a:t>
            </a:r>
          </a:p>
          <a:p>
            <a:endParaRPr lang="en-US" sz="1400" dirty="0"/>
          </a:p>
          <a:p>
            <a:r>
              <a:rPr lang="en-US" sz="1400" dirty="0"/>
              <a:t>**4. Streamlined Application Process: Enhancing Member Experience**</a:t>
            </a:r>
          </a:p>
          <a:p>
            <a:endParaRPr lang="en-US" sz="1400" dirty="0"/>
          </a:p>
          <a:p>
            <a:r>
              <a:rPr lang="en-US" sz="1400" dirty="0"/>
              <a:t>One additional opportunity for the Sales team is to focus on streamlining the loan application process. Simplifying the application process and making it more user-friendly can encourage more members to apply for loans. This could involve implementing an online application portal, offering pre-approval options, and providing clear guidance on required documentation. By enhancing the overall loan application experience, Gulf Winds Credit Union can attract more applicants and provide a seamless journey from application to approval.</a:t>
            </a:r>
          </a:p>
          <a:p>
            <a:endParaRPr lang="en-US" sz="1400" dirty="0"/>
          </a:p>
          <a:p>
            <a:r>
              <a:rPr lang="en-US" sz="1400" dirty="0"/>
              <a:t>**5. Personalized Loan Consultations: Building Member Relationships**</a:t>
            </a:r>
          </a:p>
          <a:p>
            <a:endParaRPr lang="en-US" sz="1400" dirty="0"/>
          </a:p>
          <a:p>
            <a:r>
              <a:rPr lang="en-US" sz="1400" dirty="0"/>
              <a:t>The Sales team could also introduce personalized loan consultation services. This involves assigning dedicated loan officers to guide members through the application process, understand their financial goals, and recommend the most suitable loan options. These consultations can foster stronger member relationships, build trust, and ensure that members feel supported and valued throughout their borrowing journey. A personalized approach demonstrates Gulf Winds' commitment to understanding each member's unique financial situation and providing tailored solutions.</a:t>
            </a:r>
          </a:p>
          <a:p>
            <a:endParaRPr lang="en-US" sz="1400" dirty="0"/>
          </a:p>
          <a:p>
            <a:r>
              <a:rPr lang="en-US" sz="1400" dirty="0"/>
              <a:t>**6. Collaborative Partnerships: Exploring Joint Ventures**</a:t>
            </a:r>
          </a:p>
          <a:p>
            <a:endParaRPr lang="en-US" sz="1400" dirty="0"/>
          </a:p>
          <a:p>
            <a:r>
              <a:rPr lang="en-US" sz="1400" dirty="0"/>
              <a:t>Exploring partnerships with local educational institutions, employers, and community organizations can offer valuable benefits for both the Sales team and potential borrowers. Collaborating with educational institutions to provide financial literacy workshops or exclusive loan programs for students and alumni can create a win-win scenario. Similarly, forming partnerships with employers to offer special loan packages to their employees can expand Gulf Winds' reach and provide added value to members. By establishing such partnerships, the Sales team can tap into new customer segments and strengthen the credit union's presence within the community.</a:t>
            </a:r>
          </a:p>
        </p:txBody>
      </p:sp>
    </p:spTree>
    <p:extLst>
      <p:ext uri="{BB962C8B-B14F-4D97-AF65-F5344CB8AC3E}">
        <p14:creationId xmlns:p14="http://schemas.microsoft.com/office/powerpoint/2010/main" val="1645210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1C174-A8FB-4A6B-7C47-938A0A387BFC}"/>
              </a:ext>
            </a:extLst>
          </p:cNvPr>
          <p:cNvSpPr>
            <a:spLocks noGrp="1"/>
          </p:cNvSpPr>
          <p:nvPr>
            <p:ph type="title"/>
          </p:nvPr>
        </p:nvSpPr>
        <p:spPr>
          <a:xfrm>
            <a:off x="646112" y="452718"/>
            <a:ext cx="8219214" cy="775191"/>
          </a:xfrm>
        </p:spPr>
        <p:txBody>
          <a:bodyPr/>
          <a:lstStyle/>
          <a:p>
            <a:r>
              <a:rPr lang="en-US" sz="3000" dirty="0"/>
              <a:t>Additional recommendations</a:t>
            </a:r>
          </a:p>
        </p:txBody>
      </p:sp>
      <p:sp>
        <p:nvSpPr>
          <p:cNvPr id="3" name="TextBox 2">
            <a:extLst>
              <a:ext uri="{FF2B5EF4-FFF2-40B4-BE49-F238E27FC236}">
                <a16:creationId xmlns:a16="http://schemas.microsoft.com/office/drawing/2014/main" id="{8B31F26B-C115-8345-F7AF-A34C2E6F8057}"/>
              </a:ext>
            </a:extLst>
          </p:cNvPr>
          <p:cNvSpPr txBox="1"/>
          <p:nvPr/>
        </p:nvSpPr>
        <p:spPr>
          <a:xfrm>
            <a:off x="583474" y="1227909"/>
            <a:ext cx="9727475" cy="4185761"/>
          </a:xfrm>
          <a:prstGeom prst="rect">
            <a:avLst/>
          </a:prstGeom>
          <a:noFill/>
        </p:spPr>
        <p:txBody>
          <a:bodyPr wrap="square" rtlCol="0">
            <a:spAutoFit/>
          </a:bodyPr>
          <a:lstStyle/>
          <a:p>
            <a:pPr algn="l"/>
            <a:r>
              <a:rPr lang="en-US" sz="1400" dirty="0">
                <a:solidFill>
                  <a:srgbClr val="D1D5DB"/>
                </a:solidFill>
                <a:latin typeface="Söhne"/>
              </a:rPr>
              <a:t>R</a:t>
            </a:r>
            <a:r>
              <a:rPr lang="en-US" sz="1400" b="0" i="0" dirty="0">
                <a:solidFill>
                  <a:srgbClr val="D1D5DB"/>
                </a:solidFill>
                <a:effectLst/>
                <a:latin typeface="Söhne"/>
              </a:rPr>
              <a:t>ecommendations for Gulf Winds to make the most of their member data:</a:t>
            </a:r>
          </a:p>
          <a:p>
            <a:pPr algn="l"/>
            <a:endParaRPr lang="en-US" sz="1400" b="0" i="0" dirty="0">
              <a:solidFill>
                <a:srgbClr val="D1D5DB"/>
              </a:solidFill>
              <a:effectLst/>
              <a:latin typeface="Söhne"/>
            </a:endParaRPr>
          </a:p>
          <a:p>
            <a:pPr algn="l">
              <a:buFont typeface="+mj-lt"/>
              <a:buAutoNum type="arabicPeriod"/>
            </a:pPr>
            <a:r>
              <a:rPr lang="en-US" sz="1400" b="1" i="0" dirty="0">
                <a:solidFill>
                  <a:srgbClr val="D1D5DB"/>
                </a:solidFill>
                <a:effectLst/>
                <a:latin typeface="Söhne"/>
              </a:rPr>
              <a:t>Personalized Loan Offers</a:t>
            </a:r>
            <a:r>
              <a:rPr lang="en-US" sz="1400" b="0" i="0" dirty="0">
                <a:solidFill>
                  <a:srgbClr val="D1D5DB"/>
                </a:solidFill>
                <a:effectLst/>
                <a:latin typeface="Söhne"/>
              </a:rPr>
              <a:t>: Utilize member data to tailor loan offers based on individual financial behaviors and preferences. This targeted approach can lead to higher approval rates and increased member satisfaction.</a:t>
            </a:r>
          </a:p>
          <a:p>
            <a:pPr algn="l">
              <a:buFont typeface="+mj-lt"/>
              <a:buAutoNum type="arabicPeriod"/>
            </a:pPr>
            <a:endParaRPr lang="en-US" sz="1400" b="0" i="0" dirty="0">
              <a:solidFill>
                <a:srgbClr val="D1D5DB"/>
              </a:solidFill>
              <a:effectLst/>
              <a:latin typeface="Söhne"/>
            </a:endParaRPr>
          </a:p>
          <a:p>
            <a:pPr algn="l">
              <a:buFont typeface="+mj-lt"/>
              <a:buAutoNum type="arabicPeriod"/>
            </a:pPr>
            <a:r>
              <a:rPr lang="en-US" sz="1400" b="1" i="0" dirty="0">
                <a:solidFill>
                  <a:srgbClr val="D1D5DB"/>
                </a:solidFill>
                <a:effectLst/>
                <a:latin typeface="Söhne"/>
              </a:rPr>
              <a:t>Risk Assessment Enhancement</a:t>
            </a:r>
            <a:r>
              <a:rPr lang="en-US" sz="1400" b="0" i="0" dirty="0">
                <a:solidFill>
                  <a:srgbClr val="D1D5DB"/>
                </a:solidFill>
                <a:effectLst/>
                <a:latin typeface="Söhne"/>
              </a:rPr>
              <a:t>: Integrate external data sources to refine risk assessment models, ensuring more accurate lending decisions. This can minimize defaults and optimize the credit evaluation process.</a:t>
            </a:r>
          </a:p>
          <a:p>
            <a:pPr algn="l">
              <a:buFont typeface="+mj-lt"/>
              <a:buAutoNum type="arabicPeriod"/>
            </a:pPr>
            <a:endParaRPr lang="en-US" sz="1400" b="0" i="0" dirty="0">
              <a:solidFill>
                <a:srgbClr val="D1D5DB"/>
              </a:solidFill>
              <a:effectLst/>
              <a:latin typeface="Söhne"/>
            </a:endParaRPr>
          </a:p>
          <a:p>
            <a:pPr algn="l">
              <a:buFont typeface="+mj-lt"/>
              <a:buAutoNum type="arabicPeriod"/>
            </a:pPr>
            <a:r>
              <a:rPr lang="en-US" sz="1400" b="1" i="0" dirty="0">
                <a:solidFill>
                  <a:srgbClr val="D1D5DB"/>
                </a:solidFill>
                <a:effectLst/>
                <a:latin typeface="Söhne"/>
              </a:rPr>
              <a:t>Cross-Selling Strategies</a:t>
            </a:r>
            <a:r>
              <a:rPr lang="en-US" sz="1400" b="0" i="0" dirty="0">
                <a:solidFill>
                  <a:srgbClr val="D1D5DB"/>
                </a:solidFill>
                <a:effectLst/>
                <a:latin typeface="Söhne"/>
              </a:rPr>
              <a:t>: Identify members with successful loan histories and present them with opportunities for cross-selling other financial products like savings accounts or credit cards. This can drive member engagement and expand revenue streams.</a:t>
            </a:r>
          </a:p>
          <a:p>
            <a:pPr algn="l">
              <a:buFont typeface="+mj-lt"/>
              <a:buAutoNum type="arabicPeriod"/>
            </a:pPr>
            <a:endParaRPr lang="en-US" sz="1400" dirty="0">
              <a:solidFill>
                <a:srgbClr val="D1D5DB"/>
              </a:solidFill>
              <a:latin typeface="Söhne"/>
            </a:endParaRPr>
          </a:p>
          <a:p>
            <a:pPr algn="l">
              <a:buFont typeface="+mj-lt"/>
              <a:buAutoNum type="arabicPeriod"/>
            </a:pPr>
            <a:r>
              <a:rPr lang="en-US" sz="1400" b="1" i="0" dirty="0">
                <a:effectLst/>
                <a:latin typeface="Söhne"/>
              </a:rPr>
              <a:t>Predictive Analytics for Loan Defaults</a:t>
            </a:r>
            <a:r>
              <a:rPr lang="en-US" sz="1400" b="0" i="0" dirty="0">
                <a:solidFill>
                  <a:srgbClr val="D1D5DB"/>
                </a:solidFill>
                <a:effectLst/>
                <a:latin typeface="Söhne"/>
              </a:rPr>
              <a:t>: Develop predictive models to identify potential loan default risks based on historical data and borrower behaviors. Early intervention strategies can be devised to mitigate default risks.</a:t>
            </a:r>
          </a:p>
          <a:p>
            <a:pPr algn="l">
              <a:buFont typeface="+mj-lt"/>
              <a:buAutoNum type="arabicPeriod"/>
            </a:pPr>
            <a:endParaRPr lang="en-US" sz="1400" dirty="0">
              <a:solidFill>
                <a:srgbClr val="D1D5DB"/>
              </a:solidFill>
              <a:latin typeface="Söhne"/>
            </a:endParaRPr>
          </a:p>
          <a:p>
            <a:pPr algn="l">
              <a:buFont typeface="+mj-lt"/>
              <a:buAutoNum type="arabicPeriod"/>
            </a:pPr>
            <a:r>
              <a:rPr lang="en-US" sz="1400" b="1" i="0" dirty="0">
                <a:effectLst/>
                <a:latin typeface="Söhne"/>
              </a:rPr>
              <a:t>Fraud Detection and Prevention</a:t>
            </a:r>
            <a:r>
              <a:rPr lang="en-US" sz="1400" b="0" i="0" dirty="0">
                <a:solidFill>
                  <a:srgbClr val="D1D5DB"/>
                </a:solidFill>
                <a:effectLst/>
                <a:latin typeface="Söhne"/>
              </a:rPr>
              <a:t>: Utilize data analytics to detect unusual patterns or anomalies in loan applications, helping to prevent fraudulent activities and enhance security measures.</a:t>
            </a:r>
          </a:p>
          <a:p>
            <a:pPr algn="l">
              <a:buFont typeface="+mj-lt"/>
              <a:buAutoNum type="arabicPeriod"/>
            </a:pPr>
            <a:endParaRPr lang="en-US" sz="1400" dirty="0">
              <a:solidFill>
                <a:srgbClr val="D1D5DB"/>
              </a:solidFill>
              <a:latin typeface="Söhne"/>
            </a:endParaRPr>
          </a:p>
          <a:p>
            <a:pPr algn="l">
              <a:buFont typeface="+mj-lt"/>
              <a:buAutoNum type="arabicPeriod"/>
            </a:pPr>
            <a:r>
              <a:rPr lang="en-US" sz="1400" b="1" i="0" dirty="0">
                <a:effectLst/>
                <a:latin typeface="Söhne"/>
              </a:rPr>
              <a:t>Continuous Learning and Training</a:t>
            </a:r>
            <a:r>
              <a:rPr lang="en-US" sz="1400" b="0" i="0" dirty="0">
                <a:solidFill>
                  <a:srgbClr val="D1D5DB"/>
                </a:solidFill>
                <a:effectLst/>
                <a:latin typeface="Söhne"/>
              </a:rPr>
              <a:t>: Use data insights to facilitate ongoing training for loan officers, enabling them to stay updated on evolving member preferences, lending regulations, and best practices.</a:t>
            </a:r>
            <a:endParaRPr lang="en-US" sz="1400" dirty="0"/>
          </a:p>
        </p:txBody>
      </p:sp>
    </p:spTree>
    <p:extLst>
      <p:ext uri="{BB962C8B-B14F-4D97-AF65-F5344CB8AC3E}">
        <p14:creationId xmlns:p14="http://schemas.microsoft.com/office/powerpoint/2010/main" val="3359008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4A23C-186C-15B5-9EFE-67E5E65B7F0E}"/>
              </a:ext>
            </a:extLst>
          </p:cNvPr>
          <p:cNvSpPr>
            <a:spLocks noGrp="1"/>
          </p:cNvSpPr>
          <p:nvPr>
            <p:ph type="title"/>
          </p:nvPr>
        </p:nvSpPr>
        <p:spPr>
          <a:xfrm>
            <a:off x="646111" y="452718"/>
            <a:ext cx="9404723" cy="688105"/>
          </a:xfrm>
        </p:spPr>
        <p:txBody>
          <a:bodyPr/>
          <a:lstStyle/>
          <a:p>
            <a:r>
              <a:rPr lang="en-US" sz="3000" dirty="0"/>
              <a:t>Tools used for this projects</a:t>
            </a:r>
            <a:br>
              <a:rPr lang="en-US" sz="3000" dirty="0"/>
            </a:br>
            <a:endParaRPr lang="en-US" sz="3000" dirty="0"/>
          </a:p>
        </p:txBody>
      </p:sp>
      <p:sp>
        <p:nvSpPr>
          <p:cNvPr id="3" name="TextBox 2">
            <a:extLst>
              <a:ext uri="{FF2B5EF4-FFF2-40B4-BE49-F238E27FC236}">
                <a16:creationId xmlns:a16="http://schemas.microsoft.com/office/drawing/2014/main" id="{D13403A0-EF46-5365-34CB-3DF8B0AFA5E2}"/>
              </a:ext>
            </a:extLst>
          </p:cNvPr>
          <p:cNvSpPr txBox="1"/>
          <p:nvPr/>
        </p:nvSpPr>
        <p:spPr>
          <a:xfrm>
            <a:off x="646111" y="1454331"/>
            <a:ext cx="9734506" cy="2462213"/>
          </a:xfrm>
          <a:prstGeom prst="rect">
            <a:avLst/>
          </a:prstGeom>
          <a:noFill/>
        </p:spPr>
        <p:txBody>
          <a:bodyPr wrap="square" rtlCol="0">
            <a:spAutoFit/>
          </a:bodyPr>
          <a:lstStyle/>
          <a:p>
            <a:pPr marL="285750" indent="-285750">
              <a:buFont typeface="Wingdings" panose="05000000000000000000" pitchFamily="2" charset="2"/>
              <a:buChar char="v"/>
            </a:pPr>
            <a:r>
              <a:rPr lang="en-US" sz="1400" dirty="0">
                <a:solidFill>
                  <a:srgbClr val="D1D5DB"/>
                </a:solidFill>
                <a:latin typeface="Söhne"/>
              </a:rPr>
              <a:t>Python – Data exploration, cleaning and analysis</a:t>
            </a:r>
          </a:p>
          <a:p>
            <a:pPr marL="285750" indent="-285750">
              <a:buFont typeface="Wingdings" panose="05000000000000000000" pitchFamily="2" charset="2"/>
              <a:buChar char="v"/>
            </a:pPr>
            <a:r>
              <a:rPr lang="en-US" sz="1400" dirty="0">
                <a:solidFill>
                  <a:srgbClr val="D1D5DB"/>
                </a:solidFill>
                <a:latin typeface="Söhne"/>
              </a:rPr>
              <a:t>Excel – Data cleaning and manipulation</a:t>
            </a:r>
          </a:p>
          <a:p>
            <a:pPr marL="285750" indent="-285750">
              <a:buFont typeface="Wingdings" panose="05000000000000000000" pitchFamily="2" charset="2"/>
              <a:buChar char="v"/>
            </a:pPr>
            <a:r>
              <a:rPr lang="en-US" sz="1400" dirty="0">
                <a:solidFill>
                  <a:srgbClr val="D1D5DB"/>
                </a:solidFill>
                <a:latin typeface="Söhne"/>
              </a:rPr>
              <a:t>SQL - Helped me better understand the data</a:t>
            </a:r>
          </a:p>
          <a:p>
            <a:pPr marL="285750" indent="-285750">
              <a:buFont typeface="Wingdings" panose="05000000000000000000" pitchFamily="2" charset="2"/>
              <a:buChar char="v"/>
            </a:pPr>
            <a:r>
              <a:rPr lang="en-US" sz="1400" dirty="0" err="1">
                <a:solidFill>
                  <a:srgbClr val="D1D5DB"/>
                </a:solidFill>
                <a:latin typeface="Söhne"/>
              </a:rPr>
              <a:t>PowerBi</a:t>
            </a:r>
            <a:r>
              <a:rPr lang="en-US" sz="1400" dirty="0">
                <a:solidFill>
                  <a:srgbClr val="D1D5DB"/>
                </a:solidFill>
                <a:latin typeface="Söhne"/>
              </a:rPr>
              <a:t> - Visualization</a:t>
            </a:r>
          </a:p>
          <a:p>
            <a:pPr marL="285750" indent="-285750">
              <a:buFont typeface="Wingdings" panose="05000000000000000000" pitchFamily="2" charset="2"/>
              <a:buChar char="v"/>
            </a:pPr>
            <a:r>
              <a:rPr lang="en-US" sz="1400" dirty="0">
                <a:solidFill>
                  <a:srgbClr val="D1D5DB"/>
                </a:solidFill>
                <a:latin typeface="Söhne"/>
              </a:rPr>
              <a:t>PowerPoint – Presentation</a:t>
            </a:r>
          </a:p>
          <a:p>
            <a:pPr marL="285750" indent="-285750">
              <a:buFont typeface="Wingdings" panose="05000000000000000000" pitchFamily="2" charset="2"/>
              <a:buChar char="v"/>
            </a:pPr>
            <a:endParaRPr lang="en-US" sz="1400" dirty="0">
              <a:solidFill>
                <a:srgbClr val="D1D5DB"/>
              </a:solidFill>
              <a:latin typeface="Söhne"/>
            </a:endParaRPr>
          </a:p>
          <a:p>
            <a:pPr marL="285750" indent="-285750">
              <a:buFont typeface="Wingdings" panose="05000000000000000000" pitchFamily="2" charset="2"/>
              <a:buChar char="v"/>
            </a:pPr>
            <a:endParaRPr lang="en-US" sz="1400" dirty="0">
              <a:solidFill>
                <a:srgbClr val="D1D5DB"/>
              </a:solidFill>
              <a:latin typeface="Söhne"/>
            </a:endParaRPr>
          </a:p>
          <a:p>
            <a:pPr marL="285750" indent="-285750">
              <a:buFont typeface="Wingdings" panose="05000000000000000000" pitchFamily="2" charset="2"/>
              <a:buChar char="v"/>
            </a:pPr>
            <a:r>
              <a:rPr lang="en-US" sz="1400" dirty="0" err="1">
                <a:solidFill>
                  <a:srgbClr val="D1D5DB"/>
                </a:solidFill>
                <a:latin typeface="Söhne"/>
              </a:rPr>
              <a:t>PowerBi</a:t>
            </a:r>
            <a:r>
              <a:rPr lang="en-US" sz="1400" dirty="0">
                <a:solidFill>
                  <a:srgbClr val="D1D5DB"/>
                </a:solidFill>
                <a:latin typeface="Söhne"/>
              </a:rPr>
              <a:t> Dashboard: </a:t>
            </a:r>
          </a:p>
          <a:p>
            <a:r>
              <a:rPr lang="en-US" sz="1400" dirty="0">
                <a:solidFill>
                  <a:srgbClr val="D1D5DB"/>
                </a:solidFill>
                <a:latin typeface="Söhne"/>
              </a:rPr>
              <a:t>    https://app.powerbi.com/links/g0f8qDPbWb?ctid=5995a36e-76d3-4000-a572-f43ce77f6ce2&amp;pbi_source=linkShare</a:t>
            </a:r>
          </a:p>
          <a:p>
            <a:pPr marL="285750" indent="-285750">
              <a:buFont typeface="Wingdings" panose="05000000000000000000" pitchFamily="2" charset="2"/>
              <a:buChar char="v"/>
            </a:pPr>
            <a:endParaRPr lang="en-US" sz="1400" dirty="0">
              <a:solidFill>
                <a:srgbClr val="D1D5DB"/>
              </a:solidFill>
              <a:latin typeface="Söhne"/>
            </a:endParaRPr>
          </a:p>
          <a:p>
            <a:pPr marL="285750" indent="-285750">
              <a:buFont typeface="Wingdings" panose="05000000000000000000" pitchFamily="2" charset="2"/>
              <a:buChar char="v"/>
            </a:pPr>
            <a:r>
              <a:rPr lang="en-US" sz="1400" dirty="0">
                <a:solidFill>
                  <a:srgbClr val="D1D5DB"/>
                </a:solidFill>
                <a:latin typeface="Söhne"/>
              </a:rPr>
              <a:t>Note: Python Code attached in the email</a:t>
            </a:r>
          </a:p>
        </p:txBody>
      </p:sp>
    </p:spTree>
    <p:extLst>
      <p:ext uri="{BB962C8B-B14F-4D97-AF65-F5344CB8AC3E}">
        <p14:creationId xmlns:p14="http://schemas.microsoft.com/office/powerpoint/2010/main" val="920945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B69FE1-AD7E-8A12-AEB7-CD073F05D914}"/>
              </a:ext>
            </a:extLst>
          </p:cNvPr>
          <p:cNvPicPr>
            <a:picLocks noChangeAspect="1"/>
          </p:cNvPicPr>
          <p:nvPr/>
        </p:nvPicPr>
        <p:blipFill>
          <a:blip r:embed="rId2"/>
          <a:stretch>
            <a:fillRect/>
          </a:stretch>
        </p:blipFill>
        <p:spPr>
          <a:xfrm>
            <a:off x="1439316" y="504893"/>
            <a:ext cx="8688753" cy="1254238"/>
          </a:xfrm>
          <a:prstGeom prst="rect">
            <a:avLst/>
          </a:prstGeom>
        </p:spPr>
      </p:pic>
      <p:sp>
        <p:nvSpPr>
          <p:cNvPr id="5" name="TextBox 4">
            <a:extLst>
              <a:ext uri="{FF2B5EF4-FFF2-40B4-BE49-F238E27FC236}">
                <a16:creationId xmlns:a16="http://schemas.microsoft.com/office/drawing/2014/main" id="{9DC6E261-0779-8E46-2B54-F2EFAF6E48BD}"/>
              </a:ext>
            </a:extLst>
          </p:cNvPr>
          <p:cNvSpPr txBox="1"/>
          <p:nvPr/>
        </p:nvSpPr>
        <p:spPr>
          <a:xfrm>
            <a:off x="1143225" y="1907177"/>
            <a:ext cx="8984844" cy="2893100"/>
          </a:xfrm>
          <a:prstGeom prst="rect">
            <a:avLst/>
          </a:prstGeom>
          <a:noFill/>
        </p:spPr>
        <p:txBody>
          <a:bodyPr wrap="square" rtlCol="0">
            <a:spAutoFit/>
          </a:bodyPr>
          <a:lstStyle>
            <a:defPPr>
              <a:defRPr lang="en-US"/>
            </a:defPPr>
            <a:lvl1pPr marL="285750" indent="-285750">
              <a:buFont typeface="Wingdings" panose="05000000000000000000" pitchFamily="2" charset="2"/>
              <a:buChar char="v"/>
              <a:defRPr sz="1400" b="0" i="0">
                <a:effectLst/>
                <a:latin typeface="Söhne"/>
              </a:defRPr>
            </a:lvl1pPr>
          </a:lstStyle>
          <a:p>
            <a:r>
              <a:rPr lang="en-US" dirty="0"/>
              <a:t>Approved Loans Ratio: % of approved loans from total applications. Calculated as approved loans / total applications.</a:t>
            </a:r>
          </a:p>
          <a:p>
            <a:pPr marL="0" indent="0">
              <a:buNone/>
            </a:pPr>
            <a:endParaRPr lang="en-US" dirty="0"/>
          </a:p>
          <a:p>
            <a:pPr marL="0" indent="0">
              <a:buNone/>
            </a:pPr>
            <a:r>
              <a:rPr lang="en-US" dirty="0"/>
              <a:t>The loan approval ratio for members is around 69.43%, indicating that a significant portion of members have been approved for loans. This ratio could be further investigated to understand factors influencing approvals and to fine-tune lending strategies.</a:t>
            </a:r>
          </a:p>
          <a:p>
            <a:endParaRPr lang="en-US" dirty="0"/>
          </a:p>
          <a:p>
            <a:endParaRPr lang="en-US" dirty="0"/>
          </a:p>
          <a:p>
            <a:r>
              <a:rPr lang="en-US" dirty="0"/>
              <a:t>Avg. Approved Loans: Average loan amount for approved loans. Calculated as total approved loan amount / number of approved loans.</a:t>
            </a:r>
          </a:p>
          <a:p>
            <a:endParaRPr lang="en-US" dirty="0"/>
          </a:p>
          <a:p>
            <a:endParaRPr lang="en-US" dirty="0"/>
          </a:p>
          <a:p>
            <a:endParaRPr lang="en-US" dirty="0"/>
          </a:p>
          <a:p>
            <a:r>
              <a:rPr lang="en-US" dirty="0"/>
              <a:t>These metrics are essential for Sales to gauge approval effectiveness, total approvals, and average loan size.</a:t>
            </a:r>
          </a:p>
        </p:txBody>
      </p:sp>
    </p:spTree>
    <p:extLst>
      <p:ext uri="{BB962C8B-B14F-4D97-AF65-F5344CB8AC3E}">
        <p14:creationId xmlns:p14="http://schemas.microsoft.com/office/powerpoint/2010/main" val="2910871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2E980-C00C-EBCF-D486-D8B73D5FE53A}"/>
              </a:ext>
            </a:extLst>
          </p:cNvPr>
          <p:cNvSpPr>
            <a:spLocks noGrp="1"/>
          </p:cNvSpPr>
          <p:nvPr>
            <p:ph type="title"/>
          </p:nvPr>
        </p:nvSpPr>
        <p:spPr/>
        <p:txBody>
          <a:bodyPr/>
          <a:lstStyle/>
          <a:p>
            <a:r>
              <a:rPr lang="en-US" sz="2800" b="0" i="0" dirty="0">
                <a:solidFill>
                  <a:srgbClr val="D1D5DB"/>
                </a:solidFill>
                <a:effectLst/>
                <a:latin typeface="Söhne"/>
              </a:rPr>
              <a:t>Insight 1: Loan Approval by Education Level</a:t>
            </a:r>
            <a:endParaRPr lang="en-US" sz="2800" dirty="0"/>
          </a:p>
        </p:txBody>
      </p:sp>
      <p:pic>
        <p:nvPicPr>
          <p:cNvPr id="5" name="Content Placeholder 4">
            <a:extLst>
              <a:ext uri="{FF2B5EF4-FFF2-40B4-BE49-F238E27FC236}">
                <a16:creationId xmlns:a16="http://schemas.microsoft.com/office/drawing/2014/main" id="{521C9684-663A-2F82-5911-2C619B3344C4}"/>
              </a:ext>
            </a:extLst>
          </p:cNvPr>
          <p:cNvPicPr>
            <a:picLocks noGrp="1" noChangeAspect="1"/>
          </p:cNvPicPr>
          <p:nvPr>
            <p:ph idx="1"/>
          </p:nvPr>
        </p:nvPicPr>
        <p:blipFill>
          <a:blip r:embed="rId2"/>
          <a:stretch>
            <a:fillRect/>
          </a:stretch>
        </p:blipFill>
        <p:spPr>
          <a:xfrm>
            <a:off x="714103" y="1346905"/>
            <a:ext cx="8142514" cy="4901495"/>
          </a:xfrm>
        </p:spPr>
      </p:pic>
    </p:spTree>
    <p:extLst>
      <p:ext uri="{BB962C8B-B14F-4D97-AF65-F5344CB8AC3E}">
        <p14:creationId xmlns:p14="http://schemas.microsoft.com/office/powerpoint/2010/main" val="4106615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7A10-E75E-E39F-15B1-54187CBFFD8B}"/>
              </a:ext>
            </a:extLst>
          </p:cNvPr>
          <p:cNvSpPr>
            <a:spLocks noGrp="1"/>
          </p:cNvSpPr>
          <p:nvPr>
            <p:ph type="title"/>
          </p:nvPr>
        </p:nvSpPr>
        <p:spPr>
          <a:xfrm>
            <a:off x="646111" y="452719"/>
            <a:ext cx="9404723" cy="827442"/>
          </a:xfrm>
        </p:spPr>
        <p:txBody>
          <a:bodyPr/>
          <a:lstStyle/>
          <a:p>
            <a:r>
              <a:rPr lang="en-US" b="0" i="0" dirty="0">
                <a:solidFill>
                  <a:srgbClr val="D1D5DB"/>
                </a:solidFill>
                <a:effectLst/>
                <a:latin typeface="Söhne"/>
              </a:rPr>
              <a:t>Loan Approval by Education Level</a:t>
            </a:r>
            <a:endParaRPr lang="en-US" dirty="0"/>
          </a:p>
        </p:txBody>
      </p:sp>
      <p:sp>
        <p:nvSpPr>
          <p:cNvPr id="7" name="TextBox 6">
            <a:extLst>
              <a:ext uri="{FF2B5EF4-FFF2-40B4-BE49-F238E27FC236}">
                <a16:creationId xmlns:a16="http://schemas.microsoft.com/office/drawing/2014/main" id="{ED06818F-73DB-0200-1C20-5BA0B60AB324}"/>
              </a:ext>
            </a:extLst>
          </p:cNvPr>
          <p:cNvSpPr txBox="1"/>
          <p:nvPr/>
        </p:nvSpPr>
        <p:spPr>
          <a:xfrm>
            <a:off x="646111" y="1443841"/>
            <a:ext cx="10929257" cy="3754874"/>
          </a:xfrm>
          <a:prstGeom prst="rect">
            <a:avLst/>
          </a:prstGeom>
          <a:noFill/>
        </p:spPr>
        <p:txBody>
          <a:bodyPr wrap="square" rtlCol="0">
            <a:spAutoFit/>
          </a:bodyPr>
          <a:lstStyle/>
          <a:p>
            <a:pPr algn="l"/>
            <a:r>
              <a:rPr lang="en-US" sz="1400" b="1" i="0" u="sng" dirty="0">
                <a:solidFill>
                  <a:srgbClr val="D1D5DB"/>
                </a:solidFill>
                <a:effectLst/>
                <a:latin typeface="Söhne"/>
              </a:rPr>
              <a:t>Chart: Stacked Bar Chart</a:t>
            </a:r>
          </a:p>
          <a:p>
            <a:pPr algn="l"/>
            <a:endParaRPr lang="en-US" sz="1400" b="1" i="0" dirty="0">
              <a:solidFill>
                <a:srgbClr val="D1D5DB"/>
              </a:solidFill>
              <a:effectLst/>
              <a:latin typeface="Söhne"/>
            </a:endParaRPr>
          </a:p>
          <a:p>
            <a:pPr algn="l"/>
            <a:r>
              <a:rPr lang="en-US" sz="1400" b="1" i="0" dirty="0">
                <a:solidFill>
                  <a:srgbClr val="D1D5DB"/>
                </a:solidFill>
                <a:effectLst/>
                <a:latin typeface="Söhne"/>
              </a:rPr>
              <a:t>Education's Influence on Loan Approvals: A Notable Trend</a:t>
            </a:r>
            <a:endParaRPr lang="en-US" sz="1400" b="0" i="0" dirty="0">
              <a:solidFill>
                <a:srgbClr val="D1D5DB"/>
              </a:solidFill>
              <a:effectLst/>
              <a:latin typeface="Söhne"/>
            </a:endParaRPr>
          </a:p>
          <a:p>
            <a:pPr algn="l"/>
            <a:r>
              <a:rPr lang="en-US" sz="1400" b="0" i="0" dirty="0">
                <a:solidFill>
                  <a:srgbClr val="D1D5DB"/>
                </a:solidFill>
                <a:effectLst/>
                <a:latin typeface="Söhne"/>
              </a:rPr>
              <a:t>Analyzing loan approval rates by education level reveals an interesting trend within the membership. The data suggests that individuals with a graduate education tend to have a higher loan approval rate compared to those without a graduate degree. This disparity could stem from factors such as higher earning potential and stronger financial stability among those with advanced education. Gulf Winds Credit Union could capitalize on this insight by tailoring financial products and services that specifically cater to the unique needs and preferences of members with different education backgrounds. This could involve offering special loan packages or educational resources that address the financial concerns of both graduates and non-graduates.</a:t>
            </a:r>
          </a:p>
          <a:p>
            <a:pPr algn="l"/>
            <a:endParaRPr lang="en-US" sz="1400" dirty="0">
              <a:solidFill>
                <a:srgbClr val="D1D5DB"/>
              </a:solidFill>
              <a:latin typeface="Söhne"/>
            </a:endParaRPr>
          </a:p>
          <a:p>
            <a:pPr algn="l"/>
            <a:endParaRPr lang="en-US" sz="1400" b="0" i="0" dirty="0">
              <a:solidFill>
                <a:srgbClr val="D1D5DB"/>
              </a:solidFill>
              <a:effectLst/>
              <a:latin typeface="Söhne"/>
            </a:endParaRPr>
          </a:p>
          <a:p>
            <a:pPr algn="l"/>
            <a:r>
              <a:rPr lang="en-US" sz="1400" b="1" i="0" dirty="0">
                <a:solidFill>
                  <a:srgbClr val="D1D5DB"/>
                </a:solidFill>
                <a:effectLst/>
                <a:latin typeface="Söhne"/>
              </a:rPr>
              <a:t>Educational Attainment and Financial Responsibility: A Connection</a:t>
            </a:r>
            <a:endParaRPr lang="en-US" sz="1400" b="0" i="0" dirty="0">
              <a:solidFill>
                <a:srgbClr val="D1D5DB"/>
              </a:solidFill>
              <a:effectLst/>
              <a:latin typeface="Söhne"/>
            </a:endParaRPr>
          </a:p>
          <a:p>
            <a:pPr algn="l"/>
            <a:r>
              <a:rPr lang="en-US" sz="1400" b="0" i="0" dirty="0">
                <a:solidFill>
                  <a:srgbClr val="D1D5DB"/>
                </a:solidFill>
                <a:effectLst/>
                <a:latin typeface="Söhne"/>
              </a:rPr>
              <a:t>A deeper exploration into loan approvals by education level might uncover a correlation between educational attainment and financial responsibility. Members with higher education levels could exhibit better financial habits and decision-making skills, influencing their eligibility for loans. This insight could prompt Gulf Winds to design financial wellness programs that emphasize responsible financial behavior, budgeting strategies, and effective debt management. By nurturing financial literacy, the credit union not only enhances loan approval rates for its members but also contributes to their overall financial well-being.</a:t>
            </a:r>
          </a:p>
        </p:txBody>
      </p:sp>
    </p:spTree>
    <p:extLst>
      <p:ext uri="{BB962C8B-B14F-4D97-AF65-F5344CB8AC3E}">
        <p14:creationId xmlns:p14="http://schemas.microsoft.com/office/powerpoint/2010/main" val="147610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2E980-C00C-EBCF-D486-D8B73D5FE53A}"/>
              </a:ext>
            </a:extLst>
          </p:cNvPr>
          <p:cNvSpPr>
            <a:spLocks noGrp="1"/>
          </p:cNvSpPr>
          <p:nvPr>
            <p:ph type="title"/>
          </p:nvPr>
        </p:nvSpPr>
        <p:spPr>
          <a:xfrm>
            <a:off x="646111" y="452718"/>
            <a:ext cx="9404723" cy="1019031"/>
          </a:xfrm>
        </p:spPr>
        <p:txBody>
          <a:bodyPr/>
          <a:lstStyle/>
          <a:p>
            <a:r>
              <a:rPr lang="en-US" sz="2800" b="0" i="0" dirty="0">
                <a:solidFill>
                  <a:srgbClr val="D1D5DB"/>
                </a:solidFill>
                <a:effectLst/>
                <a:latin typeface="Söhne"/>
              </a:rPr>
              <a:t>Insight 2: </a:t>
            </a:r>
            <a:r>
              <a:rPr lang="en-US" sz="2800" dirty="0">
                <a:solidFill>
                  <a:srgbClr val="D1D5DB"/>
                </a:solidFill>
                <a:latin typeface="Söhne"/>
              </a:rPr>
              <a:t>Loan Amount Distribution</a:t>
            </a:r>
          </a:p>
        </p:txBody>
      </p:sp>
      <p:sp>
        <p:nvSpPr>
          <p:cNvPr id="4" name="Content Placeholder 3">
            <a:extLst>
              <a:ext uri="{FF2B5EF4-FFF2-40B4-BE49-F238E27FC236}">
                <a16:creationId xmlns:a16="http://schemas.microsoft.com/office/drawing/2014/main" id="{9CCD7CE1-DD97-B8E5-9EAF-1EA13F8000EF}"/>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C58C14D3-67BA-C462-9FEC-C6674A29C0D2}"/>
              </a:ext>
            </a:extLst>
          </p:cNvPr>
          <p:cNvPicPr>
            <a:picLocks noChangeAspect="1"/>
          </p:cNvPicPr>
          <p:nvPr/>
        </p:nvPicPr>
        <p:blipFill>
          <a:blip r:embed="rId2"/>
          <a:stretch>
            <a:fillRect/>
          </a:stretch>
        </p:blipFill>
        <p:spPr>
          <a:xfrm>
            <a:off x="1103312" y="1619794"/>
            <a:ext cx="9103134" cy="4725945"/>
          </a:xfrm>
          <a:prstGeom prst="rect">
            <a:avLst/>
          </a:prstGeom>
        </p:spPr>
      </p:pic>
    </p:spTree>
    <p:extLst>
      <p:ext uri="{BB962C8B-B14F-4D97-AF65-F5344CB8AC3E}">
        <p14:creationId xmlns:p14="http://schemas.microsoft.com/office/powerpoint/2010/main" val="1411175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7A10-E75E-E39F-15B1-54187CBFFD8B}"/>
              </a:ext>
            </a:extLst>
          </p:cNvPr>
          <p:cNvSpPr>
            <a:spLocks noGrp="1"/>
          </p:cNvSpPr>
          <p:nvPr>
            <p:ph type="title"/>
          </p:nvPr>
        </p:nvSpPr>
        <p:spPr>
          <a:xfrm>
            <a:off x="646111" y="452719"/>
            <a:ext cx="9404723" cy="827442"/>
          </a:xfrm>
        </p:spPr>
        <p:txBody>
          <a:bodyPr/>
          <a:lstStyle/>
          <a:p>
            <a:r>
              <a:rPr lang="en-US" sz="4400" dirty="0">
                <a:solidFill>
                  <a:srgbClr val="D1D5DB"/>
                </a:solidFill>
                <a:latin typeface="Söhne"/>
              </a:rPr>
              <a:t>Loan Amount Distribution</a:t>
            </a:r>
            <a:endParaRPr lang="en-US" dirty="0"/>
          </a:p>
        </p:txBody>
      </p:sp>
      <p:sp>
        <p:nvSpPr>
          <p:cNvPr id="7" name="TextBox 6">
            <a:extLst>
              <a:ext uri="{FF2B5EF4-FFF2-40B4-BE49-F238E27FC236}">
                <a16:creationId xmlns:a16="http://schemas.microsoft.com/office/drawing/2014/main" id="{ED06818F-73DB-0200-1C20-5BA0B60AB324}"/>
              </a:ext>
            </a:extLst>
          </p:cNvPr>
          <p:cNvSpPr txBox="1"/>
          <p:nvPr/>
        </p:nvSpPr>
        <p:spPr>
          <a:xfrm>
            <a:off x="862149" y="1463040"/>
            <a:ext cx="10929257" cy="3539430"/>
          </a:xfrm>
          <a:prstGeom prst="rect">
            <a:avLst/>
          </a:prstGeom>
          <a:noFill/>
        </p:spPr>
        <p:txBody>
          <a:bodyPr wrap="square" rtlCol="0">
            <a:spAutoFit/>
          </a:bodyPr>
          <a:lstStyle/>
          <a:p>
            <a:pPr algn="l"/>
            <a:r>
              <a:rPr lang="en-US" sz="1400" b="1" u="sng" dirty="0">
                <a:solidFill>
                  <a:srgbClr val="D1D5DB"/>
                </a:solidFill>
                <a:latin typeface="Söhne"/>
              </a:rPr>
              <a:t>Chart: Histogram</a:t>
            </a:r>
          </a:p>
          <a:p>
            <a:pPr algn="l"/>
            <a:endParaRPr lang="en-US" sz="1400" b="1" i="0" dirty="0">
              <a:solidFill>
                <a:srgbClr val="D1D5DB"/>
              </a:solidFill>
              <a:effectLst/>
              <a:latin typeface="Söhne"/>
            </a:endParaRPr>
          </a:p>
          <a:p>
            <a:pPr algn="l"/>
            <a:r>
              <a:rPr lang="en-US" sz="1400" b="1" i="0" dirty="0">
                <a:effectLst/>
                <a:latin typeface="Söhne"/>
              </a:rPr>
              <a:t>Diverse Loan Amount Distribution: Catering to Financial Needs</a:t>
            </a:r>
          </a:p>
          <a:p>
            <a:pPr algn="l"/>
            <a:r>
              <a:rPr lang="en-US" sz="1400" b="0" i="0" dirty="0">
                <a:solidFill>
                  <a:srgbClr val="D1D5DB"/>
                </a:solidFill>
                <a:effectLst/>
                <a:latin typeface="Söhne"/>
              </a:rPr>
              <a:t>The distribution of loan amounts within the membership showcases a diverse range of financial requirements. This heterogeneity signifies that Gulf Winds Credit Union effectively serves members with a spectrum of borrowing needs. Some members seek smaller loan amounts, which might reflect short-term goals or immediate financial needs. Others opt for larger loan amounts, indicating substantial investments such as education, homeownership, or business ventures. This variance underscores the credit union's adaptability to members' financial aspirations, positioning it as a versatile financial partner.</a:t>
            </a:r>
          </a:p>
          <a:p>
            <a:pPr algn="l"/>
            <a:endParaRPr lang="en-US" sz="1400" b="0" i="0" dirty="0">
              <a:solidFill>
                <a:srgbClr val="D1D5DB"/>
              </a:solidFill>
              <a:effectLst/>
              <a:latin typeface="Söhne"/>
            </a:endParaRPr>
          </a:p>
          <a:p>
            <a:pPr algn="l"/>
            <a:endParaRPr lang="en-US" sz="1400" b="0" i="0" dirty="0">
              <a:solidFill>
                <a:srgbClr val="D1D5DB"/>
              </a:solidFill>
              <a:effectLst/>
              <a:latin typeface="Söhne"/>
            </a:endParaRPr>
          </a:p>
          <a:p>
            <a:pPr algn="l"/>
            <a:r>
              <a:rPr lang="en-US" sz="1400" b="1" i="0" dirty="0">
                <a:solidFill>
                  <a:srgbClr val="D1D5DB"/>
                </a:solidFill>
                <a:effectLst/>
                <a:latin typeface="Söhne"/>
              </a:rPr>
              <a:t>Tailored Financial Solutions: Addressing Individual Goals</a:t>
            </a:r>
            <a:endParaRPr lang="en-US" sz="1400" b="0" i="0" dirty="0">
              <a:solidFill>
                <a:srgbClr val="D1D5DB"/>
              </a:solidFill>
              <a:effectLst/>
              <a:latin typeface="Söhne"/>
            </a:endParaRPr>
          </a:p>
          <a:p>
            <a:pPr algn="l"/>
            <a:r>
              <a:rPr lang="en-US" sz="1400" b="0" i="0" dirty="0">
                <a:solidFill>
                  <a:srgbClr val="D1D5DB"/>
                </a:solidFill>
                <a:effectLst/>
                <a:latin typeface="Söhne"/>
              </a:rPr>
              <a:t>The varied loan amount distribution prompts Gulf Winds to develop tailored financial solutions. Understanding members' preferences and financial goals enables the credit union to design loan products that cater to specific needs. For members seeking smaller loans, flexible repayment terms and lower interest rates might be emphasized to accommodate their circumstances. Conversely, members applying for larger loans may benefit from personalized consultation and comprehensive financial planning to ensure successful repayment. By recognizing the unique financial journeys of its members, Gulf Winds can provide targeted support and foster stronger member relationships.</a:t>
            </a:r>
          </a:p>
        </p:txBody>
      </p:sp>
    </p:spTree>
    <p:extLst>
      <p:ext uri="{BB962C8B-B14F-4D97-AF65-F5344CB8AC3E}">
        <p14:creationId xmlns:p14="http://schemas.microsoft.com/office/powerpoint/2010/main" val="3739595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2E980-C00C-EBCF-D486-D8B73D5FE53A}"/>
              </a:ext>
            </a:extLst>
          </p:cNvPr>
          <p:cNvSpPr>
            <a:spLocks noGrp="1"/>
          </p:cNvSpPr>
          <p:nvPr>
            <p:ph type="title"/>
          </p:nvPr>
        </p:nvSpPr>
        <p:spPr>
          <a:xfrm>
            <a:off x="646111" y="452718"/>
            <a:ext cx="9404723" cy="1019031"/>
          </a:xfrm>
        </p:spPr>
        <p:txBody>
          <a:bodyPr/>
          <a:lstStyle/>
          <a:p>
            <a:r>
              <a:rPr lang="en-US" sz="2800" b="0" i="0" dirty="0">
                <a:solidFill>
                  <a:srgbClr val="D1D5DB"/>
                </a:solidFill>
                <a:effectLst/>
                <a:latin typeface="Söhne"/>
              </a:rPr>
              <a:t>Insight 2: </a:t>
            </a:r>
            <a:r>
              <a:rPr lang="en-US" sz="2800" dirty="0">
                <a:solidFill>
                  <a:srgbClr val="D1D5DB"/>
                </a:solidFill>
                <a:latin typeface="Söhne"/>
              </a:rPr>
              <a:t>Loan Approval by Age Group</a:t>
            </a:r>
          </a:p>
        </p:txBody>
      </p:sp>
      <p:pic>
        <p:nvPicPr>
          <p:cNvPr id="5" name="Content Placeholder 4">
            <a:extLst>
              <a:ext uri="{FF2B5EF4-FFF2-40B4-BE49-F238E27FC236}">
                <a16:creationId xmlns:a16="http://schemas.microsoft.com/office/drawing/2014/main" id="{68063848-8672-6002-7009-01273B0EF65D}"/>
              </a:ext>
            </a:extLst>
          </p:cNvPr>
          <p:cNvPicPr>
            <a:picLocks noGrp="1" noChangeAspect="1"/>
          </p:cNvPicPr>
          <p:nvPr>
            <p:ph idx="1"/>
          </p:nvPr>
        </p:nvPicPr>
        <p:blipFill>
          <a:blip r:embed="rId2"/>
          <a:stretch>
            <a:fillRect/>
          </a:stretch>
        </p:blipFill>
        <p:spPr>
          <a:xfrm>
            <a:off x="1297577" y="1611086"/>
            <a:ext cx="8900160" cy="4637314"/>
          </a:xfrm>
        </p:spPr>
      </p:pic>
    </p:spTree>
    <p:extLst>
      <p:ext uri="{BB962C8B-B14F-4D97-AF65-F5344CB8AC3E}">
        <p14:creationId xmlns:p14="http://schemas.microsoft.com/office/powerpoint/2010/main" val="1217879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8DC61-5FC0-C296-E29F-96E8CDD7F571}"/>
              </a:ext>
            </a:extLst>
          </p:cNvPr>
          <p:cNvSpPr>
            <a:spLocks noGrp="1"/>
          </p:cNvSpPr>
          <p:nvPr>
            <p:ph type="title"/>
          </p:nvPr>
        </p:nvSpPr>
        <p:spPr>
          <a:xfrm>
            <a:off x="646111" y="452718"/>
            <a:ext cx="9404723" cy="1062573"/>
          </a:xfrm>
        </p:spPr>
        <p:txBody>
          <a:bodyPr/>
          <a:lstStyle/>
          <a:p>
            <a:r>
              <a:rPr lang="en-US" sz="2800" b="0" i="0" dirty="0">
                <a:solidFill>
                  <a:srgbClr val="ECECF1"/>
                </a:solidFill>
                <a:effectLst/>
                <a:latin typeface="Söhne"/>
              </a:rPr>
              <a:t>Loan Approval by Age Group</a:t>
            </a:r>
            <a:endParaRPr lang="en-US" sz="2800" dirty="0"/>
          </a:p>
        </p:txBody>
      </p:sp>
      <p:sp>
        <p:nvSpPr>
          <p:cNvPr id="4" name="TextBox 3">
            <a:extLst>
              <a:ext uri="{FF2B5EF4-FFF2-40B4-BE49-F238E27FC236}">
                <a16:creationId xmlns:a16="http://schemas.microsoft.com/office/drawing/2014/main" id="{47FCCC18-46EF-5AB2-133B-786183EF218B}"/>
              </a:ext>
            </a:extLst>
          </p:cNvPr>
          <p:cNvSpPr txBox="1"/>
          <p:nvPr/>
        </p:nvSpPr>
        <p:spPr>
          <a:xfrm>
            <a:off x="646111" y="1193074"/>
            <a:ext cx="10344106" cy="4616648"/>
          </a:xfrm>
          <a:prstGeom prst="rect">
            <a:avLst/>
          </a:prstGeom>
          <a:noFill/>
        </p:spPr>
        <p:txBody>
          <a:bodyPr wrap="square" rtlCol="0">
            <a:spAutoFit/>
          </a:bodyPr>
          <a:lstStyle/>
          <a:p>
            <a:pPr algn="l"/>
            <a:r>
              <a:rPr lang="en-US" sz="1400" dirty="0">
                <a:solidFill>
                  <a:srgbClr val="D1D5DB"/>
                </a:solidFill>
                <a:latin typeface="Söhne"/>
              </a:rPr>
              <a:t>This analysis sheds light on how age influences loan eligibility, repayment capacity, and financial aspirations.</a:t>
            </a:r>
          </a:p>
          <a:p>
            <a:pPr algn="l"/>
            <a:endParaRPr lang="en-US" sz="1400" dirty="0">
              <a:solidFill>
                <a:srgbClr val="D1D5DB"/>
              </a:solidFill>
              <a:latin typeface="Söhne"/>
            </a:endParaRPr>
          </a:p>
          <a:p>
            <a:pPr algn="l"/>
            <a:r>
              <a:rPr lang="en-US" sz="1400" dirty="0">
                <a:solidFill>
                  <a:srgbClr val="D1D5DB"/>
                </a:solidFill>
                <a:latin typeface="Söhne"/>
              </a:rPr>
              <a:t>Younger members (18-30) show varying loan approval rates. This segment might consist of students, recent graduates, and early-career professionals seeking loans for education, starting a business, or making significant purchases. Understanding their specific needs can guide the credit union's efforts to support young borrowers' financial growth.</a:t>
            </a:r>
          </a:p>
          <a:p>
            <a:pPr algn="l"/>
            <a:endParaRPr lang="en-US" sz="1400" dirty="0">
              <a:solidFill>
                <a:srgbClr val="D1D5DB"/>
              </a:solidFill>
              <a:latin typeface="Söhne"/>
            </a:endParaRPr>
          </a:p>
          <a:p>
            <a:pPr algn="l"/>
            <a:endParaRPr lang="en-US" sz="1400" dirty="0">
              <a:solidFill>
                <a:srgbClr val="D1D5DB"/>
              </a:solidFill>
              <a:latin typeface="Söhne"/>
            </a:endParaRPr>
          </a:p>
          <a:p>
            <a:pPr algn="l"/>
            <a:r>
              <a:rPr lang="en-US" sz="1400" dirty="0">
                <a:solidFill>
                  <a:srgbClr val="D1D5DB"/>
                </a:solidFill>
                <a:latin typeface="Söhne"/>
              </a:rPr>
              <a:t>Members in their prime earning years (31-50) tend to have higher approval rates. This aligns with their established financial stability, steady income sources, and potential assets. Loans for homeownership, education, and family expenses are common in this stage.</a:t>
            </a:r>
          </a:p>
          <a:p>
            <a:pPr algn="l"/>
            <a:endParaRPr lang="en-US" sz="1400" dirty="0">
              <a:solidFill>
                <a:srgbClr val="D1D5DB"/>
              </a:solidFill>
              <a:latin typeface="Söhne"/>
            </a:endParaRPr>
          </a:p>
          <a:p>
            <a:pPr algn="l"/>
            <a:endParaRPr lang="en-US" sz="1400" dirty="0">
              <a:solidFill>
                <a:srgbClr val="D1D5DB"/>
              </a:solidFill>
              <a:latin typeface="Söhne"/>
            </a:endParaRPr>
          </a:p>
          <a:p>
            <a:pPr algn="l"/>
            <a:r>
              <a:rPr lang="en-US" sz="1400" dirty="0">
                <a:solidFill>
                  <a:srgbClr val="D1D5DB"/>
                </a:solidFill>
                <a:latin typeface="Söhne"/>
              </a:rPr>
              <a:t>The older age group (51 and above) may require loans for retirement planning, health care, and financial support for family members. Approvals in this category can reflect the credit union's role in aiding members during life transitions.</a:t>
            </a:r>
          </a:p>
          <a:p>
            <a:pPr algn="l"/>
            <a:endParaRPr lang="en-US" sz="1400" dirty="0">
              <a:solidFill>
                <a:srgbClr val="D1D5DB"/>
              </a:solidFill>
              <a:latin typeface="Söhne"/>
            </a:endParaRPr>
          </a:p>
          <a:p>
            <a:pPr algn="l"/>
            <a:r>
              <a:rPr lang="en-US" sz="1400" b="1" i="0" dirty="0">
                <a:effectLst/>
                <a:latin typeface="Söhne"/>
              </a:rPr>
              <a:t>Membership Composition:</a:t>
            </a:r>
            <a:r>
              <a:rPr lang="en-US" sz="1400" b="0" i="0" dirty="0">
                <a:solidFill>
                  <a:srgbClr val="D1D5DB"/>
                </a:solidFill>
                <a:effectLst/>
                <a:latin typeface="Söhne"/>
              </a:rPr>
              <a:t> The distribution of loan approvals across age groups highlights the composition of Gulf Winds' membership. Understanding the predominant age groups can aid in tailoring marketing efforts and services to effectively engage members at different life stages.</a:t>
            </a:r>
          </a:p>
          <a:p>
            <a:pPr algn="l"/>
            <a:endParaRPr lang="en-US" sz="1400" dirty="0">
              <a:solidFill>
                <a:srgbClr val="D1D5DB"/>
              </a:solidFill>
              <a:latin typeface="Söhne"/>
            </a:endParaRPr>
          </a:p>
          <a:p>
            <a:pPr algn="l"/>
            <a:r>
              <a:rPr lang="en-US" sz="1400" b="1" i="0" dirty="0">
                <a:effectLst/>
                <a:latin typeface="Söhne"/>
              </a:rPr>
              <a:t>Member Lifecycle:</a:t>
            </a:r>
            <a:r>
              <a:rPr lang="en-US" sz="1400" b="0" i="0" dirty="0">
                <a:solidFill>
                  <a:srgbClr val="D1D5DB"/>
                </a:solidFill>
                <a:effectLst/>
                <a:latin typeface="Söhne"/>
              </a:rPr>
              <a:t> Analyzing loan approvals by age group maps out members' financial lifecycles. Gulf Winds can tailor its products and services to match members' evolving needs, such as providing financial education for young adults and retirement planning for older members.</a:t>
            </a:r>
            <a:endParaRPr lang="en-US" sz="1400" dirty="0">
              <a:solidFill>
                <a:srgbClr val="D1D5DB"/>
              </a:solidFill>
              <a:latin typeface="Söhne"/>
            </a:endParaRPr>
          </a:p>
        </p:txBody>
      </p:sp>
    </p:spTree>
    <p:extLst>
      <p:ext uri="{BB962C8B-B14F-4D97-AF65-F5344CB8AC3E}">
        <p14:creationId xmlns:p14="http://schemas.microsoft.com/office/powerpoint/2010/main" val="154293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BC2AA-27ED-E6A3-6592-E23EB8DCB9AB}"/>
              </a:ext>
            </a:extLst>
          </p:cNvPr>
          <p:cNvSpPr>
            <a:spLocks noGrp="1"/>
          </p:cNvSpPr>
          <p:nvPr>
            <p:ph type="title"/>
          </p:nvPr>
        </p:nvSpPr>
        <p:spPr>
          <a:xfrm>
            <a:off x="646112" y="452718"/>
            <a:ext cx="5380220" cy="705522"/>
          </a:xfrm>
        </p:spPr>
        <p:txBody>
          <a:bodyPr/>
          <a:lstStyle/>
          <a:p>
            <a:r>
              <a:rPr lang="en-US" sz="3600" dirty="0"/>
              <a:t>Recommendations:</a:t>
            </a:r>
          </a:p>
        </p:txBody>
      </p:sp>
      <p:sp>
        <p:nvSpPr>
          <p:cNvPr id="3" name="TextBox 2">
            <a:extLst>
              <a:ext uri="{FF2B5EF4-FFF2-40B4-BE49-F238E27FC236}">
                <a16:creationId xmlns:a16="http://schemas.microsoft.com/office/drawing/2014/main" id="{01B2ADEB-3194-0827-15E6-36270295D900}"/>
              </a:ext>
            </a:extLst>
          </p:cNvPr>
          <p:cNvSpPr txBox="1"/>
          <p:nvPr/>
        </p:nvSpPr>
        <p:spPr>
          <a:xfrm>
            <a:off x="731520" y="1158240"/>
            <a:ext cx="10589623" cy="5047536"/>
          </a:xfrm>
          <a:prstGeom prst="rect">
            <a:avLst/>
          </a:prstGeom>
          <a:noFill/>
        </p:spPr>
        <p:txBody>
          <a:bodyPr wrap="square" rtlCol="0">
            <a:spAutoFit/>
          </a:bodyPr>
          <a:lstStyle/>
          <a:p>
            <a:pPr algn="l"/>
            <a:r>
              <a:rPr lang="en-US" sz="1400" b="0" i="0" dirty="0">
                <a:solidFill>
                  <a:srgbClr val="D1D5DB"/>
                </a:solidFill>
                <a:effectLst/>
                <a:latin typeface="Söhne"/>
              </a:rPr>
              <a:t>Based on the analysis of approved and non-approved loans, the following strategies can help to enhance loan approval rates:</a:t>
            </a:r>
          </a:p>
          <a:p>
            <a:pPr algn="l"/>
            <a:endParaRPr lang="en-US" sz="1400" dirty="0">
              <a:solidFill>
                <a:srgbClr val="D1D5DB"/>
              </a:solidFill>
              <a:latin typeface="Söhne"/>
            </a:endParaRPr>
          </a:p>
          <a:p>
            <a:pPr marL="285750" indent="-285750" algn="l">
              <a:buFont typeface="Wingdings" panose="05000000000000000000" pitchFamily="2" charset="2"/>
              <a:buChar char="ü"/>
            </a:pPr>
            <a:r>
              <a:rPr lang="en-US" sz="1400" b="1" i="0" dirty="0">
                <a:effectLst/>
                <a:latin typeface="Söhne"/>
              </a:rPr>
              <a:t>1. Targeted Marketing Campaigns:</a:t>
            </a:r>
            <a:r>
              <a:rPr lang="en-US" sz="1400" b="0" i="0" dirty="0">
                <a:solidFill>
                  <a:srgbClr val="D1D5DB"/>
                </a:solidFill>
                <a:effectLst/>
                <a:latin typeface="Söhne"/>
              </a:rPr>
              <a:t> To capitalize on the insights from the data analysis, the Sales team should consider launching targeted marketing campaigns. For example, they can create campaigns that highlight the benefits of joint loan applications for married individuals, showcasing how combined incomes positively impact loan eligibility and approval rates. Additionally, the team can design educational content that emphasizes the correlation between higher education levels and increased chances of loan approval. By tailoring messages to specific demographics, such campaigns can resonate more effectively with different segments of the membership, ultimately driving higher engagement and loan application rates.</a:t>
            </a:r>
          </a:p>
          <a:p>
            <a:pPr marL="285750" indent="-285750" algn="l">
              <a:buFont typeface="Wingdings" panose="05000000000000000000" pitchFamily="2" charset="2"/>
              <a:buChar char="ü"/>
            </a:pPr>
            <a:endParaRPr lang="en-US" sz="1400" b="0" i="0" dirty="0">
              <a:solidFill>
                <a:srgbClr val="D1D5DB"/>
              </a:solidFill>
              <a:effectLst/>
              <a:latin typeface="Söhne"/>
            </a:endParaRPr>
          </a:p>
          <a:p>
            <a:pPr marL="285750" indent="-285750" algn="l">
              <a:buFont typeface="Wingdings" panose="05000000000000000000" pitchFamily="2" charset="2"/>
              <a:buChar char="ü"/>
            </a:pPr>
            <a:r>
              <a:rPr lang="en-US" sz="1400" b="1" i="0" dirty="0">
                <a:effectLst/>
                <a:latin typeface="Söhne"/>
              </a:rPr>
              <a:t>2. Customized Loan Products:</a:t>
            </a:r>
            <a:r>
              <a:rPr lang="en-US" sz="1400" b="0" i="0" dirty="0">
                <a:solidFill>
                  <a:srgbClr val="D1D5DB"/>
                </a:solidFill>
                <a:effectLst/>
                <a:latin typeface="Söhne"/>
              </a:rPr>
              <a:t> The wide spectrum of loan amounts sought by members provides a prime opportunity for the Sales team to introduce customized loan products. By segmenting members based on their loan amount preferences, the team can create offerings that cater to various financial requirements. This might include introducing micro-loans for those seeking smaller amounts, while also developing jumbo loan options for members with more substantial financial needs. Offering a diversified portfolio of loan products ensures that Gulf Winds Credit Union can cater to a broader range of members, fostering stronger relationships and increasing the likelihood of successful loan applications.</a:t>
            </a:r>
          </a:p>
          <a:p>
            <a:pPr marL="285750" indent="-285750" algn="l">
              <a:buFont typeface="Wingdings" panose="05000000000000000000" pitchFamily="2" charset="2"/>
              <a:buChar char="ü"/>
            </a:pPr>
            <a:endParaRPr lang="en-US" sz="1400" dirty="0">
              <a:solidFill>
                <a:srgbClr val="D1D5DB"/>
              </a:solidFill>
              <a:latin typeface="Söhne"/>
            </a:endParaRPr>
          </a:p>
          <a:p>
            <a:pPr marL="285750" indent="-285750" algn="l">
              <a:buFont typeface="Wingdings" panose="05000000000000000000" pitchFamily="2" charset="2"/>
              <a:buChar char="ü"/>
            </a:pPr>
            <a:r>
              <a:rPr lang="en-US" sz="1400" b="1" i="0" dirty="0">
                <a:effectLst/>
                <a:latin typeface="Söhne"/>
              </a:rPr>
              <a:t>3. Financial Wellness Workshops:</a:t>
            </a:r>
            <a:r>
              <a:rPr lang="en-US" sz="1400" b="0" i="0" dirty="0">
                <a:solidFill>
                  <a:srgbClr val="D1D5DB"/>
                </a:solidFill>
                <a:effectLst/>
                <a:latin typeface="Söhne"/>
              </a:rPr>
              <a:t> Considering the variance in credit scores and loan approvals among different age groups, the Sales team could implement financial wellness workshops. These workshops could focus on enhancing financial literacy and educating members about responsible borrowing and credit management. By empowering members with the knowledge and tools to improve their credit scores and financial health, the Credit Union can positively influence loan approval rates. Moreover, these workshops could be specifically targeted towards age groups that exhibit lower approval rates, tailoring the content to address their unique financial challenges. This proactive approach not only supports members in their financial journey but also positions Gulf Winds as a trusted partner invested in their financial well-being.</a:t>
            </a:r>
            <a:endParaRPr lang="en-US" sz="1400" dirty="0">
              <a:solidFill>
                <a:srgbClr val="D1D5DB"/>
              </a:solidFill>
              <a:latin typeface="Söhne"/>
            </a:endParaRPr>
          </a:p>
        </p:txBody>
      </p:sp>
    </p:spTree>
    <p:extLst>
      <p:ext uri="{BB962C8B-B14F-4D97-AF65-F5344CB8AC3E}">
        <p14:creationId xmlns:p14="http://schemas.microsoft.com/office/powerpoint/2010/main" val="42878844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492</TotalTime>
  <Words>2125</Words>
  <Application>Microsoft Office PowerPoint</Application>
  <PresentationFormat>Widescreen</PresentationFormat>
  <Paragraphs>102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Söhne</vt:lpstr>
      <vt:lpstr>Wingdings</vt:lpstr>
      <vt:lpstr>Wingdings 3</vt:lpstr>
      <vt:lpstr>Ion</vt:lpstr>
      <vt:lpstr>PowerPoint Presentation</vt:lpstr>
      <vt:lpstr>PowerPoint Presentation</vt:lpstr>
      <vt:lpstr>Insight 1: Loan Approval by Education Level</vt:lpstr>
      <vt:lpstr>Loan Approval by Education Level</vt:lpstr>
      <vt:lpstr>Insight 2: Loan Amount Distribution</vt:lpstr>
      <vt:lpstr>Loan Amount Distribution</vt:lpstr>
      <vt:lpstr>Insight 2: Loan Approval by Age Group</vt:lpstr>
      <vt:lpstr>Loan Approval by Age Group</vt:lpstr>
      <vt:lpstr>Recommendations:</vt:lpstr>
      <vt:lpstr>PowerPoint Presentation</vt:lpstr>
      <vt:lpstr>Additional recommendations</vt:lpstr>
      <vt:lpstr>Tools used for this projects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watson Marcelain</dc:creator>
  <cp:lastModifiedBy>watson Marcelain</cp:lastModifiedBy>
  <cp:revision>7</cp:revision>
  <dcterms:created xsi:type="dcterms:W3CDTF">2023-08-27T21:13:47Z</dcterms:created>
  <dcterms:modified xsi:type="dcterms:W3CDTF">2023-08-28T05:25:52Z</dcterms:modified>
</cp:coreProperties>
</file>