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1"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3" autoAdjust="0"/>
    <p:restoredTop sz="94660"/>
  </p:normalViewPr>
  <p:slideViewPr>
    <p:cSldViewPr snapToGrid="0">
      <p:cViewPr>
        <p:scale>
          <a:sx n="75" d="100"/>
          <a:sy n="75" d="100"/>
        </p:scale>
        <p:origin x="942" y="4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t>6/4/2020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t>6/4/2020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t>6/4/2020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t>6/4/2020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2"/>
          <p:cNvSpPr/>
          <p:nvPr/>
        </p:nvSpPr>
        <p:spPr>
          <a:xfrm>
            <a:off x="1829872" y="555716"/>
            <a:ext cx="7391400" cy="461661"/>
          </a:xfrm>
          <a:prstGeom prst="rect">
            <a:avLst/>
          </a:prstGeom>
          <a:ln w="12700">
            <a:miter lim="400000"/>
          </a:ln>
        </p:spPr>
        <p:txBody>
          <a:bodyPr lIns="45718" tIns="45718" rIns="45718" bIns="45718">
            <a:spAutoFit/>
          </a:bodyPr>
          <a:lstStyle>
            <a:lvl1pPr>
              <a:defRPr sz="2800" b="1">
                <a:solidFill>
                  <a:srgbClr val="FF0000"/>
                </a:solidFill>
                <a:latin typeface="+mj-lt"/>
                <a:ea typeface="+mj-ea"/>
                <a:cs typeface="+mj-cs"/>
                <a:sym typeface="Calibri" panose="020F0502020204030204"/>
              </a:defRPr>
            </a:lvl1pPr>
          </a:lstStyle>
          <a:p>
            <a:pPr algn="ctr"/>
            <a:r>
              <a:rPr lang="en-US" sz="2400" dirty="0">
                <a:solidFill>
                  <a:schemeClr val="tx1"/>
                </a:solidFill>
                <a:latin typeface="Times New Roman" panose="02020603050405020304" pitchFamily="18" charset="0"/>
                <a:cs typeface="Times New Roman" panose="02020603050405020304" pitchFamily="18" charset="0"/>
              </a:rPr>
              <a:t>NATIONAL INSTITUTE OF TRANSPORT (NIT)</a:t>
            </a:r>
            <a:endParaRPr sz="2400" dirty="0">
              <a:solidFill>
                <a:schemeClr val="tx1"/>
              </a:solidFill>
              <a:latin typeface="Times New Roman" panose="02020603050405020304" pitchFamily="18" charset="0"/>
              <a:cs typeface="Times New Roman" panose="02020603050405020304" pitchFamily="18" charset="0"/>
            </a:endParaRPr>
          </a:p>
        </p:txBody>
      </p:sp>
      <p:sp>
        <p:nvSpPr>
          <p:cNvPr id="4" name="Shape 114"/>
          <p:cNvSpPr/>
          <p:nvPr/>
        </p:nvSpPr>
        <p:spPr>
          <a:xfrm>
            <a:off x="1250323" y="4415307"/>
            <a:ext cx="8550499" cy="1631212"/>
          </a:xfrm>
          <a:prstGeom prst="rect">
            <a:avLst/>
          </a:prstGeom>
          <a:ln w="12700">
            <a:miter lim="400000"/>
          </a:ln>
        </p:spPr>
        <p:txBody>
          <a:bodyPr wrap="square" lIns="45718" tIns="45718" rIns="45718" bIns="45718">
            <a:spAutoFit/>
          </a:bodyPr>
          <a:lstStyle/>
          <a:p>
            <a:pPr>
              <a:defRPr b="1">
                <a:latin typeface="+mj-lt"/>
                <a:ea typeface="+mj-ea"/>
                <a:cs typeface="+mj-cs"/>
                <a:sym typeface="Calibri" panose="020F0502020204030204"/>
              </a:defRPr>
            </a:pPr>
            <a:r>
              <a:rPr sz="2000" dirty="0">
                <a:latin typeface="Times New Roman" panose="02020603050405020304" pitchFamily="18" charset="0"/>
                <a:cs typeface="Times New Roman" panose="02020603050405020304" pitchFamily="18" charset="0"/>
              </a:rPr>
              <a:t>COURSE               </a:t>
            </a:r>
            <a:r>
              <a:rPr lang="en-GB" sz="200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DCICT</a:t>
            </a:r>
            <a:endParaRPr sz="2000" b="0" dirty="0">
              <a:latin typeface="Times New Roman" panose="02020603050405020304" pitchFamily="18" charset="0"/>
              <a:cs typeface="Times New Roman" panose="02020603050405020304" pitchFamily="18" charset="0"/>
            </a:endParaRPr>
          </a:p>
          <a:p>
            <a:pPr>
              <a:defRPr b="1">
                <a:latin typeface="+mj-lt"/>
                <a:ea typeface="+mj-ea"/>
                <a:cs typeface="+mj-cs"/>
                <a:sym typeface="Calibri" panose="020F0502020204030204"/>
              </a:defRPr>
            </a:pPr>
            <a:r>
              <a:rPr sz="2000" dirty="0">
                <a:latin typeface="Times New Roman" panose="02020603050405020304" pitchFamily="18" charset="0"/>
                <a:cs typeface="Times New Roman" panose="02020603050405020304" pitchFamily="18" charset="0"/>
              </a:rPr>
              <a:t>PROJECT TITL</a:t>
            </a:r>
            <a:r>
              <a:rPr lang="en-US" sz="2000" dirty="0">
                <a:latin typeface="Times New Roman" panose="02020603050405020304" pitchFamily="18" charset="0"/>
                <a:cs typeface="Times New Roman" panose="02020603050405020304" pitchFamily="18" charset="0"/>
              </a:rPr>
              <a:t>E  : </a:t>
            </a:r>
            <a:r>
              <a:rPr lang="en-US" sz="2000" dirty="0" smtClean="0">
                <a:latin typeface="Times New Roman" panose="02020603050405020304" pitchFamily="18" charset="0"/>
                <a:cs typeface="Times New Roman" panose="02020603050405020304" pitchFamily="18" charset="0"/>
              </a:rPr>
              <a:t> TANESCO DITRIBUTION SUPPORTIVE SYSTEM</a:t>
            </a:r>
            <a:endParaRPr sz="2000" dirty="0">
              <a:latin typeface="Times New Roman" panose="02020603050405020304" pitchFamily="18" charset="0"/>
              <a:cs typeface="Times New Roman" panose="02020603050405020304" pitchFamily="18" charset="0"/>
            </a:endParaRPr>
          </a:p>
          <a:p>
            <a:pPr>
              <a:defRPr b="1">
                <a:latin typeface="+mj-lt"/>
                <a:ea typeface="+mj-ea"/>
                <a:cs typeface="+mj-cs"/>
                <a:sym typeface="Calibri" panose="020F0502020204030204"/>
              </a:defRPr>
            </a:pPr>
            <a:r>
              <a:rPr sz="2000" dirty="0">
                <a:latin typeface="Times New Roman" panose="02020603050405020304" pitchFamily="18" charset="0"/>
                <a:cs typeface="Times New Roman" panose="02020603050405020304" pitchFamily="18" charset="0"/>
              </a:rPr>
              <a:t>STUDENT</a:t>
            </a:r>
            <a:r>
              <a:rPr lang="en-US" sz="2000" dirty="0">
                <a:latin typeface="Times New Roman" panose="02020603050405020304" pitchFamily="18" charset="0"/>
                <a:cs typeface="Times New Roman" panose="02020603050405020304" pitchFamily="18" charset="0"/>
              </a:rPr>
              <a:t>S</a:t>
            </a:r>
            <a:r>
              <a:rPr sz="2000" dirty="0">
                <a:latin typeface="Times New Roman" panose="02020603050405020304" pitchFamily="18" charset="0"/>
                <a:cs typeface="Times New Roman" panose="02020603050405020304" pitchFamily="18" charset="0"/>
              </a:rPr>
              <a:t> </a:t>
            </a:r>
            <a:r>
              <a:rPr sz="2000" dirty="0" smtClean="0">
                <a:latin typeface="Times New Roman" panose="02020603050405020304" pitchFamily="18" charset="0"/>
                <a:cs typeface="Times New Roman" panose="02020603050405020304" pitchFamily="18" charset="0"/>
              </a:rPr>
              <a:t>NAME:</a:t>
            </a:r>
            <a:r>
              <a:rPr lang="en-US" sz="2000" dirty="0" smtClean="0">
                <a:latin typeface="Times New Roman" panose="02020603050405020304" pitchFamily="18" charset="0"/>
                <a:cs typeface="Times New Roman" panose="02020603050405020304" pitchFamily="18" charset="0"/>
              </a:rPr>
              <a:t>WATSON, JAMES </a:t>
            </a:r>
          </a:p>
          <a:p>
            <a:pPr>
              <a:defRPr b="1">
                <a:latin typeface="+mj-lt"/>
                <a:ea typeface="+mj-ea"/>
                <a:cs typeface="+mj-cs"/>
                <a:sym typeface="Calibri" panose="020F0502020204030204"/>
              </a:defRPr>
            </a:pPr>
            <a:r>
              <a:rPr lang="en-US" sz="2000" b="1" dirty="0" smtClean="0">
                <a:latin typeface="Times New Roman" panose="02020603050405020304" pitchFamily="18" charset="0"/>
                <a:cs typeface="Times New Roman" panose="02020603050405020304" pitchFamily="18" charset="0"/>
              </a:rPr>
              <a:t>REGISTRATION NUMBER: NIT/CICT/2018/442</a:t>
            </a:r>
            <a:endParaRPr sz="2000" b="0" dirty="0">
              <a:latin typeface="Times New Roman" panose="02020603050405020304" pitchFamily="18" charset="0"/>
              <a:cs typeface="Times New Roman" panose="02020603050405020304" pitchFamily="18" charset="0"/>
            </a:endParaRPr>
          </a:p>
          <a:p>
            <a:pPr>
              <a:defRPr b="1">
                <a:latin typeface="+mj-lt"/>
                <a:ea typeface="+mj-ea"/>
                <a:cs typeface="+mj-cs"/>
                <a:sym typeface="Calibri" panose="020F0502020204030204"/>
              </a:defRPr>
            </a:pPr>
            <a:r>
              <a:rPr sz="2000" dirty="0">
                <a:latin typeface="Times New Roman" panose="02020603050405020304" pitchFamily="18" charset="0"/>
                <a:cs typeface="Times New Roman" panose="02020603050405020304" pitchFamily="18" charset="0"/>
              </a:rPr>
              <a:t>ACADEMIC YEAR:</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2019/2020</a:t>
            </a:r>
            <a:endParaRPr sz="2000" b="0" dirty="0">
              <a:latin typeface="Times New Roman" panose="02020603050405020304" pitchFamily="18" charset="0"/>
              <a:cs typeface="Times New Roman" panose="02020603050405020304" pitchFamily="18" charset="0"/>
            </a:endParaRPr>
          </a:p>
        </p:txBody>
      </p:sp>
      <p:pic>
        <p:nvPicPr>
          <p:cNvPr id="5" name="Picture 4" descr="National-Institute-of-Transport-NIT"/>
          <p:cNvPicPr/>
          <p:nvPr/>
        </p:nvPicPr>
        <p:blipFill>
          <a:blip r:embed="rId2">
            <a:extLst>
              <a:ext uri="{28A0092B-C50C-407E-A947-70E740481C1C}">
                <a14:useLocalDpi xmlns:a14="http://schemas.microsoft.com/office/drawing/2010/main" val="0"/>
              </a:ext>
            </a:extLst>
          </a:blip>
          <a:srcRect/>
          <a:stretch>
            <a:fillRect/>
          </a:stretch>
        </p:blipFill>
        <p:spPr bwMode="auto">
          <a:xfrm>
            <a:off x="3862052" y="1541907"/>
            <a:ext cx="2133600" cy="2286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PROBLEM</a:t>
            </a:r>
            <a:r>
              <a:rPr lang="en-US" b="1" dirty="0">
                <a:solidFill>
                  <a:schemeClr val="bg1"/>
                </a:solidFill>
              </a:rPr>
              <a:t> </a:t>
            </a:r>
            <a:r>
              <a:rPr lang="en-US" b="1" dirty="0"/>
              <a:t>STATEMENT</a:t>
            </a:r>
            <a:r>
              <a:rPr lang="en-US" b="1" dirty="0">
                <a:solidFill>
                  <a:schemeClr val="bg1"/>
                </a:solidFill>
              </a:rPr>
              <a:t>  </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lgn="l"/>
            <a:r>
              <a:rPr lang="en-US" dirty="0" smtClean="0"/>
              <a:t> </a:t>
            </a:r>
            <a:r>
              <a:rPr lang="en-US" dirty="0" smtClean="0"/>
              <a:t>Normally to get connected by  electricity service provided by TANESCO is need the physical visit to near TANESCO</a:t>
            </a:r>
            <a:r>
              <a:rPr lang="en-US" dirty="0" smtClean="0"/>
              <a:t>. These offices sometimes may be far from the customers and also the application form which is filled by costumers to get the service is paper work. So, it is easy to be displaced that result to delay of the connection system. Also many Tanzania's, which are major costumers of TANESCO have no knowledge on the way to deliver claims to the company which results to the cost of time and other resources to visit the company's office. Thus TANESCO SERVICE DISTRIBUTION SUPPORTIVE will solve this problem</a:t>
            </a:r>
          </a:p>
          <a:p>
            <a:pPr marL="0" indent="0" algn="l">
              <a:buNone/>
            </a:pPr>
            <a:endParaRPr lang="en-US" dirty="0" smtClean="0"/>
          </a:p>
          <a:p>
            <a:pPr algn="l"/>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6255" y="624110"/>
            <a:ext cx="8911687" cy="1280890"/>
          </a:xfrm>
        </p:spPr>
        <p:txBody>
          <a:bodyPr/>
          <a:lstStyle/>
          <a:p>
            <a:r>
              <a:rPr lang="en-US" b="1" dirty="0"/>
              <a:t>OBJECTIVES</a:t>
            </a:r>
          </a:p>
        </p:txBody>
      </p:sp>
      <p:sp>
        <p:nvSpPr>
          <p:cNvPr id="3" name="Content Placeholder 2"/>
          <p:cNvSpPr>
            <a:spLocks noGrp="1"/>
          </p:cNvSpPr>
          <p:nvPr>
            <p:ph idx="1"/>
          </p:nvPr>
        </p:nvSpPr>
        <p:spPr>
          <a:xfrm>
            <a:off x="2022542" y="1772992"/>
            <a:ext cx="8915400" cy="3777622"/>
          </a:xfrm>
        </p:spPr>
        <p:txBody>
          <a:bodyPr>
            <a:normAutofit fontScale="92500" lnSpcReduction="20000"/>
          </a:bodyPr>
          <a:lstStyle/>
          <a:p>
            <a:endParaRPr lang="en-US" b="1" dirty="0"/>
          </a:p>
          <a:p>
            <a:pPr marL="0" indent="0" algn="l">
              <a:buNone/>
            </a:pPr>
            <a:r>
              <a:rPr lang="en-US" b="1" dirty="0"/>
              <a:t>General Objective </a:t>
            </a:r>
          </a:p>
          <a:p>
            <a:r>
              <a:rPr lang="en-US" dirty="0"/>
              <a:t>To </a:t>
            </a:r>
            <a:r>
              <a:rPr lang="en-US" dirty="0" smtClean="0"/>
              <a:t>design and </a:t>
            </a:r>
            <a:r>
              <a:rPr lang="en-US" dirty="0" smtClean="0"/>
              <a:t>develop the TANESCO SERVICES DISTRIBUTION SUPPORTIVE SYSTEM.</a:t>
            </a:r>
            <a:endParaRPr lang="en-US" dirty="0"/>
          </a:p>
          <a:p>
            <a:pPr marL="0" indent="0" algn="l">
              <a:buNone/>
            </a:pPr>
            <a:r>
              <a:rPr lang="en-US" b="1" dirty="0"/>
              <a:t>Specific </a:t>
            </a:r>
            <a:r>
              <a:rPr lang="en-US" b="1" dirty="0" smtClean="0"/>
              <a:t>Objectives</a:t>
            </a:r>
          </a:p>
          <a:p>
            <a:r>
              <a:rPr lang="en-US" dirty="0" smtClean="0"/>
              <a:t>To </a:t>
            </a:r>
            <a:r>
              <a:rPr lang="en-US" dirty="0"/>
              <a:t>develop </a:t>
            </a:r>
            <a:r>
              <a:rPr lang="en-US" dirty="0" smtClean="0"/>
              <a:t>subsystem for user registration panel.</a:t>
            </a:r>
            <a:endParaRPr lang="en-US" dirty="0"/>
          </a:p>
          <a:p>
            <a:r>
              <a:rPr lang="en-US" dirty="0" smtClean="0"/>
              <a:t>To develop subsystem for </a:t>
            </a:r>
            <a:r>
              <a:rPr lang="en-US" dirty="0" smtClean="0"/>
              <a:t> customer </a:t>
            </a:r>
            <a:r>
              <a:rPr lang="en-US" dirty="0" smtClean="0"/>
              <a:t>service application </a:t>
            </a:r>
            <a:r>
              <a:rPr lang="en-US" dirty="0" smtClean="0"/>
              <a:t>.</a:t>
            </a:r>
            <a:endParaRPr lang="en-US" dirty="0" smtClean="0"/>
          </a:p>
          <a:p>
            <a:r>
              <a:rPr lang="en-US" dirty="0"/>
              <a:t>To </a:t>
            </a:r>
            <a:r>
              <a:rPr lang="en-US" dirty="0" smtClean="0"/>
              <a:t>implement the SMS response for the applicant and other user</a:t>
            </a:r>
            <a:r>
              <a:rPr lang="en-US" dirty="0" smtClean="0"/>
              <a:t>.</a:t>
            </a:r>
            <a:endParaRPr lang="en-US" dirty="0" smtClean="0"/>
          </a:p>
          <a:p>
            <a:r>
              <a:rPr lang="en-US" dirty="0" smtClean="0"/>
              <a:t>To develop a subsystem for </a:t>
            </a:r>
            <a:r>
              <a:rPr lang="en-US" dirty="0" smtClean="0"/>
              <a:t>customers claims launch panel.</a:t>
            </a:r>
            <a:endParaRPr lang="en-US" dirty="0"/>
          </a:p>
          <a:p>
            <a:r>
              <a:rPr lang="en-US" dirty="0" smtClean="0"/>
              <a:t>To design and implement the services tracking Panel for the new customer</a:t>
            </a:r>
            <a:endParaRPr lang="en-US" dirty="0" smtClean="0"/>
          </a:p>
          <a:p>
            <a:r>
              <a:rPr lang="en-US" dirty="0" smtClean="0"/>
              <a:t>To design database to store all data related with the system.</a:t>
            </a: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1832" y="636989"/>
            <a:ext cx="8911687" cy="1280890"/>
          </a:xfrm>
        </p:spPr>
        <p:txBody>
          <a:bodyPr>
            <a:normAutofit/>
          </a:bodyPr>
          <a:lstStyle/>
          <a:p>
            <a:r>
              <a:rPr lang="en-US" b="1" dirty="0"/>
              <a:t>SIGNIFICANCE OF THE PROJECT</a:t>
            </a:r>
            <a:r>
              <a:rPr lang="en-US" dirty="0"/>
              <a:t/>
            </a:r>
            <a:br>
              <a:rPr lang="en-US" dirty="0"/>
            </a:br>
            <a:endParaRPr lang="en-US" dirty="0"/>
          </a:p>
        </p:txBody>
      </p:sp>
      <p:sp>
        <p:nvSpPr>
          <p:cNvPr id="3" name="Content Placeholder 2"/>
          <p:cNvSpPr>
            <a:spLocks noGrp="1"/>
          </p:cNvSpPr>
          <p:nvPr>
            <p:ph idx="1"/>
          </p:nvPr>
        </p:nvSpPr>
        <p:spPr>
          <a:xfrm>
            <a:off x="1313646" y="1660301"/>
            <a:ext cx="9147778" cy="4006222"/>
          </a:xfrm>
        </p:spPr>
        <p:txBody>
          <a:bodyPr>
            <a:normAutofit/>
          </a:bodyPr>
          <a:lstStyle/>
          <a:p>
            <a:pPr marL="0" indent="0">
              <a:buNone/>
            </a:pPr>
            <a:endParaRPr lang="en-US" b="1" dirty="0"/>
          </a:p>
          <a:p>
            <a:r>
              <a:rPr lang="en-US" dirty="0" smtClean="0"/>
              <a:t>It will reduce unnecessary cost because the application can be done anywhere</a:t>
            </a:r>
            <a:r>
              <a:rPr lang="en-US" dirty="0" smtClean="0"/>
              <a:t>.</a:t>
            </a:r>
          </a:p>
          <a:p>
            <a:r>
              <a:rPr lang="en-US" dirty="0"/>
              <a:t>Customers can now easily report their claims through the system rather than physically visit </a:t>
            </a:r>
            <a:r>
              <a:rPr lang="en-US"/>
              <a:t>the </a:t>
            </a:r>
            <a:r>
              <a:rPr lang="en-US" smtClean="0"/>
              <a:t>place.</a:t>
            </a:r>
            <a:endParaRPr lang="en-US" dirty="0" smtClean="0"/>
          </a:p>
          <a:p>
            <a:r>
              <a:rPr lang="en-US" dirty="0"/>
              <a:t>Easy to track the process which will stimulate the efficiency during service provision</a:t>
            </a:r>
            <a:r>
              <a:rPr lang="en-US" dirty="0" smtClean="0"/>
              <a:t>.</a:t>
            </a:r>
            <a:endParaRPr lang="en-US" dirty="0" smtClean="0"/>
          </a:p>
          <a:p>
            <a:r>
              <a:rPr lang="en-US" dirty="0" smtClean="0"/>
              <a:t>It will fix the problem of form misplaced or lost</a:t>
            </a:r>
            <a:endParaRPr lang="en-US" dirty="0" smtClean="0"/>
          </a:p>
          <a:p>
            <a:endParaRPr lang="en-US" dirty="0" smtClean="0"/>
          </a:p>
          <a:p>
            <a:endParaRPr lang="en-US" dirty="0"/>
          </a:p>
          <a:p>
            <a:pPr marL="0" indent="0" algn="l">
              <a:buNone/>
            </a:pPr>
            <a:endParaRPr lang="en-US" dirty="0" smtClean="0"/>
          </a:p>
          <a:p>
            <a:pPr algn="l"/>
            <a:endParaRPr lang="en-US" dirty="0"/>
          </a:p>
          <a:p>
            <a:pPr algn="l"/>
            <a:endParaRPr lang="en-US" dirty="0" smtClean="0"/>
          </a:p>
          <a:p>
            <a:pPr algn="l"/>
            <a:endParaRPr lang="en-US" dirty="0"/>
          </a:p>
          <a:p>
            <a:pPr marL="0" indent="0" algn="l">
              <a:buNone/>
            </a:pPr>
            <a:endParaRPr lang="en-US" dirty="0" smtClean="0"/>
          </a:p>
          <a:p>
            <a:pPr algn="l"/>
            <a:endParaRPr lang="en-US" dirty="0"/>
          </a:p>
          <a:p>
            <a:pPr algn="l"/>
            <a:endParaRPr lang="en-US" dirty="0" smtClean="0"/>
          </a:p>
        </p:txBody>
      </p:sp>
    </p:spTree>
  </p:cSld>
  <p:clrMapOvr>
    <a:masterClrMapping/>
  </p:clrMapOvr>
  <p:transition>
    <p:wheel/>
  </p:transition>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1242</TotalTime>
  <Words>281</Words>
  <Application>Microsoft Office PowerPoint</Application>
  <PresentationFormat>Widescreen</PresentationFormat>
  <Paragraphs>32</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Century Gothic</vt:lpstr>
      <vt:lpstr>Times New Roman</vt:lpstr>
      <vt:lpstr>Wingdings 3</vt:lpstr>
      <vt:lpstr>Wisp</vt:lpstr>
      <vt:lpstr>PowerPoint Presentation</vt:lpstr>
      <vt:lpstr>PROBLEM STATEMENT   </vt:lpstr>
      <vt:lpstr>OBJECTIVES</vt:lpstr>
      <vt:lpstr>SIGNIFICANCE OF THE PROJECT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background</dc:title>
  <dc:creator>Ismail Malinda</dc:creator>
  <cp:lastModifiedBy>watson</cp:lastModifiedBy>
  <cp:revision>105</cp:revision>
  <dcterms:created xsi:type="dcterms:W3CDTF">2019-01-27T11:37:00Z</dcterms:created>
  <dcterms:modified xsi:type="dcterms:W3CDTF">2020-06-04T08:34:46Z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2057-10.2.0.7635</vt:lpwstr>
  </property>
</Properties>
</file>