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8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, Randall" userId="6ddfd1c9-30c2-49dc-9c23-61e0dac2ef61" providerId="ADAL" clId="{079056AE-0CF7-3248-9B0D-A693469DBBF2}"/>
    <pc:docChg chg="custSel modSld">
      <pc:chgData name="Jack, Randall" userId="6ddfd1c9-30c2-49dc-9c23-61e0dac2ef61" providerId="ADAL" clId="{079056AE-0CF7-3248-9B0D-A693469DBBF2}" dt="2021-03-23T13:38:07.055" v="1" actId="478"/>
      <pc:docMkLst>
        <pc:docMk/>
      </pc:docMkLst>
      <pc:sldChg chg="delSp mod">
        <pc:chgData name="Jack, Randall" userId="6ddfd1c9-30c2-49dc-9c23-61e0dac2ef61" providerId="ADAL" clId="{079056AE-0CF7-3248-9B0D-A693469DBBF2}" dt="2021-03-23T13:38:07.055" v="1" actId="478"/>
        <pc:sldMkLst>
          <pc:docMk/>
          <pc:sldMk cId="1029679461" sldId="256"/>
        </pc:sldMkLst>
        <pc:spChg chg="del">
          <ac:chgData name="Jack, Randall" userId="6ddfd1c9-30c2-49dc-9c23-61e0dac2ef61" providerId="ADAL" clId="{079056AE-0CF7-3248-9B0D-A693469DBBF2}" dt="2021-03-23T13:38:07.055" v="1" actId="478"/>
          <ac:spMkLst>
            <pc:docMk/>
            <pc:sldMk cId="1029679461" sldId="256"/>
            <ac:spMk id="171" creationId="{31A4DF8E-8360-2D4E-B6DD-D669107CC434}"/>
          </ac:spMkLst>
        </pc:spChg>
        <pc:spChg chg="del">
          <ac:chgData name="Jack, Randall" userId="6ddfd1c9-30c2-49dc-9c23-61e0dac2ef61" providerId="ADAL" clId="{079056AE-0CF7-3248-9B0D-A693469DBBF2}" dt="2021-03-23T13:38:01.986" v="0" actId="478"/>
          <ac:spMkLst>
            <pc:docMk/>
            <pc:sldMk cId="1029679461" sldId="256"/>
            <ac:spMk id="17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A9D7-3D65-0942-9DD0-73A90BA06060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C133EA0-3596-E74E-930C-D4D7FE884A8A}"/>
              </a:ext>
            </a:extLst>
          </p:cNvPr>
          <p:cNvGrpSpPr/>
          <p:nvPr/>
        </p:nvGrpSpPr>
        <p:grpSpPr>
          <a:xfrm>
            <a:off x="1042512" y="409897"/>
            <a:ext cx="10102518" cy="5870341"/>
            <a:chOff x="1042512" y="409897"/>
            <a:chExt cx="10102518" cy="58703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0EF4FD-E9F4-4444-97D7-69323B4757E8}"/>
                </a:ext>
              </a:extLst>
            </p:cNvPr>
            <p:cNvGrpSpPr/>
            <p:nvPr/>
          </p:nvGrpSpPr>
          <p:grpSpPr>
            <a:xfrm>
              <a:off x="1042512" y="409897"/>
              <a:ext cx="10102518" cy="5870341"/>
              <a:chOff x="1042512" y="224546"/>
              <a:chExt cx="10102518" cy="58703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3B1F1CB-848F-CF45-968D-F775940852E2}"/>
                  </a:ext>
                </a:extLst>
              </p:cNvPr>
              <p:cNvGrpSpPr/>
              <p:nvPr/>
            </p:nvGrpSpPr>
            <p:grpSpPr>
              <a:xfrm>
                <a:off x="1042512" y="224546"/>
                <a:ext cx="10102518" cy="5870341"/>
                <a:chOff x="1042512" y="224546"/>
                <a:chExt cx="10102518" cy="5870341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1042512" y="224546"/>
                  <a:ext cx="10102518" cy="5870341"/>
                  <a:chOff x="1116085" y="424243"/>
                  <a:chExt cx="10102518" cy="5870341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1116085" y="742981"/>
                    <a:ext cx="10102518" cy="5551603"/>
                    <a:chOff x="938294" y="749835"/>
                    <a:chExt cx="10102518" cy="5551603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938294" y="749835"/>
                      <a:ext cx="1864745" cy="71601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 Counter</a:t>
                      </a:r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7273374" y="2396968"/>
                      <a:ext cx="1336822" cy="21155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3-Port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Register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9828707" y="2396969"/>
                      <a:ext cx="839757" cy="2100316"/>
                      <a:chOff x="9662982" y="2382783"/>
                      <a:chExt cx="839757" cy="1836524"/>
                    </a:xfrm>
                  </p:grpSpPr>
                  <p:sp>
                    <p:nvSpPr>
                      <p:cNvPr id="19" name="Freeform 18"/>
                      <p:cNvSpPr/>
                      <p:nvPr/>
                    </p:nvSpPr>
                    <p:spPr>
                      <a:xfrm>
                        <a:off x="9662982" y="2382783"/>
                        <a:ext cx="839757" cy="1836524"/>
                      </a:xfrm>
                      <a:custGeom>
                        <a:avLst/>
                        <a:gdLst>
                          <a:gd name="connsiteX0" fmla="*/ 0 w 1952368"/>
                          <a:gd name="connsiteY0" fmla="*/ 0 h 5115697"/>
                          <a:gd name="connsiteX1" fmla="*/ 0 w 1952368"/>
                          <a:gd name="connsiteY1" fmla="*/ 2372497 h 5115697"/>
                          <a:gd name="connsiteX2" fmla="*/ 308919 w 1952368"/>
                          <a:gd name="connsiteY2" fmla="*/ 2570205 h 5115697"/>
                          <a:gd name="connsiteX3" fmla="*/ 0 w 1952368"/>
                          <a:gd name="connsiteY3" fmla="*/ 2780270 h 5115697"/>
                          <a:gd name="connsiteX4" fmla="*/ 0 w 1952368"/>
                          <a:gd name="connsiteY4" fmla="*/ 5115697 h 5115697"/>
                          <a:gd name="connsiteX5" fmla="*/ 1952368 w 1952368"/>
                          <a:gd name="connsiteY5" fmla="*/ 3867665 h 5115697"/>
                          <a:gd name="connsiteX6" fmla="*/ 1952368 w 1952368"/>
                          <a:gd name="connsiteY6" fmla="*/ 1272746 h 5115697"/>
                          <a:gd name="connsiteX7" fmla="*/ 0 w 1952368"/>
                          <a:gd name="connsiteY7" fmla="*/ 0 h 51156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952368" h="5115697">
                            <a:moveTo>
                              <a:pt x="0" y="0"/>
                            </a:moveTo>
                            <a:lnTo>
                              <a:pt x="0" y="2372497"/>
                            </a:lnTo>
                            <a:lnTo>
                              <a:pt x="308919" y="2570205"/>
                            </a:lnTo>
                            <a:lnTo>
                              <a:pt x="0" y="2780270"/>
                            </a:lnTo>
                            <a:lnTo>
                              <a:pt x="0" y="5115697"/>
                            </a:lnTo>
                            <a:lnTo>
                              <a:pt x="1952368" y="3867665"/>
                            </a:lnTo>
                            <a:lnTo>
                              <a:pt x="1952368" y="127274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9662982" y="2694897"/>
                        <a:ext cx="407775" cy="2422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A</a:t>
                        </a:r>
                      </a:p>
                    </p:txBody>
                  </p:sp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663360" y="3591997"/>
                        <a:ext cx="433268" cy="2422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B</a:t>
                        </a:r>
                      </a:p>
                    </p:txBody>
                  </p:sp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9815382" y="3107746"/>
                        <a:ext cx="6873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ALU</a:t>
                        </a:r>
                      </a:p>
                    </p:txBody>
                  </p:sp>
                </p:grpSp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7893957" y="771778"/>
                      <a:ext cx="2903334" cy="748363"/>
                      <a:chOff x="7105135" y="839732"/>
                      <a:chExt cx="2903334" cy="748363"/>
                    </a:xfrm>
                  </p:grpSpPr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7253416" y="988540"/>
                        <a:ext cx="2557848" cy="4662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>
                            <a:solidFill>
                              <a:schemeClr val="tx1"/>
                            </a:solidFill>
                          </a:rPr>
                          <a:t>ASCII Display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05135" y="839732"/>
                        <a:ext cx="2903334" cy="7483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8610196" y="2916181"/>
                      <a:ext cx="1218511" cy="0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8610196" y="3933668"/>
                      <a:ext cx="1218511" cy="0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>
                      <a:cxnSpLocks/>
                    </p:cNvCxnSpPr>
                    <p:nvPr/>
                  </p:nvCxnSpPr>
                  <p:spPr>
                    <a:xfrm flipV="1">
                      <a:off x="9212667" y="1529458"/>
                      <a:ext cx="2835" cy="138619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headEnd type="oval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>
                      <a:cxnSpLocks/>
                    </p:cNvCxnSpPr>
                    <p:nvPr/>
                  </p:nvCxnSpPr>
                  <p:spPr>
                    <a:xfrm flipV="1">
                      <a:off x="9473676" y="1541046"/>
                      <a:ext cx="0" cy="2392622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headEnd type="oval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/>
                    <p:cNvCxnSpPr>
                      <a:stCxn id="7" idx="0"/>
                      <a:endCxn id="8" idx="1"/>
                    </p:cNvCxnSpPr>
                    <p:nvPr/>
                  </p:nvCxnSpPr>
                  <p:spPr>
                    <a:xfrm flipV="1">
                      <a:off x="6225868" y="3454720"/>
                      <a:ext cx="1047506" cy="2855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10655578" y="3447127"/>
                      <a:ext cx="372407" cy="0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1040812" y="3458973"/>
                      <a:ext cx="0" cy="2621689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>
                      <a:cxnSpLocks/>
                    </p:cNvCxnSpPr>
                    <p:nvPr/>
                  </p:nvCxnSpPr>
                  <p:spPr>
                    <a:xfrm flipH="1">
                      <a:off x="4825690" y="6080662"/>
                      <a:ext cx="6202780" cy="0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813346" y="3284755"/>
                      <a:ext cx="331" cy="2795907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>
                      <a:cxnSpLocks/>
                    </p:cNvCxnSpPr>
                    <p:nvPr/>
                  </p:nvCxnSpPr>
                  <p:spPr>
                    <a:xfrm>
                      <a:off x="4819518" y="3284755"/>
                      <a:ext cx="679554" cy="0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>
                      <a:off x="3232254" y="2895239"/>
                      <a:ext cx="2263873" cy="1522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5468824" y="2606675"/>
                      <a:ext cx="757043" cy="1701800"/>
                      <a:chOff x="5540262" y="2520950"/>
                      <a:chExt cx="757043" cy="1701800"/>
                    </a:xfrm>
                  </p:grpSpPr>
                  <p:sp>
                    <p:nvSpPr>
                      <p:cNvPr id="7" name="Trapezoid 6"/>
                      <p:cNvSpPr/>
                      <p:nvPr/>
                    </p:nvSpPr>
                    <p:spPr>
                      <a:xfrm rot="5400000">
                        <a:off x="5088397" y="3013841"/>
                        <a:ext cx="1701800" cy="716017"/>
                      </a:xfrm>
                      <a:prstGeom prst="trapezoid">
                        <a:avLst>
                          <a:gd name="adj" fmla="val 64294"/>
                        </a:avLst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 anchorCtr="0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  </a:t>
                        </a:r>
                      </a:p>
                    </p:txBody>
                  </p:sp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>
                        <a:off x="5540262" y="2684348"/>
                        <a:ext cx="263214" cy="13849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0</a:t>
                        </a:r>
                      </a:p>
                      <a:p>
                        <a:endParaRPr lang="en-US" sz="1200" dirty="0"/>
                      </a:p>
                      <a:p>
                        <a:r>
                          <a:rPr lang="en-US" sz="1200" dirty="0"/>
                          <a:t>1</a:t>
                        </a:r>
                      </a:p>
                      <a:p>
                        <a:endParaRPr lang="en-US" sz="1200" dirty="0"/>
                      </a:p>
                      <a:p>
                        <a:r>
                          <a:rPr lang="en-US" sz="1200" dirty="0"/>
                          <a:t>2</a:t>
                        </a:r>
                      </a:p>
                      <a:p>
                        <a:endParaRPr lang="en-US" sz="1200" dirty="0"/>
                      </a:p>
                      <a:p>
                        <a:r>
                          <a:rPr lang="en-US" sz="1200" dirty="0"/>
                          <a:t>3</a:t>
                        </a:r>
                      </a:p>
                    </p:txBody>
                  </p:sp>
                </p:grp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623698" y="3277905"/>
                      <a:ext cx="7565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MUX</a:t>
                      </a:r>
                    </a:p>
                  </p:txBody>
                </p:sp>
                <p:cxnSp>
                  <p:nvCxnSpPr>
                    <p:cNvPr id="79" name="Straight Arrow Connector 78"/>
                    <p:cNvCxnSpPr>
                      <a:stCxn id="4" idx="2"/>
                      <a:endCxn id="5" idx="0"/>
                    </p:cNvCxnSpPr>
                    <p:nvPr/>
                  </p:nvCxnSpPr>
                  <p:spPr>
                    <a:xfrm flipH="1">
                      <a:off x="1867586" y="1465852"/>
                      <a:ext cx="3081" cy="640005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938294" y="2105857"/>
                      <a:ext cx="1858584" cy="1160517"/>
                      <a:chOff x="2236574" y="2280019"/>
                      <a:chExt cx="1858584" cy="1160517"/>
                    </a:xfrm>
                  </p:grpSpPr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2236574" y="2280019"/>
                        <a:ext cx="1858584" cy="11605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2689660" y="2284746"/>
                        <a:ext cx="93346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Address</a:t>
                        </a:r>
                      </a:p>
                    </p:txBody>
                  </p:sp>
                </p:grpSp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940687" y="4220836"/>
                      <a:ext cx="1864868" cy="1226074"/>
                      <a:chOff x="1012125" y="4135111"/>
                      <a:chExt cx="1864868" cy="1226074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1012125" y="4135111"/>
                        <a:ext cx="1864868" cy="12260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6" name="TextBox 85"/>
                      <p:cNvSpPr txBox="1"/>
                      <p:nvPr/>
                    </p:nvSpPr>
                    <p:spPr>
                      <a:xfrm>
                        <a:off x="1526464" y="4153181"/>
                        <a:ext cx="9471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Address</a:t>
                        </a:r>
                      </a:p>
                    </p:txBody>
                  </p:sp>
                </p:grpSp>
                <p:cxnSp>
                  <p:nvCxnSpPr>
                    <p:cNvPr id="98" name="Straight Connector 97"/>
                    <p:cNvCxnSpPr>
                      <a:cxnSpLocks/>
                    </p:cNvCxnSpPr>
                    <p:nvPr/>
                  </p:nvCxnSpPr>
                  <p:spPr>
                    <a:xfrm>
                      <a:off x="8957891" y="2915654"/>
                      <a:ext cx="0" cy="2829466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 flipV="1">
                      <a:off x="5005426" y="3663278"/>
                      <a:ext cx="588" cy="2083375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Arrow Connector 115"/>
                    <p:cNvCxnSpPr/>
                    <p:nvPr/>
                  </p:nvCxnSpPr>
                  <p:spPr>
                    <a:xfrm>
                      <a:off x="5154424" y="4004401"/>
                      <a:ext cx="344648" cy="0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Arrow Connector 117"/>
                    <p:cNvCxnSpPr>
                      <a:cxnSpLocks/>
                    </p:cNvCxnSpPr>
                    <p:nvPr/>
                  </p:nvCxnSpPr>
                  <p:spPr>
                    <a:xfrm>
                      <a:off x="5012987" y="3641037"/>
                      <a:ext cx="486071" cy="0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>
                      <a:cxnSpLocks/>
                    </p:cNvCxnSpPr>
                    <p:nvPr/>
                  </p:nvCxnSpPr>
                  <p:spPr>
                    <a:xfrm flipH="1">
                      <a:off x="5005426" y="5745120"/>
                      <a:ext cx="3952465" cy="0"/>
                    </a:xfrm>
                    <a:prstGeom prst="line">
                      <a:avLst/>
                    </a:prstGeom>
                    <a:ln w="63500" cap="flat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3210552" y="5044917"/>
                      <a:ext cx="651211" cy="1"/>
                    </a:xfrm>
                    <a:prstGeom prst="straightConnector1">
                      <a:avLst/>
                    </a:prstGeom>
                    <a:ln w="666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3797759" y="4861798"/>
                      <a:ext cx="5020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WE</a:t>
                      </a:r>
                    </a:p>
                  </p:txBody>
                </p:sp>
                <p:cxnSp>
                  <p:nvCxnSpPr>
                    <p:cNvPr id="149" name="Straight Arrow Connector 148"/>
                    <p:cNvCxnSpPr/>
                    <p:nvPr/>
                  </p:nvCxnSpPr>
                  <p:spPr>
                    <a:xfrm>
                      <a:off x="3223214" y="5308005"/>
                      <a:ext cx="639719" cy="250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3803421" y="5122346"/>
                      <a:ext cx="6433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DWE</a:t>
                      </a:r>
                    </a:p>
                  </p:txBody>
                </p:sp>
                <p:cxnSp>
                  <p:nvCxnSpPr>
                    <p:cNvPr id="151" name="Straight Arrow Connector 150"/>
                    <p:cNvCxnSpPr/>
                    <p:nvPr/>
                  </p:nvCxnSpPr>
                  <p:spPr>
                    <a:xfrm>
                      <a:off x="3201588" y="5571928"/>
                      <a:ext cx="660175" cy="193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3788791" y="5385251"/>
                      <a:ext cx="5182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RSS</a:t>
                      </a:r>
                    </a:p>
                  </p:txBody>
                </p:sp>
                <p:cxnSp>
                  <p:nvCxnSpPr>
                    <p:cNvPr id="154" name="Straight Arrow Connector 153"/>
                    <p:cNvCxnSpPr/>
                    <p:nvPr/>
                  </p:nvCxnSpPr>
                  <p:spPr>
                    <a:xfrm>
                      <a:off x="3222078" y="5843474"/>
                      <a:ext cx="639282" cy="3947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3785572" y="5665284"/>
                      <a:ext cx="5261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AFS</a:t>
                      </a:r>
                    </a:p>
                  </p:txBody>
                </p:sp>
                <p:cxnSp>
                  <p:nvCxnSpPr>
                    <p:cNvPr id="157" name="Straight Arrow Connector 156"/>
                    <p:cNvCxnSpPr/>
                    <p:nvPr/>
                  </p:nvCxnSpPr>
                  <p:spPr>
                    <a:xfrm flipV="1">
                      <a:off x="10499089" y="4097596"/>
                      <a:ext cx="0" cy="313811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10244009" y="4414009"/>
                      <a:ext cx="5261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AFS</a:t>
                      </a:r>
                    </a:p>
                  </p:txBody>
                </p:sp>
                <p:cxnSp>
                  <p:nvCxnSpPr>
                    <p:cNvPr id="176" name="Straight Arrow Connector 175"/>
                    <p:cNvCxnSpPr>
                      <a:stCxn id="177" idx="0"/>
                      <a:endCxn id="135" idx="2"/>
                    </p:cNvCxnSpPr>
                    <p:nvPr/>
                  </p:nvCxnSpPr>
                  <p:spPr>
                    <a:xfrm flipH="1" flipV="1">
                      <a:off x="8333568" y="4534006"/>
                      <a:ext cx="8047" cy="305811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TextBox 176"/>
                    <p:cNvSpPr txBox="1"/>
                    <p:nvPr/>
                  </p:nvSpPr>
                  <p:spPr>
                    <a:xfrm>
                      <a:off x="7931887" y="4839817"/>
                      <a:ext cx="8194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Addr B</a:t>
                      </a:r>
                    </a:p>
                  </p:txBody>
                </p:sp>
                <p:cxnSp>
                  <p:nvCxnSpPr>
                    <p:cNvPr id="178" name="Straight Arrow Connector 177"/>
                    <p:cNvCxnSpPr>
                      <a:stCxn id="179" idx="2"/>
                      <a:endCxn id="134" idx="0"/>
                    </p:cNvCxnSpPr>
                    <p:nvPr/>
                  </p:nvCxnSpPr>
                  <p:spPr>
                    <a:xfrm flipH="1">
                      <a:off x="8259761" y="2052136"/>
                      <a:ext cx="629" cy="338813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9" name="TextBox 178"/>
                    <p:cNvSpPr txBox="1"/>
                    <p:nvPr/>
                  </p:nvSpPr>
                  <p:spPr>
                    <a:xfrm>
                      <a:off x="7846654" y="1682804"/>
                      <a:ext cx="8274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Addr A</a:t>
                      </a:r>
                    </a:p>
                  </p:txBody>
                </p:sp>
                <p:cxnSp>
                  <p:nvCxnSpPr>
                    <p:cNvPr id="182" name="Straight Arrow Connector 181"/>
                    <p:cNvCxnSpPr/>
                    <p:nvPr/>
                  </p:nvCxnSpPr>
                  <p:spPr>
                    <a:xfrm>
                      <a:off x="6854444" y="4076588"/>
                      <a:ext cx="426723" cy="2163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Arrow Connector 182"/>
                    <p:cNvCxnSpPr/>
                    <p:nvPr/>
                  </p:nvCxnSpPr>
                  <p:spPr>
                    <a:xfrm>
                      <a:off x="6854444" y="4292637"/>
                      <a:ext cx="426723" cy="374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6062424" y="3914531"/>
                      <a:ext cx="83708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Addr D</a:t>
                      </a:r>
                    </a:p>
                  </p:txBody>
                </p: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6373437" y="4122713"/>
                      <a:ext cx="5261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CLK</a:t>
                      </a:r>
                    </a:p>
                  </p:txBody>
                </p:sp>
                <p:cxnSp>
                  <p:nvCxnSpPr>
                    <p:cNvPr id="189" name="Straight Arrow Connector 188"/>
                    <p:cNvCxnSpPr/>
                    <p:nvPr/>
                  </p:nvCxnSpPr>
                  <p:spPr>
                    <a:xfrm>
                      <a:off x="7502153" y="1053803"/>
                      <a:ext cx="379998" cy="1249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Arrow Connector 189"/>
                    <p:cNvCxnSpPr/>
                    <p:nvPr/>
                  </p:nvCxnSpPr>
                  <p:spPr>
                    <a:xfrm>
                      <a:off x="7502153" y="1264626"/>
                      <a:ext cx="379998" cy="1249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TextBox 190"/>
                    <p:cNvSpPr txBox="1"/>
                    <p:nvPr/>
                  </p:nvSpPr>
                  <p:spPr>
                    <a:xfrm>
                      <a:off x="6898967" y="870012"/>
                      <a:ext cx="6433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/>
                        <a:t>DWE</a:t>
                      </a:r>
                      <a:endParaRPr lang="en-US" dirty="0"/>
                    </a:p>
                  </p:txBody>
                </p:sp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6999672" y="1084272"/>
                      <a:ext cx="5261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CLK</a:t>
                      </a:r>
                    </a:p>
                  </p:txBody>
                </p:sp>
                <p:cxnSp>
                  <p:nvCxnSpPr>
                    <p:cNvPr id="193" name="Straight Arrow Connector 192"/>
                    <p:cNvCxnSpPr/>
                    <p:nvPr/>
                  </p:nvCxnSpPr>
                  <p:spPr>
                    <a:xfrm flipV="1">
                      <a:off x="5890611" y="4078101"/>
                      <a:ext cx="0" cy="313811"/>
                    </a:xfrm>
                    <a:prstGeom prst="straightConnector1">
                      <a:avLst/>
                    </a:prstGeom>
                    <a:ln w="6032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4" name="TextBox 193"/>
                    <p:cNvSpPr txBox="1"/>
                    <p:nvPr/>
                  </p:nvSpPr>
                  <p:spPr>
                    <a:xfrm>
                      <a:off x="5630334" y="4384545"/>
                      <a:ext cx="5182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RSS</a:t>
                      </a:r>
                    </a:p>
                  </p:txBody>
                </p:sp>
                <p:grpSp>
                  <p:nvGrpSpPr>
                    <p:cNvPr id="200" name="Group 199"/>
                    <p:cNvGrpSpPr/>
                    <p:nvPr/>
                  </p:nvGrpSpPr>
                  <p:grpSpPr>
                    <a:xfrm>
                      <a:off x="6906601" y="5402566"/>
                      <a:ext cx="294533" cy="469156"/>
                      <a:chOff x="5569657" y="4844251"/>
                      <a:chExt cx="294533" cy="469156"/>
                    </a:xfrm>
                  </p:grpSpPr>
                  <p:cxnSp>
                    <p:nvCxnSpPr>
                      <p:cNvPr id="201" name="Straight Connector 200"/>
                      <p:cNvCxnSpPr/>
                      <p:nvPr/>
                    </p:nvCxnSpPr>
                    <p:spPr>
                      <a:xfrm flipV="1">
                        <a:off x="5569657" y="5057771"/>
                        <a:ext cx="129339" cy="2556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2" name="TextBox 201"/>
                      <p:cNvSpPr txBox="1"/>
                      <p:nvPr/>
                    </p:nvSpPr>
                    <p:spPr>
                      <a:xfrm>
                        <a:off x="5601137" y="4844251"/>
                        <a:ext cx="26305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4</a:t>
                        </a:r>
                      </a:p>
                    </p:txBody>
                  </p:sp>
                </p:grp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8655421" y="2593407"/>
                      <a:ext cx="295160" cy="456036"/>
                      <a:chOff x="5569657" y="4857371"/>
                      <a:chExt cx="295160" cy="456036"/>
                    </a:xfrm>
                  </p:grpSpPr>
                  <p:cxnSp>
                    <p:nvCxnSpPr>
                      <p:cNvPr id="204" name="Straight Connector 203"/>
                      <p:cNvCxnSpPr/>
                      <p:nvPr/>
                    </p:nvCxnSpPr>
                    <p:spPr>
                      <a:xfrm flipV="1">
                        <a:off x="5569657" y="5057771"/>
                        <a:ext cx="129339" cy="2556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5" name="TextBox 204"/>
                      <p:cNvSpPr txBox="1"/>
                      <p:nvPr/>
                    </p:nvSpPr>
                    <p:spPr>
                      <a:xfrm>
                        <a:off x="5601764" y="4857371"/>
                        <a:ext cx="26305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4</a:t>
                        </a:r>
                      </a:p>
                    </p:txBody>
                  </p:sp>
                </p:grpSp>
                <p:grpSp>
                  <p:nvGrpSpPr>
                    <p:cNvPr id="206" name="Group 205"/>
                    <p:cNvGrpSpPr/>
                    <p:nvPr/>
                  </p:nvGrpSpPr>
                  <p:grpSpPr>
                    <a:xfrm>
                      <a:off x="8664971" y="3595395"/>
                      <a:ext cx="296113" cy="470332"/>
                      <a:chOff x="5569657" y="4843075"/>
                      <a:chExt cx="296113" cy="470332"/>
                    </a:xfrm>
                  </p:grpSpPr>
                  <p:cxnSp>
                    <p:nvCxnSpPr>
                      <p:cNvPr id="207" name="Straight Connector 206"/>
                      <p:cNvCxnSpPr/>
                      <p:nvPr/>
                    </p:nvCxnSpPr>
                    <p:spPr>
                      <a:xfrm flipV="1">
                        <a:off x="5569657" y="5057771"/>
                        <a:ext cx="129339" cy="2556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8" name="TextBox 207"/>
                      <p:cNvSpPr txBox="1"/>
                      <p:nvPr/>
                    </p:nvSpPr>
                    <p:spPr>
                      <a:xfrm>
                        <a:off x="5602717" y="4843075"/>
                        <a:ext cx="26305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4</a:t>
                        </a:r>
                      </a:p>
                    </p:txBody>
                  </p:sp>
                </p:grp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7994293" y="5746665"/>
                      <a:ext cx="295820" cy="469431"/>
                      <a:chOff x="5569657" y="4843976"/>
                      <a:chExt cx="295820" cy="469431"/>
                    </a:xfrm>
                  </p:grpSpPr>
                  <p:cxnSp>
                    <p:nvCxnSpPr>
                      <p:cNvPr id="213" name="Straight Connector 212"/>
                      <p:cNvCxnSpPr/>
                      <p:nvPr/>
                    </p:nvCxnSpPr>
                    <p:spPr>
                      <a:xfrm flipV="1">
                        <a:off x="5569657" y="5057771"/>
                        <a:ext cx="129339" cy="2556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4" name="TextBox 213"/>
                      <p:cNvSpPr txBox="1"/>
                      <p:nvPr/>
                    </p:nvSpPr>
                    <p:spPr>
                      <a:xfrm>
                        <a:off x="5602424" y="4843976"/>
                        <a:ext cx="26305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4</a:t>
                        </a:r>
                      </a:p>
                    </p:txBody>
                  </p:sp>
                </p:grpSp>
                <p:grpSp>
                  <p:nvGrpSpPr>
                    <p:cNvPr id="222" name="Group 221"/>
                    <p:cNvGrpSpPr/>
                    <p:nvPr/>
                  </p:nvGrpSpPr>
                  <p:grpSpPr>
                    <a:xfrm>
                      <a:off x="8853810" y="4561701"/>
                      <a:ext cx="491814" cy="321690"/>
                      <a:chOff x="8193815" y="4486423"/>
                      <a:chExt cx="491814" cy="321690"/>
                    </a:xfrm>
                  </p:grpSpPr>
                  <p:cxnSp>
                    <p:nvCxnSpPr>
                      <p:cNvPr id="216" name="Straight Connector 215"/>
                      <p:cNvCxnSpPr>
                        <a:endCxn id="217" idx="1"/>
                      </p:cNvCxnSpPr>
                      <p:nvPr/>
                    </p:nvCxnSpPr>
                    <p:spPr>
                      <a:xfrm flipV="1">
                        <a:off x="8193815" y="4640312"/>
                        <a:ext cx="200619" cy="16780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394434" y="4486423"/>
                        <a:ext cx="29119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18288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4</a:t>
                        </a:r>
                      </a:p>
                    </p:txBody>
                  </p:sp>
                </p:grp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9118776" y="2030986"/>
                      <a:ext cx="504171" cy="321690"/>
                      <a:chOff x="7933028" y="4485183"/>
                      <a:chExt cx="504171" cy="321690"/>
                    </a:xfrm>
                  </p:grpSpPr>
                  <p:cxnSp>
                    <p:nvCxnSpPr>
                      <p:cNvPr id="224" name="Straight Connector 223"/>
                      <p:cNvCxnSpPr/>
                      <p:nvPr/>
                    </p:nvCxnSpPr>
                    <p:spPr>
                      <a:xfrm flipV="1">
                        <a:off x="7933028" y="4639072"/>
                        <a:ext cx="200619" cy="16780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5" name="TextBox 224"/>
                      <p:cNvSpPr txBox="1"/>
                      <p:nvPr/>
                    </p:nvSpPr>
                    <p:spPr>
                      <a:xfrm>
                        <a:off x="8146004" y="4485183"/>
                        <a:ext cx="29119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18288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3</a:t>
                        </a:r>
                      </a:p>
                    </p:txBody>
                  </p:sp>
                </p:grpSp>
                <p:cxnSp>
                  <p:nvCxnSpPr>
                    <p:cNvPr id="241" name="Straight Arrow Connector 240"/>
                    <p:cNvCxnSpPr/>
                    <p:nvPr/>
                  </p:nvCxnSpPr>
                  <p:spPr>
                    <a:xfrm>
                      <a:off x="3225308" y="6121103"/>
                      <a:ext cx="636455" cy="0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2" name="TextBox 241"/>
                    <p:cNvSpPr txBox="1"/>
                    <p:nvPr/>
                  </p:nvSpPr>
                  <p:spPr>
                    <a:xfrm>
                      <a:off x="3785451" y="5932106"/>
                      <a:ext cx="5629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SUB</a:t>
                      </a:r>
                    </a:p>
                  </p:txBody>
                </p: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1750372" y="1480470"/>
                      <a:ext cx="491814" cy="321690"/>
                      <a:chOff x="8193815" y="4486423"/>
                      <a:chExt cx="491814" cy="321690"/>
                    </a:xfrm>
                  </p:grpSpPr>
                  <p:cxnSp>
                    <p:nvCxnSpPr>
                      <p:cNvPr id="247" name="Straight Connector 246"/>
                      <p:cNvCxnSpPr/>
                      <p:nvPr/>
                    </p:nvCxnSpPr>
                    <p:spPr>
                      <a:xfrm flipV="1">
                        <a:off x="8193815" y="4640312"/>
                        <a:ext cx="200619" cy="16780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8394434" y="4486423"/>
                        <a:ext cx="29119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18288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8</a:t>
                        </a:r>
                      </a:p>
                    </p:txBody>
                  </p:sp>
                </p:grpSp>
                <p:grpSp>
                  <p:nvGrpSpPr>
                    <p:cNvPr id="249" name="Group 248"/>
                    <p:cNvGrpSpPr/>
                    <p:nvPr/>
                  </p:nvGrpSpPr>
                  <p:grpSpPr>
                    <a:xfrm>
                      <a:off x="2932953" y="2358142"/>
                      <a:ext cx="426433" cy="481227"/>
                      <a:chOff x="5569657" y="4863441"/>
                      <a:chExt cx="426433" cy="449966"/>
                    </a:xfrm>
                  </p:grpSpPr>
                  <p:cxnSp>
                    <p:nvCxnSpPr>
                      <p:cNvPr id="250" name="Straight Connector 249"/>
                      <p:cNvCxnSpPr/>
                      <p:nvPr/>
                    </p:nvCxnSpPr>
                    <p:spPr>
                      <a:xfrm flipV="1">
                        <a:off x="5569657" y="5057771"/>
                        <a:ext cx="129339" cy="2556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1" name="TextBox 250"/>
                      <p:cNvSpPr txBox="1"/>
                      <p:nvPr/>
                    </p:nvSpPr>
                    <p:spPr>
                      <a:xfrm>
                        <a:off x="5602602" y="4863441"/>
                        <a:ext cx="393488" cy="28778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16</a:t>
                        </a:r>
                      </a:p>
                    </p:txBody>
                  </p:sp>
                </p:grpSp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6548290" y="3112866"/>
                      <a:ext cx="295998" cy="481227"/>
                      <a:chOff x="5569657" y="4863441"/>
                      <a:chExt cx="295998" cy="449966"/>
                    </a:xfrm>
                  </p:grpSpPr>
                  <p:cxnSp>
                    <p:nvCxnSpPr>
                      <p:cNvPr id="130" name="Straight Connector 129"/>
                      <p:cNvCxnSpPr/>
                      <p:nvPr/>
                    </p:nvCxnSpPr>
                    <p:spPr>
                      <a:xfrm flipV="1">
                        <a:off x="5569657" y="5057771"/>
                        <a:ext cx="129339" cy="25563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1" name="TextBox 130"/>
                      <p:cNvSpPr txBox="1"/>
                      <p:nvPr/>
                    </p:nvSpPr>
                    <p:spPr>
                      <a:xfrm>
                        <a:off x="5602602" y="4863441"/>
                        <a:ext cx="26305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4</a:t>
                        </a:r>
                      </a:p>
                    </p:txBody>
                  </p:sp>
                </p:grpSp>
                <p:cxnSp>
                  <p:nvCxnSpPr>
                    <p:cNvPr id="141" name="Straight Connector 140"/>
                    <p:cNvCxnSpPr>
                      <a:cxnSpLocks/>
                    </p:cNvCxnSpPr>
                    <p:nvPr/>
                  </p:nvCxnSpPr>
                  <p:spPr>
                    <a:xfrm flipH="1">
                      <a:off x="3233550" y="2908533"/>
                      <a:ext cx="2145" cy="1220149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2800566" y="2710072"/>
                      <a:ext cx="250572" cy="2008"/>
                    </a:xfrm>
                    <a:prstGeom prst="line">
                      <a:avLst/>
                    </a:prstGeom>
                    <a:ln w="63500" cap="flat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>
                      <a:off x="3040671" y="2713423"/>
                      <a:ext cx="186223" cy="165549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Arrow Connector 158"/>
                    <p:cNvCxnSpPr>
                      <a:cxnSpLocks/>
                    </p:cNvCxnSpPr>
                    <p:nvPr/>
                  </p:nvCxnSpPr>
                  <p:spPr>
                    <a:xfrm>
                      <a:off x="3704242" y="3141401"/>
                      <a:ext cx="513265" cy="4071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Arrow Connector 159"/>
                    <p:cNvCxnSpPr/>
                    <p:nvPr/>
                  </p:nvCxnSpPr>
                  <p:spPr>
                    <a:xfrm flipV="1">
                      <a:off x="3230165" y="3533567"/>
                      <a:ext cx="705320" cy="242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/>
                    <p:cNvCxnSpPr>
                      <a:cxnSpLocks/>
                      <a:stCxn id="258" idx="2"/>
                      <a:endCxn id="86" idx="0"/>
                    </p:cNvCxnSpPr>
                    <p:nvPr/>
                  </p:nvCxnSpPr>
                  <p:spPr>
                    <a:xfrm flipH="1">
                      <a:off x="1928592" y="3885096"/>
                      <a:ext cx="2961" cy="353810"/>
                    </a:xfrm>
                    <a:prstGeom prst="straightConnector1">
                      <a:avLst/>
                    </a:prstGeom>
                    <a:ln w="63500" cap="sq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3190244" y="2571195"/>
                      <a:ext cx="4704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0-3</a:t>
                      </a:r>
                    </a:p>
                  </p:txBody>
                </p: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3658397" y="2878527"/>
                      <a:ext cx="4704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0-2</a:t>
                      </a:r>
                    </a:p>
                  </p:txBody>
                </p:sp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3210183" y="3284373"/>
                      <a:ext cx="53912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4-6</a:t>
                      </a:r>
                    </a:p>
                  </p:txBody>
                </p:sp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3206906" y="3571766"/>
                      <a:ext cx="6115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8-10</a:t>
                      </a:r>
                    </a:p>
                  </p:txBody>
                </p:sp>
                <p:sp>
                  <p:nvSpPr>
                    <p:cNvPr id="180" name="TextBox 179"/>
                    <p:cNvSpPr txBox="1"/>
                    <p:nvPr/>
                  </p:nvSpPr>
                  <p:spPr>
                    <a:xfrm>
                      <a:off x="4141825" y="2946163"/>
                      <a:ext cx="8194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Addr B</a:t>
                      </a:r>
                    </a:p>
                  </p:txBody>
                </p: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3869685" y="3342893"/>
                      <a:ext cx="8274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Addr A</a:t>
                      </a:r>
                    </a:p>
                  </p:txBody>
                </p:sp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3868329" y="2590496"/>
                      <a:ext cx="6206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/>
                        <a:t>Data</a:t>
                      </a:r>
                      <a:endParaRPr lang="en-US" dirty="0"/>
                    </a:p>
                  </p:txBody>
                </p:sp>
                <p:sp>
                  <p:nvSpPr>
                    <p:cNvPr id="195" name="TextBox 194"/>
                    <p:cNvSpPr txBox="1"/>
                    <p:nvPr/>
                  </p:nvSpPr>
                  <p:spPr>
                    <a:xfrm>
                      <a:off x="3868329" y="3953053"/>
                      <a:ext cx="91371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Opcode</a:t>
                      </a:r>
                    </a:p>
                  </p:txBody>
                </p:sp>
                <p:cxnSp>
                  <p:nvCxnSpPr>
                    <p:cNvPr id="221" name="Straight Arrow Connector 220"/>
                    <p:cNvCxnSpPr/>
                    <p:nvPr/>
                  </p:nvCxnSpPr>
                  <p:spPr>
                    <a:xfrm>
                      <a:off x="3246249" y="3847728"/>
                      <a:ext cx="672992" cy="3983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8" name="TextBox 257"/>
                    <p:cNvSpPr txBox="1"/>
                    <p:nvPr/>
                  </p:nvSpPr>
                  <p:spPr>
                    <a:xfrm>
                      <a:off x="1474697" y="3515764"/>
                      <a:ext cx="91371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Opcode</a:t>
                      </a:r>
                    </a:p>
                  </p:txBody>
                </p:sp>
                <p:cxnSp>
                  <p:nvCxnSpPr>
                    <p:cNvPr id="259" name="Straight Connector 258"/>
                    <p:cNvCxnSpPr/>
                    <p:nvPr/>
                  </p:nvCxnSpPr>
                  <p:spPr>
                    <a:xfrm>
                      <a:off x="3217520" y="5039401"/>
                      <a:ext cx="1517" cy="1081702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 flipV="1">
                      <a:off x="2789971" y="4847633"/>
                      <a:ext cx="250572" cy="2008"/>
                    </a:xfrm>
                    <a:prstGeom prst="line">
                      <a:avLst/>
                    </a:prstGeom>
                    <a:ln w="63500" cap="flat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Straight Connector 260"/>
                    <p:cNvCxnSpPr/>
                    <p:nvPr/>
                  </p:nvCxnSpPr>
                  <p:spPr>
                    <a:xfrm>
                      <a:off x="3030076" y="4850984"/>
                      <a:ext cx="186223" cy="165549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2" name="Straight Arrow Connector 261"/>
                    <p:cNvCxnSpPr>
                      <a:stCxn id="263" idx="1"/>
                      <a:endCxn id="4" idx="3"/>
                    </p:cNvCxnSpPr>
                    <p:nvPr/>
                  </p:nvCxnSpPr>
                  <p:spPr>
                    <a:xfrm flipH="1">
                      <a:off x="2803039" y="1098542"/>
                      <a:ext cx="375743" cy="9302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3" name="TextBox 262"/>
                    <p:cNvSpPr txBox="1"/>
                    <p:nvPr/>
                  </p:nvSpPr>
                  <p:spPr>
                    <a:xfrm>
                      <a:off x="3178782" y="913876"/>
                      <a:ext cx="5261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CLK</a:t>
                      </a:r>
                    </a:p>
                  </p:txBody>
                </p:sp>
                <p:sp>
                  <p:nvSpPr>
                    <p:cNvPr id="264" name="TextBox 263"/>
                    <p:cNvSpPr txBox="1"/>
                    <p:nvPr/>
                  </p:nvSpPr>
                  <p:spPr>
                    <a:xfrm>
                      <a:off x="991372" y="4626308"/>
                      <a:ext cx="1870053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 anchorCtr="1">
                      <a:spAutoFit/>
                    </a:bodyPr>
                    <a:lstStyle/>
                    <a:p>
                      <a:pPr algn="ctr"/>
                      <a:r>
                        <a:rPr lang="en-US" sz="1600"/>
                        <a:t>PROM </a:t>
                      </a:r>
                      <a:br>
                        <a:rPr lang="en-US" sz="1600"/>
                      </a:br>
                      <a:r>
                        <a:rPr lang="en-US" sz="1600"/>
                        <a:t>(for Instruction Decoder)</a:t>
                      </a:r>
                      <a:endParaRPr lang="en-US" sz="1600" dirty="0"/>
                    </a:p>
                  </p:txBody>
                </p:sp>
                <p:sp>
                  <p:nvSpPr>
                    <p:cNvPr id="265" name="TextBox 264"/>
                    <p:cNvSpPr txBox="1"/>
                    <p:nvPr/>
                  </p:nvSpPr>
                  <p:spPr>
                    <a:xfrm>
                      <a:off x="983149" y="2592489"/>
                      <a:ext cx="180912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/>
                        <a:t>PROM</a:t>
                      </a:r>
                      <a:br>
                        <a:rPr lang="en-US"/>
                      </a:br>
                      <a:r>
                        <a:rPr lang="en-US"/>
                        <a:t> (for Code)</a:t>
                      </a:r>
                      <a:endParaRPr lang="en-US" dirty="0"/>
                    </a:p>
                  </p:txBody>
                </p:sp>
                <p:sp>
                  <p:nvSpPr>
                    <p:cNvPr id="272" name="TextBox 271"/>
                    <p:cNvSpPr txBox="1"/>
                    <p:nvPr/>
                  </p:nvSpPr>
                  <p:spPr>
                    <a:xfrm>
                      <a:off x="3211677" y="4759370"/>
                      <a:ext cx="4704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0</a:t>
                      </a:r>
                    </a:p>
                  </p:txBody>
                </p:sp>
                <p:sp>
                  <p:nvSpPr>
                    <p:cNvPr id="273" name="TextBox 272"/>
                    <p:cNvSpPr txBox="1"/>
                    <p:nvPr/>
                  </p:nvSpPr>
                  <p:spPr>
                    <a:xfrm>
                      <a:off x="3209386" y="5041421"/>
                      <a:ext cx="5348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274" name="TextBox 273"/>
                    <p:cNvSpPr txBox="1"/>
                    <p:nvPr/>
                  </p:nvSpPr>
                  <p:spPr>
                    <a:xfrm>
                      <a:off x="3200687" y="5307668"/>
                      <a:ext cx="4704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2-3</a:t>
                      </a:r>
                    </a:p>
                  </p:txBody>
                </p:sp>
                <p:sp>
                  <p:nvSpPr>
                    <p:cNvPr id="275" name="TextBox 274"/>
                    <p:cNvSpPr txBox="1"/>
                    <p:nvPr/>
                  </p:nvSpPr>
                  <p:spPr>
                    <a:xfrm>
                      <a:off x="3201588" y="5587148"/>
                      <a:ext cx="4704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4-5</a:t>
                      </a:r>
                    </a:p>
                  </p:txBody>
                </p:sp>
                <p:sp>
                  <p:nvSpPr>
                    <p:cNvPr id="276" name="TextBox 275"/>
                    <p:cNvSpPr txBox="1"/>
                    <p:nvPr/>
                  </p:nvSpPr>
                  <p:spPr>
                    <a:xfrm>
                      <a:off x="3209386" y="5871722"/>
                      <a:ext cx="47045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6</a:t>
                      </a:r>
                    </a:p>
                  </p:txBody>
                </p:sp>
                <p:cxnSp>
                  <p:nvCxnSpPr>
                    <p:cNvPr id="209" name="Straight Arrow Connector 208"/>
                    <p:cNvCxnSpPr/>
                    <p:nvPr/>
                  </p:nvCxnSpPr>
                  <p:spPr>
                    <a:xfrm>
                      <a:off x="6844288" y="3847747"/>
                      <a:ext cx="426723" cy="2163"/>
                    </a:xfrm>
                    <a:prstGeom prst="straightConnector1">
                      <a:avLst/>
                    </a:prstGeom>
                    <a:ln w="63500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0" name="TextBox 209"/>
                    <p:cNvSpPr txBox="1"/>
                    <p:nvPr/>
                  </p:nvSpPr>
                  <p:spPr>
                    <a:xfrm>
                      <a:off x="6364098" y="3664344"/>
                      <a:ext cx="5020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WE</a:t>
                      </a:r>
                    </a:p>
                  </p:txBody>
                </p:sp>
                <p:cxnSp>
                  <p:nvCxnSpPr>
                    <p:cNvPr id="126" name="Straight Connector 125"/>
                    <p:cNvCxnSpPr/>
                    <p:nvPr/>
                  </p:nvCxnSpPr>
                  <p:spPr>
                    <a:xfrm flipV="1">
                      <a:off x="2911755" y="4695559"/>
                      <a:ext cx="129339" cy="27339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2944700" y="4487728"/>
                      <a:ext cx="26305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7</a:t>
                      </a:r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8055255" y="2778190"/>
                      <a:ext cx="57272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Port A</a:t>
                      </a:r>
                    </a:p>
                  </p:txBody>
                </p:sp>
                <p:sp>
                  <p:nvSpPr>
                    <p:cNvPr id="132" name="TextBox 131"/>
                    <p:cNvSpPr txBox="1"/>
                    <p:nvPr/>
                  </p:nvSpPr>
                  <p:spPr>
                    <a:xfrm>
                      <a:off x="8072918" y="3788174"/>
                      <a:ext cx="56630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Port B</a:t>
                      </a:r>
                    </a:p>
                  </p:txBody>
                </p:sp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6571563" y="2401791"/>
                      <a:ext cx="57753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Input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Port D</a:t>
                      </a:r>
                    </a:p>
                  </p:txBody>
                </p:sp>
                <p:cxnSp>
                  <p:nvCxnSpPr>
                    <p:cNvPr id="12" name="Straight Arrow Connector 11"/>
                    <p:cNvCxnSpPr>
                      <a:stCxn id="133" idx="2"/>
                    </p:cNvCxnSpPr>
                    <p:nvPr/>
                  </p:nvCxnSpPr>
                  <p:spPr>
                    <a:xfrm>
                      <a:off x="6860328" y="2863456"/>
                      <a:ext cx="360298" cy="44611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7929382" y="2390949"/>
                      <a:ext cx="6607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RAddrA</a:t>
                      </a:r>
                    </a:p>
                  </p:txBody>
                </p:sp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8006395" y="4257007"/>
                      <a:ext cx="6543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/>
                        <a:t>RAddrB</a:t>
                      </a:r>
                      <a:endParaRPr lang="en-US" sz="1200" dirty="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36982" y="3710623"/>
                      <a:ext cx="39626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WE</a:t>
                      </a:r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7234913" y="3930815"/>
                      <a:ext cx="616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WAddr</a:t>
                      </a:r>
                    </a:p>
                  </p:txBody>
                </p:sp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7236047" y="4149191"/>
                      <a:ext cx="5454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WCLK</a:t>
                      </a:r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9550873" y="1534301"/>
                      <a:ext cx="4956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/>
                        <a:t>(LSB)</a:t>
                      </a:r>
                      <a:endParaRPr lang="en-US" sz="1200" dirty="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8603399" y="1541045"/>
                      <a:ext cx="5629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(MSB)</a:t>
                      </a:r>
                    </a:p>
                  </p:txBody>
                </p:sp>
                <p:sp>
                  <p:nvSpPr>
                    <p:cNvPr id="169" name="TextBox 168"/>
                    <p:cNvSpPr txBox="1"/>
                    <p:nvPr/>
                  </p:nvSpPr>
                  <p:spPr>
                    <a:xfrm>
                      <a:off x="5017169" y="4748427"/>
                      <a:ext cx="1175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(Not used)</a:t>
                      </a:r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5154424" y="4004401"/>
                      <a:ext cx="0" cy="683530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208480" y="424243"/>
                    <a:ext cx="2610104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Addr A = Read Address for Port A </a:t>
                    </a:r>
                    <a:br>
                      <a:rPr lang="en-US" sz="1400" dirty="0"/>
                    </a:br>
                    <a:r>
                      <a:rPr lang="en-US" sz="1400" dirty="0"/>
                      <a:t>Addr B = Read Address for Port B </a:t>
                    </a:r>
                  </a:p>
                  <a:p>
                    <a:r>
                      <a:rPr lang="en-US" sz="1400" dirty="0"/>
                      <a:t>Addr D = Destination Address</a:t>
                    </a:r>
                    <a:br>
                      <a:rPr lang="en-US" sz="1400" dirty="0"/>
                    </a:br>
                    <a:r>
                      <a:rPr lang="en-US" sz="1400" dirty="0"/>
                      <a:t>Opcode = Operation Code</a:t>
                    </a:r>
                    <a:br>
                      <a:rPr lang="en-US" sz="1400" dirty="0"/>
                    </a:br>
                    <a:r>
                      <a:rPr lang="en-US" sz="1400" dirty="0"/>
                      <a:t>WE = Register Write Enable </a:t>
                    </a:r>
                    <a:br>
                      <a:rPr lang="en-US" sz="1400" dirty="0"/>
                    </a:br>
                    <a:r>
                      <a:rPr lang="en-US" sz="1400" dirty="0"/>
                      <a:t>DWE = Display Write Enable </a:t>
                    </a:r>
                    <a:br>
                      <a:rPr lang="en-US" sz="1400" dirty="0"/>
                    </a:br>
                    <a:r>
                      <a:rPr lang="en-US" sz="1400" dirty="0"/>
                      <a:t>RSS = Register Source Select </a:t>
                    </a:r>
                    <a:br>
                      <a:rPr lang="en-US" sz="1400" dirty="0"/>
                    </a:br>
                    <a:r>
                      <a:rPr lang="en-US" sz="1400" dirty="0"/>
                      <a:t>AFS = ALU Function Select </a:t>
                    </a:r>
                    <a:br>
                      <a:rPr lang="en-US" sz="1400" dirty="0"/>
                    </a:br>
                    <a:r>
                      <a:rPr lang="en-US" sz="1400" dirty="0"/>
                      <a:t>SUB = Subtract</a:t>
                    </a:r>
                  </a:p>
                </p:txBody>
              </p:sp>
            </p:grp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185C2EFF-E7B9-9646-A051-A5F725155595}"/>
                    </a:ext>
                  </a:extLst>
                </p:cNvPr>
                <p:cNvCxnSpPr/>
                <p:nvPr/>
              </p:nvCxnSpPr>
              <p:spPr>
                <a:xfrm>
                  <a:off x="3348211" y="3941769"/>
                  <a:ext cx="672992" cy="3983"/>
                </a:xfrm>
                <a:prstGeom prst="straightConnector1">
                  <a:avLst/>
                </a:prstGeom>
                <a:ln w="63500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C4B5EB2-B989-4A45-943F-A9D25E399538}"/>
                    </a:ext>
                  </a:extLst>
                </p:cNvPr>
                <p:cNvSpPr txBox="1"/>
                <p:nvPr/>
              </p:nvSpPr>
              <p:spPr>
                <a:xfrm>
                  <a:off x="3965345" y="3449283"/>
                  <a:ext cx="837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Addr D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1AC06BA-6EE9-A540-B63A-42B0C7CEE9F8}"/>
                    </a:ext>
                  </a:extLst>
                </p:cNvPr>
                <p:cNvSpPr txBox="1"/>
                <p:nvPr/>
              </p:nvSpPr>
              <p:spPr>
                <a:xfrm>
                  <a:off x="3291492" y="3652607"/>
                  <a:ext cx="6115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12-15</a:t>
                  </a: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1EA97F5-AFC7-E246-8FD8-E1335ACF38AB}"/>
                    </a:ext>
                  </a:extLst>
                </p:cNvPr>
                <p:cNvCxnSpPr/>
                <p:nvPr/>
              </p:nvCxnSpPr>
              <p:spPr>
                <a:xfrm flipV="1">
                  <a:off x="9461284" y="3141412"/>
                  <a:ext cx="200619" cy="1678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DB3B92CA-B296-E84F-AEBF-E1DB816C5262}"/>
                    </a:ext>
                  </a:extLst>
                </p:cNvPr>
                <p:cNvSpPr txBox="1"/>
                <p:nvPr/>
              </p:nvSpPr>
              <p:spPr>
                <a:xfrm>
                  <a:off x="9661903" y="2987523"/>
                  <a:ext cx="291195" cy="307777"/>
                </a:xfrm>
                <a:prstGeom prst="rect">
                  <a:avLst/>
                </a:prstGeom>
                <a:noFill/>
              </p:spPr>
              <p:txBody>
                <a:bodyPr wrap="square" lIns="18288" rtlCol="0">
                  <a:spAutoFit/>
                </a:bodyPr>
                <a:lstStyle/>
                <a:p>
                  <a:r>
                    <a:rPr lang="en-US" sz="1400" dirty="0"/>
                    <a:t>4</a:t>
                  </a:r>
                </a:p>
              </p:txBody>
            </p:sp>
          </p:grp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0734F650-D4A1-814B-ADC3-438C93DB74EB}"/>
                  </a:ext>
                </a:extLst>
              </p:cNvPr>
              <p:cNvCxnSpPr/>
              <p:nvPr/>
            </p:nvCxnSpPr>
            <p:spPr>
              <a:xfrm flipV="1">
                <a:off x="10246644" y="4087876"/>
                <a:ext cx="0" cy="313811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50A5308-586D-5C4E-9B36-9D6E77970BEF}"/>
                  </a:ext>
                </a:extLst>
              </p:cNvPr>
              <p:cNvSpPr txBox="1"/>
              <p:nvPr/>
            </p:nvSpPr>
            <p:spPr>
              <a:xfrm>
                <a:off x="9972543" y="441975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C0FD6E4-E291-084B-A5B3-E662E00A7583}"/>
                </a:ext>
              </a:extLst>
            </p:cNvPr>
            <p:cNvCxnSpPr>
              <a:cxnSpLocks/>
            </p:cNvCxnSpPr>
            <p:nvPr/>
          </p:nvCxnSpPr>
          <p:spPr>
            <a:xfrm>
              <a:off x="3621556" y="2869819"/>
              <a:ext cx="177980" cy="250382"/>
            </a:xfrm>
            <a:prstGeom prst="line">
              <a:avLst/>
            </a:prstGeom>
            <a:ln w="635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67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163</Words>
  <Application>Microsoft Macintosh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 Jack</dc:creator>
  <cp:lastModifiedBy>Jack, Randall</cp:lastModifiedBy>
  <cp:revision>91</cp:revision>
  <cp:lastPrinted>2017-12-04T18:29:42Z</cp:lastPrinted>
  <dcterms:created xsi:type="dcterms:W3CDTF">2017-12-01T22:37:14Z</dcterms:created>
  <dcterms:modified xsi:type="dcterms:W3CDTF">2021-03-23T14:33:56Z</dcterms:modified>
</cp:coreProperties>
</file>