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3CA31E-C7C3-4FF8-8B23-DFD4B9B79583}">
  <a:tblStyle styleId="{443CA31E-C7C3-4FF8-8B23-DFD4B9B795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about ideas on how to improve this, or make this faster.</a:t>
            </a: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9" name="Shape 43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8" name="Shape 4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5" name="Shape 4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3" name="Shape 4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3" name="Shape 5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0" name="Shape 54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8" name="Shape 56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0" name="Shape 60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Relationship Id="rId5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7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8.png"/><Relationship Id="rId4" Type="http://schemas.openxmlformats.org/officeDocument/2006/relationships/image" Target="../media/image47.jpg"/><Relationship Id="rId5" Type="http://schemas.openxmlformats.org/officeDocument/2006/relationships/image" Target="../media/image5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5.png"/><Relationship Id="rId4" Type="http://schemas.openxmlformats.org/officeDocument/2006/relationships/image" Target="../media/image47.jpg"/><Relationship Id="rId5" Type="http://schemas.openxmlformats.org/officeDocument/2006/relationships/image" Target="../media/image5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3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Color Representations and Image Filtering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469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Discrete Convolution</a:t>
            </a:r>
          </a:p>
        </p:txBody>
      </p:sp>
      <p:pic>
        <p:nvPicPr>
          <p:cNvPr descr="1d_conv.pdf" id="209" name="Shape 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123" y="1873063"/>
            <a:ext cx="548639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/>
        </p:nvSpPr>
        <p:spPr>
          <a:xfrm>
            <a:off x="1454901" y="1295982"/>
            <a:ext cx="1652176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operator</a:t>
            </a:r>
          </a:p>
        </p:txBody>
      </p:sp>
      <p:cxnSp>
        <p:nvCxnSpPr>
          <p:cNvPr id="211" name="Shape 211"/>
          <p:cNvCxnSpPr>
            <a:stCxn id="210" idx="2"/>
          </p:cNvCxnSpPr>
          <p:nvPr/>
        </p:nvCxnSpPr>
        <p:spPr>
          <a:xfrm flipH="1" rot="-5400000">
            <a:off x="2195790" y="1958263"/>
            <a:ext cx="318300" cy="147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12" name="Shape 212"/>
          <p:cNvSpPr txBox="1"/>
          <p:nvPr/>
        </p:nvSpPr>
        <p:spPr>
          <a:xfrm>
            <a:off x="2280990" y="3116151"/>
            <a:ext cx="146650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i-th sample</a:t>
            </a:r>
          </a:p>
        </p:txBody>
      </p:sp>
      <p:cxnSp>
        <p:nvCxnSpPr>
          <p:cNvPr id="213" name="Shape 213"/>
          <p:cNvCxnSpPr>
            <a:stCxn id="212" idx="0"/>
          </p:cNvCxnSpPr>
          <p:nvPr/>
        </p:nvCxnSpPr>
        <p:spPr>
          <a:xfrm rot="-5400000">
            <a:off x="2855692" y="2692101"/>
            <a:ext cx="582600" cy="265499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30290"/>
            <a:ext cx="8229600" cy="58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convolution example</a:t>
            </a:r>
          </a:p>
        </p:txBody>
      </p:sp>
      <p:grpSp>
        <p:nvGrpSpPr>
          <p:cNvPr id="219" name="Shape 219"/>
          <p:cNvGrpSpPr/>
          <p:nvPr/>
        </p:nvGrpSpPr>
        <p:grpSpPr>
          <a:xfrm>
            <a:off x="950400" y="1497972"/>
            <a:ext cx="7082938" cy="1178553"/>
            <a:chOff x="950400" y="1479478"/>
            <a:chExt cx="7082938" cy="1571404"/>
          </a:xfrm>
        </p:grpSpPr>
        <p:pic>
          <p:nvPicPr>
            <p:cNvPr id="220" name="Shape 2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38432" y="1479478"/>
              <a:ext cx="5394906" cy="746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38432" y="2391823"/>
              <a:ext cx="3381258" cy="6590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 txBox="1"/>
            <p:nvPr/>
          </p:nvSpPr>
          <p:spPr>
            <a:xfrm>
              <a:off x="950400" y="1578109"/>
              <a:ext cx="1360918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1D-Signal </a:t>
              </a: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073696" y="2490455"/>
              <a:ext cx="830876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Filter</a:t>
              </a:r>
            </a:p>
          </p:txBody>
        </p:sp>
      </p:grpSp>
      <p:sp>
        <p:nvSpPr>
          <p:cNvPr id="224" name="Shape 224"/>
          <p:cNvSpPr txBox="1"/>
          <p:nvPr/>
        </p:nvSpPr>
        <p:spPr>
          <a:xfrm>
            <a:off x="950400" y="638025"/>
            <a:ext cx="219796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given:</a:t>
            </a:r>
          </a:p>
        </p:txBody>
      </p:sp>
      <p:cxnSp>
        <p:nvCxnSpPr>
          <p:cNvPr id="225" name="Shape 225"/>
          <p:cNvCxnSpPr/>
          <p:nvPr/>
        </p:nvCxnSpPr>
        <p:spPr>
          <a:xfrm flipH="1" rot="10800000">
            <a:off x="3452310" y="1387010"/>
            <a:ext cx="4352376" cy="924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226" name="Shape 226"/>
          <p:cNvCxnSpPr/>
          <p:nvPr/>
        </p:nvCxnSpPr>
        <p:spPr>
          <a:xfrm>
            <a:off x="3452310" y="2681148"/>
            <a:ext cx="234263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227" name="Shape 227"/>
          <p:cNvSpPr txBox="1"/>
          <p:nvPr/>
        </p:nvSpPr>
        <p:spPr>
          <a:xfrm>
            <a:off x="5489007" y="1110012"/>
            <a:ext cx="305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4408439" y="2681148"/>
            <a:ext cx="3690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</a:p>
        </p:txBody>
      </p:sp>
      <p:pic>
        <p:nvPicPr>
          <p:cNvPr descr="example_conv.pdf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8253" y="3309233"/>
            <a:ext cx="2036696" cy="37096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1073696" y="3333953"/>
            <a:ext cx="139578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57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convolution example (cont’d)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683" y="1218183"/>
            <a:ext cx="5394906" cy="55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8432" y="2182230"/>
            <a:ext cx="3381258" cy="49429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2734315" y="941991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392232" y="941385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3996387" y="941183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657746" y="941587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249569" y="941789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868860" y="941183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519526" y="941991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445266" y="1934529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251142" y="1933924"/>
            <a:ext cx="3016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645407" y="1934529"/>
            <a:ext cx="37232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</a:p>
        </p:txBody>
      </p:sp>
      <p:sp>
        <p:nvSpPr>
          <p:cNvPr id="248" name="Shape 248"/>
          <p:cNvSpPr/>
          <p:nvPr/>
        </p:nvSpPr>
        <p:spPr>
          <a:xfrm>
            <a:off x="4229080" y="2201676"/>
            <a:ext cx="754984" cy="4656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170521" y="2211528"/>
            <a:ext cx="17013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Flip kernel!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457200" y="150497"/>
            <a:ext cx="8229600" cy="57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convolution example (cont’d)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602" y="1314801"/>
            <a:ext cx="4246445" cy="418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405" y="1882523"/>
            <a:ext cx="2314312" cy="35503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2848153" y="1669848"/>
            <a:ext cx="4215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66405" y="832206"/>
            <a:ext cx="454042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filter and “slide” it to the right.</a:t>
            </a:r>
          </a:p>
        </p:txBody>
      </p:sp>
      <p:sp>
        <p:nvSpPr>
          <p:cNvPr id="259" name="Shape 259"/>
          <p:cNvSpPr/>
          <p:nvPr/>
        </p:nvSpPr>
        <p:spPr>
          <a:xfrm>
            <a:off x="1842173" y="1820927"/>
            <a:ext cx="754984" cy="4656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" name="Shape 260"/>
          <p:cNvGraphicFramePr/>
          <p:nvPr/>
        </p:nvGraphicFramePr>
        <p:xfrm>
          <a:off x="1524000" y="3849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{443CA31E-C7C3-4FF8-8B23-DFD4B9B79583}</a:tableStyleId>
              </a:tblPr>
              <a:tblGrid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 u="none" cap="none" strike="noStrike"/>
                        <a:t>10/3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261" name="Shape 261"/>
          <p:cNvCxnSpPr/>
          <p:nvPr/>
        </p:nvCxnSpPr>
        <p:spPr>
          <a:xfrm rot="5400000">
            <a:off x="1594724" y="2485060"/>
            <a:ext cx="1611899" cy="1116899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62" name="Shape 262"/>
          <p:cNvSpPr txBox="1"/>
          <p:nvPr/>
        </p:nvSpPr>
        <p:spPr>
          <a:xfrm>
            <a:off x="2848153" y="2940463"/>
            <a:ext cx="35201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1/3 * 10 + 1/3 * 0 + 1/3 *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57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convolution example (cont’d)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602" y="1425762"/>
            <a:ext cx="4246445" cy="41800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2848153" y="1780808"/>
            <a:ext cx="4215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grpSp>
        <p:nvGrpSpPr>
          <p:cNvPr id="270" name="Shape 270"/>
          <p:cNvGrpSpPr/>
          <p:nvPr/>
        </p:nvGrpSpPr>
        <p:grpSpPr>
          <a:xfrm>
            <a:off x="1805182" y="1987369"/>
            <a:ext cx="2314312" cy="465601"/>
            <a:chOff x="1066405" y="2575851"/>
            <a:chExt cx="2314312" cy="620802"/>
          </a:xfrm>
        </p:grpSpPr>
        <p:pic>
          <p:nvPicPr>
            <p:cNvPr id="271" name="Shape 2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405" y="2657978"/>
              <a:ext cx="2314312" cy="473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Shape 272"/>
            <p:cNvSpPr/>
            <p:nvPr/>
          </p:nvSpPr>
          <p:spPr>
            <a:xfrm>
              <a:off x="1842173" y="2575851"/>
              <a:ext cx="754984" cy="62080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73" name="Shape 273"/>
          <p:cNvGraphicFramePr/>
          <p:nvPr/>
        </p:nvGraphicFramePr>
        <p:xfrm>
          <a:off x="1524000" y="3988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{443CA31E-C7C3-4FF8-8B23-DFD4B9B79583}</a:tableStyleId>
              </a:tblPr>
              <a:tblGrid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3393048" y="1771965"/>
            <a:ext cx="4215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cxnSp>
        <p:nvCxnSpPr>
          <p:cNvPr id="275" name="Shape 275"/>
          <p:cNvCxnSpPr>
            <a:stCxn id="272" idx="2"/>
          </p:cNvCxnSpPr>
          <p:nvPr/>
        </p:nvCxnSpPr>
        <p:spPr>
          <a:xfrm rot="5400000">
            <a:off x="2015992" y="3018020"/>
            <a:ext cx="1507500" cy="377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76" name="Shape 276"/>
          <p:cNvSpPr txBox="1"/>
          <p:nvPr/>
        </p:nvSpPr>
        <p:spPr>
          <a:xfrm>
            <a:off x="2848153" y="3051424"/>
            <a:ext cx="3637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1/3 * 50 + 1/3 * 10 + 1/3 *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05978"/>
            <a:ext cx="8229600" cy="57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convolution example (cont’d)</a:t>
            </a:r>
          </a:p>
        </p:txBody>
      </p:sp>
      <p:pic>
        <p:nvPicPr>
          <p:cNvPr id="282" name="Shape 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602" y="1425762"/>
            <a:ext cx="4246445" cy="41800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5655153" y="1780808"/>
            <a:ext cx="4215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5257582" y="1987369"/>
            <a:ext cx="2314312" cy="465601"/>
            <a:chOff x="1066405" y="2575851"/>
            <a:chExt cx="2314312" cy="620802"/>
          </a:xfrm>
        </p:grpSpPr>
        <p:pic>
          <p:nvPicPr>
            <p:cNvPr id="285" name="Shape 2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405" y="2657978"/>
              <a:ext cx="2314312" cy="473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Shape 286"/>
            <p:cNvSpPr/>
            <p:nvPr/>
          </p:nvSpPr>
          <p:spPr>
            <a:xfrm>
              <a:off x="1842173" y="2575851"/>
              <a:ext cx="754984" cy="62080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87" name="Shape 287"/>
          <p:cNvGraphicFramePr/>
          <p:nvPr/>
        </p:nvGraphicFramePr>
        <p:xfrm>
          <a:off x="1524000" y="3988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{443CA31E-C7C3-4FF8-8B23-DFD4B9B79583}</a:tableStyleId>
              </a:tblPr>
              <a:tblGrid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70/3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70/3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88" name="Shape 288"/>
          <p:cNvSpPr txBox="1"/>
          <p:nvPr/>
        </p:nvSpPr>
        <p:spPr>
          <a:xfrm>
            <a:off x="6200046" y="1781212"/>
            <a:ext cx="4215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cxnSp>
        <p:nvCxnSpPr>
          <p:cNvPr id="289" name="Shape 289"/>
          <p:cNvCxnSpPr>
            <a:stCxn id="286" idx="2"/>
          </p:cNvCxnSpPr>
          <p:nvPr/>
        </p:nvCxnSpPr>
        <p:spPr>
          <a:xfrm flipH="1" rot="-5400000">
            <a:off x="5748742" y="3115070"/>
            <a:ext cx="1535100" cy="210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0" name="Shape 290"/>
          <p:cNvSpPr txBox="1"/>
          <p:nvPr/>
        </p:nvSpPr>
        <p:spPr>
          <a:xfrm>
            <a:off x="2439625" y="2912925"/>
            <a:ext cx="3637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1/3 * 0 + 1/3 * 30 + 1/3 * 40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05978"/>
            <a:ext cx="8229600" cy="57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 convolution example (cont’d)</a:t>
            </a: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602" y="1425762"/>
            <a:ext cx="4246445" cy="41800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6222317" y="1780808"/>
            <a:ext cx="4215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grpSp>
        <p:nvGrpSpPr>
          <p:cNvPr id="298" name="Shape 298"/>
          <p:cNvGrpSpPr/>
          <p:nvPr/>
        </p:nvGrpSpPr>
        <p:grpSpPr>
          <a:xfrm>
            <a:off x="5985052" y="1987369"/>
            <a:ext cx="2314312" cy="465601"/>
            <a:chOff x="1066405" y="2575851"/>
            <a:chExt cx="2314312" cy="620802"/>
          </a:xfrm>
        </p:grpSpPr>
        <p:pic>
          <p:nvPicPr>
            <p:cNvPr id="299" name="Shape 29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405" y="2657978"/>
              <a:ext cx="2314312" cy="473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0" name="Shape 300"/>
            <p:cNvSpPr/>
            <p:nvPr/>
          </p:nvSpPr>
          <p:spPr>
            <a:xfrm>
              <a:off x="1842173" y="2575851"/>
              <a:ext cx="754984" cy="620802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01" name="Shape 301"/>
          <p:cNvGraphicFramePr/>
          <p:nvPr/>
        </p:nvGraphicFramePr>
        <p:xfrm>
          <a:off x="1524000" y="39882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{443CA31E-C7C3-4FF8-8B23-DFD4B9B79583}</a:tableStyleId>
              </a:tblPr>
              <a:tblGrid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  <a:gridCol w="677325"/>
              </a:tblGrid>
              <a:tr h="278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20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40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70/3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30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70/3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400"/>
                        <a:t>10</a:t>
                      </a:r>
                    </a:p>
                  </a:txBody>
                  <a:tcPr marT="34300" marB="3430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302" name="Shape 302"/>
          <p:cNvCxnSpPr>
            <a:stCxn id="300" idx="2"/>
          </p:cNvCxnSpPr>
          <p:nvPr/>
        </p:nvCxnSpPr>
        <p:spPr>
          <a:xfrm flipH="1" rot="-5400000">
            <a:off x="6476212" y="3115070"/>
            <a:ext cx="1535100" cy="210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03" name="Shape 303"/>
          <p:cNvSpPr txBox="1"/>
          <p:nvPr/>
        </p:nvSpPr>
        <p:spPr>
          <a:xfrm>
            <a:off x="3618185" y="3051424"/>
            <a:ext cx="352012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= 1/3 * 0 + 1/3 * 0 + 1/3 * 30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Convolution</a:t>
            </a:r>
          </a:p>
        </p:txBody>
      </p:sp>
      <p:pic>
        <p:nvPicPr>
          <p:cNvPr descr="2d_conv.pdf" id="309" name="Shape 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569" y="2034735"/>
            <a:ext cx="8686800" cy="7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convolution example</a:t>
            </a: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59531"/>
            <a:ext cx="1552574" cy="15620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Shape 316"/>
          <p:cNvSpPr txBox="1"/>
          <p:nvPr/>
        </p:nvSpPr>
        <p:spPr>
          <a:xfrm>
            <a:off x="1072682" y="1257556"/>
            <a:ext cx="13628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Filter/Kernel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857894" y="4891526"/>
            <a:ext cx="418335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http://www.songho.ca/dsp/convolution/convolution.html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6262" y="1257556"/>
            <a:ext cx="4203699" cy="26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53578"/>
            <a:ext cx="8229600" cy="53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convolution example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291" y="634603"/>
            <a:ext cx="5892799" cy="34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/>
          <p:nvPr/>
        </p:nvSpPr>
        <p:spPr>
          <a:xfrm>
            <a:off x="821020" y="4845079"/>
            <a:ext cx="7975110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https://developer.apple.com/library/ios/documentation/Performance/Conceptual/vImage/Art/kernel_convolution.jpg </a:t>
            </a:r>
          </a:p>
        </p:txBody>
      </p:sp>
      <p:cxnSp>
        <p:nvCxnSpPr>
          <p:cNvPr id="326" name="Shape 326"/>
          <p:cNvCxnSpPr/>
          <p:nvPr/>
        </p:nvCxnSpPr>
        <p:spPr>
          <a:xfrm flipH="1" rot="10800000">
            <a:off x="6411433" y="2163737"/>
            <a:ext cx="678132" cy="18493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OF COLOR REPRESENTATIONS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457200" y="104264"/>
            <a:ext cx="8229600" cy="543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properties</a:t>
            </a:r>
          </a:p>
        </p:txBody>
      </p:sp>
      <p:pic>
        <p:nvPicPr>
          <p:cNvPr descr="com.pdf" id="332" name="Shape 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448" y="2176877"/>
            <a:ext cx="2133034" cy="2832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soc.pdf" id="333" name="Shape 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3185" y="1200522"/>
            <a:ext cx="3706079" cy="29051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/>
        </p:nvSpPr>
        <p:spPr>
          <a:xfrm>
            <a:off x="3575582" y="1720335"/>
            <a:ext cx="1890261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Commutativity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575582" y="748838"/>
            <a:ext cx="160813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3605396" y="2644567"/>
            <a:ext cx="165942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Distributivity</a:t>
            </a:r>
          </a:p>
        </p:txBody>
      </p:sp>
      <p:pic>
        <p:nvPicPr>
          <p:cNvPr descr="dist.pdf" id="337" name="Shape 3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30" y="3087886"/>
            <a:ext cx="4914918" cy="29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alar.pdf" id="338" name="Shape 3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7736" y="3989311"/>
            <a:ext cx="3731590" cy="30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2515230" y="3601419"/>
            <a:ext cx="468811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Associativity with scalar multiplication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457200" y="104264"/>
            <a:ext cx="8229600" cy="367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filtering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57200" y="673086"/>
            <a:ext cx="8229600" cy="1167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filter 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image operation where each pixel value </a:t>
            </a:r>
            <a:r>
              <a:rPr b="0" i="1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changed by a function of the intensities of pixels in a neighborhood of (</a:t>
            </a:r>
            <a:r>
              <a:rPr b="0" i="1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91" y="1840101"/>
            <a:ext cx="7237569" cy="256134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6670357" y="4808305"/>
            <a:ext cx="2364750" cy="18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http://www.coe.utah.edu/~cs4640/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457200" y="11796"/>
            <a:ext cx="8229600" cy="496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Separable filters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457200" y="626852"/>
            <a:ext cx="8229600" cy="2609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kernel h is separable if it can be broken down into the convolution of two kernels: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we can separate into two 1D kernels, e.g., </a:t>
            </a:r>
          </a:p>
        </p:txBody>
      </p:sp>
      <p:pic>
        <p:nvPicPr>
          <p:cNvPr descr="sepa.pdf"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782" y="1761675"/>
            <a:ext cx="218439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x.pdf" id="355" name="Shape 3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816" y="3803535"/>
            <a:ext cx="2422955" cy="341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_y.pdf" id="356" name="Shape 3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2767" y="3393960"/>
            <a:ext cx="1502229" cy="1053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v.pdf" id="357" name="Shape 3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7855" y="3350852"/>
            <a:ext cx="2908299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457200" y="67277"/>
            <a:ext cx="8229600" cy="53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 of separable filters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457200" y="896933"/>
            <a:ext cx="8229600" cy="330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operations per pixel in a 2D convolution (assuming an MxM kernel) is O(M</a:t>
            </a:r>
            <a:r>
              <a:rPr b="0" baseline="3000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operations per pixel in a 1D convolution (filter with M entries) is O(M).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the number of operations per pixel of a 2D convolution using a separable filter can be O(M).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 computation with </a:t>
            </a:r>
            <a:br>
              <a:rPr b="0" i="0" lang="e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separable filters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associativity property: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Convolving image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separable 1D kernels (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baseline="-2500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much cheaper than convolving with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descr="sep_comp.pdf"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1540" y="1920047"/>
            <a:ext cx="387349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47956" y="122757"/>
            <a:ext cx="8902029" cy="57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Separating a 2D kernel into two 1D filters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457200" y="959734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2D kernel is separable if its rank is 1.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there is only one non-zero singular value (using SVD). </a:t>
            </a:r>
          </a:p>
        </p:txBody>
      </p:sp>
      <p:pic>
        <p:nvPicPr>
          <p:cNvPr descr="sep_svd.pdf"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328" y="2357737"/>
            <a:ext cx="4533899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4019476" y="3717190"/>
            <a:ext cx="55607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952228" y="3717190"/>
            <a:ext cx="55607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i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380" name="Shape 380"/>
          <p:cNvCxnSpPr>
            <a:stCxn id="378" idx="3"/>
          </p:cNvCxnSpPr>
          <p:nvPr/>
        </p:nvCxnSpPr>
        <p:spPr>
          <a:xfrm flipH="1" rot="10800000">
            <a:off x="4575556" y="3319998"/>
            <a:ext cx="603000" cy="5934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381" name="Shape 381"/>
          <p:cNvCxnSpPr>
            <a:stCxn id="379" idx="1"/>
          </p:cNvCxnSpPr>
          <p:nvPr/>
        </p:nvCxnSpPr>
        <p:spPr>
          <a:xfrm rot="10800000">
            <a:off x="6386728" y="3319998"/>
            <a:ext cx="565500" cy="5934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-15464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filter examples</a:t>
            </a: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316" y="839176"/>
            <a:ext cx="5633206" cy="33281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 txBox="1"/>
          <p:nvPr/>
        </p:nvSpPr>
        <p:spPr>
          <a:xfrm>
            <a:off x="6670357" y="4808305"/>
            <a:ext cx="2364750" cy="18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http://www.coe.utah.edu/~cs4640/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-18238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filter do?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19" y="850553"/>
            <a:ext cx="7433511" cy="209907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3647726" y="1775576"/>
            <a:ext cx="337952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5201266" y="1784823"/>
            <a:ext cx="2996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647726" y="3153407"/>
            <a:ext cx="1974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filter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6670357" y="4808305"/>
            <a:ext cx="2364750" cy="18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http://www.coe.utah.edu/~cs4640/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457200" y="-22861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this filter do?</a:t>
            </a: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897" y="906181"/>
            <a:ext cx="7660306" cy="214791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3400242" y="1756881"/>
            <a:ext cx="350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5114957" y="1756881"/>
            <a:ext cx="2996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3647725" y="3153407"/>
            <a:ext cx="2369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filter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6670357" y="4808305"/>
            <a:ext cx="2364750" cy="18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http://www.coe.utah.edu/~cs4640/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SMOOTHING IMAGES</a:t>
            </a:r>
          </a:p>
        </p:txBody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models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997297"/>
            <a:ext cx="8229600" cy="129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mathematical model describing the way colors can be represented as tuples of numbers.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457200" y="286649"/>
            <a:ext cx="8229600" cy="786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Average/Mean/Box filter</a:t>
            </a:r>
            <a:b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descr="box_3x3.pdf"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20" y="2191477"/>
            <a:ext cx="3338548" cy="1031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x_5x5.pdf"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1564" y="1799437"/>
            <a:ext cx="4963359" cy="1819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457200" y="1179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Smoothing/Blurring with box filters</a:t>
            </a: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425" y="1063228"/>
            <a:ext cx="6574361" cy="215622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6670357" y="4808305"/>
            <a:ext cx="2364750" cy="184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http://www.coe.utah.edu/~cs4640/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789100" y="3532255"/>
            <a:ext cx="7577465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larger the size of the filter the blurry the output image.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457200" y="48783"/>
            <a:ext cx="8229600" cy="62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Filter</a:t>
            </a:r>
          </a:p>
        </p:txBody>
      </p:sp>
      <p:pic>
        <p:nvPicPr>
          <p:cNvPr descr="gauss_filter.pdf" id="436" name="Shape 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32" y="893573"/>
            <a:ext cx="8648699" cy="27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type="title"/>
          </p:nvPr>
        </p:nvSpPr>
        <p:spPr>
          <a:xfrm>
            <a:off x="457200" y="3953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of a Gaussian filter</a:t>
            </a:r>
          </a:p>
        </p:txBody>
      </p:sp>
      <p:pic>
        <p:nvPicPr>
          <p:cNvPr descr="g_sigma_1_5.png" id="442" name="Shape 4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537" y="1182762"/>
            <a:ext cx="3786383" cy="2124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_sigma_3_5.png" id="443" name="Shape 4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3258" y="1182762"/>
            <a:ext cx="3786383" cy="212477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1459954" y="3307533"/>
            <a:ext cx="185572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Sigma = 1.5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5861650" y="3307533"/>
            <a:ext cx="1855720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Sigma = 3.5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86308" y="205978"/>
            <a:ext cx="905769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Convolving with a Gaussian filter efficiently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457200" y="1200150"/>
            <a:ext cx="8229600" cy="1148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exploit the separability of the Gaussian filter.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uss_filt.pdf" id="452" name="Shape 4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2591" y="2523312"/>
            <a:ext cx="3848099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Shape 453"/>
          <p:cNvSpPr txBox="1"/>
          <p:nvPr/>
        </p:nvSpPr>
        <p:spPr>
          <a:xfrm>
            <a:off x="3033101" y="3227112"/>
            <a:ext cx="150000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Convolve (1D)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horizontally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6510691" y="3227112"/>
            <a:ext cx="150000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Convolve (1D)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vertically</a:t>
            </a:r>
          </a:p>
        </p:txBody>
      </p:sp>
      <p:cxnSp>
        <p:nvCxnSpPr>
          <p:cNvPr id="455" name="Shape 455"/>
          <p:cNvCxnSpPr>
            <a:stCxn id="453" idx="3"/>
          </p:cNvCxnSpPr>
          <p:nvPr/>
        </p:nvCxnSpPr>
        <p:spPr>
          <a:xfrm flipH="1" rot="10800000">
            <a:off x="4533106" y="2875787"/>
            <a:ext cx="633000" cy="5937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56" name="Shape 456"/>
          <p:cNvCxnSpPr>
            <a:stCxn id="454" idx="1"/>
          </p:cNvCxnSpPr>
          <p:nvPr/>
        </p:nvCxnSpPr>
        <p:spPr>
          <a:xfrm rot="10800000">
            <a:off x="6226591" y="2875787"/>
            <a:ext cx="284100" cy="5937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 Filtering</a:t>
            </a:r>
          </a:p>
        </p:txBody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a       and a radius 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a 1D kernel with Gaussian values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Normalize the array so that it sums up to 1</a:t>
            </a: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Convolve horizontally </a:t>
            </a:r>
          </a:p>
          <a:p>
            <a:pPr indent="-514350" lvl="0" marL="51435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Convolve output with the vertical kernel</a:t>
            </a:r>
          </a:p>
        </p:txBody>
      </p:sp>
      <p:pic>
        <p:nvPicPr>
          <p:cNvPr descr="sigma.pdf" id="463" name="Shape 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039" y="1367082"/>
            <a:ext cx="2540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ree_sigma.pdf" id="464" name="Shape 4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6342" y="1271832"/>
            <a:ext cx="482599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0" y="215225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larger the sigma the more </a:t>
            </a:r>
            <a:b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blurry the image.</a:t>
            </a:r>
            <a:b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31" y="1137202"/>
            <a:ext cx="8459484" cy="2537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Shape 471"/>
          <p:cNvCxnSpPr/>
          <p:nvPr/>
        </p:nvCxnSpPr>
        <p:spPr>
          <a:xfrm>
            <a:off x="1504220" y="3837398"/>
            <a:ext cx="621415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72" name="Shape 472"/>
          <p:cNvSpPr txBox="1"/>
          <p:nvPr/>
        </p:nvSpPr>
        <p:spPr>
          <a:xfrm>
            <a:off x="4192092" y="3957605"/>
            <a:ext cx="937054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Sigma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/>
              <a:t>Derivatives of an Image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457200" y="19025"/>
            <a:ext cx="8229600" cy="67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Differences</a:t>
            </a:r>
          </a:p>
        </p:txBody>
      </p:sp>
      <p:pic>
        <p:nvPicPr>
          <p:cNvPr descr="for_diff.pdf" id="484" name="Shape 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135" y="866338"/>
            <a:ext cx="5245199" cy="3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ft_slope.pdf" id="485" name="Shape 4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1135" y="1532602"/>
            <a:ext cx="5245199" cy="352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g_slope.pdf" id="486" name="Shape 4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454" y="2724207"/>
            <a:ext cx="6476999" cy="7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166173" y="849431"/>
            <a:ext cx="2890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Difference: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66173" y="1515695"/>
            <a:ext cx="30786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Difference: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255417" y="2193992"/>
            <a:ext cx="2738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Difference: 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620416" y="3785910"/>
            <a:ext cx="5964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 differences approximate derivatives.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457200" y="72438"/>
            <a:ext cx="82296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difference</a:t>
            </a:r>
          </a:p>
        </p:txBody>
      </p:sp>
      <p:pic>
        <p:nvPicPr>
          <p:cNvPr descr="for_diff.pdf" id="496" name="Shape 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444" y="1115608"/>
            <a:ext cx="5245199" cy="3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Shape 497"/>
          <p:cNvSpPr txBox="1"/>
          <p:nvPr/>
        </p:nvSpPr>
        <p:spPr>
          <a:xfrm>
            <a:off x="320484" y="1098701"/>
            <a:ext cx="28902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 Difference: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2923902" y="1962908"/>
            <a:ext cx="26175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Kernel: </a:t>
            </a:r>
            <a:r>
              <a:rPr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[-1   1] </a:t>
            </a:r>
          </a:p>
        </p:txBody>
      </p:sp>
      <p:pic>
        <p:nvPicPr>
          <p:cNvPr descr="for_diff.pdf" id="499" name="Shape 4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173" y="2948614"/>
            <a:ext cx="3264000" cy="3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Shape 500"/>
          <p:cNvSpPr txBox="1"/>
          <p:nvPr/>
        </p:nvSpPr>
        <p:spPr>
          <a:xfrm>
            <a:off x="1986208" y="3489834"/>
            <a:ext cx="51671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(We flip the kernel when convolving)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3953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 color space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793293"/>
            <a:ext cx="8229600" cy="908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Additive color space.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buClr>
                <a:schemeClr val="dk1"/>
              </a:buClr>
              <a:buSzPct val="99615"/>
              <a:buFont typeface="Arial"/>
              <a:buChar char="–"/>
            </a:pPr>
            <a:r>
              <a:rPr b="0" i="0" lang="en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particular color can be represented as a point in the RGB space.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242" y="1849349"/>
            <a:ext cx="4574055" cy="257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308721" y="4647612"/>
            <a:ext cx="849237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"RGB Cube Show lowgamma cutout b" by RGB_farbwuerfel.jpg: Horst FrankRGB_color_solid_cube.png: SharkDderivative work: SharkD  Talk - RGB_farbwuerfel.jpgRGB_color_solid_cube.png. Licensed under CC BY-SA 3.0 via Wikimedia Commons - http://commons.wikimedia.org/wiki/File:RGB_Cube_Show_lowgamma_cutout_b.png#/media/File:RGB_Cube_Show_lowgamma_cutout_b.png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title"/>
          </p:nvPr>
        </p:nvSpPr>
        <p:spPr>
          <a:xfrm>
            <a:off x="457200" y="-7890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difference</a:t>
            </a:r>
          </a:p>
        </p:txBody>
      </p:sp>
      <p:pic>
        <p:nvPicPr>
          <p:cNvPr descr="left_slope.pdf" id="506" name="Shape 5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135" y="1123087"/>
            <a:ext cx="5245199" cy="3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Shape 507"/>
          <p:cNvSpPr txBox="1"/>
          <p:nvPr/>
        </p:nvSpPr>
        <p:spPr>
          <a:xfrm>
            <a:off x="166173" y="1106180"/>
            <a:ext cx="30786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Difference: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2923902" y="1891688"/>
            <a:ext cx="26175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Kernel: </a:t>
            </a:r>
            <a:r>
              <a:rPr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[1   -1] </a:t>
            </a:r>
          </a:p>
        </p:txBody>
      </p:sp>
      <p:pic>
        <p:nvPicPr>
          <p:cNvPr descr="back.pdf" id="509" name="Shape 5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3431" y="3010932"/>
            <a:ext cx="3276600" cy="3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type="title"/>
          </p:nvPr>
        </p:nvSpPr>
        <p:spPr>
          <a:xfrm>
            <a:off x="457200" y="-2548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difference</a:t>
            </a:r>
          </a:p>
        </p:txBody>
      </p:sp>
      <p:pic>
        <p:nvPicPr>
          <p:cNvPr descr="avg_slope.pdf"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454" y="1549077"/>
            <a:ext cx="6476999" cy="704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255417" y="1018862"/>
            <a:ext cx="2738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Difference: 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2923902" y="2461448"/>
            <a:ext cx="30125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Kernel: </a:t>
            </a:r>
            <a:r>
              <a:rPr i="1"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[1   0   -1] </a:t>
            </a:r>
          </a:p>
        </p:txBody>
      </p:sp>
      <p:pic>
        <p:nvPicPr>
          <p:cNvPr descr="cent.pdf" id="518" name="Shape 5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614" y="3258366"/>
            <a:ext cx="2971799" cy="3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457200" y="-1501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Derivatives of an Image</a:t>
            </a:r>
          </a:p>
        </p:txBody>
      </p:sp>
      <p:sp>
        <p:nvSpPr>
          <p:cNvPr id="524" name="Shape 524"/>
          <p:cNvSpPr txBox="1"/>
          <p:nvPr>
            <p:ph idx="1" type="body"/>
          </p:nvPr>
        </p:nvSpPr>
        <p:spPr>
          <a:xfrm>
            <a:off x="457200" y="707128"/>
            <a:ext cx="82296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compute derivatives by using the finite differences:</a:t>
            </a:r>
          </a:p>
        </p:txBody>
      </p:sp>
      <p:pic>
        <p:nvPicPr>
          <p:cNvPr descr="d_u.pdf" id="525" name="Shape 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70" y="1979471"/>
            <a:ext cx="2692499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v.pdf" id="526" name="Shape 5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6055" y="1979471"/>
            <a:ext cx="2654400" cy="3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u_h.pdf" id="527" name="Shape 527"/>
          <p:cNvPicPr preferRelativeResize="0"/>
          <p:nvPr/>
        </p:nvPicPr>
        <p:blipFill/>
        <p:spPr>
          <a:xfrm>
            <a:off x="457200" y="3226869"/>
            <a:ext cx="4165499" cy="419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v_h.pdf" id="528" name="Shape 5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6055" y="2817294"/>
            <a:ext cx="2590800" cy="1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457200" y="-1857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Derivatives</a:t>
            </a:r>
          </a:p>
        </p:txBody>
      </p:sp>
      <p:pic>
        <p:nvPicPr>
          <p:cNvPr descr="lena_h_u.png" id="534" name="Shape 5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4919" y="872459"/>
            <a:ext cx="4289100" cy="28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 txBox="1"/>
          <p:nvPr/>
        </p:nvSpPr>
        <p:spPr>
          <a:xfrm>
            <a:off x="5662051" y="3672815"/>
            <a:ext cx="2671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direction</a:t>
            </a:r>
          </a:p>
        </p:txBody>
      </p:sp>
      <p:pic>
        <p:nvPicPr>
          <p:cNvPr descr="128_1232259669.jpg" id="536" name="Shape 5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155" y="979290"/>
            <a:ext cx="2510399" cy="2510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u.pdf" id="537" name="Shape 5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0169" y="558134"/>
            <a:ext cx="2692499" cy="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457200" y="-17682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Derivatives</a:t>
            </a:r>
          </a:p>
        </p:txBody>
      </p:sp>
      <p:pic>
        <p:nvPicPr>
          <p:cNvPr descr="lena_h_v.png" id="543" name="Shape 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612" y="872458"/>
            <a:ext cx="4292699" cy="2878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28_1232259669.jpg" id="544" name="Shape 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155" y="979290"/>
            <a:ext cx="2510399" cy="25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Shape 545"/>
          <p:cNvSpPr txBox="1"/>
          <p:nvPr/>
        </p:nvSpPr>
        <p:spPr>
          <a:xfrm>
            <a:off x="5662051" y="3672815"/>
            <a:ext cx="2327399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direction</a:t>
            </a:r>
          </a:p>
        </p:txBody>
      </p:sp>
      <p:pic>
        <p:nvPicPr>
          <p:cNvPr descr="d_v.pdf" id="546" name="Shape 5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0462" y="558133"/>
            <a:ext cx="2654400" cy="3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-2035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Gradient</a:t>
            </a:r>
          </a:p>
        </p:txBody>
      </p:sp>
      <p:pic>
        <p:nvPicPr>
          <p:cNvPr descr="img_gradient.pdf" id="552" name="Shape 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735" y="1086124"/>
            <a:ext cx="4546499" cy="828599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457200" y="591395"/>
            <a:ext cx="6245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discrete image gradient is the 2D vector:</a:t>
            </a:r>
          </a:p>
        </p:txBody>
      </p:sp>
      <p:grpSp>
        <p:nvGrpSpPr>
          <p:cNvPr id="554" name="Shape 554"/>
          <p:cNvGrpSpPr/>
          <p:nvPr/>
        </p:nvGrpSpPr>
        <p:grpSpPr>
          <a:xfrm>
            <a:off x="430162" y="1987583"/>
            <a:ext cx="7899300" cy="942038"/>
            <a:chOff x="430162" y="2650111"/>
            <a:chExt cx="7899300" cy="1256050"/>
          </a:xfrm>
        </p:grpSpPr>
        <p:sp>
          <p:nvSpPr>
            <p:cNvPr id="555" name="Shape 555"/>
            <p:cNvSpPr txBox="1"/>
            <p:nvPr/>
          </p:nvSpPr>
          <p:spPr>
            <a:xfrm>
              <a:off x="457200" y="2650111"/>
              <a:ext cx="4037999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norm of the gradient is:</a:t>
              </a:r>
            </a:p>
          </p:txBody>
        </p:sp>
        <p:pic>
          <p:nvPicPr>
            <p:cNvPr descr="norm_grad.pdf" id="556" name="Shape 5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0162" y="3334662"/>
              <a:ext cx="7899300" cy="571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" name="Shape 557"/>
          <p:cNvGrpSpPr/>
          <p:nvPr/>
        </p:nvGrpSpPr>
        <p:grpSpPr>
          <a:xfrm>
            <a:off x="457200" y="3170201"/>
            <a:ext cx="6812425" cy="1548325"/>
            <a:chOff x="457200" y="4226935"/>
            <a:chExt cx="6812425" cy="2064434"/>
          </a:xfrm>
        </p:grpSpPr>
        <p:sp>
          <p:nvSpPr>
            <p:cNvPr id="558" name="Shape 558"/>
            <p:cNvSpPr txBox="1"/>
            <p:nvPr/>
          </p:nvSpPr>
          <p:spPr>
            <a:xfrm>
              <a:off x="457200" y="4226935"/>
              <a:ext cx="3963299" cy="4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angle of the gradient is:</a:t>
              </a:r>
            </a:p>
          </p:txBody>
        </p:sp>
        <p:pic>
          <p:nvPicPr>
            <p:cNvPr descr="angle.pdf" id="559" name="Shape 5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02325" y="5199069"/>
              <a:ext cx="5067300" cy="1092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Averaging with finite differences</a:t>
            </a: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differences operators are sensitive to noise.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make this robust if we average (smooth) first the image.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type="title"/>
          </p:nvPr>
        </p:nvSpPr>
        <p:spPr>
          <a:xfrm>
            <a:off x="457200" y="-1412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Prewitt Filter</a:t>
            </a:r>
          </a:p>
        </p:txBody>
      </p:sp>
      <p:pic>
        <p:nvPicPr>
          <p:cNvPr descr="prewitt.pdf" id="571" name="Shape 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9936" y="1276832"/>
            <a:ext cx="5753100" cy="26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Shape 572"/>
          <p:cNvSpPr txBox="1"/>
          <p:nvPr/>
        </p:nvSpPr>
        <p:spPr>
          <a:xfrm>
            <a:off x="2290822" y="827947"/>
            <a:ext cx="12929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</a:p>
        </p:txBody>
      </p:sp>
      <p:cxnSp>
        <p:nvCxnSpPr>
          <p:cNvPr id="573" name="Shape 573"/>
          <p:cNvCxnSpPr>
            <a:stCxn id="572" idx="3"/>
          </p:cNvCxnSpPr>
          <p:nvPr/>
        </p:nvCxnSpPr>
        <p:spPr>
          <a:xfrm>
            <a:off x="3583822" y="1012597"/>
            <a:ext cx="273900" cy="2643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74" name="Shape 574"/>
          <p:cNvSpPr txBox="1"/>
          <p:nvPr/>
        </p:nvSpPr>
        <p:spPr>
          <a:xfrm>
            <a:off x="6195901" y="925876"/>
            <a:ext cx="1560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Derivative</a:t>
            </a:r>
          </a:p>
        </p:txBody>
      </p:sp>
      <p:cxnSp>
        <p:nvCxnSpPr>
          <p:cNvPr id="575" name="Shape 575"/>
          <p:cNvCxnSpPr>
            <a:stCxn id="574" idx="1"/>
          </p:cNvCxnSpPr>
          <p:nvPr/>
        </p:nvCxnSpPr>
        <p:spPr>
          <a:xfrm flipH="1">
            <a:off x="5958601" y="1110526"/>
            <a:ext cx="237300" cy="4476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Prewitt</a:t>
            </a:r>
          </a:p>
        </p:txBody>
      </p:sp>
      <p:pic>
        <p:nvPicPr>
          <p:cNvPr descr="prewitt_lena.png" id="581" name="Shape 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131" y="1000910"/>
            <a:ext cx="5294699" cy="3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457200" y="-16792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Sobel filter</a:t>
            </a:r>
          </a:p>
        </p:txBody>
      </p:sp>
      <p:pic>
        <p:nvPicPr>
          <p:cNvPr descr="sobel.pdf" id="587" name="Shape 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7705" y="1374768"/>
            <a:ext cx="5740499" cy="2609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1899126" y="863556"/>
            <a:ext cx="12929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</a:t>
            </a:r>
          </a:p>
        </p:txBody>
      </p:sp>
      <p:cxnSp>
        <p:nvCxnSpPr>
          <p:cNvPr id="589" name="Shape 589"/>
          <p:cNvCxnSpPr>
            <a:stCxn id="588" idx="3"/>
          </p:cNvCxnSpPr>
          <p:nvPr/>
        </p:nvCxnSpPr>
        <p:spPr>
          <a:xfrm>
            <a:off x="3192126" y="1048206"/>
            <a:ext cx="96000" cy="3264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90" name="Shape 590"/>
          <p:cNvSpPr txBox="1"/>
          <p:nvPr/>
        </p:nvSpPr>
        <p:spPr>
          <a:xfrm>
            <a:off x="5721119" y="879071"/>
            <a:ext cx="1560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Derivative</a:t>
            </a:r>
          </a:p>
        </p:txBody>
      </p:sp>
      <p:cxnSp>
        <p:nvCxnSpPr>
          <p:cNvPr id="591" name="Shape 591"/>
          <p:cNvCxnSpPr>
            <a:stCxn id="590" idx="1"/>
          </p:cNvCxnSpPr>
          <p:nvPr/>
        </p:nvCxnSpPr>
        <p:spPr>
          <a:xfrm flipH="1">
            <a:off x="5365019" y="1063721"/>
            <a:ext cx="356100" cy="6099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85770"/>
            <a:ext cx="8229600" cy="42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color models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517818"/>
            <a:ext cx="8229600" cy="383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HSV &amp; HSL representations</a:t>
            </a:r>
          </a:p>
        </p:txBody>
      </p:sp>
      <p:sp>
        <p:nvSpPr>
          <p:cNvPr id="157" name="Shape 157"/>
          <p:cNvSpPr/>
          <p:nvPr/>
        </p:nvSpPr>
        <p:spPr>
          <a:xfrm>
            <a:off x="457200" y="4754787"/>
            <a:ext cx="82296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"Hsl-hsv models" by Jacob Rus - Own work. Licensed under CC BY-SA 3.0 via Wikimedia Commons - http://commons.wikimedia.org/wiki/File:Hsl-hsv_models.svg#/media/File:Hsl-hsv_models.svg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285" y="1031694"/>
            <a:ext cx="3322512" cy="332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Sobel</a:t>
            </a:r>
          </a:p>
        </p:txBody>
      </p:sp>
      <p:pic>
        <p:nvPicPr>
          <p:cNvPr descr="sobel_lena.png" id="597" name="Shape 5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609" y="885175"/>
            <a:ext cx="5855700" cy="39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Matlab commands</a:t>
            </a: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457200" y="1200150"/>
            <a:ext cx="8229600" cy="135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fspecial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creates several filters.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 function on images </a:t>
            </a:r>
            <a:r>
              <a:rPr b="0" i="1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conv2</a:t>
            </a: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functions in OpenCV</a:t>
            </a: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 has the image processing API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http://docs.opencv.org/modules/imgproc/doc/imgproc.html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57200" y="21044"/>
            <a:ext cx="8229600" cy="598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 Images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457200" y="610285"/>
            <a:ext cx="8229600" cy="93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channels:</a:t>
            </a:r>
          </a:p>
          <a:p>
            <a:pPr indent="-2857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I(u, v) = [Red value, Green value, Blue value]</a:t>
            </a: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9319" y="1452829"/>
            <a:ext cx="2156692" cy="107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149628"/>
            <a:ext cx="2166276" cy="108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9319" y="3139958"/>
            <a:ext cx="2178606" cy="108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5450" y="3149628"/>
            <a:ext cx="2151349" cy="107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912396" y="2862960"/>
            <a:ext cx="13636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Channel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715678" y="2862960"/>
            <a:ext cx="15792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 Channel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703904" y="2838760"/>
            <a:ext cx="14168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 Channel</a:t>
            </a:r>
          </a:p>
        </p:txBody>
      </p:sp>
      <p:cxnSp>
        <p:nvCxnSpPr>
          <p:cNvPr id="172" name="Shape 172"/>
          <p:cNvCxnSpPr>
            <a:stCxn id="165" idx="1"/>
            <a:endCxn id="169" idx="0"/>
          </p:cNvCxnSpPr>
          <p:nvPr/>
        </p:nvCxnSpPr>
        <p:spPr>
          <a:xfrm flipH="1">
            <a:off x="1594319" y="1991463"/>
            <a:ext cx="1785000" cy="8715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3" name="Shape 173"/>
          <p:cNvCxnSpPr>
            <a:stCxn id="165" idx="2"/>
            <a:endCxn id="170" idx="0"/>
          </p:cNvCxnSpPr>
          <p:nvPr/>
        </p:nvCxnSpPr>
        <p:spPr>
          <a:xfrm flipH="1" rot="-5400000">
            <a:off x="4315015" y="2672747"/>
            <a:ext cx="333000" cy="477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74" name="Shape 174"/>
          <p:cNvCxnSpPr>
            <a:stCxn id="165" idx="3"/>
            <a:endCxn id="171" idx="0"/>
          </p:cNvCxnSpPr>
          <p:nvPr/>
        </p:nvCxnSpPr>
        <p:spPr>
          <a:xfrm>
            <a:off x="5536011" y="1991463"/>
            <a:ext cx="1876200" cy="8472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1043"/>
            <a:ext cx="8229600" cy="616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Grayscale Images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756306"/>
            <a:ext cx="8229600" cy="1583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obtain the grayscale value for every pixel from its RGB values. 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r>
              <a:rPr b="0" i="0" lang="en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conversion is a weighted sum of the RGB values, e.g., OpenCV’s RGB to grayscale conversion is:</a:t>
            </a:r>
          </a:p>
        </p:txBody>
      </p:sp>
      <p:pic>
        <p:nvPicPr>
          <p:cNvPr descr="rgb_conv.pdf"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812" y="2626663"/>
            <a:ext cx="7239000" cy="2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708218" y="3134645"/>
            <a:ext cx="1293756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Grayscale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833367" y="3134645"/>
            <a:ext cx="800581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229769" y="3134645"/>
            <a:ext cx="889986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560079" y="3134645"/>
            <a:ext cx="800581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</a:p>
        </p:txBody>
      </p:sp>
      <p:cxnSp>
        <p:nvCxnSpPr>
          <p:cNvPr id="187" name="Shape 187"/>
          <p:cNvCxnSpPr>
            <a:endCxn id="184" idx="0"/>
          </p:cNvCxnSpPr>
          <p:nvPr/>
        </p:nvCxnSpPr>
        <p:spPr>
          <a:xfrm rot="5400000">
            <a:off x="3214758" y="2921645"/>
            <a:ext cx="231900" cy="1941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8" name="Shape 188"/>
          <p:cNvCxnSpPr>
            <a:endCxn id="183" idx="0"/>
          </p:cNvCxnSpPr>
          <p:nvPr/>
        </p:nvCxnSpPr>
        <p:spPr>
          <a:xfrm>
            <a:off x="1072796" y="2902745"/>
            <a:ext cx="282300" cy="231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9" name="Shape 189"/>
          <p:cNvCxnSpPr>
            <a:endCxn id="185" idx="0"/>
          </p:cNvCxnSpPr>
          <p:nvPr/>
        </p:nvCxnSpPr>
        <p:spPr>
          <a:xfrm rot="5400000">
            <a:off x="5588063" y="2989445"/>
            <a:ext cx="231900" cy="585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90" name="Shape 190"/>
          <p:cNvCxnSpPr>
            <a:endCxn id="186" idx="0"/>
          </p:cNvCxnSpPr>
          <p:nvPr/>
        </p:nvCxnSpPr>
        <p:spPr>
          <a:xfrm rot="5400000">
            <a:off x="7871420" y="2991695"/>
            <a:ext cx="231900" cy="540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FILTERING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47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Convolution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1657691"/>
            <a:ext cx="650239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967791" y="820291"/>
            <a:ext cx="7046245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processing technique to extract information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an image (e.g., edges).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