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of Linear Algebra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Addition Example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matrix-addition.gif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2005012"/>
            <a:ext cx="36576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3304800" y="4298700"/>
            <a:ext cx="2534399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Image Source: http://www.mathsisfun.com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Properties of Matrix Addition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Commutative: A + B = B + 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Associative: A + (B + C) = (A + B) + 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Additive Identity: A + O = A (i.e., a zero matrix)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Additive Inverse: A + B = O -&gt; B = -A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Multiplication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product of two Matrices                        and                       is defined as: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This means that   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matrix_m_n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600" y="1245225"/>
            <a:ext cx="1360425" cy="25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_matrix.png"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075" y="1205797"/>
            <a:ext cx="1284490" cy="25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rix_product.png"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0600" y="1831850"/>
            <a:ext cx="1863249" cy="703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rix_c.png" id="182" name="Shape 1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4675" y="3634350"/>
            <a:ext cx="1335089" cy="2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Multiplication Example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(1 x 8) + (2 x 10) + (3 x 12) = 64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matrix-multiply-b.gif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1328737"/>
            <a:ext cx="384810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3304800" y="4298700"/>
            <a:ext cx="2534399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Image Source: http://www.mathsisfun.com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Properties of Multiplication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It is not commutative (most of the time): AB != BA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Be careful with the order!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Associative: A(BC) = (AB)C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Distributive properties: A(B + C) = AB + AC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Scalar and matrix multiplication: r A B = (rA)B = A(rB)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Identity Matrix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 exist a matrix I such that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identity.png"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075" y="1202475"/>
            <a:ext cx="1296099" cy="294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dentity_mat.png"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6425" y="1957150"/>
            <a:ext cx="3657349" cy="22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Vector-Vector Multiplication (Dot product)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dot product returns a scalar (i.e., a single number)</a:t>
            </a: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dot_product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775" y="1900451"/>
            <a:ext cx="5152325" cy="151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Matrix-Vector Multiplication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every row, compute the dot product of the vector and the current row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mvec_mul.png"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050" y="1784437"/>
            <a:ext cx="4496700" cy="15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Matrix-Vector Multiplication (Alternative view)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 every column, scale the column vector using the i-th entry of the vector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cale_vec.png"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55124"/>
            <a:ext cx="7253224" cy="431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le_vector.png"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00" y="3181650"/>
            <a:ext cx="3881525" cy="16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523350" y="2755750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Scaling a vector: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matrices good for?</a:t>
            </a: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Matrices are mappings/transformations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 takes a vector transforms it to return another one.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228600" lvl="0" marL="457200" rtl="0">
              <a:spcBef>
                <a:spcPts val="0"/>
              </a:spcBef>
            </a:pPr>
            <a:r>
              <a:rPr lang="en" sz="1400"/>
              <a:t>This can be rewritten as a function as follows: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mat_function1.png"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1943100"/>
            <a:ext cx="2153188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_function2.png"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525" y="2987775"/>
            <a:ext cx="1663125" cy="43032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1635450" y="4047750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dimensions of vector </a:t>
            </a:r>
            <a:r>
              <a:rPr b="1" lang="en"/>
              <a:t>x</a:t>
            </a:r>
            <a:r>
              <a:rPr lang="en"/>
              <a:t> and </a:t>
            </a:r>
            <a:r>
              <a:rPr b="1" lang="en"/>
              <a:t>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 matrix is 2D array of numbers.</a:t>
            </a:r>
          </a:p>
        </p:txBody>
      </p:sp>
      <p:pic>
        <p:nvPicPr>
          <p:cNvPr descr="2000px-Matrix.svg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025" y="1664525"/>
            <a:ext cx="3316099" cy="2684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4" name="Shape 64"/>
          <p:cNvSpPr txBox="1"/>
          <p:nvPr/>
        </p:nvSpPr>
        <p:spPr>
          <a:xfrm>
            <a:off x="1267450" y="4808225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Image source: Wikipedia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Inverse of a transformation/matrix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denote the inverse of a matrix as follows: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Sometimes, the inverse of a matrix does not exist. In plain words, it is not possible to undo the transformation.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inverse.png"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75" y="2038350"/>
            <a:ext cx="1931132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do we care about vectors?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They help us represent points in space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They encode a direction and a length</a:t>
            </a: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pic002.png"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125" y="1828150"/>
            <a:ext cx="4307575" cy="308674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408875" y="4701925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Image Source: cnx.org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RGB Space: Example of the use of vectors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represent colors using vectors</a:t>
            </a: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l004-rgbcube.pn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708673"/>
            <a:ext cx="2475075" cy="25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523350" y="4661050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Image Source: Scratch a pixel</a:t>
            </a:r>
          </a:p>
        </p:txBody>
      </p:sp>
      <p:pic>
        <p:nvPicPr>
          <p:cNvPr descr="rgb_space.png"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875" y="2281450"/>
            <a:ext cx="3732699" cy="134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3933275" y="2019775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Color (output)</a:t>
            </a:r>
          </a:p>
        </p:txBody>
      </p:sp>
      <p:cxnSp>
        <p:nvCxnSpPr>
          <p:cNvPr id="272" name="Shape 272"/>
          <p:cNvCxnSpPr/>
          <p:nvPr/>
        </p:nvCxnSpPr>
        <p:spPr>
          <a:xfrm>
            <a:off x="4522025" y="2355050"/>
            <a:ext cx="98099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3" name="Shape 273"/>
          <p:cNvSpPr txBox="1"/>
          <p:nvPr/>
        </p:nvSpPr>
        <p:spPr>
          <a:xfrm>
            <a:off x="5617775" y="3409925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Basis</a:t>
            </a:r>
          </a:p>
        </p:txBody>
      </p:sp>
      <p:cxnSp>
        <p:nvCxnSpPr>
          <p:cNvPr id="274" name="Shape 274"/>
          <p:cNvCxnSpPr/>
          <p:nvPr/>
        </p:nvCxnSpPr>
        <p:spPr>
          <a:xfrm rot="10800000">
            <a:off x="6018475" y="3221850"/>
            <a:ext cx="0" cy="253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basis of a space is the </a:t>
            </a:r>
            <a:r>
              <a:rPr lang="en" u="sng"/>
              <a:t>minimal set</a:t>
            </a:r>
            <a:r>
              <a:rPr lang="en"/>
              <a:t> of linearly independent vectors that are required to generate the entire space when we linearly combine them.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example, the RGB space only requires three vectors: red, green, and blue.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rgb_space.png"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475" y="2662450"/>
            <a:ext cx="3732699" cy="134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1956600" y="4206075"/>
            <a:ext cx="6345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can span the entire space by setting the </a:t>
            </a:r>
            <a:r>
              <a:rPr i="1" lang="en"/>
              <a:t>alpha</a:t>
            </a:r>
            <a:r>
              <a:rPr lang="en"/>
              <a:t> coefficients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Composition of Transformations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Sometimes we need to concatenate operations: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When written as functions: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concatenation.png"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1943100"/>
            <a:ext cx="3345600" cy="358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catenation_fun.png"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475" y="3521175"/>
            <a:ext cx="469120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Range and Null Space of a Matrix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Range (aka Column space) is the set of all possible linear combinations of its column vectors.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 plain words, it is the space that the column vectors can generate when we linearly combine them.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Null space is the set of vectors that when we apply the transformation it returns the 0-vector.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null_space.png"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3897250"/>
            <a:ext cx="2986800" cy="3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class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will use matrices to represent rotations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use matrices to represent translations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see coordinate transformations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are interested in representing how the camera moves and the structure of the scene.</a:t>
            </a: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Notation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matrix_m_n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82" y="1605025"/>
            <a:ext cx="2112317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2989550" y="1480075"/>
            <a:ext cx="3848999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Denotes a matrix with m rows and n columns. The matrix contains real numbers.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989550" y="3080275"/>
            <a:ext cx="3848999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Denotes a vector with n entries. The vector contains real numbers.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Notes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1. A vector is a matrix with m rows and a single column.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2. Typically, a vector is denoted with a </a:t>
            </a:r>
            <a:r>
              <a:rPr b="1" lang="en"/>
              <a:t>bold </a:t>
            </a:r>
            <a:r>
              <a:rPr lang="en"/>
              <a:t>letter.</a:t>
            </a:r>
          </a:p>
        </p:txBody>
      </p:sp>
      <p:pic>
        <p:nvPicPr>
          <p:cNvPr descr="vector.png"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549" y="3205975"/>
            <a:ext cx="1574400" cy="3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 flipH="1" rot="10800000">
            <a:off x="1755575" y="1821450"/>
            <a:ext cx="61500" cy="400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" name="Shape 76"/>
          <p:cNvSpPr txBox="1"/>
          <p:nvPr/>
        </p:nvSpPr>
        <p:spPr>
          <a:xfrm>
            <a:off x="1513575" y="2279150"/>
            <a:ext cx="2534399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Num. Rows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793950" y="1126375"/>
            <a:ext cx="2534399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Num. Columns</a:t>
            </a:r>
          </a:p>
        </p:txBody>
      </p:sp>
      <p:cxnSp>
        <p:nvCxnSpPr>
          <p:cNvPr id="78" name="Shape 78"/>
          <p:cNvCxnSpPr/>
          <p:nvPr/>
        </p:nvCxnSpPr>
        <p:spPr>
          <a:xfrm flipH="1">
            <a:off x="2550900" y="1422175"/>
            <a:ext cx="351899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9" name="Shape 79"/>
          <p:cNvSpPr txBox="1"/>
          <p:nvPr/>
        </p:nvSpPr>
        <p:spPr>
          <a:xfrm>
            <a:off x="1267175" y="4215125"/>
            <a:ext cx="2534399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Num. Entries</a:t>
            </a:r>
          </a:p>
        </p:txBody>
      </p:sp>
      <p:cxnSp>
        <p:nvCxnSpPr>
          <p:cNvPr id="80" name="Shape 80"/>
          <p:cNvCxnSpPr/>
          <p:nvPr/>
        </p:nvCxnSpPr>
        <p:spPr>
          <a:xfrm rot="10800000">
            <a:off x="2054750" y="3449525"/>
            <a:ext cx="39599" cy="725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 of Matrices and Vectors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matrix_example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75" y="1618575"/>
            <a:ext cx="2957150" cy="11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588775" y="3197300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 rows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 columns</a:t>
            </a:r>
          </a:p>
        </p:txBody>
      </p:sp>
      <p:pic>
        <p:nvPicPr>
          <p:cNvPr descr="vector_example.pn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675" y="1605350"/>
            <a:ext cx="1350649" cy="100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783700" y="3213675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 rows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82450" y="2965750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with: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707500" y="2973925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Vector with: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3965975" y="1226600"/>
            <a:ext cx="24600" cy="30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1402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685875"/>
            <a:ext cx="3752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Entries of a matrix: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matrix_elements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25" y="2090750"/>
            <a:ext cx="2520600" cy="110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233225" y="1598675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Example</a:t>
            </a:r>
            <a:r>
              <a:rPr lang="en" sz="1800"/>
              <a:t>:</a:t>
            </a:r>
          </a:p>
        </p:txBody>
      </p:sp>
      <p:pic>
        <p:nvPicPr>
          <p:cNvPr descr="matrix_example.png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275" y="2228175"/>
            <a:ext cx="1920674" cy="72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try1.png"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7450" y="3191700"/>
            <a:ext cx="353775" cy="22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hape 105"/>
          <p:cNvCxnSpPr>
            <a:stCxn id="104" idx="0"/>
          </p:cNvCxnSpPr>
          <p:nvPr/>
        </p:nvCxnSpPr>
        <p:spPr>
          <a:xfrm flipH="1" rot="10800000">
            <a:off x="5364337" y="2922900"/>
            <a:ext cx="2370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entry2.png" id="106" name="Shape 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873" y="1898337"/>
            <a:ext cx="353775" cy="2161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>
            <a:stCxn id="106" idx="1"/>
          </p:cNvCxnSpPr>
          <p:nvPr/>
        </p:nvCxnSpPr>
        <p:spPr>
          <a:xfrm flipH="1">
            <a:off x="6092173" y="2006436"/>
            <a:ext cx="1527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Transposition of a Matrix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Transposition: Rows become columns and columns becomes rows.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transpose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476" y="1857375"/>
            <a:ext cx="4034849" cy="165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996100" y="3832325"/>
            <a:ext cx="45936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 the superscript letter T that indicates transposition.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as a list of vectors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Columns of matrices as vectors: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matrix_elements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25" y="2090750"/>
            <a:ext cx="2520600" cy="1100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rix_col.png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9650" y="2392862"/>
            <a:ext cx="1845800" cy="357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l_matrix.png"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3125" y="1903312"/>
            <a:ext cx="1512775" cy="133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4148850" y="3298050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Vector</a:t>
            </a:r>
          </a:p>
        </p:txBody>
      </p:sp>
      <p:cxnSp>
        <p:nvCxnSpPr>
          <p:cNvPr id="128" name="Shape 128"/>
          <p:cNvCxnSpPr/>
          <p:nvPr/>
        </p:nvCxnSpPr>
        <p:spPr>
          <a:xfrm flipH="1" rot="10800000">
            <a:off x="4489325" y="2709400"/>
            <a:ext cx="16200" cy="6785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9" name="Shape 129"/>
          <p:cNvSpPr/>
          <p:nvPr/>
        </p:nvSpPr>
        <p:spPr>
          <a:xfrm>
            <a:off x="1112100" y="2101550"/>
            <a:ext cx="425099" cy="10547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948450" y="3298050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Vector</a:t>
            </a:r>
          </a:p>
        </p:txBody>
      </p:sp>
      <p:cxnSp>
        <p:nvCxnSpPr>
          <p:cNvPr id="131" name="Shape 131"/>
          <p:cNvCxnSpPr/>
          <p:nvPr/>
        </p:nvCxnSpPr>
        <p:spPr>
          <a:xfrm flipH="1" rot="10800000">
            <a:off x="1283825" y="3213700"/>
            <a:ext cx="16200" cy="163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Matrix as a stack of transposed vectors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Rows of matrices as transposed vectors: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matrix_elements.pn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25" y="2090750"/>
            <a:ext cx="2520600" cy="110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1112100" y="2101550"/>
            <a:ext cx="1749899" cy="2912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2594675" y="1561850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Transposed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Vector</a:t>
            </a:r>
          </a:p>
        </p:txBody>
      </p:sp>
      <p:cxnSp>
        <p:nvCxnSpPr>
          <p:cNvPr id="142" name="Shape 142"/>
          <p:cNvCxnSpPr>
            <a:stCxn id="141" idx="1"/>
          </p:cNvCxnSpPr>
          <p:nvPr/>
        </p:nvCxnSpPr>
        <p:spPr>
          <a:xfrm flipH="1">
            <a:off x="2199575" y="1836650"/>
            <a:ext cx="39510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matrix_vector_transpose.png"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250" y="2150300"/>
            <a:ext cx="1144412" cy="1100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w_as_transpose_vector.png"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2625" y="2503975"/>
            <a:ext cx="2798902" cy="39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5257975" y="1541150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Transposed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Vector</a:t>
            </a:r>
          </a:p>
        </p:txBody>
      </p:sp>
      <p:cxnSp>
        <p:nvCxnSpPr>
          <p:cNvPr id="146" name="Shape 146"/>
          <p:cNvCxnSpPr>
            <a:stCxn id="145" idx="1"/>
          </p:cNvCxnSpPr>
          <p:nvPr/>
        </p:nvCxnSpPr>
        <p:spPr>
          <a:xfrm flipH="1">
            <a:off x="4832875" y="1815950"/>
            <a:ext cx="425100" cy="3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Matrix Addition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Entrywise Summation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Matrices must have same size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image188.gif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675" y="2015500"/>
            <a:ext cx="347662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3660725" y="4646125"/>
            <a:ext cx="2534399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Image Credit: Richard Gilbert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