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2" name="Shape 24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6" name="Shape 256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9" name="Shape 289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0" name="Shape 310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2" name="Shape 33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2" name="Shape 41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/>
          <p:nvPr>
            <p:ph idx="2" type="sldImg"/>
          </p:nvPr>
        </p:nvSpPr>
        <p:spPr>
          <a:xfrm>
            <a:off x="380999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685800" y="1597818"/>
            <a:ext cx="7772400" cy="11025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1371600" y="291465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640"/>
              </a:spcBef>
              <a:buClr>
                <a:srgbClr val="888888"/>
              </a:buClr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buClr>
                <a:srgbClr val="888888"/>
              </a:buClr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722312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722312" y="2180034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36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648200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65100" lvl="0" marL="34290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33350" lvl="1" marL="74295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1600" lvl="2" marL="1143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14300" lvl="3" marL="1600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14300" lvl="4" marL="20574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Comparis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1151334"/>
            <a:ext cx="4040187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57200" y="1631156"/>
            <a:ext cx="4040187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3" type="body"/>
          </p:nvPr>
        </p:nvSpPr>
        <p:spPr>
          <a:xfrm>
            <a:off x="4645025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36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320"/>
              </a:spcBef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4" type="body"/>
          </p:nvPr>
        </p:nvSpPr>
        <p:spPr>
          <a:xfrm>
            <a:off x="4645025" y="1631156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90500" lvl="0" marL="3429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58750" lvl="1" marL="74295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14300" lvl="2" marL="1143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7000" lvl="3" marL="1600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0" lvl="4" marL="20574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7000" lvl="5" marL="25146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0" lvl="6" marL="29718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0" lvl="7" marL="34290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0" lvl="8" marL="3886200" marR="0" rtl="0" algn="l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457200" y="204787"/>
            <a:ext cx="3008313" cy="8715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575050" y="204787"/>
            <a:ext cx="5111750" cy="43898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Picture with Ca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dk1"/>
              </a:buClr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08" name="Shape 108"/>
          <p:cNvSpPr/>
          <p:nvPr>
            <p:ph idx="2" type="pic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640"/>
              </a:spcBef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1792288" y="4025503"/>
            <a:ext cx="5486399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28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24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200"/>
              </a:spcBef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18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Title and Vertical 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 rot="5400000">
            <a:off x="2874763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Vertical Title and 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 rot="5400000">
            <a:off x="5463777" y="1371600"/>
            <a:ext cx="438864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 rot="5400000">
            <a:off x="1272778" y="-609599"/>
            <a:ext cx="4388643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7950" lvl="1" marL="742950" marR="0" rtl="0" algn="l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1143000" marR="0" rtl="0" algn="l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01600" lvl="3" marL="1600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01600" lvl="4" marL="20574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457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124200" y="4767262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Relationship Id="rId7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Pinhole Camera Model</a:t>
            </a:r>
          </a:p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Vanishing point (cont’d)</a:t>
            </a:r>
          </a:p>
        </p:txBody>
      </p:sp>
      <p:pic>
        <p:nvPicPr>
          <p:cNvPr descr="TwoPointPerspective.png" id="213" name="Shape 2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1967" l="0" r="0" t="11967"/>
          <a:stretch/>
        </p:blipFill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Shape 214"/>
          <p:cNvSpPr/>
          <p:nvPr/>
        </p:nvSpPr>
        <p:spPr>
          <a:xfrm>
            <a:off x="75235" y="4702162"/>
            <a:ext cx="8611563" cy="346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"TwoPointPerspective" by Mmroberts - Own work. Licensed under CC BY 3.0 via Wikimedia Commons - https://commons.wikimedia.org/wiki/File:TwoPointPerspective.png#/media/File:TwoPointPerspective.png</a:t>
            </a:r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457200" y="205978"/>
            <a:ext cx="8229600" cy="746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Perspective projection model</a:t>
            </a:r>
          </a:p>
        </p:txBody>
      </p:sp>
      <p:pic>
        <p:nvPicPr>
          <p:cNvPr id="221" name="Shape 2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4694" y="1250216"/>
            <a:ext cx="6428054" cy="19771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jection_p.pdf" id="222" name="Shape 2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5053" y="3440681"/>
            <a:ext cx="924091" cy="7266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jection_P3D.pdf" id="223" name="Shape 2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31453" y="3440681"/>
            <a:ext cx="1073139" cy="7266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oj_model.pdf" id="224" name="Shape 2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04953" y="3608029"/>
            <a:ext cx="1415160" cy="276554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 txBox="1"/>
          <p:nvPr/>
        </p:nvSpPr>
        <p:spPr>
          <a:xfrm>
            <a:off x="2500103" y="4565110"/>
            <a:ext cx="4040238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projection function f?</a:t>
            </a:r>
          </a:p>
        </p:txBody>
      </p:sp>
      <p:cxnSp>
        <p:nvCxnSpPr>
          <p:cNvPr id="226" name="Shape 226"/>
          <p:cNvCxnSpPr>
            <a:stCxn id="225" idx="0"/>
          </p:cNvCxnSpPr>
          <p:nvPr/>
        </p:nvCxnSpPr>
        <p:spPr>
          <a:xfrm flipH="1" rot="10800000">
            <a:off x="4520223" y="3969010"/>
            <a:ext cx="1167900" cy="596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27" name="Shape 227"/>
          <p:cNvSpPr txBox="1"/>
          <p:nvPr/>
        </p:nvSpPr>
        <p:spPr>
          <a:xfrm>
            <a:off x="5104953" y="1047078"/>
            <a:ext cx="16474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{i, j, k} = {x, y, z}</a:t>
            </a:r>
          </a:p>
        </p:txBody>
      </p:sp>
      <p:cxnSp>
        <p:nvCxnSpPr>
          <p:cNvPr id="228" name="Shape 228"/>
          <p:cNvCxnSpPr>
            <a:stCxn id="227" idx="1"/>
          </p:cNvCxnSpPr>
          <p:nvPr/>
        </p:nvCxnSpPr>
        <p:spPr>
          <a:xfrm flipH="1">
            <a:off x="4233153" y="1185577"/>
            <a:ext cx="871800" cy="4614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29" name="Shape 229"/>
          <p:cNvSpPr txBox="1"/>
          <p:nvPr/>
        </p:nvSpPr>
        <p:spPr>
          <a:xfrm>
            <a:off x="1738808" y="952545"/>
            <a:ext cx="761296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Plane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7562460" y="1185577"/>
            <a:ext cx="1124339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 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scene</a:t>
            </a:r>
          </a:p>
        </p:txBody>
      </p:sp>
      <p:cxnSp>
        <p:nvCxnSpPr>
          <p:cNvPr id="231" name="Shape 231"/>
          <p:cNvCxnSpPr>
            <a:stCxn id="230" idx="1"/>
          </p:cNvCxnSpPr>
          <p:nvPr/>
        </p:nvCxnSpPr>
        <p:spPr>
          <a:xfrm flipH="1">
            <a:off x="6752460" y="1427951"/>
            <a:ext cx="810000" cy="338099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32" name="Shape 232"/>
          <p:cNvSpPr txBox="1"/>
          <p:nvPr/>
        </p:nvSpPr>
        <p:spPr>
          <a:xfrm>
            <a:off x="277791" y="2273045"/>
            <a:ext cx="114541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Projection</a:t>
            </a:r>
          </a:p>
        </p:txBody>
      </p:sp>
      <p:cxnSp>
        <p:nvCxnSpPr>
          <p:cNvPr id="233" name="Shape 233"/>
          <p:cNvCxnSpPr>
            <a:stCxn id="232" idx="2"/>
          </p:cNvCxnSpPr>
          <p:nvPr/>
        </p:nvCxnSpPr>
        <p:spPr>
          <a:xfrm flipH="1" rot="-5400000">
            <a:off x="1139399" y="2261144"/>
            <a:ext cx="159000" cy="736800"/>
          </a:xfrm>
          <a:prstGeom prst="curved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34" name="Shape 234"/>
          <p:cNvSpPr txBox="1"/>
          <p:nvPr/>
        </p:nvSpPr>
        <p:spPr>
          <a:xfrm>
            <a:off x="4854753" y="2302399"/>
            <a:ext cx="12545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Optical axis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850500" y="1324076"/>
            <a:ext cx="791052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center</a:t>
            </a:r>
          </a:p>
        </p:txBody>
      </p:sp>
      <p:cxnSp>
        <p:nvCxnSpPr>
          <p:cNvPr id="236" name="Shape 236"/>
          <p:cNvCxnSpPr>
            <a:stCxn id="235" idx="3"/>
          </p:cNvCxnSpPr>
          <p:nvPr/>
        </p:nvCxnSpPr>
        <p:spPr>
          <a:xfrm>
            <a:off x="1641552" y="1566451"/>
            <a:ext cx="448500" cy="596699"/>
          </a:xfrm>
          <a:prstGeom prst="curved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37" name="Shape 237"/>
          <p:cNvSpPr txBox="1"/>
          <p:nvPr/>
        </p:nvSpPr>
        <p:spPr>
          <a:xfrm>
            <a:off x="3981691" y="2708804"/>
            <a:ext cx="1069523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Center of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camera</a:t>
            </a:r>
          </a:p>
        </p:txBody>
      </p:sp>
      <p:cxnSp>
        <p:nvCxnSpPr>
          <p:cNvPr id="238" name="Shape 238"/>
          <p:cNvCxnSpPr/>
          <p:nvPr/>
        </p:nvCxnSpPr>
        <p:spPr>
          <a:xfrm flipH="1" rot="5400000">
            <a:off x="4281055" y="2485267"/>
            <a:ext cx="267974" cy="1791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39" name="Shape 239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Perspective projection model (cont’d)</a:t>
            </a: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4694" y="1051766"/>
            <a:ext cx="6428054" cy="19771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linear.pdf" id="246" name="Shape 2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0951" y="3845708"/>
            <a:ext cx="1341162" cy="286153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 txBox="1"/>
          <p:nvPr/>
        </p:nvSpPr>
        <p:spPr>
          <a:xfrm>
            <a:off x="854040" y="3343418"/>
            <a:ext cx="165261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Collinear points</a:t>
            </a:r>
          </a:p>
        </p:txBody>
      </p:sp>
      <p:pic>
        <p:nvPicPr>
          <p:cNvPr descr="mult.pdf" id="248" name="Shape 2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69421" y="3516714"/>
            <a:ext cx="1588093" cy="9441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Shape 249"/>
          <p:cNvCxnSpPr/>
          <p:nvPr/>
        </p:nvCxnSpPr>
        <p:spPr>
          <a:xfrm>
            <a:off x="2553052" y="3988785"/>
            <a:ext cx="542357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pic>
        <p:nvPicPr>
          <p:cNvPr descr="z_d.pdf" id="250" name="Shape 2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73657" y="4638617"/>
            <a:ext cx="888600" cy="20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Shape 251"/>
          <p:cNvCxnSpPr/>
          <p:nvPr/>
        </p:nvCxnSpPr>
        <p:spPr>
          <a:xfrm>
            <a:off x="5471932" y="3988785"/>
            <a:ext cx="542357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pic>
        <p:nvPicPr>
          <p:cNvPr descr="perspective.pdf" id="252" name="Shape 2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04630" y="3516714"/>
            <a:ext cx="1544959" cy="94414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pinhole projection model</a:t>
            </a:r>
          </a:p>
        </p:txBody>
      </p:sp>
      <p:pic>
        <p:nvPicPr>
          <p:cNvPr descr="fp_pinhole.pdf" id="259" name="Shape 2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7782" y="1881705"/>
            <a:ext cx="3771900" cy="125729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/>
          <p:nvPr/>
        </p:nvSpPr>
        <p:spPr>
          <a:xfrm>
            <a:off x="2248796" y="1528042"/>
            <a:ext cx="4762155" cy="202415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Shape 261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plane for convenience</a:t>
            </a:r>
          </a:p>
        </p:txBody>
      </p:sp>
      <p:grpSp>
        <p:nvGrpSpPr>
          <p:cNvPr id="267" name="Shape 267"/>
          <p:cNvGrpSpPr/>
          <p:nvPr/>
        </p:nvGrpSpPr>
        <p:grpSpPr>
          <a:xfrm>
            <a:off x="2328165" y="2522907"/>
            <a:ext cx="1830600" cy="1351135"/>
            <a:chOff x="288195" y="3028108"/>
            <a:chExt cx="2529412" cy="2547998"/>
          </a:xfrm>
        </p:grpSpPr>
        <p:cxnSp>
          <p:nvCxnSpPr>
            <p:cNvPr id="268" name="Shape 268"/>
            <p:cNvCxnSpPr/>
            <p:nvPr/>
          </p:nvCxnSpPr>
          <p:spPr>
            <a:xfrm rot="10800000">
              <a:off x="288195" y="3577730"/>
              <a:ext cx="1193363" cy="510279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269" name="Shape 269"/>
            <p:cNvCxnSpPr/>
            <p:nvPr/>
          </p:nvCxnSpPr>
          <p:spPr>
            <a:xfrm>
              <a:off x="1481559" y="4088010"/>
              <a:ext cx="0" cy="1488095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cxnSp>
          <p:nvCxnSpPr>
            <p:cNvPr id="270" name="Shape 270"/>
            <p:cNvCxnSpPr/>
            <p:nvPr/>
          </p:nvCxnSpPr>
          <p:spPr>
            <a:xfrm flipH="1" rot="10800000">
              <a:off x="1481559" y="3386830"/>
              <a:ext cx="1336048" cy="701179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none"/>
              <a:tailEnd len="lg" w="lg" type="triangle"/>
            </a:ln>
          </p:spPr>
        </p:cxnSp>
        <p:sp>
          <p:nvSpPr>
            <p:cNvPr id="271" name="Shape 271"/>
            <p:cNvSpPr txBox="1"/>
            <p:nvPr/>
          </p:nvSpPr>
          <p:spPr>
            <a:xfrm>
              <a:off x="360700" y="3028108"/>
              <a:ext cx="2872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</a:p>
          </p:txBody>
        </p:sp>
        <p:sp>
          <p:nvSpPr>
            <p:cNvPr id="272" name="Shape 272"/>
            <p:cNvSpPr txBox="1"/>
            <p:nvPr/>
          </p:nvSpPr>
          <p:spPr>
            <a:xfrm>
              <a:off x="1965730" y="3208399"/>
              <a:ext cx="2758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z</a:t>
              </a:r>
            </a:p>
          </p:txBody>
        </p:sp>
        <p:sp>
          <p:nvSpPr>
            <p:cNvPr id="273" name="Shape 273"/>
            <p:cNvSpPr txBox="1"/>
            <p:nvPr/>
          </p:nvSpPr>
          <p:spPr>
            <a:xfrm>
              <a:off x="1548636" y="5206773"/>
              <a:ext cx="2891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</a:p>
          </p:txBody>
        </p:sp>
      </p:grpSp>
      <p:sp>
        <p:nvSpPr>
          <p:cNvPr id="274" name="Shape 274"/>
          <p:cNvSpPr txBox="1"/>
          <p:nvPr/>
        </p:nvSpPr>
        <p:spPr>
          <a:xfrm>
            <a:off x="3258714" y="3069281"/>
            <a:ext cx="33750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</a:p>
        </p:txBody>
      </p:sp>
      <p:cxnSp>
        <p:nvCxnSpPr>
          <p:cNvPr id="275" name="Shape 275"/>
          <p:cNvCxnSpPr/>
          <p:nvPr/>
        </p:nvCxnSpPr>
        <p:spPr>
          <a:xfrm>
            <a:off x="3980898" y="1210102"/>
            <a:ext cx="0" cy="185917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Shape 276"/>
          <p:cNvCxnSpPr/>
          <p:nvPr/>
        </p:nvCxnSpPr>
        <p:spPr>
          <a:xfrm>
            <a:off x="6093678" y="1895168"/>
            <a:ext cx="0" cy="185917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Shape 277"/>
          <p:cNvCxnSpPr/>
          <p:nvPr/>
        </p:nvCxnSpPr>
        <p:spPr>
          <a:xfrm>
            <a:off x="3980898" y="1210102"/>
            <a:ext cx="2112779" cy="685065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Shape 278"/>
          <p:cNvCxnSpPr/>
          <p:nvPr/>
        </p:nvCxnSpPr>
        <p:spPr>
          <a:xfrm>
            <a:off x="3980898" y="3069281"/>
            <a:ext cx="2112779" cy="685065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Shape 279"/>
          <p:cNvCxnSpPr/>
          <p:nvPr/>
        </p:nvCxnSpPr>
        <p:spPr>
          <a:xfrm flipH="1" rot="10800000">
            <a:off x="4158766" y="2401214"/>
            <a:ext cx="828256" cy="311915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280" name="Shape 2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5057" y="1352544"/>
            <a:ext cx="1864301" cy="1048669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/>
          <p:nvPr/>
        </p:nvSpPr>
        <p:spPr>
          <a:xfrm>
            <a:off x="6971265" y="2709538"/>
            <a:ext cx="1236236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Observer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2788648" y="3995883"/>
            <a:ext cx="1069485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Camera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3938294" y="4673841"/>
            <a:ext cx="126188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x=i, y=j, k=z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4987021" y="2275680"/>
            <a:ext cx="28227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6160039" y="3753508"/>
            <a:ext cx="811226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Plane</a:t>
            </a:r>
          </a:p>
        </p:txBody>
      </p:sp>
      <p:sp>
        <p:nvSpPr>
          <p:cNvPr id="286" name="Shape 286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image plane seen as the observer</a:t>
            </a:r>
          </a:p>
        </p:txBody>
      </p:sp>
      <p:sp>
        <p:nvSpPr>
          <p:cNvPr id="292" name="Shape 292"/>
          <p:cNvSpPr/>
          <p:nvPr/>
        </p:nvSpPr>
        <p:spPr>
          <a:xfrm>
            <a:off x="1679983" y="1577654"/>
            <a:ext cx="5807183" cy="262942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3" name="Shape 293"/>
          <p:cNvCxnSpPr/>
          <p:nvPr/>
        </p:nvCxnSpPr>
        <p:spPr>
          <a:xfrm>
            <a:off x="4457905" y="2847714"/>
            <a:ext cx="1428646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294" name="Shape 294"/>
          <p:cNvCxnSpPr/>
          <p:nvPr/>
        </p:nvCxnSpPr>
        <p:spPr>
          <a:xfrm>
            <a:off x="4457905" y="2847714"/>
            <a:ext cx="0" cy="843399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95" name="Shape 295"/>
          <p:cNvSpPr txBox="1"/>
          <p:nvPr/>
        </p:nvSpPr>
        <p:spPr>
          <a:xfrm>
            <a:off x="5555848" y="2599654"/>
            <a:ext cx="2872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4576960" y="3472818"/>
            <a:ext cx="2891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x="2647899" y="4584127"/>
            <a:ext cx="3858123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z-axis is coming out of the plane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4193342" y="2679035"/>
            <a:ext cx="28227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7487167" y="1596666"/>
            <a:ext cx="811226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Plane</a:t>
            </a:r>
          </a:p>
        </p:txBody>
      </p:sp>
      <p:sp>
        <p:nvSpPr>
          <p:cNvPr id="300" name="Shape 300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457200" y="-251221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Cameras with lenses</a:t>
            </a:r>
          </a:p>
        </p:txBody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x="457200" y="3619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formation is achieved with a lens system integrated with optical elements which alter light, such as prisms and mirrors.</a:t>
            </a:r>
          </a:p>
          <a:p>
            <a:pPr indent="-342900" lvl="0" marL="3429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Lens – a transparent element, usually made of glass</a:t>
            </a:r>
          </a:p>
          <a:p>
            <a:pPr indent="-285750" lvl="1" marL="74295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Surfaces are usually spherically ground and polished</a:t>
            </a:r>
          </a:p>
          <a:p>
            <a:pPr indent="-285750" lvl="1" marL="74295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Refraction at surfaces “bends” the light rays and focuses them</a:t>
            </a:r>
          </a:p>
          <a:p>
            <a:pPr indent="-285750" lvl="1" marL="74295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refracting power of a lens is related to its </a:t>
            </a:r>
            <a:r>
              <a:rPr b="1" i="1" lang="en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focal point</a:t>
            </a:r>
          </a:p>
          <a:p>
            <a:pPr indent="0" lvl="0" marL="0" marR="0" rtl="0" algn="l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Shape 307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457200" y="205978"/>
            <a:ext cx="8229600" cy="4389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 lens equation</a:t>
            </a:r>
          </a:p>
        </p:txBody>
      </p:sp>
      <p:pic>
        <p:nvPicPr>
          <p:cNvPr id="313" name="Shape 3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7283" y="1230368"/>
            <a:ext cx="6002883" cy="226968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Shape 314"/>
          <p:cNvSpPr txBox="1"/>
          <p:nvPr/>
        </p:nvSpPr>
        <p:spPr>
          <a:xfrm>
            <a:off x="7530165" y="952542"/>
            <a:ext cx="1089173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 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scene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224879" y="3168016"/>
            <a:ext cx="1719667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 in the image plane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5145773" y="952542"/>
            <a:ext cx="60812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Lens</a:t>
            </a:r>
          </a:p>
        </p:txBody>
      </p:sp>
      <p:cxnSp>
        <p:nvCxnSpPr>
          <p:cNvPr id="317" name="Shape 317"/>
          <p:cNvCxnSpPr>
            <a:stCxn id="316" idx="1"/>
          </p:cNvCxnSpPr>
          <p:nvPr/>
        </p:nvCxnSpPr>
        <p:spPr>
          <a:xfrm flipH="1">
            <a:off x="4351973" y="1091042"/>
            <a:ext cx="793800" cy="2583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18" name="Shape 318"/>
          <p:cNvSpPr txBox="1"/>
          <p:nvPr/>
        </p:nvSpPr>
        <p:spPr>
          <a:xfrm>
            <a:off x="610114" y="1072438"/>
            <a:ext cx="133443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plane</a:t>
            </a:r>
          </a:p>
        </p:txBody>
      </p:sp>
      <p:cxnSp>
        <p:nvCxnSpPr>
          <p:cNvPr id="319" name="Shape 319"/>
          <p:cNvCxnSpPr>
            <a:stCxn id="318" idx="2"/>
          </p:cNvCxnSpPr>
          <p:nvPr/>
        </p:nvCxnSpPr>
        <p:spPr>
          <a:xfrm flipH="1" rot="-5400000">
            <a:off x="1476980" y="1149787"/>
            <a:ext cx="267900" cy="667200"/>
          </a:xfrm>
          <a:prstGeom prst="curved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20" name="Shape 320"/>
          <p:cNvSpPr txBox="1"/>
          <p:nvPr/>
        </p:nvSpPr>
        <p:spPr>
          <a:xfrm>
            <a:off x="7645904" y="2639342"/>
            <a:ext cx="848534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Optical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Axis</a:t>
            </a:r>
          </a:p>
        </p:txBody>
      </p:sp>
      <p:cxnSp>
        <p:nvCxnSpPr>
          <p:cNvPr id="321" name="Shape 321"/>
          <p:cNvCxnSpPr>
            <a:stCxn id="320" idx="1"/>
          </p:cNvCxnSpPr>
          <p:nvPr/>
        </p:nvCxnSpPr>
        <p:spPr>
          <a:xfrm rot="10800000">
            <a:off x="7129904" y="2371417"/>
            <a:ext cx="516000" cy="510300"/>
          </a:xfrm>
          <a:prstGeom prst="curved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22" name="Shape 322"/>
          <p:cNvSpPr txBox="1"/>
          <p:nvPr/>
        </p:nvSpPr>
        <p:spPr>
          <a:xfrm>
            <a:off x="2500131" y="1091869"/>
            <a:ext cx="12234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Focal point</a:t>
            </a:r>
          </a:p>
        </p:txBody>
      </p:sp>
      <p:cxnSp>
        <p:nvCxnSpPr>
          <p:cNvPr id="323" name="Shape 323"/>
          <p:cNvCxnSpPr/>
          <p:nvPr/>
        </p:nvCxnSpPr>
        <p:spPr>
          <a:xfrm rot="5400000">
            <a:off x="2744551" y="1640331"/>
            <a:ext cx="675225" cy="1323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24" name="Shape 324"/>
          <p:cNvSpPr txBox="1"/>
          <p:nvPr/>
        </p:nvSpPr>
        <p:spPr>
          <a:xfrm>
            <a:off x="4682782" y="3500054"/>
            <a:ext cx="132214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Focal length</a:t>
            </a:r>
          </a:p>
        </p:txBody>
      </p:sp>
      <p:cxnSp>
        <p:nvCxnSpPr>
          <p:cNvPr id="325" name="Shape 325"/>
          <p:cNvCxnSpPr>
            <a:stCxn id="324" idx="1"/>
          </p:cNvCxnSpPr>
          <p:nvPr/>
        </p:nvCxnSpPr>
        <p:spPr>
          <a:xfrm flipH="1" rot="10800000">
            <a:off x="4682782" y="2887653"/>
            <a:ext cx="330600" cy="750900"/>
          </a:xfrm>
          <a:prstGeom prst="curvedConnector4">
            <a:avLst>
              <a:gd fmla="val -69147" name="adj1"/>
              <a:gd fmla="val 59227" name="adj2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pic>
        <p:nvPicPr>
          <p:cNvPr descr="thin_lens.pdf" id="326" name="Shape 3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3951" y="4168599"/>
            <a:ext cx="2247900" cy="771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7" name="Shape 327"/>
          <p:cNvCxnSpPr>
            <a:stCxn id="315" idx="0"/>
          </p:cNvCxnSpPr>
          <p:nvPr/>
        </p:nvCxnSpPr>
        <p:spPr>
          <a:xfrm rot="-5400000">
            <a:off x="1235162" y="2875966"/>
            <a:ext cx="141600" cy="442500"/>
          </a:xfrm>
          <a:prstGeom prst="curved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328" name="Shape 328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sp>
        <p:nvSpPr>
          <p:cNvPr id="329" name="Shape 329"/>
          <p:cNvSpPr txBox="1"/>
          <p:nvPr/>
        </p:nvSpPr>
        <p:spPr>
          <a:xfrm>
            <a:off x="5914728" y="4401449"/>
            <a:ext cx="173117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Beware of signs!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x="457200" y="-175021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 lens equation (cont’d)</a:t>
            </a:r>
          </a:p>
        </p:txBody>
      </p:sp>
      <p:sp>
        <p:nvSpPr>
          <p:cNvPr id="335" name="Shape 335"/>
          <p:cNvSpPr txBox="1"/>
          <p:nvPr>
            <p:ph idx="1" type="body"/>
          </p:nvPr>
        </p:nvSpPr>
        <p:spPr>
          <a:xfrm>
            <a:off x="457200" y="9715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921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pinhole projection model still works for point P and p (of course iff d = z).</a:t>
            </a:r>
          </a:p>
          <a:p>
            <a:pPr indent="-2921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 located exactly at a distance Z away from O will be in sharp focus only if the image plane is at a distance z.</a:t>
            </a:r>
          </a:p>
          <a:p>
            <a:pPr indent="-2921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Objects within a range of distances (called </a:t>
            </a:r>
            <a:r>
              <a:rPr b="0" i="1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depth of field</a:t>
            </a: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will be in acceptable focus.</a:t>
            </a:r>
          </a:p>
          <a:p>
            <a:pPr indent="-2921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depth of field increases with the </a:t>
            </a:r>
            <a:r>
              <a:rPr b="0" i="1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f-number</a:t>
            </a: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lens.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Shape 336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457200" y="205978"/>
            <a:ext cx="8229600" cy="616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 Z = -∞? If Z = -</a:t>
            </a:r>
            <a:r>
              <a:rPr b="0" i="1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</p:txBody>
      </p:sp>
      <p:sp>
        <p:nvSpPr>
          <p:cNvPr id="342" name="Shape 342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grpSp>
        <p:nvGrpSpPr>
          <p:cNvPr id="343" name="Shape 343"/>
          <p:cNvGrpSpPr/>
          <p:nvPr/>
        </p:nvGrpSpPr>
        <p:grpSpPr>
          <a:xfrm>
            <a:off x="77788" y="903684"/>
            <a:ext cx="7880350" cy="1119187"/>
            <a:chOff x="49" y="759"/>
            <a:chExt cx="4964" cy="939"/>
          </a:xfrm>
        </p:grpSpPr>
        <p:grpSp>
          <p:nvGrpSpPr>
            <p:cNvPr id="344" name="Shape 344"/>
            <p:cNvGrpSpPr/>
            <p:nvPr/>
          </p:nvGrpSpPr>
          <p:grpSpPr>
            <a:xfrm>
              <a:off x="49" y="759"/>
              <a:ext cx="4964" cy="939"/>
              <a:chOff x="49" y="759"/>
              <a:chExt cx="4964" cy="939"/>
            </a:xfrm>
          </p:grpSpPr>
          <p:grpSp>
            <p:nvGrpSpPr>
              <p:cNvPr id="345" name="Shape 345"/>
              <p:cNvGrpSpPr/>
              <p:nvPr/>
            </p:nvGrpSpPr>
            <p:grpSpPr>
              <a:xfrm>
                <a:off x="49" y="759"/>
                <a:ext cx="4964" cy="872"/>
                <a:chOff x="49" y="759"/>
                <a:chExt cx="4964" cy="872"/>
              </a:xfrm>
            </p:grpSpPr>
            <p:cxnSp>
              <p:nvCxnSpPr>
                <p:cNvPr id="346" name="Shape 346"/>
                <p:cNvCxnSpPr/>
                <p:nvPr/>
              </p:nvCxnSpPr>
              <p:spPr>
                <a:xfrm>
                  <a:off x="1202" y="1278"/>
                  <a:ext cx="3329" cy="0"/>
                </a:xfrm>
                <a:prstGeom prst="straightConnector1">
                  <a:avLst/>
                </a:prstGeom>
                <a:noFill/>
                <a:ln cap="sq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47" name="Shape 347"/>
                <p:cNvCxnSpPr/>
                <p:nvPr/>
              </p:nvCxnSpPr>
              <p:spPr>
                <a:xfrm>
                  <a:off x="673" y="1278"/>
                  <a:ext cx="3858" cy="0"/>
                </a:xfrm>
                <a:prstGeom prst="straightConnector1">
                  <a:avLst/>
                </a:prstGeom>
                <a:noFill/>
                <a:ln cap="sq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lg" w="lg" type="stealth"/>
                </a:ln>
              </p:spPr>
            </p:cxnSp>
            <p:cxnSp>
              <p:nvCxnSpPr>
                <p:cNvPr id="348" name="Shape 348"/>
                <p:cNvCxnSpPr/>
                <p:nvPr/>
              </p:nvCxnSpPr>
              <p:spPr>
                <a:xfrm>
                  <a:off x="673" y="930"/>
                  <a:ext cx="2277" cy="0"/>
                </a:xfrm>
                <a:prstGeom prst="straightConnector1">
                  <a:avLst/>
                </a:prstGeom>
                <a:noFill/>
                <a:ln cap="sq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49" name="Shape 349"/>
                <p:cNvCxnSpPr/>
                <p:nvPr/>
              </p:nvCxnSpPr>
              <p:spPr>
                <a:xfrm>
                  <a:off x="655" y="1605"/>
                  <a:ext cx="2296" cy="0"/>
                </a:xfrm>
                <a:prstGeom prst="straightConnector1">
                  <a:avLst/>
                </a:prstGeom>
                <a:noFill/>
                <a:ln cap="sq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50" name="Shape 350"/>
                <p:cNvCxnSpPr/>
                <p:nvPr/>
              </p:nvCxnSpPr>
              <p:spPr>
                <a:xfrm>
                  <a:off x="2945" y="932"/>
                  <a:ext cx="731" cy="340"/>
                </a:xfrm>
                <a:prstGeom prst="straightConnector1">
                  <a:avLst/>
                </a:prstGeom>
                <a:noFill/>
                <a:ln cap="sq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51" name="Shape 351"/>
                <p:cNvCxnSpPr/>
                <p:nvPr/>
              </p:nvCxnSpPr>
              <p:spPr>
                <a:xfrm flipH="1" rot="10800000">
                  <a:off x="2957" y="1285"/>
                  <a:ext cx="736" cy="327"/>
                </a:xfrm>
                <a:prstGeom prst="straightConnector1">
                  <a:avLst/>
                </a:prstGeom>
                <a:noFill/>
                <a:ln cap="sq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52" name="Shape 352"/>
                <p:cNvCxnSpPr/>
                <p:nvPr/>
              </p:nvCxnSpPr>
              <p:spPr>
                <a:xfrm>
                  <a:off x="3691" y="1225"/>
                  <a:ext cx="0" cy="106"/>
                </a:xfrm>
                <a:prstGeom prst="straightConnector1">
                  <a:avLst/>
                </a:prstGeom>
                <a:noFill/>
                <a:ln cap="sq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53" name="Shape 353"/>
                <p:cNvCxnSpPr/>
                <p:nvPr/>
              </p:nvCxnSpPr>
              <p:spPr>
                <a:xfrm>
                  <a:off x="673" y="1122"/>
                  <a:ext cx="2277" cy="0"/>
                </a:xfrm>
                <a:prstGeom prst="straightConnector1">
                  <a:avLst/>
                </a:prstGeom>
                <a:noFill/>
                <a:ln cap="sq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54" name="Shape 354"/>
                <p:cNvCxnSpPr/>
                <p:nvPr/>
              </p:nvCxnSpPr>
              <p:spPr>
                <a:xfrm>
                  <a:off x="673" y="1439"/>
                  <a:ext cx="2277" cy="0"/>
                </a:xfrm>
                <a:prstGeom prst="straightConnector1">
                  <a:avLst/>
                </a:prstGeom>
                <a:noFill/>
                <a:ln cap="sq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55" name="Shape 355"/>
                <p:cNvCxnSpPr/>
                <p:nvPr/>
              </p:nvCxnSpPr>
              <p:spPr>
                <a:xfrm flipH="1" rot="10800000">
                  <a:off x="2957" y="1280"/>
                  <a:ext cx="731" cy="171"/>
                </a:xfrm>
                <a:prstGeom prst="straightConnector1">
                  <a:avLst/>
                </a:prstGeom>
                <a:noFill/>
                <a:ln cap="sq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56" name="Shape 356"/>
                <p:cNvCxnSpPr/>
                <p:nvPr/>
              </p:nvCxnSpPr>
              <p:spPr>
                <a:xfrm>
                  <a:off x="2970" y="1131"/>
                  <a:ext cx="713" cy="142"/>
                </a:xfrm>
                <a:prstGeom prst="straightConnector1">
                  <a:avLst/>
                </a:prstGeom>
                <a:noFill/>
                <a:ln cap="sq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57" name="Shape 357"/>
                <p:cNvSpPr/>
                <p:nvPr/>
              </p:nvSpPr>
              <p:spPr>
                <a:xfrm>
                  <a:off x="2905" y="911"/>
                  <a:ext cx="94" cy="719"/>
                </a:xfrm>
                <a:custGeom>
                  <a:pathLst>
                    <a:path extrusionOk="0" h="120000" w="120000">
                      <a:moveTo>
                        <a:pt x="60000" y="0"/>
                      </a:moveTo>
                      <a:cubicBezTo>
                        <a:pt x="40000" y="0"/>
                        <a:pt x="0" y="40000"/>
                        <a:pt x="0" y="60000"/>
                      </a:cubicBezTo>
                      <a:cubicBezTo>
                        <a:pt x="0" y="80000"/>
                        <a:pt x="40000" y="120000"/>
                        <a:pt x="60000" y="120000"/>
                      </a:cubicBezTo>
                      <a:cubicBezTo>
                        <a:pt x="80000" y="120000"/>
                        <a:pt x="120000" y="80000"/>
                        <a:pt x="120000" y="60000"/>
                      </a:cubicBezTo>
                      <a:cubicBezTo>
                        <a:pt x="120000" y="40000"/>
                        <a:pt x="80000" y="0"/>
                        <a:pt x="60000" y="0"/>
                      </a:cubicBezTo>
                      <a:close/>
                    </a:path>
                  </a:pathLst>
                </a:custGeom>
                <a:solidFill>
                  <a:srgbClr val="F5F5F5"/>
                </a:solidFill>
                <a:ln cap="sq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58" name="Shape 358"/>
                <p:cNvCxnSpPr/>
                <p:nvPr/>
              </p:nvCxnSpPr>
              <p:spPr>
                <a:xfrm>
                  <a:off x="2192" y="1225"/>
                  <a:ext cx="0" cy="106"/>
                </a:xfrm>
                <a:prstGeom prst="straightConnector1">
                  <a:avLst/>
                </a:prstGeom>
                <a:noFill/>
                <a:ln cap="sq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359" name="Shape 359"/>
                <p:cNvSpPr/>
                <p:nvPr/>
              </p:nvSpPr>
              <p:spPr>
                <a:xfrm>
                  <a:off x="49" y="1218"/>
                  <a:ext cx="106" cy="106"/>
                </a:xfrm>
                <a:prstGeom prst="sun">
                  <a:avLst>
                    <a:gd fmla="val 25000" name="adj"/>
                  </a:avLst>
                </a:prstGeom>
                <a:solidFill>
                  <a:schemeClr val="accent1"/>
                </a:solidFill>
                <a:ln cap="sq" cmpd="sng" w="12700">
                  <a:solidFill>
                    <a:schemeClr val="dk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" name="Shape 360"/>
                <p:cNvSpPr/>
                <p:nvPr/>
              </p:nvSpPr>
              <p:spPr>
                <a:xfrm>
                  <a:off x="49" y="1218"/>
                  <a:ext cx="106" cy="106"/>
                </a:xfrm>
                <a:prstGeom prst="sun">
                  <a:avLst>
                    <a:gd fmla="val 25000" name="adj"/>
                  </a:avLst>
                </a:prstGeom>
                <a:solidFill>
                  <a:schemeClr val="accent1"/>
                </a:solidFill>
                <a:ln cap="sq" cmpd="sng" w="12700">
                  <a:solidFill>
                    <a:schemeClr val="dk1"/>
                  </a:solidFill>
                  <a:prstDash val="solid"/>
                  <a:miter lim="8000"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1" name="Shape 361"/>
                <p:cNvSpPr txBox="1"/>
                <p:nvPr/>
              </p:nvSpPr>
              <p:spPr>
                <a:xfrm>
                  <a:off x="4090" y="759"/>
                  <a:ext cx="922" cy="3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en" sz="1600">
                      <a:solidFill>
                        <a:srgbClr val="99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Point at infinity</a:t>
                  </a:r>
                </a:p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lang="en" sz="1600">
                      <a:solidFill>
                        <a:srgbClr val="99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Focus at </a:t>
                  </a:r>
                  <a:r>
                    <a:rPr b="1" i="1" lang="en" sz="1600">
                      <a:solidFill>
                        <a:srgbClr val="99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</a:t>
                  </a:r>
                </a:p>
              </p:txBody>
            </p:sp>
            <p:sp>
              <p:nvSpPr>
                <p:cNvPr id="362" name="Shape 362"/>
                <p:cNvSpPr txBox="1"/>
                <p:nvPr/>
              </p:nvSpPr>
              <p:spPr>
                <a:xfrm>
                  <a:off x="3631" y="984"/>
                  <a:ext cx="164" cy="23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b="1" i="1" lang="en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</a:t>
                  </a:r>
                </a:p>
              </p:txBody>
            </p:sp>
            <p:sp>
              <p:nvSpPr>
                <p:cNvPr id="363" name="Shape 363"/>
                <p:cNvSpPr txBox="1"/>
                <p:nvPr/>
              </p:nvSpPr>
              <p:spPr>
                <a:xfrm>
                  <a:off x="4574" y="1157"/>
                  <a:ext cx="185" cy="2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SzPct val="25000"/>
                    <a:buNone/>
                  </a:pPr>
                  <a:r>
                    <a:rPr b="1" lang="en"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k</a:t>
                  </a:r>
                </a:p>
              </p:txBody>
            </p:sp>
          </p:grpSp>
          <p:sp>
            <p:nvSpPr>
              <p:cNvPr id="364" name="Shape 364"/>
              <p:cNvSpPr/>
              <p:nvPr/>
            </p:nvSpPr>
            <p:spPr>
              <a:xfrm>
                <a:off x="49" y="1465"/>
                <a:ext cx="229" cy="2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-Z</a:t>
                </a:r>
              </a:p>
            </p:txBody>
          </p:sp>
        </p:grpSp>
        <p:sp>
          <p:nvSpPr>
            <p:cNvPr id="365" name="Shape 365"/>
            <p:cNvSpPr/>
            <p:nvPr/>
          </p:nvSpPr>
          <p:spPr>
            <a:xfrm>
              <a:off x="3581" y="1378"/>
              <a:ext cx="174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z</a:t>
              </a:r>
            </a:p>
          </p:txBody>
        </p:sp>
      </p:grpSp>
      <p:grpSp>
        <p:nvGrpSpPr>
          <p:cNvPr id="366" name="Shape 366"/>
          <p:cNvGrpSpPr/>
          <p:nvPr/>
        </p:nvGrpSpPr>
        <p:grpSpPr>
          <a:xfrm>
            <a:off x="1069974" y="2165747"/>
            <a:ext cx="7937500" cy="1070371"/>
            <a:chOff x="673" y="1819"/>
            <a:chExt cx="5000" cy="898"/>
          </a:xfrm>
        </p:grpSpPr>
        <p:grpSp>
          <p:nvGrpSpPr>
            <p:cNvPr id="367" name="Shape 367"/>
            <p:cNvGrpSpPr/>
            <p:nvPr/>
          </p:nvGrpSpPr>
          <p:grpSpPr>
            <a:xfrm>
              <a:off x="673" y="1819"/>
              <a:ext cx="5000" cy="898"/>
              <a:chOff x="673" y="1819"/>
              <a:chExt cx="5000" cy="898"/>
            </a:xfrm>
          </p:grpSpPr>
          <p:cxnSp>
            <p:nvCxnSpPr>
              <p:cNvPr id="368" name="Shape 368"/>
              <p:cNvCxnSpPr/>
              <p:nvPr/>
            </p:nvCxnSpPr>
            <p:spPr>
              <a:xfrm>
                <a:off x="1202" y="2364"/>
                <a:ext cx="3329" cy="0"/>
              </a:xfrm>
              <a:prstGeom prst="straightConnector1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9" name="Shape 369"/>
              <p:cNvCxnSpPr/>
              <p:nvPr/>
            </p:nvCxnSpPr>
            <p:spPr>
              <a:xfrm>
                <a:off x="673" y="2364"/>
                <a:ext cx="3858" cy="0"/>
              </a:xfrm>
              <a:prstGeom prst="straightConnector1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stealth"/>
              </a:ln>
            </p:spPr>
          </p:cxnSp>
          <p:sp>
            <p:nvSpPr>
              <p:cNvPr id="370" name="Shape 370"/>
              <p:cNvSpPr/>
              <p:nvPr/>
            </p:nvSpPr>
            <p:spPr>
              <a:xfrm>
                <a:off x="2905" y="1997"/>
                <a:ext cx="94" cy="719"/>
              </a:xfrm>
              <a:custGeom>
                <a:pathLst>
                  <a:path extrusionOk="0" h="120000" w="120000">
                    <a:moveTo>
                      <a:pt x="60000" y="0"/>
                    </a:moveTo>
                    <a:cubicBezTo>
                      <a:pt x="40000" y="0"/>
                      <a:pt x="0" y="40000"/>
                      <a:pt x="0" y="60000"/>
                    </a:cubicBezTo>
                    <a:cubicBezTo>
                      <a:pt x="0" y="80000"/>
                      <a:pt x="40000" y="120000"/>
                      <a:pt x="60000" y="120000"/>
                    </a:cubicBezTo>
                    <a:cubicBezTo>
                      <a:pt x="80000" y="120000"/>
                      <a:pt x="120000" y="80000"/>
                      <a:pt x="120000" y="60000"/>
                    </a:cubicBezTo>
                    <a:cubicBezTo>
                      <a:pt x="120000" y="40000"/>
                      <a:pt x="80000" y="0"/>
                      <a:pt x="60000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71" name="Shape 371"/>
              <p:cNvCxnSpPr/>
              <p:nvPr/>
            </p:nvCxnSpPr>
            <p:spPr>
              <a:xfrm flipH="1" rot="10800000">
                <a:off x="1360" y="2015"/>
                <a:ext cx="1590" cy="307"/>
              </a:xfrm>
              <a:prstGeom prst="straightConnector1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2" name="Shape 372"/>
              <p:cNvCxnSpPr/>
              <p:nvPr/>
            </p:nvCxnSpPr>
            <p:spPr>
              <a:xfrm>
                <a:off x="1360" y="2385"/>
                <a:ext cx="1590" cy="307"/>
              </a:xfrm>
              <a:prstGeom prst="straightConnector1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3" name="Shape 373"/>
              <p:cNvCxnSpPr/>
              <p:nvPr/>
            </p:nvCxnSpPr>
            <p:spPr>
              <a:xfrm>
                <a:off x="2945" y="2019"/>
                <a:ext cx="1122" cy="346"/>
              </a:xfrm>
              <a:prstGeom prst="straightConnector1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4" name="Shape 374"/>
              <p:cNvCxnSpPr/>
              <p:nvPr/>
            </p:nvCxnSpPr>
            <p:spPr>
              <a:xfrm flipH="1" rot="10800000">
                <a:off x="2957" y="2364"/>
                <a:ext cx="1132" cy="334"/>
              </a:xfrm>
              <a:prstGeom prst="straightConnector1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5" name="Shape 375"/>
              <p:cNvCxnSpPr/>
              <p:nvPr/>
            </p:nvCxnSpPr>
            <p:spPr>
              <a:xfrm>
                <a:off x="3691" y="2315"/>
                <a:ext cx="0" cy="106"/>
              </a:xfrm>
              <a:prstGeom prst="straightConnector1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6" name="Shape 376"/>
              <p:cNvCxnSpPr/>
              <p:nvPr/>
            </p:nvCxnSpPr>
            <p:spPr>
              <a:xfrm>
                <a:off x="2192" y="2307"/>
                <a:ext cx="0" cy="106"/>
              </a:xfrm>
              <a:prstGeom prst="straightConnector1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7" name="Shape 377"/>
              <p:cNvCxnSpPr/>
              <p:nvPr/>
            </p:nvCxnSpPr>
            <p:spPr>
              <a:xfrm flipH="1" rot="10800000">
                <a:off x="1306" y="2208"/>
                <a:ext cx="1638" cy="151"/>
              </a:xfrm>
              <a:prstGeom prst="straightConnector1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8" name="Shape 378"/>
              <p:cNvCxnSpPr/>
              <p:nvPr/>
            </p:nvCxnSpPr>
            <p:spPr>
              <a:xfrm>
                <a:off x="1296" y="2363"/>
                <a:ext cx="1649" cy="167"/>
              </a:xfrm>
              <a:prstGeom prst="straightConnector1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79" name="Shape 379"/>
              <p:cNvSpPr/>
              <p:nvPr/>
            </p:nvSpPr>
            <p:spPr>
              <a:xfrm>
                <a:off x="1255" y="2311"/>
                <a:ext cx="106" cy="106"/>
              </a:xfrm>
              <a:prstGeom prst="sun">
                <a:avLst>
                  <a:gd fmla="val 25000" name="adj"/>
                </a:avLst>
              </a:prstGeom>
              <a:solidFill>
                <a:schemeClr val="accent1"/>
              </a:solidFill>
              <a:ln cap="sq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Shape 380"/>
              <p:cNvSpPr/>
              <p:nvPr/>
            </p:nvSpPr>
            <p:spPr>
              <a:xfrm>
                <a:off x="1255" y="2311"/>
                <a:ext cx="106" cy="106"/>
              </a:xfrm>
              <a:prstGeom prst="sun">
                <a:avLst>
                  <a:gd fmla="val 25000" name="adj"/>
                </a:avLst>
              </a:prstGeom>
              <a:solidFill>
                <a:schemeClr val="accent1"/>
              </a:solidFill>
              <a:ln cap="sq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Shape 381"/>
              <p:cNvSpPr/>
              <p:nvPr/>
            </p:nvSpPr>
            <p:spPr>
              <a:xfrm>
                <a:off x="1255" y="2311"/>
                <a:ext cx="106" cy="106"/>
              </a:xfrm>
              <a:prstGeom prst="sun">
                <a:avLst>
                  <a:gd fmla="val 25000" name="adj"/>
                </a:avLst>
              </a:prstGeom>
              <a:solidFill>
                <a:schemeClr val="accent1"/>
              </a:solidFill>
              <a:ln cap="sq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82" name="Shape 382"/>
              <p:cNvCxnSpPr/>
              <p:nvPr/>
            </p:nvCxnSpPr>
            <p:spPr>
              <a:xfrm flipH="1" rot="10800000">
                <a:off x="2939" y="2365"/>
                <a:ext cx="1109" cy="165"/>
              </a:xfrm>
              <a:prstGeom prst="straightConnector1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3" name="Shape 383"/>
              <p:cNvCxnSpPr/>
              <p:nvPr/>
            </p:nvCxnSpPr>
            <p:spPr>
              <a:xfrm>
                <a:off x="2952" y="2211"/>
                <a:ext cx="1097" cy="153"/>
              </a:xfrm>
              <a:prstGeom prst="straightConnector1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84" name="Shape 384"/>
              <p:cNvSpPr txBox="1"/>
              <p:nvPr/>
            </p:nvSpPr>
            <p:spPr>
              <a:xfrm>
                <a:off x="4090" y="1819"/>
                <a:ext cx="1584" cy="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" sz="1600">
                    <a:solidFill>
                      <a:srgbClr val="99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Point between </a:t>
                </a:r>
                <a:r>
                  <a:rPr b="1" i="1" lang="en" sz="1600">
                    <a:solidFill>
                      <a:srgbClr val="99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  <a:r>
                  <a:rPr lang="en" sz="1600">
                    <a:solidFill>
                      <a:srgbClr val="99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and infinity</a:t>
                </a:r>
              </a:p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" sz="1600">
                    <a:solidFill>
                      <a:srgbClr val="99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Focus between </a:t>
                </a:r>
                <a:r>
                  <a:rPr b="1" i="1" lang="en" sz="1600">
                    <a:solidFill>
                      <a:srgbClr val="99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  <a:r>
                  <a:rPr lang="en" sz="1600">
                    <a:solidFill>
                      <a:srgbClr val="99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and infinity</a:t>
                </a:r>
              </a:p>
            </p:txBody>
          </p:sp>
          <p:sp>
            <p:nvSpPr>
              <p:cNvPr id="385" name="Shape 385"/>
              <p:cNvSpPr txBox="1"/>
              <p:nvPr/>
            </p:nvSpPr>
            <p:spPr>
              <a:xfrm>
                <a:off x="1181" y="2001"/>
                <a:ext cx="115" cy="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6" name="Shape 386"/>
            <p:cNvSpPr/>
            <p:nvPr/>
          </p:nvSpPr>
          <p:spPr>
            <a:xfrm>
              <a:off x="3947" y="2422"/>
              <a:ext cx="174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z</a:t>
              </a:r>
            </a:p>
          </p:txBody>
        </p:sp>
        <p:sp>
          <p:nvSpPr>
            <p:cNvPr id="387" name="Shape 387"/>
            <p:cNvSpPr/>
            <p:nvPr/>
          </p:nvSpPr>
          <p:spPr>
            <a:xfrm>
              <a:off x="1213" y="2482"/>
              <a:ext cx="229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-Z</a:t>
              </a:r>
            </a:p>
          </p:txBody>
        </p:sp>
      </p:grpSp>
      <p:grpSp>
        <p:nvGrpSpPr>
          <p:cNvPr id="388" name="Shape 388"/>
          <p:cNvGrpSpPr/>
          <p:nvPr/>
        </p:nvGrpSpPr>
        <p:grpSpPr>
          <a:xfrm>
            <a:off x="1219199" y="3401615"/>
            <a:ext cx="7323138" cy="1332309"/>
            <a:chOff x="767" y="2856"/>
            <a:chExt cx="4612" cy="1119"/>
          </a:xfrm>
        </p:grpSpPr>
        <p:grpSp>
          <p:nvGrpSpPr>
            <p:cNvPr id="389" name="Shape 389"/>
            <p:cNvGrpSpPr/>
            <p:nvPr/>
          </p:nvGrpSpPr>
          <p:grpSpPr>
            <a:xfrm>
              <a:off x="767" y="2856"/>
              <a:ext cx="4280" cy="1108"/>
              <a:chOff x="767" y="2856"/>
              <a:chExt cx="4280" cy="1108"/>
            </a:xfrm>
          </p:grpSpPr>
          <p:cxnSp>
            <p:nvCxnSpPr>
              <p:cNvPr id="390" name="Shape 390"/>
              <p:cNvCxnSpPr/>
              <p:nvPr/>
            </p:nvCxnSpPr>
            <p:spPr>
              <a:xfrm>
                <a:off x="1202" y="3613"/>
                <a:ext cx="3329" cy="0"/>
              </a:xfrm>
              <a:prstGeom prst="straightConnector1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1" name="Shape 391"/>
              <p:cNvCxnSpPr/>
              <p:nvPr/>
            </p:nvCxnSpPr>
            <p:spPr>
              <a:xfrm>
                <a:off x="767" y="3613"/>
                <a:ext cx="3764" cy="0"/>
              </a:xfrm>
              <a:prstGeom prst="straightConnector1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lg" w="lg" type="stealth"/>
              </a:ln>
            </p:spPr>
          </p:cxnSp>
          <p:cxnSp>
            <p:nvCxnSpPr>
              <p:cNvPr id="392" name="Shape 392"/>
              <p:cNvCxnSpPr/>
              <p:nvPr/>
            </p:nvCxnSpPr>
            <p:spPr>
              <a:xfrm flipH="1" rot="10800000">
                <a:off x="2182" y="3264"/>
                <a:ext cx="768" cy="344"/>
              </a:xfrm>
              <a:prstGeom prst="straightConnector1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3" name="Shape 393"/>
              <p:cNvCxnSpPr/>
              <p:nvPr/>
            </p:nvCxnSpPr>
            <p:spPr>
              <a:xfrm>
                <a:off x="2178" y="3611"/>
                <a:ext cx="773" cy="329"/>
              </a:xfrm>
              <a:prstGeom prst="straightConnector1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4" name="Shape 394"/>
              <p:cNvCxnSpPr/>
              <p:nvPr/>
            </p:nvCxnSpPr>
            <p:spPr>
              <a:xfrm>
                <a:off x="3691" y="3563"/>
                <a:ext cx="0" cy="106"/>
              </a:xfrm>
              <a:prstGeom prst="straightConnector1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395" name="Shape 395"/>
              <p:cNvGrpSpPr/>
              <p:nvPr/>
            </p:nvGrpSpPr>
            <p:grpSpPr>
              <a:xfrm>
                <a:off x="2947" y="3263"/>
                <a:ext cx="1583" cy="672"/>
                <a:chOff x="2947" y="3263"/>
                <a:chExt cx="2277" cy="672"/>
              </a:xfrm>
            </p:grpSpPr>
            <p:cxnSp>
              <p:nvCxnSpPr>
                <p:cNvPr id="396" name="Shape 396"/>
                <p:cNvCxnSpPr/>
                <p:nvPr/>
              </p:nvCxnSpPr>
              <p:spPr>
                <a:xfrm>
                  <a:off x="2947" y="3263"/>
                  <a:ext cx="2277" cy="0"/>
                </a:xfrm>
                <a:prstGeom prst="straightConnector1">
                  <a:avLst/>
                </a:prstGeom>
                <a:noFill/>
                <a:ln cap="sq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7" name="Shape 397"/>
                <p:cNvCxnSpPr/>
                <p:nvPr/>
              </p:nvCxnSpPr>
              <p:spPr>
                <a:xfrm>
                  <a:off x="2947" y="3456"/>
                  <a:ext cx="2277" cy="0"/>
                </a:xfrm>
                <a:prstGeom prst="straightConnector1">
                  <a:avLst/>
                </a:prstGeom>
                <a:noFill/>
                <a:ln cap="sq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8" name="Shape 398"/>
                <p:cNvCxnSpPr/>
                <p:nvPr/>
              </p:nvCxnSpPr>
              <p:spPr>
                <a:xfrm>
                  <a:off x="2947" y="3774"/>
                  <a:ext cx="2277" cy="0"/>
                </a:xfrm>
                <a:prstGeom prst="straightConnector1">
                  <a:avLst/>
                </a:prstGeom>
                <a:noFill/>
                <a:ln cap="sq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9" name="Shape 399"/>
                <p:cNvCxnSpPr/>
                <p:nvPr/>
              </p:nvCxnSpPr>
              <p:spPr>
                <a:xfrm>
                  <a:off x="2947" y="3936"/>
                  <a:ext cx="2277" cy="0"/>
                </a:xfrm>
                <a:prstGeom prst="straightConnector1">
                  <a:avLst/>
                </a:prstGeom>
                <a:noFill/>
                <a:ln cap="sq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400" name="Shape 400"/>
              <p:cNvCxnSpPr/>
              <p:nvPr/>
            </p:nvCxnSpPr>
            <p:spPr>
              <a:xfrm flipH="1" rot="10800000">
                <a:off x="2169" y="3462"/>
                <a:ext cx="783" cy="144"/>
              </a:xfrm>
              <a:prstGeom prst="straightConnector1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1" name="Shape 401"/>
              <p:cNvCxnSpPr/>
              <p:nvPr/>
            </p:nvCxnSpPr>
            <p:spPr>
              <a:xfrm>
                <a:off x="2178" y="3611"/>
                <a:ext cx="773" cy="329"/>
              </a:xfrm>
              <a:prstGeom prst="straightConnector1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2" name="Shape 402"/>
              <p:cNvCxnSpPr/>
              <p:nvPr/>
            </p:nvCxnSpPr>
            <p:spPr>
              <a:xfrm flipH="1" rot="10800000">
                <a:off x="2169" y="3462"/>
                <a:ext cx="783" cy="144"/>
              </a:xfrm>
              <a:prstGeom prst="straightConnector1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3" name="Shape 403"/>
              <p:cNvCxnSpPr/>
              <p:nvPr/>
            </p:nvCxnSpPr>
            <p:spPr>
              <a:xfrm>
                <a:off x="2175" y="3606"/>
                <a:ext cx="771" cy="178"/>
              </a:xfrm>
              <a:prstGeom prst="straightConnector1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4" name="Shape 404"/>
              <p:cNvCxnSpPr/>
              <p:nvPr/>
            </p:nvCxnSpPr>
            <p:spPr>
              <a:xfrm>
                <a:off x="2192" y="3556"/>
                <a:ext cx="0" cy="106"/>
              </a:xfrm>
              <a:prstGeom prst="straightConnector1">
                <a:avLst/>
              </a:prstGeom>
              <a:noFill/>
              <a:ln cap="sq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05" name="Shape 405"/>
              <p:cNvSpPr/>
              <p:nvPr/>
            </p:nvSpPr>
            <p:spPr>
              <a:xfrm>
                <a:off x="2130" y="3559"/>
                <a:ext cx="106" cy="106"/>
              </a:xfrm>
              <a:prstGeom prst="sun">
                <a:avLst>
                  <a:gd fmla="val 25000" name="adj"/>
                </a:avLst>
              </a:prstGeom>
              <a:solidFill>
                <a:schemeClr val="accent1"/>
              </a:solidFill>
              <a:ln cap="sq" cmpd="sng" w="12700">
                <a:solidFill>
                  <a:schemeClr val="dk1"/>
                </a:solidFill>
                <a:prstDash val="solid"/>
                <a:miter lim="8000"/>
                <a:headEnd len="med" w="med" type="none"/>
                <a:tailEnd len="med" w="med" type="none"/>
              </a:ln>
            </p:spPr>
            <p:txBody>
              <a:bodyPr anchorCtr="0" anchor="ctr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Shape 406"/>
              <p:cNvSpPr/>
              <p:nvPr/>
            </p:nvSpPr>
            <p:spPr>
              <a:xfrm>
                <a:off x="2905" y="3245"/>
                <a:ext cx="94" cy="719"/>
              </a:xfrm>
              <a:custGeom>
                <a:pathLst>
                  <a:path extrusionOk="0" h="120000" w="120000">
                    <a:moveTo>
                      <a:pt x="60000" y="0"/>
                    </a:moveTo>
                    <a:cubicBezTo>
                      <a:pt x="40000" y="0"/>
                      <a:pt x="0" y="40000"/>
                      <a:pt x="0" y="60000"/>
                    </a:cubicBezTo>
                    <a:cubicBezTo>
                      <a:pt x="0" y="80000"/>
                      <a:pt x="40000" y="120000"/>
                      <a:pt x="60000" y="120000"/>
                    </a:cubicBezTo>
                    <a:cubicBezTo>
                      <a:pt x="80000" y="120000"/>
                      <a:pt x="120000" y="80000"/>
                      <a:pt x="120000" y="60000"/>
                    </a:cubicBezTo>
                    <a:cubicBezTo>
                      <a:pt x="120000" y="40000"/>
                      <a:pt x="80000" y="0"/>
                      <a:pt x="60000" y="0"/>
                    </a:cubicBezTo>
                    <a:close/>
                  </a:path>
                </a:pathLst>
              </a:custGeom>
              <a:solidFill>
                <a:srgbClr val="F5F5F5"/>
              </a:solidFill>
              <a:ln cap="sq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Shape 407"/>
              <p:cNvSpPr txBox="1"/>
              <p:nvPr/>
            </p:nvSpPr>
            <p:spPr>
              <a:xfrm>
                <a:off x="4090" y="2856"/>
                <a:ext cx="958" cy="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" sz="1600">
                    <a:solidFill>
                      <a:srgbClr val="99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Point at </a:t>
                </a:r>
                <a:r>
                  <a:rPr b="1" i="1" lang="en" sz="1600">
                    <a:solidFill>
                      <a:srgbClr val="99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</a:p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" sz="1600">
                    <a:solidFill>
                      <a:srgbClr val="99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Focus at infinity</a:t>
                </a:r>
              </a:p>
            </p:txBody>
          </p:sp>
        </p:grpSp>
        <p:sp>
          <p:nvSpPr>
            <p:cNvPr id="408" name="Shape 408"/>
            <p:cNvSpPr/>
            <p:nvPr/>
          </p:nvSpPr>
          <p:spPr>
            <a:xfrm>
              <a:off x="5206" y="3556"/>
              <a:ext cx="174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z</a:t>
              </a:r>
            </a:p>
          </p:txBody>
        </p:sp>
        <p:sp>
          <p:nvSpPr>
            <p:cNvPr id="409" name="Shape 409"/>
            <p:cNvSpPr/>
            <p:nvPr/>
          </p:nvSpPr>
          <p:spPr>
            <a:xfrm>
              <a:off x="2082" y="3743"/>
              <a:ext cx="229" cy="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-Z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does the camera work?</a:t>
            </a: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5622" y="2419239"/>
            <a:ext cx="2754581" cy="1510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Shape 1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4228" y="2043315"/>
            <a:ext cx="3112570" cy="2143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67689" y="1151679"/>
            <a:ext cx="1085031" cy="11496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Shape 139"/>
          <p:cNvCxnSpPr>
            <a:stCxn id="138" idx="3"/>
          </p:cNvCxnSpPr>
          <p:nvPr/>
        </p:nvCxnSpPr>
        <p:spPr>
          <a:xfrm>
            <a:off x="3952721" y="1726488"/>
            <a:ext cx="1960200" cy="764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40" name="Shape 140"/>
          <p:cNvCxnSpPr>
            <a:stCxn id="137" idx="1"/>
            <a:endCxn id="136" idx="3"/>
          </p:cNvCxnSpPr>
          <p:nvPr/>
        </p:nvCxnSpPr>
        <p:spPr>
          <a:xfrm flipH="1">
            <a:off x="3410328" y="3114929"/>
            <a:ext cx="2163900" cy="59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41" name="Shape 141"/>
          <p:cNvSpPr txBox="1"/>
          <p:nvPr/>
        </p:nvSpPr>
        <p:spPr>
          <a:xfrm>
            <a:off x="4352080" y="1319673"/>
            <a:ext cx="646331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Rays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1137625" y="4186543"/>
            <a:ext cx="90861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Camera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6693475" y="4325042"/>
            <a:ext cx="73931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Scene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4159721" y="3353755"/>
            <a:ext cx="83869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Reflect</a:t>
            </a: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Misfocus Blur</a:t>
            </a:r>
          </a:p>
        </p:txBody>
      </p:sp>
      <p:sp>
        <p:nvSpPr>
          <p:cNvPr id="415" name="Shape 415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  <p:grpSp>
        <p:nvGrpSpPr>
          <p:cNvPr id="416" name="Shape 416"/>
          <p:cNvGrpSpPr/>
          <p:nvPr/>
        </p:nvGrpSpPr>
        <p:grpSpPr>
          <a:xfrm>
            <a:off x="838200" y="842962"/>
            <a:ext cx="7619999" cy="3577828"/>
            <a:chOff x="528" y="707"/>
            <a:chExt cx="4799" cy="3004"/>
          </a:xfrm>
        </p:grpSpPr>
        <p:pic>
          <p:nvPicPr>
            <p:cNvPr descr="figure12" id="417" name="Shape 4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28" y="707"/>
              <a:ext cx="4799" cy="30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8" name="Shape 418"/>
            <p:cNvSpPr txBox="1"/>
            <p:nvPr/>
          </p:nvSpPr>
          <p:spPr>
            <a:xfrm>
              <a:off x="2462" y="3053"/>
              <a:ext cx="436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" sz="1800">
                  <a:solidFill>
                    <a:srgbClr val="5F5F5F"/>
                  </a:solidFill>
                  <a:latin typeface="Arial"/>
                  <a:ea typeface="Arial"/>
                  <a:cs typeface="Arial"/>
                  <a:sym typeface="Arial"/>
                </a:rPr>
                <a:t>/Disk</a:t>
              </a:r>
            </a:p>
          </p:txBody>
        </p:sp>
      </p:grpSp>
      <p:sp>
        <p:nvSpPr>
          <p:cNvPr id="419" name="Shape 419"/>
          <p:cNvSpPr txBox="1"/>
          <p:nvPr/>
        </p:nvSpPr>
        <p:spPr>
          <a:xfrm>
            <a:off x="7665060" y="1914277"/>
            <a:ext cx="30391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</a:p>
        </p:txBody>
      </p:sp>
      <p:sp>
        <p:nvSpPr>
          <p:cNvPr id="420" name="Shape 420"/>
          <p:cNvSpPr txBox="1"/>
          <p:nvPr/>
        </p:nvSpPr>
        <p:spPr>
          <a:xfrm>
            <a:off x="1375908" y="2764976"/>
            <a:ext cx="30594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05978"/>
            <a:ext cx="8229600" cy="554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Pinhole imaging model</a:t>
            </a:r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3423" y="1327662"/>
            <a:ext cx="7468807" cy="188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Shape 152"/>
          <p:cNvSpPr txBox="1"/>
          <p:nvPr/>
        </p:nvSpPr>
        <p:spPr>
          <a:xfrm>
            <a:off x="6555711" y="1225642"/>
            <a:ext cx="108234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 rays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x="258777" y="3763588"/>
            <a:ext cx="8738290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pinhole perspective projection model is mathematically convenient.</a:t>
            </a:r>
          </a:p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good approximations of the real imaging process. </a:t>
            </a:r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457200" y="205979"/>
            <a:ext cx="8229600" cy="5878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Perspective projection effects</a:t>
            </a: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378" y="1055650"/>
            <a:ext cx="6032353" cy="250647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 txBox="1"/>
          <p:nvPr/>
        </p:nvSpPr>
        <p:spPr>
          <a:xfrm>
            <a:off x="457200" y="3899484"/>
            <a:ext cx="5942651" cy="57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 objects can appear smaller than close ones.</a:t>
            </a:r>
          </a:p>
          <a:p>
            <a:pPr indent="-34290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some sense, we loose the sense of scale. </a:t>
            </a:r>
          </a:p>
        </p:txBody>
      </p:sp>
      <p:sp>
        <p:nvSpPr>
          <p:cNvPr id="162" name="Shape 162"/>
          <p:cNvSpPr txBox="1"/>
          <p:nvPr/>
        </p:nvSpPr>
        <p:spPr>
          <a:xfrm>
            <a:off x="5942260" y="893012"/>
            <a:ext cx="761296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Plane</a:t>
            </a:r>
          </a:p>
        </p:txBody>
      </p:sp>
      <p:sp>
        <p:nvSpPr>
          <p:cNvPr id="163" name="Shape 163"/>
          <p:cNvSpPr txBox="1"/>
          <p:nvPr/>
        </p:nvSpPr>
        <p:spPr>
          <a:xfrm>
            <a:off x="4722471" y="2044005"/>
            <a:ext cx="88899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Pinhole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923412" y="1377760"/>
            <a:ext cx="993931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Points in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scene</a:t>
            </a:r>
          </a:p>
        </p:txBody>
      </p:sp>
      <p:sp>
        <p:nvSpPr>
          <p:cNvPr id="165" name="Shape 165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457200" y="205978"/>
            <a:ext cx="8229600" cy="756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 objects can appear smaller</a:t>
            </a:r>
            <a:b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39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than close ones</a:t>
            </a:r>
          </a:p>
        </p:txBody>
      </p:sp>
      <p:pic>
        <p:nvPicPr>
          <p:cNvPr id="171" name="Shape 17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3336" l="0" r="0" t="13335"/>
          <a:stretch/>
        </p:blipFill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457200" y="205978"/>
            <a:ext cx="8229600" cy="6374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Perspective projection effects</a:t>
            </a: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0879" y="1240292"/>
            <a:ext cx="5868155" cy="227762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/>
          <p:nvPr/>
        </p:nvSpPr>
        <p:spPr>
          <a:xfrm>
            <a:off x="5026719" y="1002157"/>
            <a:ext cx="14348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image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754008" y="3959019"/>
            <a:ext cx="6365844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images of parallel lines intersect at the horizon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1045029" y="1696722"/>
            <a:ext cx="136447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 lines</a:t>
            </a:r>
          </a:p>
        </p:txBody>
      </p:sp>
      <p:cxnSp>
        <p:nvCxnSpPr>
          <p:cNvPr id="182" name="Shape 182"/>
          <p:cNvCxnSpPr/>
          <p:nvPr/>
        </p:nvCxnSpPr>
        <p:spPr>
          <a:xfrm flipH="1" rot="-5400000">
            <a:off x="1696154" y="1997233"/>
            <a:ext cx="973125" cy="926099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83" name="Shape 183"/>
          <p:cNvCxnSpPr/>
          <p:nvPr/>
        </p:nvCxnSpPr>
        <p:spPr>
          <a:xfrm flipH="1" rot="-5400000">
            <a:off x="2487842" y="1747375"/>
            <a:ext cx="912825" cy="1069499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184" name="Shape 184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 lines intersect!</a:t>
            </a:r>
          </a:p>
        </p:txBody>
      </p:sp>
      <p:pic>
        <p:nvPicPr>
          <p:cNvPr descr="Vanishing_Point.jpg" id="190" name="Shape 19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347" r="347" t="0"/>
          <a:stretch/>
        </p:blipFill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/>
          <p:nvPr/>
        </p:nvSpPr>
        <p:spPr>
          <a:xfrm>
            <a:off x="457200" y="4744663"/>
            <a:ext cx="822960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"Vanishing Point" by Niharikamaheshwari - Own work. Licensed under CC BY-SA 4.0 via Wikimedia Commons - https://commons.wikimedia.org/wiki/File:Vanishing_Point.jpg#/media/File:Vanishing_Point.jpg</a:t>
            </a: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projected parallel lines</a:t>
            </a:r>
          </a:p>
        </p:txBody>
      </p:sp>
      <p:pic>
        <p:nvPicPr>
          <p:cNvPr descr="58124902" id="198" name="Shape 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6044" y="1063228"/>
            <a:ext cx="6719930" cy="377996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57200" y="-251221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Vanishing Point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457200" y="746522"/>
            <a:ext cx="56277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3782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vanishing point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 straight line under perspective projection is that point in the image beyond which the projection of the straight line can not extend.</a:t>
            </a:r>
          </a:p>
          <a:p>
            <a:pPr indent="-262255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I.e., if the straight line were infinitely long in space, the line would appear to vanish at its vanishing point in the image.</a:t>
            </a:r>
          </a:p>
          <a:p>
            <a:pPr indent="-262255" lvl="1" marL="742950" marR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1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vanishing point 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 line depends </a:t>
            </a:r>
            <a:r>
              <a:rPr b="0" i="1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its orientation in space, and </a:t>
            </a:r>
            <a:r>
              <a:rPr b="0" i="1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its position.</a:t>
            </a:r>
          </a:p>
          <a:p>
            <a:pPr indent="-262255" lvl="1" marL="742950" marR="0" rtl="0" algn="l">
              <a:lnSpc>
                <a:spcPct val="80000"/>
              </a:lnSpc>
              <a:spcBef>
                <a:spcPts val="434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b="0" i="1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Thus, parallel lines in space appear to meet at their vanishing point in image.</a:t>
            </a:r>
          </a:p>
        </p:txBody>
      </p:sp>
      <p:pic>
        <p:nvPicPr>
          <p:cNvPr descr="Vanishing_Point_by_oculushabent" id="206" name="Shape 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028700"/>
            <a:ext cx="2959100" cy="3328987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>
            <p:ph idx="12" type="sldNum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