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slide" Target="slides/slide42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000" y="677333"/>
            <a:ext cx="6048374" cy="345621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898923" y="4360333"/>
            <a:ext cx="5011043" cy="4135060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rIns="89975" tIns="44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3890367" y="8719156"/>
            <a:ext cx="2992933" cy="450547"/>
          </a:xfrm>
          <a:prstGeom prst="rect">
            <a:avLst/>
          </a:prstGeom>
          <a:noFill/>
          <a:ln>
            <a:noFill/>
          </a:ln>
        </p:spPr>
        <p:txBody>
          <a:bodyPr anchorCtr="0" anchor="b" bIns="44975" lIns="89975" rIns="89975" tIns="449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000" y="677333"/>
            <a:ext cx="6048374" cy="345621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898923" y="4360333"/>
            <a:ext cx="5011043" cy="4135060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rIns="89975" tIns="449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3890367" y="8719156"/>
            <a:ext cx="2992933" cy="450547"/>
          </a:xfrm>
          <a:prstGeom prst="rect">
            <a:avLst/>
          </a:prstGeom>
          <a:noFill/>
          <a:ln>
            <a:noFill/>
          </a:ln>
        </p:spPr>
        <p:txBody>
          <a:bodyPr anchorCtr="0" anchor="b" bIns="44975" lIns="89975" rIns="89975" tIns="449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" name="Shape 458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" name="Shape 49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" name="Shape 50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" name="Shape 52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" name="Shape 535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" name="Shape 54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4" name="Shape 55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0" name="Shape 560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7" name="Shape 567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5" name="Shape 595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" name="Shape 61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9" name="Shape 61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" name="Shape 63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1" name="Shape 65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2" name="Shape 66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9.png"/><Relationship Id="rId4" Type="http://schemas.openxmlformats.org/officeDocument/2006/relationships/image" Target="../media/image44.png"/><Relationship Id="rId5" Type="http://schemas.openxmlformats.org/officeDocument/2006/relationships/image" Target="../media/image4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5.png"/><Relationship Id="rId4" Type="http://schemas.openxmlformats.org/officeDocument/2006/relationships/image" Target="../media/image48.png"/><Relationship Id="rId5" Type="http://schemas.openxmlformats.org/officeDocument/2006/relationships/image" Target="../media/image50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www.vision.caltech.edu/bouguetj/calib_doc/" TargetMode="External"/><Relationship Id="rId4" Type="http://schemas.openxmlformats.org/officeDocument/2006/relationships/hyperlink" Target="http://docs.opencv.org/modules/calib3d/doc/calib3d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Rigid Transformations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Rigid transformations (cont’d)</a:t>
            </a:r>
          </a:p>
        </p:txBody>
      </p:sp>
      <p:pic>
        <p:nvPicPr>
          <p:cNvPr descr="rigid_transform.pdf" id="225" name="Shape 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1482" y="1383418"/>
            <a:ext cx="4183619" cy="387526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/>
        </p:nvSpPr>
        <p:spPr>
          <a:xfrm>
            <a:off x="1467555" y="2074333"/>
            <a:ext cx="1227018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 w.r.t.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 O’</a:t>
            </a:r>
          </a:p>
        </p:txBody>
      </p:sp>
      <p:cxnSp>
        <p:nvCxnSpPr>
          <p:cNvPr id="227" name="Shape 227"/>
          <p:cNvCxnSpPr>
            <a:stCxn id="226" idx="0"/>
          </p:cNvCxnSpPr>
          <p:nvPr/>
        </p:nvCxnSpPr>
        <p:spPr>
          <a:xfrm flipH="1" rot="10800000">
            <a:off x="2081065" y="1771033"/>
            <a:ext cx="308400" cy="3033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28" name="Shape 228"/>
          <p:cNvSpPr txBox="1"/>
          <p:nvPr/>
        </p:nvSpPr>
        <p:spPr>
          <a:xfrm>
            <a:off x="3762962" y="2130777"/>
            <a:ext cx="991226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Rotation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matrix</a:t>
            </a:r>
          </a:p>
        </p:txBody>
      </p:sp>
      <p:cxnSp>
        <p:nvCxnSpPr>
          <p:cNvPr id="229" name="Shape 229"/>
          <p:cNvCxnSpPr>
            <a:stCxn id="228" idx="0"/>
            <a:endCxn id="225" idx="2"/>
          </p:cNvCxnSpPr>
          <p:nvPr/>
        </p:nvCxnSpPr>
        <p:spPr>
          <a:xfrm rot="10800000">
            <a:off x="4223176" y="1771077"/>
            <a:ext cx="35400" cy="359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30" name="Shape 230"/>
          <p:cNvSpPr txBox="1"/>
          <p:nvPr/>
        </p:nvSpPr>
        <p:spPr>
          <a:xfrm>
            <a:off x="5051778" y="2130777"/>
            <a:ext cx="1227018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 w.r.t.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 O.</a:t>
            </a:r>
          </a:p>
        </p:txBody>
      </p:sp>
      <p:cxnSp>
        <p:nvCxnSpPr>
          <p:cNvPr id="231" name="Shape 231"/>
          <p:cNvCxnSpPr>
            <a:stCxn id="230" idx="0"/>
          </p:cNvCxnSpPr>
          <p:nvPr/>
        </p:nvCxnSpPr>
        <p:spPr>
          <a:xfrm rot="10800000">
            <a:off x="5202387" y="1771077"/>
            <a:ext cx="462900" cy="359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32" name="Shape 232"/>
          <p:cNvSpPr txBox="1"/>
          <p:nvPr/>
        </p:nvSpPr>
        <p:spPr>
          <a:xfrm>
            <a:off x="6491110" y="2137833"/>
            <a:ext cx="1234907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Translation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</a:p>
        </p:txBody>
      </p:sp>
      <p:cxnSp>
        <p:nvCxnSpPr>
          <p:cNvPr id="233" name="Shape 233"/>
          <p:cNvCxnSpPr>
            <a:stCxn id="232" idx="0"/>
          </p:cNvCxnSpPr>
          <p:nvPr/>
        </p:nvCxnSpPr>
        <p:spPr>
          <a:xfrm rot="10800000">
            <a:off x="6278764" y="1721433"/>
            <a:ext cx="829800" cy="416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pic>
        <p:nvPicPr>
          <p:cNvPr descr="vectors.pdf" id="234" name="Shape 2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53644" y="2867025"/>
            <a:ext cx="3149600" cy="37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Rigid transformations (cont’d)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457200" y="3294944"/>
            <a:ext cx="8229600" cy="1299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homogeneous coordinates, the rigid transform is simply a matrix-vector product.</a:t>
            </a:r>
          </a:p>
        </p:txBody>
      </p:sp>
      <p:pic>
        <p:nvPicPr>
          <p:cNvPr descr="homo_rigid.pdf" id="241" name="Shape 2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2299" y="1326085"/>
            <a:ext cx="281940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ansform.pdf" id="242" name="Shape 2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64928" y="2405944"/>
            <a:ext cx="4089399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457200" y="-175021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of a rotation matrix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457200" y="819150"/>
            <a:ext cx="8229600" cy="2111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Orthonormal matrices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Inverse is just the transpose.</a:t>
            </a:r>
          </a:p>
          <a:p>
            <a: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 determinant is 1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v_transpose.pdf" id="249" name="Shape 2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5378" y="2053149"/>
            <a:ext cx="1803400" cy="3238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terminant.pdf" id="250" name="Shape 2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5378" y="3251303"/>
            <a:ext cx="1358899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2D rotation matrix</a:t>
            </a:r>
          </a:p>
        </p:txBody>
      </p:sp>
      <p:pic>
        <p:nvPicPr>
          <p:cNvPr id="256" name="Shape 2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1860" y="419289"/>
            <a:ext cx="1760537" cy="408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2638425"/>
            <a:ext cx="3532188" cy="851297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>
            <p:ph idx="1" type="body"/>
          </p:nvPr>
        </p:nvSpPr>
        <p:spPr>
          <a:xfrm>
            <a:off x="457200" y="1051322"/>
            <a:ext cx="8229600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b="0" i="0" lang="en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Rotate θ counterclockwise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buClr>
                <a:schemeClr val="dk1"/>
              </a:buClr>
              <a:buSzPct val="99615"/>
              <a:buFont typeface="Arial"/>
              <a:buChar char="–"/>
            </a:pPr>
            <a:r>
              <a:rPr b="0" i="0" lang="e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transformation </a:t>
            </a:r>
            <a:r>
              <a:rPr b="0" i="1" lang="e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3556000" y="3627834"/>
            <a:ext cx="296863" cy="29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752600" y="2366962"/>
            <a:ext cx="296863" cy="29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3132138" y="3287316"/>
            <a:ext cx="312737" cy="30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</a:p>
        </p:txBody>
      </p:sp>
      <p:grpSp>
        <p:nvGrpSpPr>
          <p:cNvPr id="262" name="Shape 262"/>
          <p:cNvGrpSpPr/>
          <p:nvPr/>
        </p:nvGrpSpPr>
        <p:grpSpPr>
          <a:xfrm>
            <a:off x="1524000" y="2638425"/>
            <a:ext cx="1981199" cy="1485899"/>
            <a:chOff x="5747239" y="1573237"/>
            <a:chExt cx="1981199" cy="1981199"/>
          </a:xfrm>
        </p:grpSpPr>
        <p:cxnSp>
          <p:nvCxnSpPr>
            <p:cNvPr id="263" name="Shape 263"/>
            <p:cNvCxnSpPr/>
            <p:nvPr/>
          </p:nvCxnSpPr>
          <p:spPr>
            <a:xfrm>
              <a:off x="6128239" y="1573237"/>
              <a:ext cx="0" cy="1981199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Shape 264"/>
            <p:cNvCxnSpPr/>
            <p:nvPr/>
          </p:nvCxnSpPr>
          <p:spPr>
            <a:xfrm rot="10800000">
              <a:off x="6737839" y="2106636"/>
              <a:ext cx="0" cy="1981199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Shape 265"/>
            <p:cNvCxnSpPr/>
            <p:nvPr/>
          </p:nvCxnSpPr>
          <p:spPr>
            <a:xfrm flipH="1">
              <a:off x="7299814" y="2771334"/>
              <a:ext cx="1317" cy="32590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Shape 266"/>
            <p:cNvCxnSpPr/>
            <p:nvPr/>
          </p:nvCxnSpPr>
          <p:spPr>
            <a:xfrm rot="10800000">
              <a:off x="6137764" y="2776538"/>
              <a:ext cx="117157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267" name="Shape 267"/>
            <p:cNvSpPr/>
            <p:nvPr/>
          </p:nvSpPr>
          <p:spPr>
            <a:xfrm>
              <a:off x="7271239" y="2743200"/>
              <a:ext cx="76199" cy="76199"/>
            </a:xfrm>
            <a:prstGeom prst="ellipse">
              <a:avLst/>
            </a:prstGeom>
            <a:solidFill>
              <a:schemeClr val="accent1"/>
            </a:solidFill>
            <a:ln cap="sq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8" name="Shape 268"/>
          <p:cNvGrpSpPr/>
          <p:nvPr/>
        </p:nvGrpSpPr>
        <p:grpSpPr>
          <a:xfrm>
            <a:off x="1045441" y="2306890"/>
            <a:ext cx="2512867" cy="1884650"/>
            <a:chOff x="1045441" y="3075853"/>
            <a:chExt cx="2512867" cy="2512867"/>
          </a:xfrm>
        </p:grpSpPr>
        <p:sp>
          <p:nvSpPr>
            <p:cNvPr id="269" name="Shape 269"/>
            <p:cNvSpPr/>
            <p:nvPr/>
          </p:nvSpPr>
          <p:spPr>
            <a:xfrm>
              <a:off x="2705100" y="4757737"/>
              <a:ext cx="130175" cy="274637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17142" y="9090"/>
                    <a:pt x="85714" y="37272"/>
                    <a:pt x="102857" y="57272"/>
                  </a:cubicBezTo>
                  <a:cubicBezTo>
                    <a:pt x="119999" y="77272"/>
                    <a:pt x="102857" y="107272"/>
                    <a:pt x="102857" y="120000"/>
                  </a:cubicBezTo>
                </a:path>
              </a:pathLst>
            </a:custGeom>
            <a:noFill/>
            <a:ln cap="sq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Shape 270"/>
            <p:cNvSpPr txBox="1"/>
            <p:nvPr/>
          </p:nvSpPr>
          <p:spPr>
            <a:xfrm>
              <a:off x="2568575" y="4757737"/>
              <a:ext cx="276224" cy="304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θ</a:t>
              </a:r>
            </a:p>
          </p:txBody>
        </p:sp>
        <p:grpSp>
          <p:nvGrpSpPr>
            <p:cNvPr id="271" name="Shape 271"/>
            <p:cNvGrpSpPr/>
            <p:nvPr/>
          </p:nvGrpSpPr>
          <p:grpSpPr>
            <a:xfrm rot="-1124927">
              <a:off x="1311274" y="3341686"/>
              <a:ext cx="1981199" cy="1981199"/>
              <a:chOff x="5747239" y="1573237"/>
              <a:chExt cx="1981199" cy="1981199"/>
            </a:xfrm>
          </p:grpSpPr>
          <p:cxnSp>
            <p:nvCxnSpPr>
              <p:cNvPr id="272" name="Shape 272"/>
              <p:cNvCxnSpPr/>
              <p:nvPr/>
            </p:nvCxnSpPr>
            <p:spPr>
              <a:xfrm>
                <a:off x="6128239" y="1573237"/>
                <a:ext cx="0" cy="1981199"/>
              </a:xfrm>
              <a:prstGeom prst="straightConnector1">
                <a:avLst/>
              </a:prstGeom>
              <a:noFill/>
              <a:ln cap="sq" cmpd="sng" w="12700">
                <a:solidFill>
                  <a:srgbClr val="CC33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3" name="Shape 273"/>
              <p:cNvCxnSpPr/>
              <p:nvPr/>
            </p:nvCxnSpPr>
            <p:spPr>
              <a:xfrm rot="10800000">
                <a:off x="6737839" y="2106636"/>
                <a:ext cx="0" cy="1981199"/>
              </a:xfrm>
              <a:prstGeom prst="straightConnector1">
                <a:avLst/>
              </a:prstGeom>
              <a:noFill/>
              <a:ln cap="sq" cmpd="sng" w="12700">
                <a:solidFill>
                  <a:srgbClr val="CC33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4" name="Shape 274"/>
              <p:cNvCxnSpPr/>
              <p:nvPr/>
            </p:nvCxnSpPr>
            <p:spPr>
              <a:xfrm flipH="1">
                <a:off x="7299814" y="2771334"/>
                <a:ext cx="1317" cy="325902"/>
              </a:xfrm>
              <a:prstGeom prst="straightConnector1">
                <a:avLst/>
              </a:prstGeom>
              <a:noFill/>
              <a:ln cap="flat" cmpd="sng" w="12700">
                <a:solidFill>
                  <a:srgbClr val="CC3300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5" name="Shape 275"/>
              <p:cNvCxnSpPr/>
              <p:nvPr/>
            </p:nvCxnSpPr>
            <p:spPr>
              <a:xfrm rot="10800000">
                <a:off x="6137764" y="2776538"/>
                <a:ext cx="1171575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CC3300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76" name="Shape 276"/>
              <p:cNvSpPr/>
              <p:nvPr/>
            </p:nvSpPr>
            <p:spPr>
              <a:xfrm>
                <a:off x="7271239" y="2743200"/>
                <a:ext cx="76199" cy="76199"/>
              </a:xfrm>
              <a:prstGeom prst="ellipse">
                <a:avLst/>
              </a:prstGeom>
              <a:solidFill>
                <a:schemeClr val="accent1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7" name="Shape 277"/>
          <p:cNvGrpSpPr/>
          <p:nvPr/>
        </p:nvGrpSpPr>
        <p:grpSpPr>
          <a:xfrm>
            <a:off x="1904999" y="2940843"/>
            <a:ext cx="1357312" cy="840581"/>
            <a:chOff x="1905000" y="3921125"/>
            <a:chExt cx="1357311" cy="1120774"/>
          </a:xfrm>
        </p:grpSpPr>
        <p:grpSp>
          <p:nvGrpSpPr>
            <p:cNvPr id="278" name="Shape 278"/>
            <p:cNvGrpSpPr/>
            <p:nvPr/>
          </p:nvGrpSpPr>
          <p:grpSpPr>
            <a:xfrm>
              <a:off x="1905000" y="4349750"/>
              <a:ext cx="1019174" cy="692149"/>
              <a:chOff x="1905000" y="4349750"/>
              <a:chExt cx="1019174" cy="692149"/>
            </a:xfrm>
          </p:grpSpPr>
          <p:cxnSp>
            <p:nvCxnSpPr>
              <p:cNvPr id="279" name="Shape 279"/>
              <p:cNvCxnSpPr/>
              <p:nvPr/>
            </p:nvCxnSpPr>
            <p:spPr>
              <a:xfrm flipH="1">
                <a:off x="2894011" y="4367212"/>
                <a:ext cx="12699" cy="674687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0" name="Shape 280"/>
              <p:cNvCxnSpPr/>
              <p:nvPr/>
            </p:nvCxnSpPr>
            <p:spPr>
              <a:xfrm rot="10800000">
                <a:off x="1905000" y="4349750"/>
                <a:ext cx="1019174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81" name="Shape 281"/>
            <p:cNvSpPr txBox="1"/>
            <p:nvPr/>
          </p:nvSpPr>
          <p:spPr>
            <a:xfrm>
              <a:off x="2895600" y="3921125"/>
              <a:ext cx="366711" cy="4000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i="1"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p'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2D rotation example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457200" y="1200150"/>
            <a:ext cx="8229600" cy="586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I want to rotate a point 90 degrees.</a:t>
            </a:r>
          </a:p>
        </p:txBody>
      </p:sp>
      <p:cxnSp>
        <p:nvCxnSpPr>
          <p:cNvPr id="288" name="Shape 288"/>
          <p:cNvCxnSpPr/>
          <p:nvPr/>
        </p:nvCxnSpPr>
        <p:spPr>
          <a:xfrm rot="10800000">
            <a:off x="2202892" y="2602909"/>
            <a:ext cx="0" cy="144445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89" name="Shape 289"/>
          <p:cNvCxnSpPr/>
          <p:nvPr/>
        </p:nvCxnSpPr>
        <p:spPr>
          <a:xfrm>
            <a:off x="2202892" y="4047361"/>
            <a:ext cx="1761533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90" name="Shape 290"/>
          <p:cNvSpPr txBox="1"/>
          <p:nvPr/>
        </p:nvSpPr>
        <p:spPr>
          <a:xfrm>
            <a:off x="3604691" y="4070445"/>
            <a:ext cx="358246" cy="380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2229831" y="2492741"/>
            <a:ext cx="360605" cy="380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</a:p>
        </p:txBody>
      </p:sp>
      <p:pic>
        <p:nvPicPr>
          <p:cNvPr id="292" name="Shape 2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9107" y="2630504"/>
            <a:ext cx="425973" cy="352238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/>
          <p:nvPr/>
        </p:nvSpPr>
        <p:spPr>
          <a:xfrm>
            <a:off x="2694385" y="3635687"/>
            <a:ext cx="166174" cy="117439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2694385" y="3347392"/>
            <a:ext cx="6684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(1, 1)</a:t>
            </a:r>
          </a:p>
        </p:txBody>
      </p:sp>
      <p:sp>
        <p:nvSpPr>
          <p:cNvPr id="295" name="Shape 295"/>
          <p:cNvSpPr/>
          <p:nvPr/>
        </p:nvSpPr>
        <p:spPr>
          <a:xfrm>
            <a:off x="1608903" y="3624391"/>
            <a:ext cx="166174" cy="117439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1329346" y="3345958"/>
            <a:ext cx="73909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(-1, 1)</a:t>
            </a:r>
          </a:p>
        </p:txBody>
      </p:sp>
      <p:cxnSp>
        <p:nvCxnSpPr>
          <p:cNvPr id="297" name="Shape 297"/>
          <p:cNvCxnSpPr>
            <a:endCxn id="293" idx="3"/>
          </p:cNvCxnSpPr>
          <p:nvPr/>
        </p:nvCxnSpPr>
        <p:spPr>
          <a:xfrm flipH="1" rot="10800000">
            <a:off x="2203021" y="3735927"/>
            <a:ext cx="515700" cy="311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Shape 298"/>
          <p:cNvCxnSpPr>
            <a:endCxn id="295" idx="5"/>
          </p:cNvCxnSpPr>
          <p:nvPr/>
        </p:nvCxnSpPr>
        <p:spPr>
          <a:xfrm rot="10800000">
            <a:off x="1750741" y="3724632"/>
            <a:ext cx="452100" cy="335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rot.pdf" id="299" name="Shape 2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8612" y="2873615"/>
            <a:ext cx="39878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3D rotation matrices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457200" y="1051322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99200"/>
              <a:buFont typeface="Arial"/>
              <a:buChar char="•"/>
            </a:pPr>
            <a:r>
              <a:rPr b="0" i="0" lang="en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Rotate θ about </a:t>
            </a:r>
            <a:r>
              <a:rPr b="0" i="1" lang="en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axis, φ about </a:t>
            </a:r>
            <a:r>
              <a:rPr b="0" i="1" lang="en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en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axis, and ψ about </a:t>
            </a:r>
            <a:r>
              <a:rPr b="0" i="1" lang="en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b="0" i="0" lang="en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axis</a:t>
            </a:r>
          </a:p>
        </p:txBody>
      </p:sp>
      <p:pic>
        <p:nvPicPr>
          <p:cNvPr id="307" name="Shape 3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376362"/>
            <a:ext cx="3530599" cy="119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Shape 3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0" y="2584847"/>
            <a:ext cx="3505200" cy="1227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Shape 3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3812381"/>
            <a:ext cx="4137024" cy="1325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Composition of rotation matrices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457200" y="2881226"/>
            <a:ext cx="8229600" cy="1713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product represents a rotation whose yaw, pitch, and roll angles are </a:t>
            </a:r>
            <a:r>
              <a:rPr b="0" i="1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β</a:t>
            </a: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1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γ</a:t>
            </a: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respectively. </a:t>
            </a:r>
          </a:p>
        </p:txBody>
      </p:sp>
      <p:pic>
        <p:nvPicPr>
          <p:cNvPr descr="rotation.pdf" id="316" name="Shape 3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6638" y="1873679"/>
            <a:ext cx="4508500" cy="361949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Shape 317"/>
          <p:cNvSpPr txBox="1"/>
          <p:nvPr/>
        </p:nvSpPr>
        <p:spPr>
          <a:xfrm>
            <a:off x="2865207" y="1338274"/>
            <a:ext cx="57272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Yaw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4554946" y="1338274"/>
            <a:ext cx="65309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Pitch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6045273" y="1338274"/>
            <a:ext cx="53767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Roll</a:t>
            </a:r>
          </a:p>
        </p:txBody>
      </p:sp>
      <p:cxnSp>
        <p:nvCxnSpPr>
          <p:cNvPr id="320" name="Shape 320"/>
          <p:cNvCxnSpPr>
            <a:stCxn id="317" idx="3"/>
          </p:cNvCxnSpPr>
          <p:nvPr/>
        </p:nvCxnSpPr>
        <p:spPr>
          <a:xfrm>
            <a:off x="3437937" y="1476774"/>
            <a:ext cx="445200" cy="396899"/>
          </a:xfrm>
          <a:prstGeom prst="curved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321" name="Shape 321"/>
          <p:cNvCxnSpPr>
            <a:stCxn id="318" idx="3"/>
          </p:cNvCxnSpPr>
          <p:nvPr/>
        </p:nvCxnSpPr>
        <p:spPr>
          <a:xfrm>
            <a:off x="5208039" y="1476774"/>
            <a:ext cx="291600" cy="333899"/>
          </a:xfrm>
          <a:prstGeom prst="curved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322" name="Shape 322"/>
          <p:cNvCxnSpPr>
            <a:stCxn id="319" idx="3"/>
          </p:cNvCxnSpPr>
          <p:nvPr/>
        </p:nvCxnSpPr>
        <p:spPr>
          <a:xfrm>
            <a:off x="6582950" y="1476774"/>
            <a:ext cx="102600" cy="333899"/>
          </a:xfrm>
          <a:prstGeom prst="curved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457200" y="205978"/>
            <a:ext cx="8229600" cy="549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Angle-axis representation</a:t>
            </a:r>
          </a:p>
        </p:txBody>
      </p:sp>
      <p:grpSp>
        <p:nvGrpSpPr>
          <p:cNvPr id="328" name="Shape 328"/>
          <p:cNvGrpSpPr/>
          <p:nvPr/>
        </p:nvGrpSpPr>
        <p:grpSpPr>
          <a:xfrm>
            <a:off x="675997" y="1007648"/>
            <a:ext cx="4136280" cy="2605700"/>
            <a:chOff x="675997" y="1731883"/>
            <a:chExt cx="4598724" cy="4076488"/>
          </a:xfrm>
        </p:grpSpPr>
        <p:pic>
          <p:nvPicPr>
            <p:cNvPr id="329" name="Shape 3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5997" y="1731883"/>
              <a:ext cx="3308629" cy="4076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0" name="Shape 330"/>
            <p:cNvSpPr txBox="1"/>
            <p:nvPr/>
          </p:nvSpPr>
          <p:spPr>
            <a:xfrm>
              <a:off x="3473932" y="1899825"/>
              <a:ext cx="1800790" cy="758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Axis of rotation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(unit vector)</a:t>
              </a:r>
            </a:p>
          </p:txBody>
        </p:sp>
        <p:cxnSp>
          <p:nvCxnSpPr>
            <p:cNvPr id="331" name="Shape 331"/>
            <p:cNvCxnSpPr>
              <a:stCxn id="330" idx="2"/>
            </p:cNvCxnSpPr>
            <p:nvPr/>
          </p:nvCxnSpPr>
          <p:spPr>
            <a:xfrm rot="5400000">
              <a:off x="3190827" y="2385190"/>
              <a:ext cx="910499" cy="1456500"/>
            </a:xfrm>
            <a:prstGeom prst="curvedConnector2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332" name="Shape 332"/>
            <p:cNvSpPr txBox="1"/>
            <p:nvPr/>
          </p:nvSpPr>
          <p:spPr>
            <a:xfrm>
              <a:off x="1603469" y="2346896"/>
              <a:ext cx="7159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Angle</a:t>
              </a:r>
            </a:p>
          </p:txBody>
        </p:sp>
        <p:cxnSp>
          <p:nvCxnSpPr>
            <p:cNvPr id="333" name="Shape 333"/>
            <p:cNvCxnSpPr>
              <a:stCxn id="332" idx="2"/>
            </p:cNvCxnSpPr>
            <p:nvPr/>
          </p:nvCxnSpPr>
          <p:spPr>
            <a:xfrm flipH="1" rot="-5400000">
              <a:off x="1945112" y="2732578"/>
              <a:ext cx="390600" cy="357900"/>
            </a:xfrm>
            <a:prstGeom prst="curvedConnector3">
              <a:avLst>
                <a:gd fmla="val 218980" name="adj1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pic>
        <p:nvPicPr>
          <p:cNvPr descr="rod.pdf" id="334" name="Shape 3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9858" y="2019068"/>
            <a:ext cx="1639014" cy="3253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t_rod.pdf" id="335" name="Shape 3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961" y="4285469"/>
            <a:ext cx="8950465" cy="34640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 txBox="1"/>
          <p:nvPr/>
        </p:nvSpPr>
        <p:spPr>
          <a:xfrm>
            <a:off x="3337057" y="3762976"/>
            <a:ext cx="3577722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Rodrigues rotation formula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Rotation using quaternions</a:t>
            </a:r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457200" y="1200150"/>
            <a:ext cx="8229600" cy="1665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mathematical tool for rotations.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in computer graphics.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Combining rotations</a:t>
            </a:r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457200" y="1051322"/>
            <a:ext cx="822960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b="0" i="0" lang="en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combine rotations, apply trans. matrices </a:t>
            </a:r>
            <a:r>
              <a:rPr b="1" i="0" lang="en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to left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b="0" i="0" lang="en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Rotate about </a:t>
            </a:r>
            <a:r>
              <a:rPr b="0" i="1" lang="en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x, </a:t>
            </a:r>
            <a:r>
              <a:rPr b="0" i="0" lang="en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about </a:t>
            </a:r>
            <a:r>
              <a:rPr b="0" i="1" lang="en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b="0" i="0" lang="en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then about </a:t>
            </a:r>
            <a:r>
              <a:rPr b="0" i="1" lang="en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buClr>
                <a:schemeClr val="dk1"/>
              </a:buClr>
              <a:buSzPct val="98636"/>
              <a:buFont typeface="Arial"/>
              <a:buChar char="–"/>
            </a:pPr>
            <a:r>
              <a:rPr b="0" i="0" lang="en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matters!</a:t>
            </a:r>
          </a:p>
        </p:txBody>
      </p:sp>
      <p:pic>
        <p:nvPicPr>
          <p:cNvPr id="350" name="Shape 3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4375" y="2171700"/>
            <a:ext cx="4190999" cy="1195387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/>
          <p:nvPr/>
        </p:nvSpPr>
        <p:spPr>
          <a:xfrm>
            <a:off x="685800" y="37719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same is true for homogeneous transformations in general – and, therefore, for rigid transformations (rotation and translation)</a:t>
            </a:r>
          </a:p>
        </p:txBody>
      </p:sp>
      <p:grpSp>
        <p:nvGrpSpPr>
          <p:cNvPr id="352" name="Shape 352"/>
          <p:cNvGrpSpPr/>
          <p:nvPr/>
        </p:nvGrpSpPr>
        <p:grpSpPr>
          <a:xfrm>
            <a:off x="3009900" y="1857375"/>
            <a:ext cx="2552700" cy="371475"/>
            <a:chOff x="1896" y="1560"/>
            <a:chExt cx="1608" cy="312"/>
          </a:xfrm>
        </p:grpSpPr>
        <p:sp>
          <p:nvSpPr>
            <p:cNvPr id="353" name="Shape 353"/>
            <p:cNvSpPr/>
            <p:nvPr/>
          </p:nvSpPr>
          <p:spPr>
            <a:xfrm rot="5400000">
              <a:off x="2277" y="1347"/>
              <a:ext cx="144" cy="906"/>
            </a:xfrm>
            <a:prstGeom prst="leftBrace">
              <a:avLst>
                <a:gd fmla="val 52431" name="adj1"/>
                <a:gd fmla="val 50000" name="adj2"/>
              </a:avLst>
            </a:prstGeom>
            <a:noFill/>
            <a:ln cap="sq" cmpd="sng" w="12700">
              <a:solidFill>
                <a:srgbClr val="CC33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2352" y="1560"/>
              <a:ext cx="1152" cy="264"/>
            </a:xfrm>
            <a:custGeom>
              <a:pathLst>
                <a:path extrusionOk="0" h="120000" w="120000">
                  <a:moveTo>
                    <a:pt x="0" y="54545"/>
                  </a:moveTo>
                  <a:cubicBezTo>
                    <a:pt x="5833" y="36363"/>
                    <a:pt x="11666" y="18181"/>
                    <a:pt x="25000" y="10909"/>
                  </a:cubicBezTo>
                  <a:cubicBezTo>
                    <a:pt x="38333" y="3636"/>
                    <a:pt x="65833" y="0"/>
                    <a:pt x="80000" y="10909"/>
                  </a:cubicBezTo>
                  <a:cubicBezTo>
                    <a:pt x="94166" y="21818"/>
                    <a:pt x="103333" y="58181"/>
                    <a:pt x="110000" y="76363"/>
                  </a:cubicBezTo>
                  <a:cubicBezTo>
                    <a:pt x="116666" y="94545"/>
                    <a:pt x="118333" y="107272"/>
                    <a:pt x="120000" y="120000"/>
                  </a:cubicBezTo>
                </a:path>
              </a:pathLst>
            </a:custGeom>
            <a:noFill/>
            <a:ln cap="sq" cmpd="sng" w="12700">
              <a:solidFill>
                <a:srgbClr val="CC33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-175021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Rigid transformations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742950"/>
            <a:ext cx="82296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Useful for camera calibration and manipulating projective geometry.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1549" y="2020359"/>
            <a:ext cx="5619182" cy="2866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of transformation matters</a:t>
            </a:r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457200" y="3007181"/>
            <a:ext cx="8229600" cy="1587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of the matrix products defines the composition of the transformations.</a:t>
            </a:r>
          </a:p>
        </p:txBody>
      </p:sp>
      <p:pic>
        <p:nvPicPr>
          <p:cNvPr descr="ord1.pdf" id="361" name="Shape 3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6280" y="1292754"/>
            <a:ext cx="4940299" cy="371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rd2.pdf" id="362" name="Shape 3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6280" y="2229546"/>
            <a:ext cx="4940299" cy="37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Order of Transformation Matters!</a:t>
            </a:r>
          </a:p>
        </p:txBody>
      </p:sp>
      <p:pic>
        <p:nvPicPr>
          <p:cNvPr id="368" name="Shape 3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087" y="1461423"/>
            <a:ext cx="6595825" cy="30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457200" y="-22621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Perspective Projection</a:t>
            </a:r>
          </a:p>
        </p:txBody>
      </p:sp>
      <p:pic>
        <p:nvPicPr>
          <p:cNvPr id="374" name="Shape 3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1225" y="910978"/>
            <a:ext cx="4441554" cy="3775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Perspective projection model</a:t>
            </a:r>
          </a:p>
        </p:txBody>
      </p:sp>
      <p:pic>
        <p:nvPicPr>
          <p:cNvPr descr="fp_pinhole.pdf" id="380" name="Shape 3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1708" y="1133816"/>
            <a:ext cx="2627996" cy="875998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Shape 381"/>
          <p:cNvSpPr txBox="1"/>
          <p:nvPr/>
        </p:nvSpPr>
        <p:spPr>
          <a:xfrm>
            <a:off x="950146" y="2504722"/>
            <a:ext cx="7855937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Written in matrix form and using homogeneous coordinates:</a:t>
            </a:r>
          </a:p>
        </p:txBody>
      </p:sp>
      <p:pic>
        <p:nvPicPr>
          <p:cNvPr descr="cam_matrix.pdf" id="382" name="Shape 3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2016" y="3089274"/>
            <a:ext cx="2781300" cy="704999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Shape 383"/>
          <p:cNvSpPr txBox="1"/>
          <p:nvPr/>
        </p:nvSpPr>
        <p:spPr>
          <a:xfrm>
            <a:off x="5936073" y="3820867"/>
            <a:ext cx="1860300" cy="4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 in the scene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(homogeneous)</a:t>
            </a:r>
          </a:p>
        </p:txBody>
      </p:sp>
      <p:cxnSp>
        <p:nvCxnSpPr>
          <p:cNvPr id="384" name="Shape 384"/>
          <p:cNvCxnSpPr>
            <a:stCxn id="383" idx="1"/>
          </p:cNvCxnSpPr>
          <p:nvPr/>
        </p:nvCxnSpPr>
        <p:spPr>
          <a:xfrm rot="10800000">
            <a:off x="5719773" y="3568867"/>
            <a:ext cx="216300" cy="494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85" name="Shape 385"/>
          <p:cNvSpPr txBox="1"/>
          <p:nvPr/>
        </p:nvSpPr>
        <p:spPr>
          <a:xfrm>
            <a:off x="4449703" y="3959366"/>
            <a:ext cx="908699" cy="4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Camera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matrix</a:t>
            </a:r>
          </a:p>
        </p:txBody>
      </p:sp>
      <p:cxnSp>
        <p:nvCxnSpPr>
          <p:cNvPr id="386" name="Shape 386"/>
          <p:cNvCxnSpPr>
            <a:stCxn id="385" idx="0"/>
          </p:cNvCxnSpPr>
          <p:nvPr/>
        </p:nvCxnSpPr>
        <p:spPr>
          <a:xfrm rot="10800000">
            <a:off x="4835353" y="3667466"/>
            <a:ext cx="68700" cy="291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87" name="Shape 387"/>
          <p:cNvSpPr txBox="1"/>
          <p:nvPr/>
        </p:nvSpPr>
        <p:spPr>
          <a:xfrm>
            <a:off x="2210740" y="3959366"/>
            <a:ext cx="1731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 on the image plane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(homogeneous)</a:t>
            </a:r>
          </a:p>
        </p:txBody>
      </p:sp>
      <p:cxnSp>
        <p:nvCxnSpPr>
          <p:cNvPr id="388" name="Shape 388"/>
          <p:cNvCxnSpPr>
            <a:stCxn id="387" idx="0"/>
          </p:cNvCxnSpPr>
          <p:nvPr/>
        </p:nvCxnSpPr>
        <p:spPr>
          <a:xfrm rot="10800000">
            <a:off x="3012040" y="3667466"/>
            <a:ext cx="64200" cy="291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Perspective projection model (cont’d)</a:t>
            </a:r>
          </a:p>
        </p:txBody>
      </p:sp>
      <p:pic>
        <p:nvPicPr>
          <p:cNvPr descr="proj_mat.pdf" id="394" name="Shape 3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2816" y="1789950"/>
            <a:ext cx="5727699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Perspective projection model (cont’d)</a:t>
            </a:r>
          </a:p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we have a camera focused at infinity.</a:t>
            </a:r>
          </a:p>
        </p:txBody>
      </p:sp>
      <p:grpSp>
        <p:nvGrpSpPr>
          <p:cNvPr id="401" name="Shape 401"/>
          <p:cNvGrpSpPr/>
          <p:nvPr/>
        </p:nvGrpSpPr>
        <p:grpSpPr>
          <a:xfrm>
            <a:off x="585787" y="1888983"/>
            <a:ext cx="7880350" cy="1119187"/>
            <a:chOff x="49" y="759"/>
            <a:chExt cx="4964" cy="939"/>
          </a:xfrm>
        </p:grpSpPr>
        <p:grpSp>
          <p:nvGrpSpPr>
            <p:cNvPr id="402" name="Shape 402"/>
            <p:cNvGrpSpPr/>
            <p:nvPr/>
          </p:nvGrpSpPr>
          <p:grpSpPr>
            <a:xfrm>
              <a:off x="49" y="759"/>
              <a:ext cx="4964" cy="939"/>
              <a:chOff x="49" y="759"/>
              <a:chExt cx="4964" cy="939"/>
            </a:xfrm>
          </p:grpSpPr>
          <p:grpSp>
            <p:nvGrpSpPr>
              <p:cNvPr id="403" name="Shape 403"/>
              <p:cNvGrpSpPr/>
              <p:nvPr/>
            </p:nvGrpSpPr>
            <p:grpSpPr>
              <a:xfrm>
                <a:off x="49" y="759"/>
                <a:ext cx="4964" cy="872"/>
                <a:chOff x="49" y="759"/>
                <a:chExt cx="4964" cy="872"/>
              </a:xfrm>
            </p:grpSpPr>
            <p:cxnSp>
              <p:nvCxnSpPr>
                <p:cNvPr id="404" name="Shape 404"/>
                <p:cNvCxnSpPr/>
                <p:nvPr/>
              </p:nvCxnSpPr>
              <p:spPr>
                <a:xfrm>
                  <a:off x="1202" y="1278"/>
                  <a:ext cx="3329" cy="0"/>
                </a:xfrm>
                <a:prstGeom prst="straightConnector1">
                  <a:avLst/>
                </a:prstGeom>
                <a:noFill/>
                <a:ln cap="sq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05" name="Shape 405"/>
                <p:cNvCxnSpPr/>
                <p:nvPr/>
              </p:nvCxnSpPr>
              <p:spPr>
                <a:xfrm>
                  <a:off x="673" y="1278"/>
                  <a:ext cx="3858" cy="0"/>
                </a:xfrm>
                <a:prstGeom prst="straightConnector1">
                  <a:avLst/>
                </a:prstGeom>
                <a:noFill/>
                <a:ln cap="sq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lg" w="lg" type="stealth"/>
                </a:ln>
              </p:spPr>
            </p:cxnSp>
            <p:cxnSp>
              <p:nvCxnSpPr>
                <p:cNvPr id="406" name="Shape 406"/>
                <p:cNvCxnSpPr/>
                <p:nvPr/>
              </p:nvCxnSpPr>
              <p:spPr>
                <a:xfrm>
                  <a:off x="673" y="930"/>
                  <a:ext cx="2277" cy="0"/>
                </a:xfrm>
                <a:prstGeom prst="straightConnector1">
                  <a:avLst/>
                </a:prstGeom>
                <a:noFill/>
                <a:ln cap="sq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07" name="Shape 407"/>
                <p:cNvCxnSpPr/>
                <p:nvPr/>
              </p:nvCxnSpPr>
              <p:spPr>
                <a:xfrm>
                  <a:off x="655" y="1605"/>
                  <a:ext cx="2296" cy="0"/>
                </a:xfrm>
                <a:prstGeom prst="straightConnector1">
                  <a:avLst/>
                </a:prstGeom>
                <a:noFill/>
                <a:ln cap="sq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08" name="Shape 408"/>
                <p:cNvCxnSpPr/>
                <p:nvPr/>
              </p:nvCxnSpPr>
              <p:spPr>
                <a:xfrm>
                  <a:off x="2945" y="932"/>
                  <a:ext cx="731" cy="340"/>
                </a:xfrm>
                <a:prstGeom prst="straightConnector1">
                  <a:avLst/>
                </a:prstGeom>
                <a:noFill/>
                <a:ln cap="sq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09" name="Shape 409"/>
                <p:cNvCxnSpPr/>
                <p:nvPr/>
              </p:nvCxnSpPr>
              <p:spPr>
                <a:xfrm flipH="1" rot="10800000">
                  <a:off x="2957" y="1285"/>
                  <a:ext cx="736" cy="327"/>
                </a:xfrm>
                <a:prstGeom prst="straightConnector1">
                  <a:avLst/>
                </a:prstGeom>
                <a:noFill/>
                <a:ln cap="sq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0" name="Shape 410"/>
                <p:cNvCxnSpPr/>
                <p:nvPr/>
              </p:nvCxnSpPr>
              <p:spPr>
                <a:xfrm>
                  <a:off x="3691" y="1225"/>
                  <a:ext cx="0" cy="106"/>
                </a:xfrm>
                <a:prstGeom prst="straightConnector1">
                  <a:avLst/>
                </a:prstGeom>
                <a:noFill/>
                <a:ln cap="sq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1" name="Shape 411"/>
                <p:cNvCxnSpPr/>
                <p:nvPr/>
              </p:nvCxnSpPr>
              <p:spPr>
                <a:xfrm>
                  <a:off x="673" y="1122"/>
                  <a:ext cx="2277" cy="0"/>
                </a:xfrm>
                <a:prstGeom prst="straightConnector1">
                  <a:avLst/>
                </a:prstGeom>
                <a:noFill/>
                <a:ln cap="sq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2" name="Shape 412"/>
                <p:cNvCxnSpPr/>
                <p:nvPr/>
              </p:nvCxnSpPr>
              <p:spPr>
                <a:xfrm>
                  <a:off x="673" y="1439"/>
                  <a:ext cx="2277" cy="0"/>
                </a:xfrm>
                <a:prstGeom prst="straightConnector1">
                  <a:avLst/>
                </a:prstGeom>
                <a:noFill/>
                <a:ln cap="sq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3" name="Shape 413"/>
                <p:cNvCxnSpPr/>
                <p:nvPr/>
              </p:nvCxnSpPr>
              <p:spPr>
                <a:xfrm flipH="1" rot="10800000">
                  <a:off x="2957" y="1280"/>
                  <a:ext cx="731" cy="171"/>
                </a:xfrm>
                <a:prstGeom prst="straightConnector1">
                  <a:avLst/>
                </a:prstGeom>
                <a:noFill/>
                <a:ln cap="sq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4" name="Shape 414"/>
                <p:cNvCxnSpPr/>
                <p:nvPr/>
              </p:nvCxnSpPr>
              <p:spPr>
                <a:xfrm>
                  <a:off x="2970" y="1131"/>
                  <a:ext cx="713" cy="142"/>
                </a:xfrm>
                <a:prstGeom prst="straightConnector1">
                  <a:avLst/>
                </a:prstGeom>
                <a:noFill/>
                <a:ln cap="sq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15" name="Shape 415"/>
                <p:cNvSpPr/>
                <p:nvPr/>
              </p:nvSpPr>
              <p:spPr>
                <a:xfrm>
                  <a:off x="2905" y="911"/>
                  <a:ext cx="94" cy="719"/>
                </a:xfrm>
                <a:custGeom>
                  <a:pathLst>
                    <a:path extrusionOk="0" h="120000" w="120000">
                      <a:moveTo>
                        <a:pt x="60000" y="0"/>
                      </a:moveTo>
                      <a:cubicBezTo>
                        <a:pt x="40000" y="0"/>
                        <a:pt x="0" y="40000"/>
                        <a:pt x="0" y="60000"/>
                      </a:cubicBezTo>
                      <a:cubicBezTo>
                        <a:pt x="0" y="80000"/>
                        <a:pt x="40000" y="120000"/>
                        <a:pt x="60000" y="120000"/>
                      </a:cubicBezTo>
                      <a:cubicBezTo>
                        <a:pt x="80000" y="120000"/>
                        <a:pt x="120000" y="80000"/>
                        <a:pt x="120000" y="60000"/>
                      </a:cubicBezTo>
                      <a:cubicBezTo>
                        <a:pt x="120000" y="40000"/>
                        <a:pt x="80000" y="0"/>
                        <a:pt x="60000" y="0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 cap="sq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16" name="Shape 416"/>
                <p:cNvCxnSpPr/>
                <p:nvPr/>
              </p:nvCxnSpPr>
              <p:spPr>
                <a:xfrm>
                  <a:off x="2192" y="1225"/>
                  <a:ext cx="0" cy="106"/>
                </a:xfrm>
                <a:prstGeom prst="straightConnector1">
                  <a:avLst/>
                </a:prstGeom>
                <a:noFill/>
                <a:ln cap="sq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17" name="Shape 417"/>
                <p:cNvSpPr/>
                <p:nvPr/>
              </p:nvSpPr>
              <p:spPr>
                <a:xfrm>
                  <a:off x="49" y="1218"/>
                  <a:ext cx="106" cy="106"/>
                </a:xfrm>
                <a:prstGeom prst="sun">
                  <a:avLst>
                    <a:gd fmla="val 25000" name="adj"/>
                  </a:avLst>
                </a:prstGeom>
                <a:solidFill>
                  <a:schemeClr val="accent1"/>
                </a:solidFill>
                <a:ln cap="sq" cmpd="sng" w="12700">
                  <a:solidFill>
                    <a:schemeClr val="dk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8" name="Shape 418"/>
                <p:cNvSpPr/>
                <p:nvPr/>
              </p:nvSpPr>
              <p:spPr>
                <a:xfrm>
                  <a:off x="49" y="1218"/>
                  <a:ext cx="106" cy="106"/>
                </a:xfrm>
                <a:prstGeom prst="sun">
                  <a:avLst>
                    <a:gd fmla="val 25000" name="adj"/>
                  </a:avLst>
                </a:prstGeom>
                <a:solidFill>
                  <a:schemeClr val="accent1"/>
                </a:solidFill>
                <a:ln cap="sq" cmpd="sng" w="12700">
                  <a:solidFill>
                    <a:schemeClr val="dk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" name="Shape 419"/>
                <p:cNvSpPr txBox="1"/>
                <p:nvPr/>
              </p:nvSpPr>
              <p:spPr>
                <a:xfrm>
                  <a:off x="4090" y="759"/>
                  <a:ext cx="922" cy="3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en" sz="1600">
                      <a:solidFill>
                        <a:srgbClr val="99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Point at infinity</a:t>
                  </a:r>
                </a:p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en" sz="1600">
                      <a:solidFill>
                        <a:srgbClr val="99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Focus at </a:t>
                  </a:r>
                  <a:r>
                    <a:rPr b="1" i="1" lang="en" sz="1600">
                      <a:solidFill>
                        <a:srgbClr val="99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</a:t>
                  </a:r>
                </a:p>
              </p:txBody>
            </p:sp>
            <p:sp>
              <p:nvSpPr>
                <p:cNvPr id="420" name="Shape 420"/>
                <p:cNvSpPr txBox="1"/>
                <p:nvPr/>
              </p:nvSpPr>
              <p:spPr>
                <a:xfrm>
                  <a:off x="3631" y="984"/>
                  <a:ext cx="164" cy="2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b="1" i="1" lang="en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</a:t>
                  </a:r>
                </a:p>
              </p:txBody>
            </p:sp>
            <p:sp>
              <p:nvSpPr>
                <p:cNvPr id="421" name="Shape 421"/>
                <p:cNvSpPr txBox="1"/>
                <p:nvPr/>
              </p:nvSpPr>
              <p:spPr>
                <a:xfrm>
                  <a:off x="4574" y="1157"/>
                  <a:ext cx="185" cy="2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b="1" lang="en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</a:t>
                  </a:r>
                </a:p>
              </p:txBody>
            </p:sp>
          </p:grpSp>
          <p:sp>
            <p:nvSpPr>
              <p:cNvPr id="422" name="Shape 422"/>
              <p:cNvSpPr/>
              <p:nvPr/>
            </p:nvSpPr>
            <p:spPr>
              <a:xfrm>
                <a:off x="49" y="1465"/>
                <a:ext cx="229" cy="2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-Z</a:t>
                </a:r>
              </a:p>
            </p:txBody>
          </p:sp>
        </p:grpSp>
        <p:sp>
          <p:nvSpPr>
            <p:cNvPr id="423" name="Shape 423"/>
            <p:cNvSpPr/>
            <p:nvPr/>
          </p:nvSpPr>
          <p:spPr>
            <a:xfrm>
              <a:off x="3581" y="1378"/>
              <a:ext cx="174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z</a:t>
              </a:r>
            </a:p>
          </p:txBody>
        </p:sp>
      </p:grpSp>
      <p:pic>
        <p:nvPicPr>
          <p:cNvPr descr="cam_proj_inf.pdf" id="424" name="Shape 4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3363" y="3091920"/>
            <a:ext cx="579120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Perspective projection model (cont’d)</a:t>
            </a:r>
          </a:p>
        </p:txBody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457200" y="1200150"/>
            <a:ext cx="8229600" cy="1325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b="0" i="0" lang="en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 transformation maps a point in the scene to a plane with a camera focused at infinity.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buClr>
                <a:schemeClr val="dk1"/>
              </a:buClr>
              <a:buSzPct val="98666"/>
              <a:buFont typeface="Arial"/>
              <a:buChar char="•"/>
            </a:pPr>
            <a:r>
              <a:rPr b="0" i="0" lang="en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cameras have pixels:</a:t>
            </a:r>
          </a:p>
        </p:txBody>
      </p:sp>
      <p:sp>
        <p:nvSpPr>
          <p:cNvPr id="431" name="Shape 431"/>
          <p:cNvSpPr/>
          <p:nvPr/>
        </p:nvSpPr>
        <p:spPr>
          <a:xfrm>
            <a:off x="1608666" y="2751666"/>
            <a:ext cx="6265332" cy="205316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2" name="Shape 432"/>
          <p:cNvCxnSpPr/>
          <p:nvPr/>
        </p:nvCxnSpPr>
        <p:spPr>
          <a:xfrm flipH="1" rot="10800000">
            <a:off x="1608666" y="3076222"/>
            <a:ext cx="6265332" cy="7055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33" name="Shape 433"/>
          <p:cNvCxnSpPr/>
          <p:nvPr/>
        </p:nvCxnSpPr>
        <p:spPr>
          <a:xfrm flipH="1" rot="10800000">
            <a:off x="1608666" y="3437466"/>
            <a:ext cx="6265332" cy="7055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34" name="Shape 434"/>
          <p:cNvCxnSpPr/>
          <p:nvPr/>
        </p:nvCxnSpPr>
        <p:spPr>
          <a:xfrm flipH="1" rot="10800000">
            <a:off x="1608666" y="4178300"/>
            <a:ext cx="6265332" cy="7055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35" name="Shape 435"/>
          <p:cNvCxnSpPr/>
          <p:nvPr/>
        </p:nvCxnSpPr>
        <p:spPr>
          <a:xfrm flipH="1" rot="10800000">
            <a:off x="1608666" y="4509911"/>
            <a:ext cx="6265332" cy="7055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36" name="Shape 436"/>
          <p:cNvCxnSpPr/>
          <p:nvPr/>
        </p:nvCxnSpPr>
        <p:spPr>
          <a:xfrm>
            <a:off x="1608666" y="2751666"/>
            <a:ext cx="460963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37" name="Shape 437"/>
          <p:cNvCxnSpPr/>
          <p:nvPr/>
        </p:nvCxnSpPr>
        <p:spPr>
          <a:xfrm>
            <a:off x="1608666" y="2753078"/>
            <a:ext cx="0" cy="330199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438" name="Shape 438"/>
          <p:cNvSpPr txBox="1"/>
          <p:nvPr/>
        </p:nvSpPr>
        <p:spPr>
          <a:xfrm>
            <a:off x="1646296" y="2486167"/>
            <a:ext cx="30594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1271880" y="2738966"/>
            <a:ext cx="2889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</a:p>
        </p:txBody>
      </p:sp>
      <p:cxnSp>
        <p:nvCxnSpPr>
          <p:cNvPr id="440" name="Shape 440"/>
          <p:cNvCxnSpPr/>
          <p:nvPr/>
        </p:nvCxnSpPr>
        <p:spPr>
          <a:xfrm>
            <a:off x="4743214" y="3754967"/>
            <a:ext cx="460963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41" name="Shape 441"/>
          <p:cNvCxnSpPr/>
          <p:nvPr/>
        </p:nvCxnSpPr>
        <p:spPr>
          <a:xfrm>
            <a:off x="4743214" y="3756378"/>
            <a:ext cx="0" cy="330199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442" name="Shape 442"/>
          <p:cNvSpPr txBox="1"/>
          <p:nvPr/>
        </p:nvSpPr>
        <p:spPr>
          <a:xfrm>
            <a:off x="4916919" y="3488055"/>
            <a:ext cx="2872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4454064" y="3765054"/>
            <a:ext cx="2891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</a:p>
        </p:txBody>
      </p:sp>
      <p:cxnSp>
        <p:nvCxnSpPr>
          <p:cNvPr id="444" name="Shape 444"/>
          <p:cNvCxnSpPr/>
          <p:nvPr/>
        </p:nvCxnSpPr>
        <p:spPr>
          <a:xfrm flipH="1" rot="10800000">
            <a:off x="1608666" y="3838432"/>
            <a:ext cx="6265332" cy="7055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45" name="Shape 445"/>
          <p:cNvSpPr txBox="1"/>
          <p:nvPr/>
        </p:nvSpPr>
        <p:spPr>
          <a:xfrm>
            <a:off x="4478507" y="3554378"/>
            <a:ext cx="28227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cxnSp>
        <p:nvCxnSpPr>
          <p:cNvPr id="446" name="Shape 446"/>
          <p:cNvCxnSpPr/>
          <p:nvPr/>
        </p:nvCxnSpPr>
        <p:spPr>
          <a:xfrm rot="10800000">
            <a:off x="2361258" y="2751666"/>
            <a:ext cx="0" cy="205316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47" name="Shape 447"/>
          <p:cNvCxnSpPr/>
          <p:nvPr/>
        </p:nvCxnSpPr>
        <p:spPr>
          <a:xfrm rot="10800000">
            <a:off x="3068696" y="2728383"/>
            <a:ext cx="0" cy="205316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48" name="Shape 448"/>
          <p:cNvCxnSpPr/>
          <p:nvPr/>
        </p:nvCxnSpPr>
        <p:spPr>
          <a:xfrm rot="10800000">
            <a:off x="3793066" y="2728383"/>
            <a:ext cx="0" cy="205316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49" name="Shape 449"/>
          <p:cNvCxnSpPr/>
          <p:nvPr/>
        </p:nvCxnSpPr>
        <p:spPr>
          <a:xfrm rot="10800000">
            <a:off x="4478507" y="2763166"/>
            <a:ext cx="0" cy="205316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50" name="Shape 450"/>
          <p:cNvCxnSpPr/>
          <p:nvPr/>
        </p:nvCxnSpPr>
        <p:spPr>
          <a:xfrm rot="10800000">
            <a:off x="5204178" y="2729795"/>
            <a:ext cx="0" cy="205316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51" name="Shape 451"/>
          <p:cNvCxnSpPr/>
          <p:nvPr/>
        </p:nvCxnSpPr>
        <p:spPr>
          <a:xfrm rot="10800000">
            <a:off x="5919139" y="2763166"/>
            <a:ext cx="0" cy="205316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52" name="Shape 452"/>
          <p:cNvCxnSpPr/>
          <p:nvPr/>
        </p:nvCxnSpPr>
        <p:spPr>
          <a:xfrm rot="10800000">
            <a:off x="6587067" y="2738966"/>
            <a:ext cx="0" cy="205316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53" name="Shape 453"/>
          <p:cNvCxnSpPr/>
          <p:nvPr/>
        </p:nvCxnSpPr>
        <p:spPr>
          <a:xfrm rot="10800000">
            <a:off x="7254992" y="2724855"/>
            <a:ext cx="0" cy="205316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54" name="Shape 454"/>
          <p:cNvSpPr txBox="1"/>
          <p:nvPr/>
        </p:nvSpPr>
        <p:spPr>
          <a:xfrm>
            <a:off x="6587067" y="2405944"/>
            <a:ext cx="62469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</a:t>
            </a:r>
          </a:p>
        </p:txBody>
      </p:sp>
      <p:cxnSp>
        <p:nvCxnSpPr>
          <p:cNvPr id="455" name="Shape 455"/>
          <p:cNvCxnSpPr>
            <a:stCxn id="454" idx="2"/>
          </p:cNvCxnSpPr>
          <p:nvPr/>
        </p:nvCxnSpPr>
        <p:spPr>
          <a:xfrm rot="5400000">
            <a:off x="6448062" y="2490793"/>
            <a:ext cx="259200" cy="643500"/>
          </a:xfrm>
          <a:prstGeom prst="curvedConnector2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457200" y="15486"/>
            <a:ext cx="8229600" cy="5489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Perspective projection model (cont’d)</a:t>
            </a:r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457200" y="2899833"/>
            <a:ext cx="8229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242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is a distance (e.g., expressed in meters)</a:t>
            </a:r>
          </a:p>
          <a:p>
            <a:pPr indent="-3124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Pixels can be rectangular</a:t>
            </a:r>
          </a:p>
          <a:p>
            <a:pPr indent="-3124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the projected point in pixels not meters, thus:</a:t>
            </a:r>
          </a:p>
          <a:p>
            <a:pPr indent="-262255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 width factor: k = pixel / meter  </a:t>
            </a:r>
          </a:p>
          <a:p>
            <a:pPr indent="-262255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 height factor: l = pixel / meter</a:t>
            </a:r>
          </a:p>
          <a:p>
            <a:pPr indent="-3124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 an offset to get pixel coordinates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buClr>
                <a:schemeClr val="dk1"/>
              </a:buClr>
              <a:buSzPct val="99200"/>
              <a:buFont typeface="Arial"/>
              <a:buNone/>
            </a:pPr>
            <a:r>
              <a:t/>
            </a:r>
            <a:endParaRPr b="0" i="0" sz="24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1608666" y="879038"/>
            <a:ext cx="6265199" cy="205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3" name="Shape 463"/>
          <p:cNvCxnSpPr/>
          <p:nvPr/>
        </p:nvCxnSpPr>
        <p:spPr>
          <a:xfrm flipH="1" rot="10800000">
            <a:off x="1608666" y="1203449"/>
            <a:ext cx="6265199" cy="7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64" name="Shape 464"/>
          <p:cNvCxnSpPr/>
          <p:nvPr/>
        </p:nvCxnSpPr>
        <p:spPr>
          <a:xfrm flipH="1" rot="10800000">
            <a:off x="1608666" y="1564694"/>
            <a:ext cx="6265199" cy="7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65" name="Shape 465"/>
          <p:cNvCxnSpPr/>
          <p:nvPr/>
        </p:nvCxnSpPr>
        <p:spPr>
          <a:xfrm flipH="1" rot="10800000">
            <a:off x="1608666" y="2305527"/>
            <a:ext cx="6265199" cy="7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66" name="Shape 466"/>
          <p:cNvCxnSpPr/>
          <p:nvPr/>
        </p:nvCxnSpPr>
        <p:spPr>
          <a:xfrm flipH="1" rot="10800000">
            <a:off x="1608666" y="2637138"/>
            <a:ext cx="6265199" cy="7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67" name="Shape 467"/>
          <p:cNvCxnSpPr/>
          <p:nvPr/>
        </p:nvCxnSpPr>
        <p:spPr>
          <a:xfrm>
            <a:off x="1608666" y="879038"/>
            <a:ext cx="46109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68" name="Shape 468"/>
          <p:cNvCxnSpPr/>
          <p:nvPr/>
        </p:nvCxnSpPr>
        <p:spPr>
          <a:xfrm>
            <a:off x="1608666" y="880450"/>
            <a:ext cx="0" cy="3303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469" name="Shape 469"/>
          <p:cNvSpPr txBox="1"/>
          <p:nvPr/>
        </p:nvSpPr>
        <p:spPr>
          <a:xfrm>
            <a:off x="1646296" y="613539"/>
            <a:ext cx="305999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1271880" y="866339"/>
            <a:ext cx="288899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</a:p>
        </p:txBody>
      </p:sp>
      <p:cxnSp>
        <p:nvCxnSpPr>
          <p:cNvPr id="471" name="Shape 471"/>
          <p:cNvCxnSpPr/>
          <p:nvPr/>
        </p:nvCxnSpPr>
        <p:spPr>
          <a:xfrm>
            <a:off x="4743214" y="1882339"/>
            <a:ext cx="46109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72" name="Shape 472"/>
          <p:cNvCxnSpPr/>
          <p:nvPr/>
        </p:nvCxnSpPr>
        <p:spPr>
          <a:xfrm>
            <a:off x="4743214" y="1883750"/>
            <a:ext cx="0" cy="3303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473" name="Shape 473"/>
          <p:cNvSpPr txBox="1"/>
          <p:nvPr/>
        </p:nvSpPr>
        <p:spPr>
          <a:xfrm>
            <a:off x="4916919" y="1615427"/>
            <a:ext cx="287399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4454064" y="1892426"/>
            <a:ext cx="2892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</a:p>
        </p:txBody>
      </p:sp>
      <p:cxnSp>
        <p:nvCxnSpPr>
          <p:cNvPr id="475" name="Shape 475"/>
          <p:cNvCxnSpPr/>
          <p:nvPr/>
        </p:nvCxnSpPr>
        <p:spPr>
          <a:xfrm flipH="1" rot="10800000">
            <a:off x="1608666" y="1965660"/>
            <a:ext cx="6265199" cy="7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76" name="Shape 476"/>
          <p:cNvSpPr txBox="1"/>
          <p:nvPr/>
        </p:nvSpPr>
        <p:spPr>
          <a:xfrm>
            <a:off x="4478507" y="1681750"/>
            <a:ext cx="282299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cxnSp>
        <p:nvCxnSpPr>
          <p:cNvPr id="477" name="Shape 477"/>
          <p:cNvCxnSpPr/>
          <p:nvPr/>
        </p:nvCxnSpPr>
        <p:spPr>
          <a:xfrm rot="10800000">
            <a:off x="2361258" y="879005"/>
            <a:ext cx="0" cy="2053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78" name="Shape 478"/>
          <p:cNvCxnSpPr/>
          <p:nvPr/>
        </p:nvCxnSpPr>
        <p:spPr>
          <a:xfrm rot="10800000">
            <a:off x="3068696" y="855722"/>
            <a:ext cx="0" cy="2053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79" name="Shape 479"/>
          <p:cNvCxnSpPr/>
          <p:nvPr/>
        </p:nvCxnSpPr>
        <p:spPr>
          <a:xfrm rot="10800000">
            <a:off x="3793066" y="855722"/>
            <a:ext cx="0" cy="2053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80" name="Shape 480"/>
          <p:cNvCxnSpPr/>
          <p:nvPr/>
        </p:nvCxnSpPr>
        <p:spPr>
          <a:xfrm rot="10800000">
            <a:off x="4478507" y="890505"/>
            <a:ext cx="0" cy="2053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81" name="Shape 481"/>
          <p:cNvCxnSpPr/>
          <p:nvPr/>
        </p:nvCxnSpPr>
        <p:spPr>
          <a:xfrm rot="10800000">
            <a:off x="5204178" y="857134"/>
            <a:ext cx="0" cy="2053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5919139" y="890505"/>
            <a:ext cx="0" cy="2053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6587067" y="866306"/>
            <a:ext cx="0" cy="2053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84" name="Shape 484"/>
          <p:cNvCxnSpPr/>
          <p:nvPr/>
        </p:nvCxnSpPr>
        <p:spPr>
          <a:xfrm rot="10800000">
            <a:off x="7254992" y="852195"/>
            <a:ext cx="0" cy="2053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85" name="Shape 485"/>
          <p:cNvCxnSpPr>
            <a:stCxn id="476" idx="1"/>
          </p:cNvCxnSpPr>
          <p:nvPr/>
        </p:nvCxnSpPr>
        <p:spPr>
          <a:xfrm rot="10800000">
            <a:off x="1560707" y="890500"/>
            <a:ext cx="2917800" cy="929700"/>
          </a:xfrm>
          <a:prstGeom prst="curvedConnector3">
            <a:avLst>
              <a:gd fmla="val 124799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486" name="Shape 486"/>
          <p:cNvSpPr txBox="1"/>
          <p:nvPr/>
        </p:nvSpPr>
        <p:spPr>
          <a:xfrm>
            <a:off x="806158" y="1638427"/>
            <a:ext cx="7545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Offset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7968075" y="1636300"/>
            <a:ext cx="548099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/ l</a:t>
            </a:r>
          </a:p>
        </p:txBody>
      </p:sp>
      <p:cxnSp>
        <p:nvCxnSpPr>
          <p:cNvPr id="488" name="Shape 488"/>
          <p:cNvCxnSpPr/>
          <p:nvPr/>
        </p:nvCxnSpPr>
        <p:spPr>
          <a:xfrm>
            <a:off x="7873999" y="1586004"/>
            <a:ext cx="0" cy="340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489" name="Shape 489"/>
          <p:cNvSpPr txBox="1"/>
          <p:nvPr/>
        </p:nvSpPr>
        <p:spPr>
          <a:xfrm>
            <a:off x="7968075" y="1972860"/>
            <a:ext cx="8514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meters</a:t>
            </a:r>
          </a:p>
        </p:txBody>
      </p:sp>
      <p:cxnSp>
        <p:nvCxnSpPr>
          <p:cNvPr id="490" name="Shape 490"/>
          <p:cNvCxnSpPr/>
          <p:nvPr/>
        </p:nvCxnSpPr>
        <p:spPr>
          <a:xfrm>
            <a:off x="5204178" y="890538"/>
            <a:ext cx="71489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491" name="Shape 491"/>
          <p:cNvSpPr txBox="1"/>
          <p:nvPr/>
        </p:nvSpPr>
        <p:spPr>
          <a:xfrm>
            <a:off x="5243687" y="575229"/>
            <a:ext cx="1314599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/ k meters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type="title"/>
          </p:nvPr>
        </p:nvSpPr>
        <p:spPr>
          <a:xfrm>
            <a:off x="457200" y="15486"/>
            <a:ext cx="8229600" cy="5489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Perspective projection model (cont’d)</a:t>
            </a:r>
          </a:p>
        </p:txBody>
      </p:sp>
      <p:pic>
        <p:nvPicPr>
          <p:cNvPr descr="intrinsics_non_mat.pdf" id="497" name="Shape 4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4675" y="1651008"/>
            <a:ext cx="3746499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Shape 498"/>
          <p:cNvSpPr txBox="1"/>
          <p:nvPr/>
        </p:nvSpPr>
        <p:spPr>
          <a:xfrm>
            <a:off x="1749777" y="1150055"/>
            <a:ext cx="178766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 coordinates</a:t>
            </a:r>
          </a:p>
        </p:txBody>
      </p:sp>
      <p:cxnSp>
        <p:nvCxnSpPr>
          <p:cNvPr id="499" name="Shape 499"/>
          <p:cNvCxnSpPr/>
          <p:nvPr/>
        </p:nvCxnSpPr>
        <p:spPr>
          <a:xfrm>
            <a:off x="2464880" y="1476440"/>
            <a:ext cx="630299" cy="393299"/>
          </a:xfrm>
          <a:prstGeom prst="curvedConnector2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00" name="Shape 500"/>
          <p:cNvCxnSpPr/>
          <p:nvPr/>
        </p:nvCxnSpPr>
        <p:spPr>
          <a:xfrm flipH="1" rot="-5400000">
            <a:off x="1941342" y="1999976"/>
            <a:ext cx="1677375" cy="630299"/>
          </a:xfrm>
          <a:prstGeom prst="curvedConnector3">
            <a:avLst>
              <a:gd fmla="val 99635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501" name="Shape 501"/>
          <p:cNvSpPr txBox="1"/>
          <p:nvPr/>
        </p:nvSpPr>
        <p:spPr>
          <a:xfrm>
            <a:off x="6180667" y="1213555"/>
            <a:ext cx="75464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Offset</a:t>
            </a:r>
          </a:p>
        </p:txBody>
      </p:sp>
      <p:cxnSp>
        <p:nvCxnSpPr>
          <p:cNvPr id="502" name="Shape 502"/>
          <p:cNvCxnSpPr>
            <a:stCxn id="501" idx="2"/>
          </p:cNvCxnSpPr>
          <p:nvPr/>
        </p:nvCxnSpPr>
        <p:spPr>
          <a:xfrm rot="5400000">
            <a:off x="6221990" y="1449154"/>
            <a:ext cx="294600" cy="3774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03" name="Shape 503"/>
          <p:cNvCxnSpPr>
            <a:stCxn id="501" idx="2"/>
          </p:cNvCxnSpPr>
          <p:nvPr/>
        </p:nvCxnSpPr>
        <p:spPr>
          <a:xfrm rot="5400000">
            <a:off x="5542340" y="2053504"/>
            <a:ext cx="1578600" cy="4527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Perspective projection model (cont’d)</a:t>
            </a:r>
          </a:p>
        </p:txBody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457200" y="3309054"/>
            <a:ext cx="8229600" cy="931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Due to manufacturing errors in the sensor, the real coordinate system is a bit skewed.</a:t>
            </a:r>
          </a:p>
        </p:txBody>
      </p:sp>
      <p:pic>
        <p:nvPicPr>
          <p:cNvPr id="510" name="Shape 5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2949" y="938382"/>
            <a:ext cx="5969892" cy="1988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Homogeneous Coordinates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2778400"/>
            <a:ext cx="8229600" cy="1883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Useful for representing various geometric transformations as simple matrix products.</a:t>
            </a:r>
          </a:p>
        </p:txBody>
      </p:sp>
      <p:pic>
        <p:nvPicPr>
          <p:cNvPr descr="homo.pdf" id="75" name="Shape 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1051" y="1063228"/>
            <a:ext cx="2743199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Perspective projection model (cont’d)</a:t>
            </a:r>
          </a:p>
        </p:txBody>
      </p:sp>
      <p:pic>
        <p:nvPicPr>
          <p:cNvPr descr="intrinsics_skew.pdf" id="516" name="Shape 5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1107" y="1890700"/>
            <a:ext cx="5384799" cy="1276349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Shape 517"/>
          <p:cNvSpPr txBox="1"/>
          <p:nvPr/>
        </p:nvSpPr>
        <p:spPr>
          <a:xfrm>
            <a:off x="4167480" y="1305277"/>
            <a:ext cx="206130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Skew compensation</a:t>
            </a:r>
          </a:p>
        </p:txBody>
      </p:sp>
      <p:cxnSp>
        <p:nvCxnSpPr>
          <p:cNvPr id="518" name="Shape 518"/>
          <p:cNvCxnSpPr>
            <a:stCxn id="517" idx="2"/>
          </p:cNvCxnSpPr>
          <p:nvPr/>
        </p:nvCxnSpPr>
        <p:spPr>
          <a:xfrm flipH="1" rot="-5400000">
            <a:off x="5055484" y="1724926"/>
            <a:ext cx="308399" cy="231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dot"/>
            <a:round/>
            <a:headEnd len="med" w="med" type="none"/>
            <a:tailEnd len="lg" w="lg" type="stealth"/>
          </a:ln>
        </p:spPr>
      </p:cxnSp>
      <p:cxnSp>
        <p:nvCxnSpPr>
          <p:cNvPr id="519" name="Shape 519"/>
          <p:cNvCxnSpPr>
            <a:stCxn id="517" idx="2"/>
          </p:cNvCxnSpPr>
          <p:nvPr/>
        </p:nvCxnSpPr>
        <p:spPr>
          <a:xfrm rot="5400000">
            <a:off x="3780634" y="1573876"/>
            <a:ext cx="1409099" cy="1425900"/>
          </a:xfrm>
          <a:prstGeom prst="curvedConnector3">
            <a:avLst>
              <a:gd fmla="val 9448" name="adj1"/>
            </a:avLst>
          </a:prstGeom>
          <a:noFill/>
          <a:ln cap="flat" cmpd="sng" w="25400">
            <a:solidFill>
              <a:schemeClr val="accent1"/>
            </a:solidFill>
            <a:prstDash val="dot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type="title"/>
          </p:nvPr>
        </p:nvSpPr>
        <p:spPr>
          <a:xfrm>
            <a:off x="65852" y="205978"/>
            <a:ext cx="9078148" cy="570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Calibration matrix / Intrinsic parameters</a:t>
            </a:r>
          </a:p>
        </p:txBody>
      </p:sp>
      <p:pic>
        <p:nvPicPr>
          <p:cNvPr descr="intrinsics.pdf" id="525" name="Shape 5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8274" y="3240653"/>
            <a:ext cx="4775200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Shape 526"/>
          <p:cNvSpPr txBox="1"/>
          <p:nvPr/>
        </p:nvSpPr>
        <p:spPr>
          <a:xfrm>
            <a:off x="2889167" y="4588245"/>
            <a:ext cx="39292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Intrinsic parameters / calibration matrix</a:t>
            </a:r>
          </a:p>
        </p:txBody>
      </p:sp>
      <p:pic>
        <p:nvPicPr>
          <p:cNvPr descr="mat_form.pdf" id="527" name="Shape 5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4842" y="1171590"/>
            <a:ext cx="2095499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Shape 528"/>
          <p:cNvSpPr txBox="1"/>
          <p:nvPr/>
        </p:nvSpPr>
        <p:spPr>
          <a:xfrm>
            <a:off x="6378221" y="2060238"/>
            <a:ext cx="2083171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 in the scene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(non homogeneous)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2220148" y="2060238"/>
            <a:ext cx="2101657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 on the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plane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(non-homogeneous)</a:t>
            </a:r>
          </a:p>
        </p:txBody>
      </p:sp>
      <p:cxnSp>
        <p:nvCxnSpPr>
          <p:cNvPr id="530" name="Shape 530"/>
          <p:cNvCxnSpPr>
            <a:stCxn id="529" idx="0"/>
          </p:cNvCxnSpPr>
          <p:nvPr/>
        </p:nvCxnSpPr>
        <p:spPr>
          <a:xfrm rot="-5400000">
            <a:off x="3266626" y="1733088"/>
            <a:ext cx="331500" cy="322800"/>
          </a:xfrm>
          <a:prstGeom prst="curvedConnector3">
            <a:avLst>
              <a:gd fmla="val 49997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31" name="Shape 531"/>
          <p:cNvCxnSpPr>
            <a:stCxn id="528" idx="0"/>
          </p:cNvCxnSpPr>
          <p:nvPr/>
        </p:nvCxnSpPr>
        <p:spPr>
          <a:xfrm flipH="1" rot="5400000">
            <a:off x="6197607" y="838038"/>
            <a:ext cx="634800" cy="1809600"/>
          </a:xfrm>
          <a:prstGeom prst="curved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532" name="Shape 532"/>
          <p:cNvSpPr/>
          <p:nvPr/>
        </p:nvSpPr>
        <p:spPr>
          <a:xfrm>
            <a:off x="1853258" y="2956277"/>
            <a:ext cx="5249334" cy="198261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Simplified notation</a:t>
            </a:r>
          </a:p>
        </p:txBody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457200" y="2956277"/>
            <a:ext cx="8229600" cy="959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practice, when estimating the matrix it is assumed that s = 0. </a:t>
            </a:r>
          </a:p>
        </p:txBody>
      </p:sp>
      <p:pic>
        <p:nvPicPr>
          <p:cNvPr descr="simplified.pdf" id="539" name="Shape 5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5934" y="1349375"/>
            <a:ext cx="3746499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camera matrix thus far</a:t>
            </a:r>
          </a:p>
        </p:txBody>
      </p:sp>
      <p:pic>
        <p:nvPicPr>
          <p:cNvPr descr="cam_matrix.pdf" id="545" name="Shape 5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1102" y="1629833"/>
            <a:ext cx="3361322" cy="1172809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 txBox="1"/>
          <p:nvPr/>
        </p:nvSpPr>
        <p:spPr>
          <a:xfrm>
            <a:off x="6030148" y="2802643"/>
            <a:ext cx="1860342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 in the scene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(homogeneous)</a:t>
            </a:r>
          </a:p>
        </p:txBody>
      </p:sp>
      <p:sp>
        <p:nvSpPr>
          <p:cNvPr id="547" name="Shape 547"/>
          <p:cNvSpPr txBox="1"/>
          <p:nvPr/>
        </p:nvSpPr>
        <p:spPr>
          <a:xfrm>
            <a:off x="1222962" y="2830865"/>
            <a:ext cx="2534806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 on the image plane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(homogeneous)</a:t>
            </a:r>
          </a:p>
        </p:txBody>
      </p:sp>
      <p:sp>
        <p:nvSpPr>
          <p:cNvPr id="548" name="Shape 548"/>
          <p:cNvSpPr txBox="1"/>
          <p:nvPr/>
        </p:nvSpPr>
        <p:spPr>
          <a:xfrm>
            <a:off x="4285762" y="3617666"/>
            <a:ext cx="15696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Camera matrix</a:t>
            </a:r>
          </a:p>
        </p:txBody>
      </p:sp>
      <p:cxnSp>
        <p:nvCxnSpPr>
          <p:cNvPr id="549" name="Shape 549"/>
          <p:cNvCxnSpPr>
            <a:stCxn id="547" idx="0"/>
          </p:cNvCxnSpPr>
          <p:nvPr/>
        </p:nvCxnSpPr>
        <p:spPr>
          <a:xfrm rot="-5400000">
            <a:off x="2459166" y="2317265"/>
            <a:ext cx="544800" cy="4824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50" name="Shape 550"/>
          <p:cNvCxnSpPr>
            <a:stCxn id="546" idx="0"/>
            <a:endCxn id="545" idx="3"/>
          </p:cNvCxnSpPr>
          <p:nvPr/>
        </p:nvCxnSpPr>
        <p:spPr>
          <a:xfrm flipH="1" rot="5400000">
            <a:off x="6283069" y="2125393"/>
            <a:ext cx="586500" cy="768000"/>
          </a:xfrm>
          <a:prstGeom prst="curved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51" name="Shape 551"/>
          <p:cNvCxnSpPr>
            <a:stCxn id="548" idx="0"/>
          </p:cNvCxnSpPr>
          <p:nvPr/>
        </p:nvCxnSpPr>
        <p:spPr>
          <a:xfrm rot="-5400000">
            <a:off x="4663492" y="3209966"/>
            <a:ext cx="814800" cy="6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recapitulate</a:t>
            </a:r>
          </a:p>
        </p:txBody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far the point in the scene (P) has been described with respect to the camera frame system.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we have P described w.r.t. some other frame? 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Extrinsic Parameters</a:t>
            </a:r>
          </a:p>
        </p:txBody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x="457200" y="1200150"/>
            <a:ext cx="8229600" cy="1325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use a rigid transform to compute the coordinates of P w.r.t. the camera frame system. </a:t>
            </a:r>
          </a:p>
        </p:txBody>
      </p:sp>
      <p:pic>
        <p:nvPicPr>
          <p:cNvPr descr="point_ext.pdf" id="564" name="Shape 5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9416" y="3219448"/>
            <a:ext cx="4077362" cy="625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Extrinsic Parameters</a:t>
            </a:r>
          </a:p>
        </p:txBody>
      </p:sp>
      <p:sp>
        <p:nvSpPr>
          <p:cNvPr id="570" name="Shape 570"/>
          <p:cNvSpPr txBox="1"/>
          <p:nvPr>
            <p:ph idx="1" type="body"/>
          </p:nvPr>
        </p:nvSpPr>
        <p:spPr>
          <a:xfrm>
            <a:off x="457200" y="3710901"/>
            <a:ext cx="8229600" cy="1029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98666"/>
              <a:buFont typeface="Arial"/>
              <a:buChar char="•"/>
            </a:pPr>
            <a:r>
              <a:rPr b="0" i="0" lang="en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extrinsic parameters tells us how the camera is oriented and positioned w.r.t. the frame W.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1401703" y="2104388"/>
            <a:ext cx="573852" cy="21872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72" name="Shape 572"/>
          <p:cNvCxnSpPr/>
          <p:nvPr/>
        </p:nvCxnSpPr>
        <p:spPr>
          <a:xfrm>
            <a:off x="1975555" y="2323110"/>
            <a:ext cx="0" cy="677333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73" name="Shape 573"/>
          <p:cNvCxnSpPr/>
          <p:nvPr/>
        </p:nvCxnSpPr>
        <p:spPr>
          <a:xfrm flipH="1" rot="10800000">
            <a:off x="1975555" y="2104388"/>
            <a:ext cx="771406" cy="21872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74" name="Shape 574"/>
          <p:cNvCxnSpPr/>
          <p:nvPr/>
        </p:nvCxnSpPr>
        <p:spPr>
          <a:xfrm flipH="1" rot="10800000">
            <a:off x="6782740" y="1799166"/>
            <a:ext cx="9407" cy="769055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75" name="Shape 575"/>
          <p:cNvCxnSpPr/>
          <p:nvPr/>
        </p:nvCxnSpPr>
        <p:spPr>
          <a:xfrm>
            <a:off x="6782740" y="2568222"/>
            <a:ext cx="105362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76" name="Shape 576"/>
          <p:cNvCxnSpPr/>
          <p:nvPr/>
        </p:nvCxnSpPr>
        <p:spPr>
          <a:xfrm flipH="1">
            <a:off x="6227703" y="2568222"/>
            <a:ext cx="555037" cy="36688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577" name="Shape 577"/>
          <p:cNvSpPr txBox="1"/>
          <p:nvPr/>
        </p:nvSpPr>
        <p:spPr>
          <a:xfrm>
            <a:off x="2067628" y="2312664"/>
            <a:ext cx="33750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</a:p>
        </p:txBody>
      </p:sp>
      <p:sp>
        <p:nvSpPr>
          <p:cNvPr id="578" name="Shape 578"/>
          <p:cNvSpPr txBox="1"/>
          <p:nvPr/>
        </p:nvSpPr>
        <p:spPr>
          <a:xfrm>
            <a:off x="6863085" y="2291223"/>
            <a:ext cx="3900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</a:p>
        </p:txBody>
      </p:sp>
      <p:sp>
        <p:nvSpPr>
          <p:cNvPr id="579" name="Shape 579"/>
          <p:cNvSpPr/>
          <p:nvPr/>
        </p:nvSpPr>
        <p:spPr>
          <a:xfrm>
            <a:off x="4336814" y="1333922"/>
            <a:ext cx="94073" cy="79021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Shape 580"/>
          <p:cNvSpPr txBox="1"/>
          <p:nvPr/>
        </p:nvSpPr>
        <p:spPr>
          <a:xfrm>
            <a:off x="2359533" y="1841500"/>
            <a:ext cx="2758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</a:p>
        </p:txBody>
      </p:sp>
      <p:sp>
        <p:nvSpPr>
          <p:cNvPr id="581" name="Shape 581"/>
          <p:cNvSpPr txBox="1"/>
          <p:nvPr/>
        </p:nvSpPr>
        <p:spPr>
          <a:xfrm>
            <a:off x="1258074" y="2104388"/>
            <a:ext cx="2872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2071247" y="2796611"/>
            <a:ext cx="2891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4336814" y="1056923"/>
            <a:ext cx="67721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</a:t>
            </a:r>
          </a:p>
        </p:txBody>
      </p:sp>
      <p:sp>
        <p:nvSpPr>
          <p:cNvPr id="584" name="Shape 584"/>
          <p:cNvSpPr txBox="1"/>
          <p:nvPr/>
        </p:nvSpPr>
        <p:spPr>
          <a:xfrm>
            <a:off x="7742296" y="2599055"/>
            <a:ext cx="3422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x’</a:t>
            </a:r>
          </a:p>
        </p:txBody>
      </p:sp>
      <p:sp>
        <p:nvSpPr>
          <p:cNvPr id="585" name="Shape 585"/>
          <p:cNvSpPr txBox="1"/>
          <p:nvPr/>
        </p:nvSpPr>
        <p:spPr>
          <a:xfrm>
            <a:off x="6980296" y="1742722"/>
            <a:ext cx="33344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z’</a:t>
            </a:r>
          </a:p>
        </p:txBody>
      </p:sp>
      <p:sp>
        <p:nvSpPr>
          <p:cNvPr id="586" name="Shape 586"/>
          <p:cNvSpPr txBox="1"/>
          <p:nvPr/>
        </p:nvSpPr>
        <p:spPr>
          <a:xfrm>
            <a:off x="6364775" y="2796611"/>
            <a:ext cx="34674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y’</a:t>
            </a:r>
          </a:p>
        </p:txBody>
      </p:sp>
      <p:cxnSp>
        <p:nvCxnSpPr>
          <p:cNvPr id="587" name="Shape 587"/>
          <p:cNvCxnSpPr/>
          <p:nvPr/>
        </p:nvCxnSpPr>
        <p:spPr>
          <a:xfrm rot="10800000">
            <a:off x="4430889" y="1412943"/>
            <a:ext cx="2351852" cy="1155278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dot"/>
            <a:round/>
            <a:headEnd len="med" w="med" type="none"/>
            <a:tailEnd len="lg" w="lg" type="stealth"/>
          </a:ln>
        </p:spPr>
      </p:cxnSp>
      <p:cxnSp>
        <p:nvCxnSpPr>
          <p:cNvPr id="588" name="Shape 588"/>
          <p:cNvCxnSpPr/>
          <p:nvPr/>
        </p:nvCxnSpPr>
        <p:spPr>
          <a:xfrm flipH="1" rot="10800000">
            <a:off x="1975555" y="1412943"/>
            <a:ext cx="2361259" cy="89972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dot"/>
            <a:round/>
            <a:headEnd len="med" w="med" type="none"/>
            <a:tailEnd len="lg" w="lg" type="stealth"/>
          </a:ln>
        </p:spPr>
      </p:cxnSp>
      <p:cxnSp>
        <p:nvCxnSpPr>
          <p:cNvPr id="589" name="Shape 589"/>
          <p:cNvCxnSpPr/>
          <p:nvPr/>
        </p:nvCxnSpPr>
        <p:spPr>
          <a:xfrm rot="10800000">
            <a:off x="2635426" y="2381472"/>
            <a:ext cx="3874499" cy="186749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pic>
        <p:nvPicPr>
          <p:cNvPr descr="pose.pdf" id="590" name="Shape 5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6351" y="2589212"/>
            <a:ext cx="63500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Shape 591"/>
          <p:cNvSpPr txBox="1"/>
          <p:nvPr/>
        </p:nvSpPr>
        <p:spPr>
          <a:xfrm>
            <a:off x="3508457" y="3287889"/>
            <a:ext cx="210826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Extrinsic parameters</a:t>
            </a:r>
          </a:p>
        </p:txBody>
      </p:sp>
      <p:cxnSp>
        <p:nvCxnSpPr>
          <p:cNvPr id="592" name="Shape 592"/>
          <p:cNvCxnSpPr>
            <a:stCxn id="591" idx="0"/>
          </p:cNvCxnSpPr>
          <p:nvPr/>
        </p:nvCxnSpPr>
        <p:spPr>
          <a:xfrm flipH="1" rot="5400000">
            <a:off x="4384992" y="3110289"/>
            <a:ext cx="289200" cy="660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Perspective projection in matrix form</a:t>
            </a:r>
          </a:p>
        </p:txBody>
      </p:sp>
      <p:pic>
        <p:nvPicPr>
          <p:cNvPr descr="projection model.pdf" id="598" name="Shape 5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5600" y="2102541"/>
            <a:ext cx="4020043" cy="125042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Shape 599"/>
          <p:cNvSpPr txBox="1"/>
          <p:nvPr/>
        </p:nvSpPr>
        <p:spPr>
          <a:xfrm>
            <a:off x="4007566" y="3794043"/>
            <a:ext cx="15696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Camera matrix</a:t>
            </a:r>
          </a:p>
        </p:txBody>
      </p:sp>
      <p:cxnSp>
        <p:nvCxnSpPr>
          <p:cNvPr id="600" name="Shape 600"/>
          <p:cNvCxnSpPr>
            <a:stCxn id="599" idx="0"/>
          </p:cNvCxnSpPr>
          <p:nvPr/>
        </p:nvCxnSpPr>
        <p:spPr>
          <a:xfrm flipH="1" rot="5400000">
            <a:off x="4560496" y="3562143"/>
            <a:ext cx="441000" cy="228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601" name="Shape 601"/>
          <p:cNvSpPr txBox="1"/>
          <p:nvPr/>
        </p:nvSpPr>
        <p:spPr>
          <a:xfrm>
            <a:off x="3377269" y="1446375"/>
            <a:ext cx="1415128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Intrinsic parameters</a:t>
            </a:r>
          </a:p>
        </p:txBody>
      </p:sp>
      <p:cxnSp>
        <p:nvCxnSpPr>
          <p:cNvPr id="602" name="Shape 602"/>
          <p:cNvCxnSpPr>
            <a:stCxn id="601" idx="2"/>
          </p:cNvCxnSpPr>
          <p:nvPr/>
        </p:nvCxnSpPr>
        <p:spPr>
          <a:xfrm flipH="1" rot="-5400000">
            <a:off x="3898233" y="2117723"/>
            <a:ext cx="418200" cy="45000"/>
          </a:xfrm>
          <a:prstGeom prst="curvedConnector3">
            <a:avLst>
              <a:gd fmla="val 5001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603" name="Shape 603"/>
          <p:cNvSpPr txBox="1"/>
          <p:nvPr/>
        </p:nvSpPr>
        <p:spPr>
          <a:xfrm>
            <a:off x="5390455" y="1446375"/>
            <a:ext cx="1274708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Extrinsic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</a:p>
        </p:txBody>
      </p:sp>
      <p:cxnSp>
        <p:nvCxnSpPr>
          <p:cNvPr id="604" name="Shape 604"/>
          <p:cNvCxnSpPr>
            <a:stCxn id="603" idx="1"/>
          </p:cNvCxnSpPr>
          <p:nvPr/>
        </p:nvCxnSpPr>
        <p:spPr>
          <a:xfrm flipH="1">
            <a:off x="5089555" y="1688749"/>
            <a:ext cx="300900" cy="660900"/>
          </a:xfrm>
          <a:prstGeom prst="curved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605" name="Shape 605"/>
          <p:cNvSpPr txBox="1"/>
          <p:nvPr/>
        </p:nvSpPr>
        <p:spPr>
          <a:xfrm>
            <a:off x="6387639" y="3062097"/>
            <a:ext cx="1860342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 in the scene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(homogeneous)</a:t>
            </a:r>
          </a:p>
        </p:txBody>
      </p:sp>
      <p:cxnSp>
        <p:nvCxnSpPr>
          <p:cNvPr id="606" name="Shape 606"/>
          <p:cNvCxnSpPr>
            <a:stCxn id="605" idx="0"/>
          </p:cNvCxnSpPr>
          <p:nvPr/>
        </p:nvCxnSpPr>
        <p:spPr>
          <a:xfrm flipH="1" rot="5400000">
            <a:off x="6513510" y="2257797"/>
            <a:ext cx="416400" cy="1192200"/>
          </a:xfrm>
          <a:prstGeom prst="curved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607" name="Shape 607"/>
          <p:cNvSpPr txBox="1"/>
          <p:nvPr/>
        </p:nvSpPr>
        <p:spPr>
          <a:xfrm>
            <a:off x="1175937" y="3352962"/>
            <a:ext cx="1694883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 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image plane</a:t>
            </a:r>
          </a:p>
        </p:txBody>
      </p:sp>
      <p:cxnSp>
        <p:nvCxnSpPr>
          <p:cNvPr id="608" name="Shape 608"/>
          <p:cNvCxnSpPr>
            <a:stCxn id="607" idx="0"/>
          </p:cNvCxnSpPr>
          <p:nvPr/>
        </p:nvCxnSpPr>
        <p:spPr>
          <a:xfrm rot="-5400000">
            <a:off x="1855228" y="2969112"/>
            <a:ext cx="552000" cy="2157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/>
          <p:nvPr>
            <p:ph type="title"/>
          </p:nvPr>
        </p:nvSpPr>
        <p:spPr>
          <a:xfrm>
            <a:off x="457200" y="205979"/>
            <a:ext cx="8229600" cy="556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Radial distortion</a:t>
            </a:r>
          </a:p>
        </p:txBody>
      </p:sp>
      <p:pic>
        <p:nvPicPr>
          <p:cNvPr descr="radia_dist_model.pdf" id="614" name="Shape 6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0984" y="1063228"/>
            <a:ext cx="47244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lynomials.pdf" id="615" name="Shape 6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0984" y="2703645"/>
            <a:ext cx="4724400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adius.pdf" id="616" name="Shape 6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99683" y="3986741"/>
            <a:ext cx="557530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Solving for camera matrix + radial distortion coefficients</a:t>
            </a:r>
          </a:p>
        </p:txBody>
      </p:sp>
      <p:sp>
        <p:nvSpPr>
          <p:cNvPr id="622" name="Shape 622"/>
          <p:cNvSpPr txBox="1"/>
          <p:nvPr>
            <p:ph idx="1" type="body"/>
          </p:nvPr>
        </p:nvSpPr>
        <p:spPr>
          <a:xfrm>
            <a:off x="457200" y="3646232"/>
            <a:ext cx="8229600" cy="1237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solve this problem using a non-linear least squares.</a:t>
            </a:r>
          </a:p>
        </p:txBody>
      </p:sp>
      <p:pic>
        <p:nvPicPr>
          <p:cNvPr descr="nls.pdf" id="623" name="Shape 6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8257" y="1879937"/>
            <a:ext cx="6718299" cy="628649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Shape 624"/>
          <p:cNvSpPr txBox="1"/>
          <p:nvPr/>
        </p:nvSpPr>
        <p:spPr>
          <a:xfrm>
            <a:off x="1825035" y="2779873"/>
            <a:ext cx="2610172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 on image plane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(observations)</a:t>
            </a:r>
          </a:p>
        </p:txBody>
      </p:sp>
      <p:cxnSp>
        <p:nvCxnSpPr>
          <p:cNvPr id="625" name="Shape 625"/>
          <p:cNvCxnSpPr>
            <a:stCxn id="624" idx="0"/>
          </p:cNvCxnSpPr>
          <p:nvPr/>
        </p:nvCxnSpPr>
        <p:spPr>
          <a:xfrm flipH="1" rot="5400000">
            <a:off x="2883371" y="2533123"/>
            <a:ext cx="402000" cy="915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626" name="Shape 626"/>
          <p:cNvSpPr txBox="1"/>
          <p:nvPr/>
        </p:nvSpPr>
        <p:spPr>
          <a:xfrm>
            <a:off x="5559778" y="2779874"/>
            <a:ext cx="2232714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 in the scene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(observation)</a:t>
            </a:r>
          </a:p>
        </p:txBody>
      </p:sp>
      <p:cxnSp>
        <p:nvCxnSpPr>
          <p:cNvPr id="627" name="Shape 627"/>
          <p:cNvCxnSpPr/>
          <p:nvPr/>
        </p:nvCxnSpPr>
        <p:spPr>
          <a:xfrm flipH="1" rot="5400000">
            <a:off x="4646014" y="2188382"/>
            <a:ext cx="802124" cy="10254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628" name="Shape 628"/>
          <p:cNvSpPr txBox="1"/>
          <p:nvPr/>
        </p:nvSpPr>
        <p:spPr>
          <a:xfrm>
            <a:off x="2060222" y="1284111"/>
            <a:ext cx="1599259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Projection model</a:t>
            </a:r>
          </a:p>
        </p:txBody>
      </p:sp>
      <p:cxnSp>
        <p:nvCxnSpPr>
          <p:cNvPr id="629" name="Shape 629"/>
          <p:cNvCxnSpPr>
            <a:stCxn id="628" idx="3"/>
          </p:cNvCxnSpPr>
          <p:nvPr/>
        </p:nvCxnSpPr>
        <p:spPr>
          <a:xfrm>
            <a:off x="3659481" y="1572651"/>
            <a:ext cx="334800" cy="388800"/>
          </a:xfrm>
          <a:prstGeom prst="curved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630" name="Shape 630"/>
          <p:cNvSpPr txBox="1"/>
          <p:nvPr/>
        </p:nvSpPr>
        <p:spPr>
          <a:xfrm rot="5400000">
            <a:off x="5912293" y="589072"/>
            <a:ext cx="561918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</a:p>
        </p:txBody>
      </p:sp>
      <p:sp>
        <p:nvSpPr>
          <p:cNvPr id="631" name="Shape 631"/>
          <p:cNvSpPr txBox="1"/>
          <p:nvPr/>
        </p:nvSpPr>
        <p:spPr>
          <a:xfrm>
            <a:off x="5230517" y="1234724"/>
            <a:ext cx="1399416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Unknowns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Homogeneous Coordinates (cont’d)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3294944"/>
            <a:ext cx="8229600" cy="1299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generally, points in homogeneous coordinates require a scalar w. </a:t>
            </a:r>
          </a:p>
        </p:txBody>
      </p:sp>
      <p:pic>
        <p:nvPicPr>
          <p:cNvPr descr="homo.pdf" id="82" name="Shape 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7002" y="1356253"/>
            <a:ext cx="3073399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 txBox="1"/>
          <p:nvPr>
            <p:ph type="title"/>
          </p:nvPr>
        </p:nvSpPr>
        <p:spPr>
          <a:xfrm>
            <a:off x="457200" y="205978"/>
            <a:ext cx="8229600" cy="541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Camera calibration</a:t>
            </a:r>
          </a:p>
        </p:txBody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x="457200" y="812102"/>
            <a:ext cx="8229600" cy="853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we estimate the calibration matrix and the extrinsic parameters for a camera?</a:t>
            </a:r>
          </a:p>
        </p:txBody>
      </p:sp>
      <p:pic>
        <p:nvPicPr>
          <p:cNvPr id="638" name="Shape 6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656" y="1905000"/>
            <a:ext cx="5313871" cy="30197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ero.pdf" id="639" name="Shape 6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4705" y="2148357"/>
            <a:ext cx="325101" cy="7371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0" name="Shape 640"/>
          <p:cNvCxnSpPr>
            <a:stCxn id="639" idx="3"/>
          </p:cNvCxnSpPr>
          <p:nvPr/>
        </p:nvCxnSpPr>
        <p:spPr>
          <a:xfrm>
            <a:off x="1359807" y="2516931"/>
            <a:ext cx="2311200" cy="5007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pic>
        <p:nvPicPr>
          <p:cNvPr descr="pixel_origin.pdf" id="641" name="Shape 6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1660" y="2285426"/>
            <a:ext cx="411562" cy="4630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2" name="Shape 642"/>
          <p:cNvCxnSpPr>
            <a:stCxn id="641" idx="3"/>
            <a:endCxn id="639" idx="1"/>
          </p:cNvCxnSpPr>
          <p:nvPr/>
        </p:nvCxnSpPr>
        <p:spPr>
          <a:xfrm>
            <a:off x="763222" y="2516931"/>
            <a:ext cx="2715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lg" w="lg" type="stealth"/>
            <a:tailEnd len="lg" w="lg" type="stealth"/>
          </a:ln>
        </p:spPr>
      </p:cxnSp>
      <p:pic>
        <p:nvPicPr>
          <p:cNvPr descr="point.pdf" id="643" name="Shape 6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38067" y="1785062"/>
            <a:ext cx="320444" cy="7265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xel.pdf" id="644" name="Shape 6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48764" y="1835897"/>
            <a:ext cx="402246" cy="6249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5" name="Shape 645"/>
          <p:cNvCxnSpPr>
            <a:stCxn id="643" idx="3"/>
            <a:endCxn id="644" idx="1"/>
          </p:cNvCxnSpPr>
          <p:nvPr/>
        </p:nvCxnSpPr>
        <p:spPr>
          <a:xfrm>
            <a:off x="7658511" y="2148357"/>
            <a:ext cx="3903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646" name="Shape 646"/>
          <p:cNvCxnSpPr>
            <a:stCxn id="643" idx="1"/>
          </p:cNvCxnSpPr>
          <p:nvPr/>
        </p:nvCxnSpPr>
        <p:spPr>
          <a:xfrm flipH="1">
            <a:off x="5840167" y="2148357"/>
            <a:ext cx="1497900" cy="8691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647" name="Shape 647"/>
          <p:cNvSpPr txBox="1"/>
          <p:nvPr/>
        </p:nvSpPr>
        <p:spPr>
          <a:xfrm>
            <a:off x="194065" y="2955035"/>
            <a:ext cx="13308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</a:t>
            </a:r>
          </a:p>
        </p:txBody>
      </p:sp>
      <p:sp>
        <p:nvSpPr>
          <p:cNvPr id="648" name="Shape 648"/>
          <p:cNvSpPr txBox="1"/>
          <p:nvPr/>
        </p:nvSpPr>
        <p:spPr>
          <a:xfrm>
            <a:off x="7297425" y="2540842"/>
            <a:ext cx="13308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Camera calibration (cont’d)</a:t>
            </a:r>
          </a:p>
        </p:txBody>
      </p:sp>
      <p:pic>
        <p:nvPicPr>
          <p:cNvPr id="654" name="Shape 6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572" y="2027363"/>
            <a:ext cx="2986465" cy="1678598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Shape 655"/>
          <p:cNvSpPr/>
          <p:nvPr/>
        </p:nvSpPr>
        <p:spPr>
          <a:xfrm>
            <a:off x="3726657" y="2423686"/>
            <a:ext cx="1687196" cy="899859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Calibration</a:t>
            </a:r>
          </a:p>
        </p:txBody>
      </p:sp>
      <p:cxnSp>
        <p:nvCxnSpPr>
          <p:cNvPr id="656" name="Shape 656"/>
          <p:cNvCxnSpPr>
            <a:stCxn id="654" idx="3"/>
            <a:endCxn id="655" idx="1"/>
          </p:cNvCxnSpPr>
          <p:nvPr/>
        </p:nvCxnSpPr>
        <p:spPr>
          <a:xfrm>
            <a:off x="3388038" y="2866662"/>
            <a:ext cx="338700" cy="6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657" name="Shape 657"/>
          <p:cNvSpPr txBox="1"/>
          <p:nvPr/>
        </p:nvSpPr>
        <p:spPr>
          <a:xfrm>
            <a:off x="5950678" y="2423686"/>
            <a:ext cx="2770711" cy="900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radial distortion coeff.,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Tangential distortion coeff.,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Extrinsic1, …, ExtrinsicM</a:t>
            </a:r>
          </a:p>
        </p:txBody>
      </p:sp>
      <p:sp>
        <p:nvSpPr>
          <p:cNvPr id="658" name="Shape 658"/>
          <p:cNvSpPr txBox="1"/>
          <p:nvPr/>
        </p:nvSpPr>
        <p:spPr>
          <a:xfrm>
            <a:off x="1158783" y="1752162"/>
            <a:ext cx="109593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images</a:t>
            </a:r>
          </a:p>
        </p:txBody>
      </p:sp>
      <p:cxnSp>
        <p:nvCxnSpPr>
          <p:cNvPr id="659" name="Shape 659"/>
          <p:cNvCxnSpPr>
            <a:stCxn id="655" idx="3"/>
            <a:endCxn id="657" idx="1"/>
          </p:cNvCxnSpPr>
          <p:nvPr/>
        </p:nvCxnSpPr>
        <p:spPr>
          <a:xfrm>
            <a:off x="5413853" y="2873616"/>
            <a:ext cx="536700" cy="3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for calibration</a:t>
            </a:r>
          </a:p>
        </p:txBody>
      </p:sp>
      <p:sp>
        <p:nvSpPr>
          <p:cNvPr id="665" name="Shape 66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Matlab: </a:t>
            </a:r>
            <a:r>
              <a:rPr b="0" i="0" lang="en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http://www.vision.caltech.edu/bouguetj/calib_doc/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OpenCV: </a:t>
            </a:r>
            <a:r>
              <a:rPr b="0" i="0" lang="en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http://docs.opencv.org/modules/calib3d/doc/calib3d.html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Rigid transformations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2757704"/>
            <a:ext cx="8229600" cy="18369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goal is to find the transformation between frame O and O’.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called rigid because we do not deform anything (distances and angles are preserved).</a:t>
            </a:r>
          </a:p>
        </p:txBody>
      </p:sp>
      <p:cxnSp>
        <p:nvCxnSpPr>
          <p:cNvPr id="89" name="Shape 89"/>
          <p:cNvCxnSpPr/>
          <p:nvPr/>
        </p:nvCxnSpPr>
        <p:spPr>
          <a:xfrm rot="10800000">
            <a:off x="1706606" y="1140713"/>
            <a:ext cx="10337" cy="101868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90" name="Shape 90"/>
          <p:cNvCxnSpPr/>
          <p:nvPr/>
        </p:nvCxnSpPr>
        <p:spPr>
          <a:xfrm>
            <a:off x="1716943" y="2159393"/>
            <a:ext cx="1364048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91" name="Shape 91"/>
          <p:cNvCxnSpPr/>
          <p:nvPr/>
        </p:nvCxnSpPr>
        <p:spPr>
          <a:xfrm flipH="1">
            <a:off x="1160271" y="2159393"/>
            <a:ext cx="556672" cy="37487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92" name="Shape 92"/>
          <p:cNvCxnSpPr/>
          <p:nvPr/>
        </p:nvCxnSpPr>
        <p:spPr>
          <a:xfrm rot="10800000">
            <a:off x="6210801" y="1063228"/>
            <a:ext cx="0" cy="103291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93" name="Shape 93"/>
          <p:cNvCxnSpPr/>
          <p:nvPr/>
        </p:nvCxnSpPr>
        <p:spPr>
          <a:xfrm>
            <a:off x="6210801" y="2096140"/>
            <a:ext cx="1378003" cy="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94" name="Shape 94"/>
          <p:cNvCxnSpPr/>
          <p:nvPr/>
        </p:nvCxnSpPr>
        <p:spPr>
          <a:xfrm flipH="1" rot="10800000">
            <a:off x="6210801" y="1664030"/>
            <a:ext cx="536318" cy="43211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95" name="Shape 95"/>
          <p:cNvSpPr txBox="1"/>
          <p:nvPr/>
        </p:nvSpPr>
        <p:spPr>
          <a:xfrm>
            <a:off x="1430758" y="1949739"/>
            <a:ext cx="33750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768259" y="1191794"/>
            <a:ext cx="2891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2793733" y="2130530"/>
            <a:ext cx="2872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292833" y="2367242"/>
            <a:ext cx="2758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5882546" y="2066517"/>
            <a:ext cx="3950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O’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6277644" y="1140713"/>
            <a:ext cx="33344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z’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7277928" y="2122060"/>
            <a:ext cx="3422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x’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6743361" y="1492035"/>
            <a:ext cx="34674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y’</a:t>
            </a:r>
          </a:p>
        </p:txBody>
      </p:sp>
      <p:cxnSp>
        <p:nvCxnSpPr>
          <p:cNvPr id="103" name="Shape 103"/>
          <p:cNvCxnSpPr/>
          <p:nvPr/>
        </p:nvCxnSpPr>
        <p:spPr>
          <a:xfrm>
            <a:off x="3080991" y="1769034"/>
            <a:ext cx="2801554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pic>
        <p:nvPicPr>
          <p:cNvPr descr="rigit_transformation.pdf" id="104" name="Shape 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5733" y="1225880"/>
            <a:ext cx="71120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Rigid transformations (cont’d)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2704784"/>
            <a:ext cx="8229600" cy="188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First, we align the axes by rotating the frame O around x.</a:t>
            </a:r>
          </a:p>
        </p:txBody>
      </p:sp>
      <p:cxnSp>
        <p:nvCxnSpPr>
          <p:cNvPr id="111" name="Shape 111"/>
          <p:cNvCxnSpPr/>
          <p:nvPr/>
        </p:nvCxnSpPr>
        <p:spPr>
          <a:xfrm rot="10800000">
            <a:off x="1706606" y="1140713"/>
            <a:ext cx="10337" cy="101868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12" name="Shape 112"/>
          <p:cNvCxnSpPr/>
          <p:nvPr/>
        </p:nvCxnSpPr>
        <p:spPr>
          <a:xfrm>
            <a:off x="1716943" y="2159393"/>
            <a:ext cx="1364048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13" name="Shape 113"/>
          <p:cNvCxnSpPr/>
          <p:nvPr/>
        </p:nvCxnSpPr>
        <p:spPr>
          <a:xfrm flipH="1">
            <a:off x="1160271" y="2159393"/>
            <a:ext cx="556672" cy="37487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14" name="Shape 114"/>
          <p:cNvCxnSpPr/>
          <p:nvPr/>
        </p:nvCxnSpPr>
        <p:spPr>
          <a:xfrm rot="10800000">
            <a:off x="6210801" y="1063228"/>
            <a:ext cx="0" cy="103291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15" name="Shape 115"/>
          <p:cNvCxnSpPr/>
          <p:nvPr/>
        </p:nvCxnSpPr>
        <p:spPr>
          <a:xfrm>
            <a:off x="6210801" y="2096140"/>
            <a:ext cx="1378003" cy="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16" name="Shape 116"/>
          <p:cNvCxnSpPr/>
          <p:nvPr/>
        </p:nvCxnSpPr>
        <p:spPr>
          <a:xfrm flipH="1" rot="10800000">
            <a:off x="6210801" y="1664030"/>
            <a:ext cx="536318" cy="43211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17" name="Shape 117"/>
          <p:cNvSpPr txBox="1"/>
          <p:nvPr/>
        </p:nvSpPr>
        <p:spPr>
          <a:xfrm>
            <a:off x="1706607" y="2205017"/>
            <a:ext cx="33750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1768259" y="1191794"/>
            <a:ext cx="2891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2793733" y="2130530"/>
            <a:ext cx="2872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5882546" y="2066517"/>
            <a:ext cx="3950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O’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6277644" y="1140713"/>
            <a:ext cx="33344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z’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7282732" y="2066517"/>
            <a:ext cx="3422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x’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6743361" y="1492035"/>
            <a:ext cx="34674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y’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292833" y="2367242"/>
            <a:ext cx="2758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</a:p>
        </p:txBody>
      </p:sp>
      <p:cxnSp>
        <p:nvCxnSpPr>
          <p:cNvPr id="125" name="Shape 125"/>
          <p:cNvCxnSpPr/>
          <p:nvPr/>
        </p:nvCxnSpPr>
        <p:spPr>
          <a:xfrm rot="10800000">
            <a:off x="1160271" y="1564070"/>
            <a:ext cx="556672" cy="589444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dash"/>
            <a:round/>
            <a:headEnd len="med" w="med" type="none"/>
            <a:tailEnd len="lg" w="lg" type="stealth"/>
          </a:ln>
        </p:spPr>
      </p:cxnSp>
      <p:cxnSp>
        <p:nvCxnSpPr>
          <p:cNvPr id="126" name="Shape 126"/>
          <p:cNvCxnSpPr/>
          <p:nvPr/>
        </p:nvCxnSpPr>
        <p:spPr>
          <a:xfrm flipH="1" rot="10800000">
            <a:off x="1716944" y="1664030"/>
            <a:ext cx="658476" cy="49536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dash"/>
            <a:round/>
            <a:headEnd len="med" w="med" type="none"/>
            <a:tailEnd len="lg" w="lg" type="stealth"/>
          </a:ln>
        </p:spPr>
      </p:cxn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4347" y="2000681"/>
            <a:ext cx="259697" cy="25969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1169383" y="1299028"/>
            <a:ext cx="2758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2397960" y="1664030"/>
            <a:ext cx="2891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Rigid transformations (cont’d)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2704784"/>
            <a:ext cx="8229600" cy="188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Now, we translate the frame O to O’.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end of the day, we align the two coordinate frames.</a:t>
            </a:r>
          </a:p>
        </p:txBody>
      </p:sp>
      <p:cxnSp>
        <p:nvCxnSpPr>
          <p:cNvPr id="136" name="Shape 136"/>
          <p:cNvCxnSpPr/>
          <p:nvPr/>
        </p:nvCxnSpPr>
        <p:spPr>
          <a:xfrm>
            <a:off x="1716943" y="2159393"/>
            <a:ext cx="1364048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dash"/>
            <a:round/>
            <a:headEnd len="med" w="med" type="none"/>
            <a:tailEnd len="lg" w="lg" type="stealth"/>
          </a:ln>
        </p:spPr>
      </p:cxnSp>
      <p:cxnSp>
        <p:nvCxnSpPr>
          <p:cNvPr id="137" name="Shape 137"/>
          <p:cNvCxnSpPr/>
          <p:nvPr/>
        </p:nvCxnSpPr>
        <p:spPr>
          <a:xfrm rot="10800000">
            <a:off x="6210801" y="1063228"/>
            <a:ext cx="0" cy="103291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38" name="Shape 138"/>
          <p:cNvCxnSpPr/>
          <p:nvPr/>
        </p:nvCxnSpPr>
        <p:spPr>
          <a:xfrm>
            <a:off x="6210801" y="2096140"/>
            <a:ext cx="1378003" cy="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39" name="Shape 139"/>
          <p:cNvCxnSpPr/>
          <p:nvPr/>
        </p:nvCxnSpPr>
        <p:spPr>
          <a:xfrm flipH="1" rot="10800000">
            <a:off x="6210801" y="1664030"/>
            <a:ext cx="536318" cy="43211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40" name="Shape 140"/>
          <p:cNvSpPr txBox="1"/>
          <p:nvPr/>
        </p:nvSpPr>
        <p:spPr>
          <a:xfrm>
            <a:off x="1379442" y="2159393"/>
            <a:ext cx="33750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2793733" y="2130530"/>
            <a:ext cx="2872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5882546" y="2066517"/>
            <a:ext cx="3950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O’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6277644" y="1140713"/>
            <a:ext cx="33344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z’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7282732" y="2066517"/>
            <a:ext cx="3422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x’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6743361" y="1492035"/>
            <a:ext cx="34674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y’</a:t>
            </a:r>
          </a:p>
        </p:txBody>
      </p:sp>
      <p:cxnSp>
        <p:nvCxnSpPr>
          <p:cNvPr id="146" name="Shape 146"/>
          <p:cNvCxnSpPr/>
          <p:nvPr/>
        </p:nvCxnSpPr>
        <p:spPr>
          <a:xfrm rot="10800000">
            <a:off x="1706606" y="1140713"/>
            <a:ext cx="10337" cy="101280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dash"/>
            <a:round/>
            <a:headEnd len="med" w="med" type="none"/>
            <a:tailEnd len="lg" w="lg" type="stealth"/>
          </a:ln>
        </p:spPr>
      </p:cxnSp>
      <p:cxnSp>
        <p:nvCxnSpPr>
          <p:cNvPr id="147" name="Shape 147"/>
          <p:cNvCxnSpPr/>
          <p:nvPr/>
        </p:nvCxnSpPr>
        <p:spPr>
          <a:xfrm flipH="1" rot="10800000">
            <a:off x="1716944" y="1664030"/>
            <a:ext cx="658476" cy="49536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dash"/>
            <a:round/>
            <a:headEnd len="med" w="med" type="none"/>
            <a:tailEnd len="lg" w="lg" type="stealth"/>
          </a:ln>
        </p:spPr>
      </p:cxn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4347" y="2000681"/>
            <a:ext cx="259697" cy="25969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1373216" y="1022029"/>
            <a:ext cx="2758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2397960" y="1664030"/>
            <a:ext cx="2891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2793733" y="1175337"/>
            <a:ext cx="933068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Rotated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</a:t>
            </a:r>
          </a:p>
        </p:txBody>
      </p:sp>
      <p:cxnSp>
        <p:nvCxnSpPr>
          <p:cNvPr id="152" name="Shape 152"/>
          <p:cNvCxnSpPr/>
          <p:nvPr/>
        </p:nvCxnSpPr>
        <p:spPr>
          <a:xfrm>
            <a:off x="3378900" y="2130530"/>
            <a:ext cx="2328383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53" name="Shape 153"/>
          <p:cNvSpPr txBox="1"/>
          <p:nvPr/>
        </p:nvSpPr>
        <p:spPr>
          <a:xfrm>
            <a:off x="4139348" y="1826514"/>
            <a:ext cx="102030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10805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2D examples</a:t>
            </a:r>
          </a:p>
        </p:txBody>
      </p:sp>
      <p:grpSp>
        <p:nvGrpSpPr>
          <p:cNvPr id="159" name="Shape 159"/>
          <p:cNvGrpSpPr/>
          <p:nvPr/>
        </p:nvGrpSpPr>
        <p:grpSpPr>
          <a:xfrm>
            <a:off x="2254249" y="2909887"/>
            <a:ext cx="5978524" cy="2169318"/>
            <a:chOff x="1419" y="2444"/>
            <a:chExt cx="3765" cy="1821"/>
          </a:xfrm>
        </p:grpSpPr>
        <p:grpSp>
          <p:nvGrpSpPr>
            <p:cNvPr id="160" name="Shape 160"/>
            <p:cNvGrpSpPr/>
            <p:nvPr/>
          </p:nvGrpSpPr>
          <p:grpSpPr>
            <a:xfrm>
              <a:off x="1419" y="2757"/>
              <a:ext cx="1461" cy="1508"/>
              <a:chOff x="1419" y="2757"/>
              <a:chExt cx="1461" cy="1508"/>
            </a:xfrm>
          </p:grpSpPr>
          <p:grpSp>
            <p:nvGrpSpPr>
              <p:cNvPr id="161" name="Shape 161"/>
              <p:cNvGrpSpPr/>
              <p:nvPr/>
            </p:nvGrpSpPr>
            <p:grpSpPr>
              <a:xfrm>
                <a:off x="1419" y="3018"/>
                <a:ext cx="1247" cy="1247"/>
                <a:chOff x="1419" y="3018"/>
                <a:chExt cx="1247" cy="1247"/>
              </a:xfrm>
            </p:grpSpPr>
            <p:cxnSp>
              <p:nvCxnSpPr>
                <p:cNvPr id="162" name="Shape 162"/>
                <p:cNvCxnSpPr/>
                <p:nvPr/>
              </p:nvCxnSpPr>
              <p:spPr>
                <a:xfrm>
                  <a:off x="1660" y="3018"/>
                  <a:ext cx="0" cy="1247"/>
                </a:xfrm>
                <a:prstGeom prst="straightConnector1">
                  <a:avLst/>
                </a:prstGeom>
                <a:noFill/>
                <a:ln cap="sq" cmpd="sng" w="12700">
                  <a:solidFill>
                    <a:schemeClr val="dk1"/>
                  </a:solidFill>
                  <a:prstDash val="solid"/>
                  <a:round/>
                  <a:headEnd len="lg" w="lg" type="stealth"/>
                  <a:tailEnd len="med" w="med" type="none"/>
                </a:ln>
              </p:spPr>
            </p:cxnSp>
            <p:cxnSp>
              <p:nvCxnSpPr>
                <p:cNvPr id="163" name="Shape 163"/>
                <p:cNvCxnSpPr/>
                <p:nvPr/>
              </p:nvCxnSpPr>
              <p:spPr>
                <a:xfrm rot="10800000">
                  <a:off x="2043" y="3353"/>
                  <a:ext cx="0" cy="1247"/>
                </a:xfrm>
                <a:prstGeom prst="straightConnector1">
                  <a:avLst/>
                </a:prstGeom>
                <a:noFill/>
                <a:ln cap="sq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lg" w="lg" type="stealth"/>
                </a:ln>
              </p:spPr>
            </p:cxnSp>
          </p:grpSp>
          <p:sp>
            <p:nvSpPr>
              <p:cNvPr id="164" name="Shape 164"/>
              <p:cNvSpPr txBox="1"/>
              <p:nvPr/>
            </p:nvSpPr>
            <p:spPr>
              <a:xfrm>
                <a:off x="2694" y="3816"/>
                <a:ext cx="186" cy="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i="1" lang="en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</a:p>
            </p:txBody>
          </p:sp>
          <p:sp>
            <p:nvSpPr>
              <p:cNvPr id="165" name="Shape 165"/>
              <p:cNvSpPr txBox="1"/>
              <p:nvPr/>
            </p:nvSpPr>
            <p:spPr>
              <a:xfrm>
                <a:off x="1557" y="2757"/>
                <a:ext cx="186" cy="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i="1" lang="en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</a:p>
            </p:txBody>
          </p:sp>
        </p:grpSp>
        <p:grpSp>
          <p:nvGrpSpPr>
            <p:cNvPr id="166" name="Shape 166"/>
            <p:cNvGrpSpPr/>
            <p:nvPr/>
          </p:nvGrpSpPr>
          <p:grpSpPr>
            <a:xfrm>
              <a:off x="3479" y="2444"/>
              <a:ext cx="1705" cy="1451"/>
              <a:chOff x="3479" y="2444"/>
              <a:chExt cx="1705" cy="1451"/>
            </a:xfrm>
          </p:grpSpPr>
          <p:grpSp>
            <p:nvGrpSpPr>
              <p:cNvPr id="167" name="Shape 167"/>
              <p:cNvGrpSpPr/>
              <p:nvPr/>
            </p:nvGrpSpPr>
            <p:grpSpPr>
              <a:xfrm>
                <a:off x="3715" y="2690"/>
                <a:ext cx="1224" cy="1204"/>
                <a:chOff x="3715" y="2690"/>
                <a:chExt cx="1224" cy="1204"/>
              </a:xfrm>
            </p:grpSpPr>
            <p:cxnSp>
              <p:nvCxnSpPr>
                <p:cNvPr id="168" name="Shape 168"/>
                <p:cNvCxnSpPr/>
                <p:nvPr/>
              </p:nvCxnSpPr>
              <p:spPr>
                <a:xfrm>
                  <a:off x="3879" y="2668"/>
                  <a:ext cx="0" cy="1247"/>
                </a:xfrm>
                <a:prstGeom prst="straightConnector1">
                  <a:avLst/>
                </a:prstGeom>
                <a:noFill/>
                <a:ln cap="sq" cmpd="sng" w="12700">
                  <a:solidFill>
                    <a:srgbClr val="CC3300"/>
                  </a:solidFill>
                  <a:prstDash val="solid"/>
                  <a:round/>
                  <a:headEnd len="lg" w="lg" type="stealth"/>
                  <a:tailEnd len="med" w="med" type="none"/>
                </a:ln>
              </p:spPr>
            </p:cxnSp>
            <p:cxnSp>
              <p:nvCxnSpPr>
                <p:cNvPr id="169" name="Shape 169"/>
                <p:cNvCxnSpPr/>
                <p:nvPr/>
              </p:nvCxnSpPr>
              <p:spPr>
                <a:xfrm rot="10800000">
                  <a:off x="4337" y="2892"/>
                  <a:ext cx="0" cy="1247"/>
                </a:xfrm>
                <a:prstGeom prst="straightConnector1">
                  <a:avLst/>
                </a:prstGeom>
                <a:noFill/>
                <a:ln cap="sq" cmpd="sng" w="12700">
                  <a:solidFill>
                    <a:srgbClr val="CC3300"/>
                  </a:solidFill>
                  <a:prstDash val="solid"/>
                  <a:round/>
                  <a:headEnd len="med" w="med" type="none"/>
                  <a:tailEnd len="lg" w="lg" type="stealth"/>
                </a:ln>
              </p:spPr>
            </p:cxnSp>
          </p:grpSp>
          <p:sp>
            <p:nvSpPr>
              <p:cNvPr id="170" name="Shape 170"/>
              <p:cNvSpPr txBox="1"/>
              <p:nvPr/>
            </p:nvSpPr>
            <p:spPr>
              <a:xfrm>
                <a:off x="4945" y="3178"/>
                <a:ext cx="239" cy="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i="1" lang="en" sz="1800">
                    <a:solidFill>
                      <a:srgbClr val="CC33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x’</a:t>
                </a:r>
              </a:p>
            </p:txBody>
          </p:sp>
          <p:sp>
            <p:nvSpPr>
              <p:cNvPr id="171" name="Shape 171"/>
              <p:cNvSpPr txBox="1"/>
              <p:nvPr/>
            </p:nvSpPr>
            <p:spPr>
              <a:xfrm>
                <a:off x="3479" y="2444"/>
                <a:ext cx="239" cy="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i="1" lang="en" sz="1800">
                    <a:solidFill>
                      <a:srgbClr val="CC33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y’</a:t>
                </a:r>
              </a:p>
            </p:txBody>
          </p:sp>
        </p:grpSp>
        <p:sp>
          <p:nvSpPr>
            <p:cNvPr id="172" name="Shape 172"/>
            <p:cNvSpPr/>
            <p:nvPr/>
          </p:nvSpPr>
          <p:spPr>
            <a:xfrm>
              <a:off x="3274" y="3977"/>
              <a:ext cx="865" cy="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8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Trans+Rot</a:t>
              </a:r>
            </a:p>
          </p:txBody>
        </p:sp>
      </p:grpSp>
      <p:grpSp>
        <p:nvGrpSpPr>
          <p:cNvPr id="173" name="Shape 173"/>
          <p:cNvGrpSpPr/>
          <p:nvPr/>
        </p:nvGrpSpPr>
        <p:grpSpPr>
          <a:xfrm>
            <a:off x="533400" y="1028699"/>
            <a:ext cx="2319338" cy="1795462"/>
            <a:chOff x="1419" y="2757"/>
            <a:chExt cx="1461" cy="1508"/>
          </a:xfrm>
        </p:grpSpPr>
        <p:grpSp>
          <p:nvGrpSpPr>
            <p:cNvPr id="174" name="Shape 174"/>
            <p:cNvGrpSpPr/>
            <p:nvPr/>
          </p:nvGrpSpPr>
          <p:grpSpPr>
            <a:xfrm>
              <a:off x="1419" y="3018"/>
              <a:ext cx="1247" cy="1247"/>
              <a:chOff x="1419" y="3018"/>
              <a:chExt cx="1247" cy="1247"/>
            </a:xfrm>
          </p:grpSpPr>
          <p:cxnSp>
            <p:nvCxnSpPr>
              <p:cNvPr id="175" name="Shape 175"/>
              <p:cNvCxnSpPr/>
              <p:nvPr/>
            </p:nvCxnSpPr>
            <p:spPr>
              <a:xfrm>
                <a:off x="1660" y="3018"/>
                <a:ext cx="0" cy="1247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lg" w="lg" type="stealth"/>
                <a:tailEnd len="med" w="med" type="none"/>
              </a:ln>
            </p:spPr>
          </p:cxnSp>
          <p:cxnSp>
            <p:nvCxnSpPr>
              <p:cNvPr id="176" name="Shape 176"/>
              <p:cNvCxnSpPr/>
              <p:nvPr/>
            </p:nvCxnSpPr>
            <p:spPr>
              <a:xfrm rot="10800000">
                <a:off x="2043" y="3353"/>
                <a:ext cx="0" cy="1247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stealth"/>
              </a:ln>
            </p:spPr>
          </p:cxnSp>
        </p:grpSp>
        <p:sp>
          <p:nvSpPr>
            <p:cNvPr id="177" name="Shape 177"/>
            <p:cNvSpPr txBox="1"/>
            <p:nvPr/>
          </p:nvSpPr>
          <p:spPr>
            <a:xfrm>
              <a:off x="2694" y="3816"/>
              <a:ext cx="186" cy="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i="1"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x="1557" y="2757"/>
              <a:ext cx="186" cy="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i="1"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</a:p>
          </p:txBody>
        </p:sp>
      </p:grpSp>
      <p:grpSp>
        <p:nvGrpSpPr>
          <p:cNvPr id="179" name="Shape 179"/>
          <p:cNvGrpSpPr/>
          <p:nvPr/>
        </p:nvGrpSpPr>
        <p:grpSpPr>
          <a:xfrm>
            <a:off x="1312862" y="800099"/>
            <a:ext cx="2403475" cy="1795462"/>
            <a:chOff x="1419" y="2757"/>
            <a:chExt cx="1514" cy="1508"/>
          </a:xfrm>
        </p:grpSpPr>
        <p:grpSp>
          <p:nvGrpSpPr>
            <p:cNvPr id="180" name="Shape 180"/>
            <p:cNvGrpSpPr/>
            <p:nvPr/>
          </p:nvGrpSpPr>
          <p:grpSpPr>
            <a:xfrm>
              <a:off x="1419" y="3018"/>
              <a:ext cx="1247" cy="1247"/>
              <a:chOff x="1419" y="3018"/>
              <a:chExt cx="1247" cy="1247"/>
            </a:xfrm>
          </p:grpSpPr>
          <p:cxnSp>
            <p:nvCxnSpPr>
              <p:cNvPr id="181" name="Shape 181"/>
              <p:cNvCxnSpPr/>
              <p:nvPr/>
            </p:nvCxnSpPr>
            <p:spPr>
              <a:xfrm>
                <a:off x="1660" y="3018"/>
                <a:ext cx="0" cy="1247"/>
              </a:xfrm>
              <a:prstGeom prst="straightConnector1">
                <a:avLst/>
              </a:prstGeom>
              <a:noFill/>
              <a:ln cap="sq" cmpd="sng" w="12700">
                <a:solidFill>
                  <a:srgbClr val="CC3300"/>
                </a:solidFill>
                <a:prstDash val="solid"/>
                <a:round/>
                <a:headEnd len="lg" w="lg" type="stealth"/>
                <a:tailEnd len="med" w="med" type="none"/>
              </a:ln>
            </p:spPr>
          </p:cxnSp>
          <p:cxnSp>
            <p:nvCxnSpPr>
              <p:cNvPr id="182" name="Shape 182"/>
              <p:cNvCxnSpPr/>
              <p:nvPr/>
            </p:nvCxnSpPr>
            <p:spPr>
              <a:xfrm rot="10800000">
                <a:off x="2043" y="3353"/>
                <a:ext cx="0" cy="1247"/>
              </a:xfrm>
              <a:prstGeom prst="straightConnector1">
                <a:avLst/>
              </a:prstGeom>
              <a:noFill/>
              <a:ln cap="sq" cmpd="sng" w="12700">
                <a:solidFill>
                  <a:srgbClr val="CC3300"/>
                </a:solidFill>
                <a:prstDash val="solid"/>
                <a:round/>
                <a:headEnd len="med" w="med" type="none"/>
                <a:tailEnd len="lg" w="lg" type="stealth"/>
              </a:ln>
            </p:spPr>
          </p:cxnSp>
        </p:grpSp>
        <p:sp>
          <p:nvSpPr>
            <p:cNvPr id="183" name="Shape 183"/>
            <p:cNvSpPr txBox="1"/>
            <p:nvPr/>
          </p:nvSpPr>
          <p:spPr>
            <a:xfrm>
              <a:off x="2694" y="3816"/>
              <a:ext cx="239" cy="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i="1" lang="en" sz="1800">
                  <a:solidFill>
                    <a:srgbClr val="CC3300"/>
                  </a:solidFill>
                  <a:latin typeface="Calibri"/>
                  <a:ea typeface="Calibri"/>
                  <a:cs typeface="Calibri"/>
                  <a:sym typeface="Calibri"/>
                </a:rPr>
                <a:t>x’</a:t>
              </a:r>
            </a:p>
          </p:txBody>
        </p:sp>
        <p:sp>
          <p:nvSpPr>
            <p:cNvPr id="184" name="Shape 184"/>
            <p:cNvSpPr txBox="1"/>
            <p:nvPr/>
          </p:nvSpPr>
          <p:spPr>
            <a:xfrm>
              <a:off x="1557" y="2757"/>
              <a:ext cx="239" cy="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i="1" lang="en" sz="1800">
                  <a:solidFill>
                    <a:srgbClr val="CC3300"/>
                  </a:solidFill>
                  <a:latin typeface="Calibri"/>
                  <a:ea typeface="Calibri"/>
                  <a:cs typeface="Calibri"/>
                  <a:sym typeface="Calibri"/>
                </a:rPr>
                <a:t>y’</a:t>
              </a:r>
            </a:p>
          </p:txBody>
        </p:sp>
      </p:grpSp>
      <p:grpSp>
        <p:nvGrpSpPr>
          <p:cNvPr id="185" name="Shape 185"/>
          <p:cNvGrpSpPr/>
          <p:nvPr/>
        </p:nvGrpSpPr>
        <p:grpSpPr>
          <a:xfrm>
            <a:off x="949325" y="1338262"/>
            <a:ext cx="1304925" cy="1119187"/>
            <a:chOff x="598" y="1123"/>
            <a:chExt cx="822" cy="939"/>
          </a:xfrm>
        </p:grpSpPr>
        <p:cxnSp>
          <p:nvCxnSpPr>
            <p:cNvPr id="186" name="Shape 186"/>
            <p:cNvCxnSpPr/>
            <p:nvPr/>
          </p:nvCxnSpPr>
          <p:spPr>
            <a:xfrm flipH="1" rot="10800000">
              <a:off x="1068" y="1181"/>
              <a:ext cx="316" cy="708"/>
            </a:xfrm>
            <a:prstGeom prst="straightConnector1">
              <a:avLst/>
            </a:prstGeom>
            <a:noFill/>
            <a:ln cap="flat" cmpd="sng" w="12700">
              <a:solidFill>
                <a:srgbClr val="CC3300"/>
              </a:solidFill>
              <a:prstDash val="dash"/>
              <a:round/>
              <a:headEnd len="med" w="med" type="none"/>
              <a:tailEnd len="lg" w="lg" type="triangle"/>
            </a:ln>
          </p:spPr>
        </p:cxnSp>
        <p:sp>
          <p:nvSpPr>
            <p:cNvPr id="187" name="Shape 187"/>
            <p:cNvSpPr/>
            <p:nvPr/>
          </p:nvSpPr>
          <p:spPr>
            <a:xfrm>
              <a:off x="1372" y="1123"/>
              <a:ext cx="47" cy="47"/>
            </a:xfrm>
            <a:prstGeom prst="ellipse">
              <a:avLst/>
            </a:prstGeom>
            <a:solidFill>
              <a:schemeClr val="accent1"/>
            </a:solidFill>
            <a:ln cap="sq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8" name="Shape 188"/>
            <p:cNvCxnSpPr/>
            <p:nvPr/>
          </p:nvCxnSpPr>
          <p:spPr>
            <a:xfrm flipH="1" rot="10800000">
              <a:off x="598" y="1169"/>
              <a:ext cx="770" cy="89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med" w="med" type="none"/>
              <a:tailEnd len="lg" w="lg" type="triangle"/>
            </a:ln>
          </p:spPr>
        </p:cxnSp>
      </p:grpSp>
      <p:grpSp>
        <p:nvGrpSpPr>
          <p:cNvPr id="189" name="Shape 189"/>
          <p:cNvGrpSpPr/>
          <p:nvPr/>
        </p:nvGrpSpPr>
        <p:grpSpPr>
          <a:xfrm>
            <a:off x="6121400" y="1544240"/>
            <a:ext cx="1041399" cy="563165"/>
            <a:chOff x="3856" y="1297"/>
            <a:chExt cx="655" cy="473"/>
          </a:xfrm>
        </p:grpSpPr>
        <p:sp>
          <p:nvSpPr>
            <p:cNvPr id="190" name="Shape 190"/>
            <p:cNvSpPr/>
            <p:nvPr/>
          </p:nvSpPr>
          <p:spPr>
            <a:xfrm>
              <a:off x="4463" y="1297"/>
              <a:ext cx="47" cy="47"/>
            </a:xfrm>
            <a:prstGeom prst="ellipse">
              <a:avLst/>
            </a:prstGeom>
            <a:solidFill>
              <a:schemeClr val="accent1"/>
            </a:solidFill>
            <a:ln cap="sq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1" name="Shape 191"/>
            <p:cNvCxnSpPr/>
            <p:nvPr/>
          </p:nvCxnSpPr>
          <p:spPr>
            <a:xfrm flipH="1" rot="10800000">
              <a:off x="3856" y="1350"/>
              <a:ext cx="595" cy="42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med" w="med" type="none"/>
              <a:tailEnd len="lg" w="lg" type="triangle"/>
            </a:ln>
          </p:spPr>
        </p:cxnSp>
      </p:grpSp>
      <p:grpSp>
        <p:nvGrpSpPr>
          <p:cNvPr id="192" name="Shape 192"/>
          <p:cNvGrpSpPr/>
          <p:nvPr/>
        </p:nvGrpSpPr>
        <p:grpSpPr>
          <a:xfrm>
            <a:off x="2635250" y="3036093"/>
            <a:ext cx="3641725" cy="1700212"/>
            <a:chOff x="1660" y="2550"/>
            <a:chExt cx="2294" cy="1427"/>
          </a:xfrm>
        </p:grpSpPr>
        <p:sp>
          <p:nvSpPr>
            <p:cNvPr id="193" name="Shape 193"/>
            <p:cNvSpPr txBox="1"/>
            <p:nvPr/>
          </p:nvSpPr>
          <p:spPr>
            <a:xfrm>
              <a:off x="1997" y="2550"/>
              <a:ext cx="205" cy="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</a:p>
          </p:txBody>
        </p:sp>
        <p:grpSp>
          <p:nvGrpSpPr>
            <p:cNvPr id="194" name="Shape 194"/>
            <p:cNvGrpSpPr/>
            <p:nvPr/>
          </p:nvGrpSpPr>
          <p:grpSpPr>
            <a:xfrm>
              <a:off x="1660" y="2815"/>
              <a:ext cx="2294" cy="1161"/>
              <a:chOff x="1660" y="2815"/>
              <a:chExt cx="2294" cy="1161"/>
            </a:xfrm>
          </p:grpSpPr>
          <p:sp>
            <p:nvSpPr>
              <p:cNvPr id="195" name="Shape 195"/>
              <p:cNvSpPr/>
              <p:nvPr/>
            </p:nvSpPr>
            <p:spPr>
              <a:xfrm>
                <a:off x="2087" y="2815"/>
                <a:ext cx="47" cy="47"/>
              </a:xfrm>
              <a:prstGeom prst="ellipse">
                <a:avLst/>
              </a:prstGeom>
              <a:solidFill>
                <a:schemeClr val="accent1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96" name="Shape 196"/>
              <p:cNvCxnSpPr/>
              <p:nvPr/>
            </p:nvCxnSpPr>
            <p:spPr>
              <a:xfrm flipH="1" rot="10800000">
                <a:off x="1660" y="2869"/>
                <a:ext cx="434" cy="1108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197" name="Shape 197"/>
              <p:cNvCxnSpPr/>
              <p:nvPr/>
            </p:nvCxnSpPr>
            <p:spPr>
              <a:xfrm rot="10800000">
                <a:off x="2155" y="2859"/>
                <a:ext cx="1799" cy="74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CC3300"/>
                </a:solidFill>
                <a:prstDash val="dash"/>
                <a:round/>
                <a:headEnd len="med" w="med" type="none"/>
                <a:tailEnd len="lg" w="lg" type="triangle"/>
              </a:ln>
            </p:spPr>
          </p:cxnSp>
        </p:grpSp>
      </p:grpSp>
      <p:sp>
        <p:nvSpPr>
          <p:cNvPr id="198" name="Shape 198"/>
          <p:cNvSpPr/>
          <p:nvPr/>
        </p:nvSpPr>
        <p:spPr>
          <a:xfrm>
            <a:off x="1204912" y="2824162"/>
            <a:ext cx="833436" cy="29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Trans</a:t>
            </a:r>
          </a:p>
        </p:txBody>
      </p:sp>
      <p:grpSp>
        <p:nvGrpSpPr>
          <p:cNvPr id="199" name="Shape 199"/>
          <p:cNvGrpSpPr/>
          <p:nvPr/>
        </p:nvGrpSpPr>
        <p:grpSpPr>
          <a:xfrm>
            <a:off x="5326062" y="671512"/>
            <a:ext cx="2708275" cy="2107406"/>
            <a:chOff x="3354" y="563"/>
            <a:chExt cx="1706" cy="1770"/>
          </a:xfrm>
        </p:grpSpPr>
        <p:grpSp>
          <p:nvGrpSpPr>
            <p:cNvPr id="200" name="Shape 200"/>
            <p:cNvGrpSpPr/>
            <p:nvPr/>
          </p:nvGrpSpPr>
          <p:grpSpPr>
            <a:xfrm>
              <a:off x="3354" y="611"/>
              <a:ext cx="1705" cy="1451"/>
              <a:chOff x="3479" y="2444"/>
              <a:chExt cx="1705" cy="1451"/>
            </a:xfrm>
          </p:grpSpPr>
          <p:grpSp>
            <p:nvGrpSpPr>
              <p:cNvPr id="201" name="Shape 201"/>
              <p:cNvGrpSpPr/>
              <p:nvPr/>
            </p:nvGrpSpPr>
            <p:grpSpPr>
              <a:xfrm>
                <a:off x="3715" y="2690"/>
                <a:ext cx="1224" cy="1204"/>
                <a:chOff x="3715" y="2690"/>
                <a:chExt cx="1224" cy="1204"/>
              </a:xfrm>
            </p:grpSpPr>
            <p:cxnSp>
              <p:nvCxnSpPr>
                <p:cNvPr id="202" name="Shape 202"/>
                <p:cNvCxnSpPr/>
                <p:nvPr/>
              </p:nvCxnSpPr>
              <p:spPr>
                <a:xfrm>
                  <a:off x="3879" y="2668"/>
                  <a:ext cx="0" cy="1247"/>
                </a:xfrm>
                <a:prstGeom prst="straightConnector1">
                  <a:avLst/>
                </a:prstGeom>
                <a:noFill/>
                <a:ln cap="sq" cmpd="sng" w="12700">
                  <a:solidFill>
                    <a:srgbClr val="CC3300"/>
                  </a:solidFill>
                  <a:prstDash val="solid"/>
                  <a:round/>
                  <a:headEnd len="lg" w="lg" type="stealth"/>
                  <a:tailEnd len="med" w="med" type="none"/>
                </a:ln>
              </p:spPr>
            </p:cxnSp>
            <p:cxnSp>
              <p:nvCxnSpPr>
                <p:cNvPr id="203" name="Shape 203"/>
                <p:cNvCxnSpPr/>
                <p:nvPr/>
              </p:nvCxnSpPr>
              <p:spPr>
                <a:xfrm rot="10800000">
                  <a:off x="4337" y="2892"/>
                  <a:ext cx="0" cy="1247"/>
                </a:xfrm>
                <a:prstGeom prst="straightConnector1">
                  <a:avLst/>
                </a:prstGeom>
                <a:noFill/>
                <a:ln cap="sq" cmpd="sng" w="12700">
                  <a:solidFill>
                    <a:srgbClr val="CC3300"/>
                  </a:solidFill>
                  <a:prstDash val="solid"/>
                  <a:round/>
                  <a:headEnd len="med" w="med" type="none"/>
                  <a:tailEnd len="lg" w="lg" type="stealth"/>
                </a:ln>
              </p:spPr>
            </p:cxnSp>
          </p:grpSp>
          <p:sp>
            <p:nvSpPr>
              <p:cNvPr id="204" name="Shape 204"/>
              <p:cNvSpPr txBox="1"/>
              <p:nvPr/>
            </p:nvSpPr>
            <p:spPr>
              <a:xfrm>
                <a:off x="4945" y="3178"/>
                <a:ext cx="239" cy="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i="1" lang="en" sz="1800">
                    <a:solidFill>
                      <a:srgbClr val="CC33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x’</a:t>
                </a:r>
              </a:p>
            </p:txBody>
          </p:sp>
          <p:sp>
            <p:nvSpPr>
              <p:cNvPr id="205" name="Shape 205"/>
              <p:cNvSpPr txBox="1"/>
              <p:nvPr/>
            </p:nvSpPr>
            <p:spPr>
              <a:xfrm>
                <a:off x="3479" y="2444"/>
                <a:ext cx="239" cy="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i="1" lang="en" sz="1800">
                    <a:solidFill>
                      <a:srgbClr val="CC33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y’</a:t>
                </a:r>
              </a:p>
            </p:txBody>
          </p:sp>
        </p:grpSp>
        <p:grpSp>
          <p:nvGrpSpPr>
            <p:cNvPr id="206" name="Shape 206"/>
            <p:cNvGrpSpPr/>
            <p:nvPr/>
          </p:nvGrpSpPr>
          <p:grpSpPr>
            <a:xfrm>
              <a:off x="3599" y="563"/>
              <a:ext cx="1461" cy="1770"/>
              <a:chOff x="3599" y="563"/>
              <a:chExt cx="1461" cy="1770"/>
            </a:xfrm>
          </p:grpSpPr>
          <p:grpSp>
            <p:nvGrpSpPr>
              <p:cNvPr id="207" name="Shape 207"/>
              <p:cNvGrpSpPr/>
              <p:nvPr/>
            </p:nvGrpSpPr>
            <p:grpSpPr>
              <a:xfrm>
                <a:off x="3599" y="563"/>
                <a:ext cx="1461" cy="1508"/>
                <a:chOff x="1419" y="2757"/>
                <a:chExt cx="1461" cy="1508"/>
              </a:xfrm>
            </p:grpSpPr>
            <p:grpSp>
              <p:nvGrpSpPr>
                <p:cNvPr id="208" name="Shape 208"/>
                <p:cNvGrpSpPr/>
                <p:nvPr/>
              </p:nvGrpSpPr>
              <p:grpSpPr>
                <a:xfrm>
                  <a:off x="1419" y="3018"/>
                  <a:ext cx="1247" cy="1247"/>
                  <a:chOff x="1419" y="3018"/>
                  <a:chExt cx="1247" cy="1247"/>
                </a:xfrm>
              </p:grpSpPr>
              <p:cxnSp>
                <p:nvCxnSpPr>
                  <p:cNvPr id="209" name="Shape 209"/>
                  <p:cNvCxnSpPr/>
                  <p:nvPr/>
                </p:nvCxnSpPr>
                <p:spPr>
                  <a:xfrm>
                    <a:off x="1660" y="3018"/>
                    <a:ext cx="0" cy="1247"/>
                  </a:xfrm>
                  <a:prstGeom prst="straightConnector1">
                    <a:avLst/>
                  </a:prstGeom>
                  <a:noFill/>
                  <a:ln cap="sq" cmpd="sng" w="12700">
                    <a:solidFill>
                      <a:schemeClr val="dk1"/>
                    </a:solidFill>
                    <a:prstDash val="solid"/>
                    <a:round/>
                    <a:headEnd len="lg" w="lg" type="stealth"/>
                    <a:tailEnd len="med" w="med" type="none"/>
                  </a:ln>
                </p:spPr>
              </p:cxnSp>
              <p:cxnSp>
                <p:nvCxnSpPr>
                  <p:cNvPr id="210" name="Shape 210"/>
                  <p:cNvCxnSpPr/>
                  <p:nvPr/>
                </p:nvCxnSpPr>
                <p:spPr>
                  <a:xfrm rot="10800000">
                    <a:off x="2043" y="3353"/>
                    <a:ext cx="0" cy="1247"/>
                  </a:xfrm>
                  <a:prstGeom prst="straightConnector1">
                    <a:avLst/>
                  </a:prstGeom>
                  <a:noFill/>
                  <a:ln cap="sq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lg" w="lg" type="stealth"/>
                  </a:ln>
                </p:spPr>
              </p:cxnSp>
            </p:grpSp>
            <p:sp>
              <p:nvSpPr>
                <p:cNvPr id="211" name="Shape 211"/>
                <p:cNvSpPr txBox="1"/>
                <p:nvPr/>
              </p:nvSpPr>
              <p:spPr>
                <a:xfrm>
                  <a:off x="2694" y="3816"/>
                  <a:ext cx="186" cy="2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i="1" lang="en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x</a:t>
                  </a:r>
                </a:p>
              </p:txBody>
            </p:sp>
            <p:sp>
              <p:nvSpPr>
                <p:cNvPr id="212" name="Shape 212"/>
                <p:cNvSpPr txBox="1"/>
                <p:nvPr/>
              </p:nvSpPr>
              <p:spPr>
                <a:xfrm>
                  <a:off x="1557" y="2757"/>
                  <a:ext cx="186" cy="2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i="1" lang="en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y</a:t>
                  </a:r>
                </a:p>
              </p:txBody>
            </p:sp>
          </p:grpSp>
          <p:sp>
            <p:nvSpPr>
              <p:cNvPr id="213" name="Shape 213"/>
              <p:cNvSpPr/>
              <p:nvPr/>
            </p:nvSpPr>
            <p:spPr>
              <a:xfrm>
                <a:off x="4404" y="2084"/>
                <a:ext cx="364" cy="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en" sz="1800">
                    <a:solidFill>
                      <a:srgbClr val="0000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Rot</a:t>
                </a: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57200" y="-251221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Rigid transformations (cont’d)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457200" y="453628"/>
            <a:ext cx="8229600" cy="3531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Rigid transformations thus have a </a:t>
            </a:r>
            <a:r>
              <a:rPr b="0" i="0" lang="en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rotation</a:t>
            </a: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 a </a:t>
            </a:r>
            <a:r>
              <a:rPr b="0" i="0" lang="en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translation</a:t>
            </a: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operations.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Rotation can be computed using a rotation matrix, angle-axis vector, and quaternions.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Translation can be calculated by adding an offset vector (i.e., an offset at each entry of a vector).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Rigid transformations preserve distances and angles.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