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930" r:id="rId2"/>
    <p:sldId id="271" r:id="rId3"/>
    <p:sldId id="310" r:id="rId4"/>
    <p:sldId id="388" r:id="rId5"/>
    <p:sldId id="260" r:id="rId6"/>
    <p:sldId id="262" r:id="rId7"/>
    <p:sldId id="329" r:id="rId8"/>
    <p:sldId id="281" r:id="rId9"/>
    <p:sldId id="353" r:id="rId10"/>
    <p:sldId id="278" r:id="rId11"/>
    <p:sldId id="282" r:id="rId12"/>
    <p:sldId id="279" r:id="rId13"/>
    <p:sldId id="284" r:id="rId14"/>
    <p:sldId id="354" r:id="rId15"/>
    <p:sldId id="352" r:id="rId16"/>
    <p:sldId id="424" r:id="rId17"/>
    <p:sldId id="3131" r:id="rId18"/>
    <p:sldId id="327" r:id="rId19"/>
    <p:sldId id="321" r:id="rId20"/>
    <p:sldId id="326" r:id="rId21"/>
    <p:sldId id="272" r:id="rId22"/>
    <p:sldId id="2936" r:id="rId23"/>
    <p:sldId id="3132" r:id="rId24"/>
    <p:sldId id="2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8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85" autoAdjust="0"/>
    <p:restoredTop sz="66968" autoAdjust="0"/>
  </p:normalViewPr>
  <p:slideViewPr>
    <p:cSldViewPr snapToGrid="0" snapToObjects="1">
      <p:cViewPr varScale="1">
        <p:scale>
          <a:sx n="79" d="100"/>
          <a:sy n="79" d="100"/>
        </p:scale>
        <p:origin x="1398" y="9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C9AC30-66AE-764F-8872-B5F45602F685}" type="datetimeFigureOut">
              <a:rPr lang="en-US" smtClean="0"/>
              <a:t>5/9/2022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E488B2-CFF8-D34C-9B91-B93A8CFB7AD8}" type="slidenum">
              <a:rPr lang="en-US" smtClean="0"/>
              <a:t>‹#›</a:t>
            </a:fld>
            <a:endParaRPr lang="en-US"/>
          </a:p>
        </p:txBody>
      </p:sp>
    </p:spTree>
    <p:extLst>
      <p:ext uri="{BB962C8B-B14F-4D97-AF65-F5344CB8AC3E}">
        <p14:creationId xmlns:p14="http://schemas.microsoft.com/office/powerpoint/2010/main" val="996405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umentation.sas.com/?docsetId=emref&amp;docsetTarget=n061bzurmej4j3n1jnj8bbjjm1a2.htm&amp;docsetVersion=14.3&amp;locale=e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E50D0D-68AD-AC4B-83CE-98FEA46038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4957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steps not only includes defining the appropriate technique or mix of techniques to use, but also the way in which the techniques should be applied</a:t>
            </a:r>
          </a:p>
          <a:p>
            <a:endParaRPr lang="en-US" dirty="0"/>
          </a:p>
          <a:p>
            <a:r>
              <a:rPr lang="en-US" dirty="0"/>
              <a:t>The Challenge is usually not which technique to use, but the way in which the technique should be applied. All the techniques will require some form of parameter selection which requires experience of how the techniques work and what the various parameters do.</a:t>
            </a:r>
          </a:p>
          <a:p>
            <a:endParaRPr lang="en-US" dirty="0"/>
          </a:p>
          <a:p>
            <a:endParaRPr lang="en-US" dirty="0"/>
          </a:p>
        </p:txBody>
      </p:sp>
      <p:sp>
        <p:nvSpPr>
          <p:cNvPr id="4" name="Slide Number Placeholder 3"/>
          <p:cNvSpPr>
            <a:spLocks noGrp="1"/>
          </p:cNvSpPr>
          <p:nvPr>
            <p:ph type="sldNum" sz="quarter" idx="10"/>
          </p:nvPr>
        </p:nvSpPr>
        <p:spPr/>
        <p:txBody>
          <a:bodyPr/>
          <a:lstStyle/>
          <a:p>
            <a:fld id="{1067E51E-0202-174D-92F5-CCCCC2EB53E7}" type="slidenum">
              <a:rPr lang="en-US" smtClean="0"/>
              <a:t>12</a:t>
            </a:fld>
            <a:endParaRPr lang="en-US"/>
          </a:p>
        </p:txBody>
      </p:sp>
    </p:spTree>
    <p:extLst>
      <p:ext uri="{BB962C8B-B14F-4D97-AF65-F5344CB8AC3E}">
        <p14:creationId xmlns:p14="http://schemas.microsoft.com/office/powerpoint/2010/main" val="2158103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used most frequently by data scientists</a:t>
            </a:r>
            <a:r>
              <a:rPr lang="en-US" baseline="0" dirty="0"/>
              <a:t> is CRISP-DM which is a data mining approach. A data scientist might do all of these steps manually in a notebook writing code in python. Operationalizing what the scientist build may drive additional processes in the standardization and model building for a production deployment</a:t>
            </a:r>
            <a:endParaRPr lang="en-US" dirty="0"/>
          </a:p>
        </p:txBody>
      </p:sp>
      <p:sp>
        <p:nvSpPr>
          <p:cNvPr id="4" name="Slide Number Placeholder 3"/>
          <p:cNvSpPr>
            <a:spLocks noGrp="1"/>
          </p:cNvSpPr>
          <p:nvPr>
            <p:ph type="sldNum" sz="quarter" idx="10"/>
          </p:nvPr>
        </p:nvSpPr>
        <p:spPr/>
        <p:txBody>
          <a:bodyPr/>
          <a:lstStyle/>
          <a:p>
            <a:fld id="{1067E51E-0202-174D-92F5-CCCCC2EB53E7}" type="slidenum">
              <a:rPr lang="en-US" smtClean="0"/>
              <a:t>15</a:t>
            </a:fld>
            <a:endParaRPr lang="en-US"/>
          </a:p>
        </p:txBody>
      </p:sp>
    </p:spTree>
    <p:extLst>
      <p:ext uri="{BB962C8B-B14F-4D97-AF65-F5344CB8AC3E}">
        <p14:creationId xmlns:p14="http://schemas.microsoft.com/office/powerpoint/2010/main" val="3237425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a business problem that is directly associated with churn analysis. It starts with a request from the business, the VP of Marketing, presents a business problem to the business analyst. The Marketing question is “How can I get better targeting and success in customer retention?”. In the case of a mobile telephone service provider, churn is defined as how frequently a customer discontinues their service to move to a competitor. This is frequently referred to as a retention issue, how do you retain the customer. </a:t>
            </a:r>
          </a:p>
          <a:p>
            <a:endParaRPr lang="en-US" dirty="0"/>
          </a:p>
          <a:p>
            <a:r>
              <a:rPr lang="en-US" dirty="0"/>
              <a:t>The business analyst starts to look at the question and wants to understand what the current churn rates are. To do this the business analyst can go out to the data catalog and “fetch” an existing file that the data steward has already curated. This file might contain customer churn data. The business analyst can explore the data and maybe build a report from it. In addition, the analyst might want to do some analytics on the dataset to understand what the key elements are that affect churn. However, for a much deeper understanding which a detailed model would provide, the business analyst would reach out to a data scientist who can analyze broader sets of data and attributes.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67E51E-0202-174D-92F5-CCCCC2EB53E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7116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looking to get insight from our</a:t>
            </a:r>
            <a:r>
              <a:rPr lang="en-US" baseline="0" dirty="0"/>
              <a:t> metadata. The Data Catalog is a metadata repository that can be used to record your cloud data, your on-premises data, your business definitions, etc. That allows you to see what data is available, where it resides, what business terminology you have and allows you to relate the technical and business data.</a:t>
            </a:r>
          </a:p>
          <a:p>
            <a:endParaRPr lang="en-US" baseline="0" dirty="0"/>
          </a:p>
          <a:p>
            <a:r>
              <a:rPr lang="en-US" baseline="0" dirty="0"/>
              <a:t>What type of use cases do you expect to see that WDP can help with?</a:t>
            </a:r>
            <a:endParaRPr lang="en-US" dirty="0"/>
          </a:p>
        </p:txBody>
      </p:sp>
      <p:sp>
        <p:nvSpPr>
          <p:cNvPr id="4" name="Slide Number Placeholder 3"/>
          <p:cNvSpPr>
            <a:spLocks noGrp="1"/>
          </p:cNvSpPr>
          <p:nvPr>
            <p:ph type="sldNum" sz="quarter" idx="10"/>
          </p:nvPr>
        </p:nvSpPr>
        <p:spPr/>
        <p:txBody>
          <a:bodyPr/>
          <a:lstStyle/>
          <a:p>
            <a:fld id="{1067E51E-0202-174D-92F5-CCCCC2EB53E7}" type="slidenum">
              <a:rPr lang="en-US" smtClean="0"/>
              <a:t>18</a:t>
            </a:fld>
            <a:endParaRPr lang="en-US"/>
          </a:p>
        </p:txBody>
      </p:sp>
    </p:spTree>
    <p:extLst>
      <p:ext uri="{BB962C8B-B14F-4D97-AF65-F5344CB8AC3E}">
        <p14:creationId xmlns:p14="http://schemas.microsoft.com/office/powerpoint/2010/main" val="3209488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have combined the AI and Machine Learning Integration and Recommendation Engine Use Cases here as there is a lot of synergy between them. We will talk later to illustrate how all </a:t>
            </a:r>
            <a:r>
              <a:rPr lang="en-US" baseline="0" dirty="0" err="1"/>
              <a:t>thiese</a:t>
            </a:r>
            <a:r>
              <a:rPr lang="en-US" baseline="0" dirty="0"/>
              <a:t> pieces fit together to solve the business problem</a:t>
            </a:r>
            <a:br>
              <a:rPr lang="en-US" baseline="0" dirty="0"/>
            </a:br>
            <a:endParaRPr lang="en-US" dirty="0"/>
          </a:p>
        </p:txBody>
      </p:sp>
      <p:sp>
        <p:nvSpPr>
          <p:cNvPr id="4" name="Slide Number Placeholder 3"/>
          <p:cNvSpPr>
            <a:spLocks noGrp="1"/>
          </p:cNvSpPr>
          <p:nvPr>
            <p:ph type="sldNum" sz="quarter" idx="10"/>
          </p:nvPr>
        </p:nvSpPr>
        <p:spPr/>
        <p:txBody>
          <a:bodyPr/>
          <a:lstStyle/>
          <a:p>
            <a:fld id="{1067E51E-0202-174D-92F5-CCCCC2EB53E7}" type="slidenum">
              <a:rPr lang="en-US" smtClean="0"/>
              <a:t>19</a:t>
            </a:fld>
            <a:endParaRPr lang="en-US"/>
          </a:p>
        </p:txBody>
      </p:sp>
    </p:spTree>
    <p:extLst>
      <p:ext uri="{BB962C8B-B14F-4D97-AF65-F5344CB8AC3E}">
        <p14:creationId xmlns:p14="http://schemas.microsoft.com/office/powerpoint/2010/main" val="180976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a:t>
            </a:r>
            <a:r>
              <a:rPr lang="en-US" baseline="0" dirty="0"/>
              <a:t> of Churn analysis. We will be discussing this further as we progress through our 2 day learn session</a:t>
            </a:r>
          </a:p>
          <a:p>
            <a:endParaRPr lang="en-US" baseline="0" dirty="0"/>
          </a:p>
          <a:p>
            <a:r>
              <a:rPr lang="en-US" dirty="0"/>
              <a:t>Churn analysis is </a:t>
            </a:r>
            <a:r>
              <a:rPr lang="en-US" b="1" dirty="0"/>
              <a:t>the evaluation of a company's customer loss rate in order to reduce it</a:t>
            </a:r>
            <a:r>
              <a:rPr lang="en-US" dirty="0"/>
              <a:t>. </a:t>
            </a:r>
          </a:p>
          <a:p>
            <a:r>
              <a:rPr lang="en-US" dirty="0"/>
              <a:t>Also referred to as </a:t>
            </a:r>
            <a:r>
              <a:rPr lang="en-US" b="1" dirty="0">
                <a:solidFill>
                  <a:srgbClr val="C00000"/>
                </a:solidFill>
              </a:rPr>
              <a:t>customer attrition rate</a:t>
            </a:r>
            <a:r>
              <a:rPr lang="en-US" dirty="0"/>
              <a:t>, churn can be minimized by assessing your product and how people use it.</a:t>
            </a:r>
          </a:p>
        </p:txBody>
      </p:sp>
      <p:sp>
        <p:nvSpPr>
          <p:cNvPr id="4" name="Slide Number Placeholder 3"/>
          <p:cNvSpPr>
            <a:spLocks noGrp="1"/>
          </p:cNvSpPr>
          <p:nvPr>
            <p:ph type="sldNum" sz="quarter" idx="10"/>
          </p:nvPr>
        </p:nvSpPr>
        <p:spPr/>
        <p:txBody>
          <a:bodyPr/>
          <a:lstStyle/>
          <a:p>
            <a:fld id="{1067E51E-0202-174D-92F5-CCCCC2EB53E7}" type="slidenum">
              <a:rPr lang="en-US" smtClean="0"/>
              <a:t>20</a:t>
            </a:fld>
            <a:endParaRPr lang="en-US"/>
          </a:p>
        </p:txBody>
      </p:sp>
    </p:spTree>
    <p:extLst>
      <p:ext uri="{BB962C8B-B14F-4D97-AF65-F5344CB8AC3E}">
        <p14:creationId xmlns:p14="http://schemas.microsoft.com/office/powerpoint/2010/main" val="2326701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67E51E-0202-174D-92F5-CCCCC2EB53E7}" type="slidenum">
              <a:rPr lang="en-US" smtClean="0"/>
              <a:t>22</a:t>
            </a:fld>
            <a:endParaRPr lang="en-US"/>
          </a:p>
        </p:txBody>
      </p:sp>
    </p:spTree>
    <p:extLst>
      <p:ext uri="{BB962C8B-B14F-4D97-AF65-F5344CB8AC3E}">
        <p14:creationId xmlns:p14="http://schemas.microsoft.com/office/powerpoint/2010/main" val="438252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67E51E-0202-174D-92F5-CCCCC2EB53E7}" type="slidenum">
              <a:rPr lang="en-US" smtClean="0"/>
              <a:t>23</a:t>
            </a:fld>
            <a:endParaRPr lang="en-US"/>
          </a:p>
        </p:txBody>
      </p:sp>
    </p:spTree>
    <p:extLst>
      <p:ext uri="{BB962C8B-B14F-4D97-AF65-F5344CB8AC3E}">
        <p14:creationId xmlns:p14="http://schemas.microsoft.com/office/powerpoint/2010/main" val="858270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Watson Data Platform at its core is the Data Science Experience, the Data Refinery,</a:t>
            </a:r>
            <a:r>
              <a:rPr lang="en-US" baseline="0" dirty="0"/>
              <a:t> the Data Catalog, and Dashboards (in Beta now).</a:t>
            </a:r>
          </a:p>
          <a:p>
            <a:endParaRPr lang="en-US" baseline="0" dirty="0"/>
          </a:p>
          <a:p>
            <a:r>
              <a:rPr lang="en-US" baseline="0" dirty="0"/>
              <a:t>Beyond that it is an ecosystem or portfolio of related services</a:t>
            </a:r>
          </a:p>
          <a:p>
            <a:r>
              <a:rPr lang="en-US" baseline="0" dirty="0"/>
              <a:t> IAE- IBM Analytics Engine provides a Spark which allows you to scale compute and storage independently. It leverages the IBM Cloud Object Storage as its long term persistent data store</a:t>
            </a:r>
          </a:p>
          <a:p>
            <a:r>
              <a:rPr lang="en-US" baseline="0" dirty="0"/>
              <a:t>WML Watson Machine Learning -</a:t>
            </a:r>
          </a:p>
          <a:p>
            <a:r>
              <a:rPr lang="en-US" baseline="0" dirty="0"/>
              <a:t>Streaming Analytics - </a:t>
            </a:r>
          </a:p>
          <a:p>
            <a:r>
              <a:rPr lang="en-US" baseline="0" dirty="0"/>
              <a:t>Message Hub which is a Kafka based messaging bus </a:t>
            </a:r>
          </a:p>
          <a:p>
            <a:r>
              <a:rPr lang="en-US" baseline="0" dirty="0"/>
              <a:t>Lift </a:t>
            </a:r>
            <a:r>
              <a:rPr lang="mr-IN" baseline="0" dirty="0"/>
              <a:t>–</a:t>
            </a:r>
            <a:r>
              <a:rPr lang="en-US" baseline="0" dirty="0"/>
              <a:t> which is a subset of the IBM </a:t>
            </a:r>
            <a:r>
              <a:rPr lang="en-US" baseline="0" dirty="0" err="1"/>
              <a:t>Aspera</a:t>
            </a:r>
            <a:r>
              <a:rPr lang="en-US" baseline="0" dirty="0"/>
              <a:t> capabilities that allow you to do bulk data transfer from on-premises to the IBM Cloud</a:t>
            </a:r>
          </a:p>
          <a:p>
            <a:r>
              <a:rPr lang="en-US" baseline="0" dirty="0"/>
              <a:t>IBM </a:t>
            </a:r>
            <a:r>
              <a:rPr lang="en-US" baseline="0" dirty="0" err="1"/>
              <a:t>Cloudant</a:t>
            </a:r>
            <a:r>
              <a:rPr lang="en-US" baseline="0" dirty="0"/>
              <a:t> is a NoSQL JSON document store that’s optimized for handling heavy workloads of concurrent reads and writes in the cloud</a:t>
            </a:r>
          </a:p>
          <a:p>
            <a:r>
              <a:rPr lang="en-US" baseline="0" dirty="0"/>
              <a:t>Compose, or more correctly, Compose Enterprise, is a managed offering providing 10 open source Cloud databases</a:t>
            </a:r>
          </a:p>
          <a:p>
            <a:r>
              <a:rPr lang="en-US" baseline="0" dirty="0"/>
              <a:t>Db2 Warehouse on Cloud is a relational database offering optimized for warehouse style access and throughput</a:t>
            </a:r>
          </a:p>
          <a:p>
            <a:r>
              <a:rPr lang="en-US" baseline="0" dirty="0"/>
              <a:t>Db2 on Cloud is a traditional relational database offering that is optimized for transactional processing</a:t>
            </a:r>
          </a:p>
          <a:p>
            <a:r>
              <a:rPr lang="en-US" baseline="0" dirty="0"/>
              <a:t>IBM Cloud SQL Query is a new capability that supports using SQL to access a number of different relational and non-relational data stores</a:t>
            </a:r>
          </a:p>
          <a:p>
            <a:endParaRPr lang="en-US" baseline="0" dirty="0"/>
          </a:p>
          <a:p>
            <a:r>
              <a:rPr lang="en-US" baseline="0" dirty="0"/>
              <a:t>This is all built on top of the IBM Cloud Infrastructure capabilities including, but not limited to, </a:t>
            </a:r>
          </a:p>
          <a:p>
            <a:pPr marL="171450" indent="-171450">
              <a:buFontTx/>
              <a:buChar char="-"/>
            </a:pPr>
            <a:r>
              <a:rPr lang="en-US" baseline="0" dirty="0"/>
              <a:t>Availability Zones which provide inter-datacenter high availability within a region,</a:t>
            </a:r>
          </a:p>
          <a:p>
            <a:pPr marL="171450" indent="-171450">
              <a:buFontTx/>
              <a:buChar char="-"/>
            </a:pPr>
            <a:r>
              <a:rPr lang="en-US" baseline="0" dirty="0"/>
              <a:t>Identity and Access Controls which controls access to resources and services in the IBM Cloud and can be integrated with your on-premises LDAP allowing you to control access to your environment</a:t>
            </a:r>
          </a:p>
          <a:p>
            <a:pPr marL="171450" indent="-171450">
              <a:buFontTx/>
              <a:buChar char="-"/>
            </a:pPr>
            <a:r>
              <a:rPr lang="en-US" baseline="0" dirty="0"/>
              <a:t>Encryption Key Management to ensure that your data is secure and protected</a:t>
            </a:r>
            <a:endParaRPr lang="en-US" dirty="0"/>
          </a:p>
        </p:txBody>
      </p:sp>
      <p:sp>
        <p:nvSpPr>
          <p:cNvPr id="4" name="Slide Number Placeholder 3"/>
          <p:cNvSpPr>
            <a:spLocks noGrp="1"/>
          </p:cNvSpPr>
          <p:nvPr>
            <p:ph type="sldNum" sz="quarter" idx="10"/>
          </p:nvPr>
        </p:nvSpPr>
        <p:spPr/>
        <p:txBody>
          <a:bodyPr/>
          <a:lstStyle/>
          <a:p>
            <a:fld id="{1067E51E-0202-174D-92F5-CCCCC2EB53E7}" type="slidenum">
              <a:rPr lang="en-US" smtClean="0"/>
              <a:t>24</a:t>
            </a:fld>
            <a:endParaRPr lang="en-US"/>
          </a:p>
        </p:txBody>
      </p:sp>
    </p:spTree>
    <p:extLst>
      <p:ext uri="{BB962C8B-B14F-4D97-AF65-F5344CB8AC3E}">
        <p14:creationId xmlns:p14="http://schemas.microsoft.com/office/powerpoint/2010/main" val="3001481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Objectives for this session</a:t>
            </a:r>
          </a:p>
        </p:txBody>
      </p:sp>
      <p:sp>
        <p:nvSpPr>
          <p:cNvPr id="4" name="Slide Number Placeholder 3"/>
          <p:cNvSpPr>
            <a:spLocks noGrp="1"/>
          </p:cNvSpPr>
          <p:nvPr>
            <p:ph type="sldNum" sz="quarter" idx="10"/>
          </p:nvPr>
        </p:nvSpPr>
        <p:spPr/>
        <p:txBody>
          <a:bodyPr/>
          <a:lstStyle/>
          <a:p>
            <a:fld id="{1067E51E-0202-174D-92F5-CCCCC2EB53E7}" type="slidenum">
              <a:rPr lang="en-US" smtClean="0"/>
              <a:t>2</a:t>
            </a:fld>
            <a:endParaRPr lang="en-US"/>
          </a:p>
        </p:txBody>
      </p:sp>
    </p:spTree>
    <p:extLst>
      <p:ext uri="{BB962C8B-B14F-4D97-AF65-F5344CB8AC3E}">
        <p14:creationId xmlns:p14="http://schemas.microsoft.com/office/powerpoint/2010/main" val="1307516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do an overview of IBM Watson Data and what it is comprised of,</a:t>
            </a:r>
            <a:r>
              <a:rPr lang="en-US" baseline="0" dirty="0"/>
              <a:t> some possible use cases, and then a brief demo to get familiar with the environment.</a:t>
            </a:r>
          </a:p>
          <a:p>
            <a:endParaRPr lang="en-US" baseline="0" dirty="0"/>
          </a:p>
        </p:txBody>
      </p:sp>
      <p:sp>
        <p:nvSpPr>
          <p:cNvPr id="4" name="Slide Number Placeholder 3"/>
          <p:cNvSpPr>
            <a:spLocks noGrp="1"/>
          </p:cNvSpPr>
          <p:nvPr>
            <p:ph type="sldNum" sz="quarter" idx="10"/>
          </p:nvPr>
        </p:nvSpPr>
        <p:spPr/>
        <p:txBody>
          <a:bodyPr/>
          <a:lstStyle/>
          <a:p>
            <a:fld id="{1067E51E-0202-174D-92F5-CCCCC2EB53E7}" type="slidenum">
              <a:rPr lang="en-US" smtClean="0"/>
              <a:t>3</a:t>
            </a:fld>
            <a:endParaRPr lang="en-US"/>
          </a:p>
        </p:txBody>
      </p:sp>
    </p:spTree>
    <p:extLst>
      <p:ext uri="{BB962C8B-B14F-4D97-AF65-F5344CB8AC3E}">
        <p14:creationId xmlns:p14="http://schemas.microsoft.com/office/powerpoint/2010/main" val="2614280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Watson data platform</a:t>
            </a:r>
            <a:r>
              <a:rPr lang="en-US" baseline="0" dirty="0"/>
              <a:t> is  THE IBM public cloud foundation designed to support the data and analytics vision of whole enterprises</a:t>
            </a:r>
          </a:p>
          <a:p>
            <a:endParaRPr lang="en-US" baseline="0" dirty="0"/>
          </a:p>
          <a:p>
            <a:r>
              <a:rPr lang="en-US" baseline="0" dirty="0"/>
              <a:t>Delivering a fully integrated platform that sustains both analytical investigations and putting insights into active use in production at any scale.</a:t>
            </a:r>
          </a:p>
          <a:p>
            <a:endParaRPr lang="en-US" baseline="0" dirty="0"/>
          </a:p>
          <a:p>
            <a:r>
              <a:rPr lang="en-US" baseline="0" dirty="0"/>
              <a:t>It delivers the user experiences that amplify the ability of every data professional to execute on that vision</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8D02FFD-07D4-5C4F-BD77-921008177348}" type="slidenum">
              <a:rPr lang="en-US" smtClean="0"/>
              <a:t>5</a:t>
            </a:fld>
            <a:endParaRPr lang="en-US"/>
          </a:p>
        </p:txBody>
      </p:sp>
    </p:spTree>
    <p:extLst>
      <p:ext uri="{BB962C8B-B14F-4D97-AF65-F5344CB8AC3E}">
        <p14:creationId xmlns:p14="http://schemas.microsoft.com/office/powerpoint/2010/main" val="2757354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visible part of the platform is the </a:t>
            </a:r>
            <a:r>
              <a:rPr lang="en-US" baseline="0" dirty="0"/>
              <a:t>persona driven experiences for data professionals as well as the collaboration capabilities that make them truly productive as a team. </a:t>
            </a:r>
          </a:p>
          <a:p>
            <a:endParaRPr lang="en-US" baseline="0" dirty="0"/>
          </a:p>
          <a:p>
            <a:r>
              <a:rPr lang="en-US" baseline="0" dirty="0"/>
              <a:t>The ability not just to find insights but to put them to use and keep them fresh by learning as new data comes in and collaborating with their peers during the process.</a:t>
            </a:r>
          </a:p>
          <a:p>
            <a:endParaRPr lang="en-US" baseline="0" dirty="0"/>
          </a:p>
          <a:p>
            <a:pPr marL="0" marR="0" indent="0" algn="l" defTabSz="685800" rtl="0" eaLnBrk="1" fontAlgn="auto" latinLnBrk="0" hangingPunct="1">
              <a:lnSpc>
                <a:spcPct val="100000"/>
              </a:lnSpc>
              <a:spcBef>
                <a:spcPts val="0"/>
              </a:spcBef>
              <a:spcAft>
                <a:spcPts val="0"/>
              </a:spcAft>
              <a:buClrTx/>
              <a:buSzTx/>
              <a:buFontTx/>
              <a:buNone/>
              <a:tabLst/>
              <a:defRPr/>
            </a:pPr>
            <a:r>
              <a:rPr lang="en-US" dirty="0"/>
              <a:t>The platform isn’t</a:t>
            </a:r>
            <a:r>
              <a:rPr lang="en-US" baseline="0" dirty="0"/>
              <a:t> only user experiences. developers and data scientists especially will rely on coding to get the most out of the assets they work with and deliver. </a:t>
            </a:r>
          </a:p>
          <a:p>
            <a:pPr marL="0" marR="0" indent="0" algn="l" defTabSz="6858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685800" rtl="0" eaLnBrk="1" fontAlgn="auto" latinLnBrk="0" hangingPunct="1">
              <a:lnSpc>
                <a:spcPct val="100000"/>
              </a:lnSpc>
              <a:spcBef>
                <a:spcPts val="0"/>
              </a:spcBef>
              <a:spcAft>
                <a:spcPts val="0"/>
              </a:spcAft>
              <a:buClrTx/>
              <a:buSzTx/>
              <a:buFontTx/>
              <a:buNone/>
              <a:tabLst/>
              <a:defRPr/>
            </a:pPr>
            <a:r>
              <a:rPr lang="en-US" baseline="0" dirty="0"/>
              <a:t>The integrated platform and its API delivers a real engine for data innovation through the experiences we deliver, our partners extend and customers innovate on.</a:t>
            </a:r>
            <a:endParaRPr lang="en-US" dirty="0"/>
          </a:p>
          <a:p>
            <a:endParaRPr lang="en-US" dirty="0"/>
          </a:p>
          <a:p>
            <a:r>
              <a:rPr lang="en-US" dirty="0"/>
              <a:t>The platform that enables you to:</a:t>
            </a:r>
          </a:p>
          <a:p>
            <a:endParaRPr lang="en-US" dirty="0"/>
          </a:p>
          <a:p>
            <a:r>
              <a:rPr lang="en-US" baseline="0" dirty="0"/>
              <a:t>Connect to data of any kind, stored or streaming, cloud and </a:t>
            </a:r>
            <a:r>
              <a:rPr lang="en-US" baseline="0" dirty="0" err="1"/>
              <a:t>onprem</a:t>
            </a:r>
            <a:r>
              <a:rPr lang="en-US" baseline="0" dirty="0"/>
              <a:t>, human created or IOT generated</a:t>
            </a:r>
          </a:p>
          <a:p>
            <a:r>
              <a:rPr lang="en-US" baseline="0" dirty="0"/>
              <a:t>Visualize prepare and cleanse that data for use</a:t>
            </a:r>
          </a:p>
          <a:p>
            <a:r>
              <a:rPr lang="en-US" baseline="0" dirty="0"/>
              <a:t>Persist it in the most appropriate and cost effective scalable data stores (Object, </a:t>
            </a:r>
            <a:r>
              <a:rPr lang="en-US" baseline="0" dirty="0" err="1"/>
              <a:t>noSQL</a:t>
            </a:r>
            <a:r>
              <a:rPr lang="en-US" baseline="0" dirty="0"/>
              <a:t>, warehouse or transactional </a:t>
            </a:r>
            <a:r>
              <a:rPr lang="en-US" baseline="0" dirty="0" err="1"/>
              <a:t>db</a:t>
            </a:r>
            <a:r>
              <a:rPr lang="en-US" baseline="0" dirty="0"/>
              <a:t>) and catalog it for everyone to find and use</a:t>
            </a:r>
          </a:p>
          <a:p>
            <a:r>
              <a:rPr lang="en-US" baseline="0" dirty="0"/>
              <a:t>Analyzing it in depth using projects, notebooks, machine learning models and more</a:t>
            </a:r>
          </a:p>
          <a:p>
            <a:r>
              <a:rPr lang="en-US" dirty="0"/>
              <a:t>Deploy the insights as compelling visualizations</a:t>
            </a:r>
            <a:r>
              <a:rPr lang="en-US" baseline="0" dirty="0"/>
              <a:t> you can make decisions on,    or baking them into existing or new applications, processes and more</a:t>
            </a:r>
          </a:p>
          <a:p>
            <a:endParaRPr lang="en-US" baseline="0" dirty="0"/>
          </a:p>
          <a:p>
            <a:r>
              <a:rPr lang="en-US" baseline="0" dirty="0"/>
              <a:t>Surrounding and supporting all these activities is non-intrusive intelligent active governance allowing you to manage risk without slowing down innovation</a:t>
            </a:r>
          </a:p>
          <a:p>
            <a:endParaRPr lang="en-US" baseline="0" dirty="0"/>
          </a:p>
        </p:txBody>
      </p:sp>
      <p:sp>
        <p:nvSpPr>
          <p:cNvPr id="4" name="Slide Number Placeholder 3"/>
          <p:cNvSpPr>
            <a:spLocks noGrp="1"/>
          </p:cNvSpPr>
          <p:nvPr>
            <p:ph type="sldNum" sz="quarter" idx="10"/>
          </p:nvPr>
        </p:nvSpPr>
        <p:spPr/>
        <p:txBody>
          <a:bodyPr/>
          <a:lstStyle/>
          <a:p>
            <a:fld id="{18D02FFD-07D4-5C4F-BD77-921008177348}" type="slidenum">
              <a:rPr lang="en-US" smtClean="0"/>
              <a:t>6</a:t>
            </a:fld>
            <a:endParaRPr lang="en-US"/>
          </a:p>
        </p:txBody>
      </p:sp>
    </p:spTree>
    <p:extLst>
      <p:ext uri="{BB962C8B-B14F-4D97-AF65-F5344CB8AC3E}">
        <p14:creationId xmlns:p14="http://schemas.microsoft.com/office/powerpoint/2010/main" val="1933280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None/>
            </a:pPr>
            <a:r>
              <a:rPr lang="en-US" dirty="0"/>
              <a:t>The method used most frequently by data scientists</a:t>
            </a:r>
            <a:r>
              <a:rPr lang="en-US" baseline="0" dirty="0"/>
              <a:t> is CRISP-DM which is a data mining approach. A data scientist might do all of these steps manually in a notebook writing code in python. Operationalizing what the scientist build may drive additional processes in the standardization and model building for a production deployment</a:t>
            </a:r>
          </a:p>
          <a:p>
            <a:pPr>
              <a:buFont typeface="+mj-lt"/>
              <a:buAutoNum type="arabicPeriod"/>
            </a:pPr>
            <a:endParaRPr lang="en-US" baseline="0" dirty="0"/>
          </a:p>
          <a:p>
            <a:pPr>
              <a:buFont typeface="+mj-lt"/>
              <a:buAutoNum type="arabicPeriod"/>
            </a:pPr>
            <a:r>
              <a:rPr lang="en-US" baseline="0" dirty="0"/>
              <a:t> CRISP-DM - </a:t>
            </a:r>
            <a:r>
              <a:rPr lang="en-US" dirty="0"/>
              <a:t>CRISP-DM, which stands for Cross-Industry Standard Process for Data Mining, is an industry-proven way to guide your data mining efforts. </a:t>
            </a:r>
            <a:endParaRPr lang="en-US" baseline="0" dirty="0"/>
          </a:p>
          <a:p>
            <a:pPr>
              <a:buFont typeface="+mj-lt"/>
              <a:buAutoNum type="arabicPeriod"/>
            </a:pPr>
            <a:r>
              <a:rPr lang="en-US" baseline="0" dirty="0"/>
              <a:t> SEMMA - </a:t>
            </a:r>
            <a:r>
              <a:rPr lang="en-US" dirty="0"/>
              <a:t>The </a:t>
            </a:r>
            <a:r>
              <a:rPr lang="en-US" dirty="0">
                <a:hlinkClick r:id="rId3"/>
              </a:rPr>
              <a:t>SAS Institute</a:t>
            </a:r>
            <a:r>
              <a:rPr lang="en-US" dirty="0"/>
              <a:t> developed SEMMA as the process of data mining. It has five steps (</a:t>
            </a:r>
            <a:r>
              <a:rPr lang="en-US" b="1" dirty="0"/>
              <a:t>S</a:t>
            </a:r>
            <a:r>
              <a:rPr lang="en-US" dirty="0"/>
              <a:t>ample, </a:t>
            </a:r>
            <a:r>
              <a:rPr lang="en-US" b="1" dirty="0"/>
              <a:t>E</a:t>
            </a:r>
            <a:r>
              <a:rPr lang="en-US" dirty="0"/>
              <a:t>xplore, </a:t>
            </a:r>
            <a:r>
              <a:rPr lang="en-US" b="1" dirty="0"/>
              <a:t>M</a:t>
            </a:r>
            <a:r>
              <a:rPr lang="en-US" dirty="0"/>
              <a:t>odify, </a:t>
            </a:r>
            <a:r>
              <a:rPr lang="en-US" b="1" dirty="0"/>
              <a:t>M</a:t>
            </a:r>
            <a:r>
              <a:rPr lang="en-US" dirty="0"/>
              <a:t>odel, and </a:t>
            </a:r>
            <a:r>
              <a:rPr lang="en-US" b="1" dirty="0"/>
              <a:t>A</a:t>
            </a:r>
            <a:r>
              <a:rPr lang="en-US" dirty="0"/>
              <a:t>ssess), earning the acronym of SEMMA. </a:t>
            </a:r>
            <a:endParaRPr lang="en-US" baseline="0" dirty="0"/>
          </a:p>
          <a:p>
            <a:pPr>
              <a:buFont typeface="+mj-lt"/>
              <a:buAutoNum type="arabicPeriod"/>
            </a:pPr>
            <a:r>
              <a:rPr lang="en-US" baseline="0" dirty="0"/>
              <a:t> KDD process - </a:t>
            </a:r>
            <a:r>
              <a:rPr lang="en-US" dirty="0"/>
              <a:t>The term KDD stands for Knowledge Discovery in Databases. It refers to the broad procedure of discovering knowledge in data and emphasizes the high-level applications of specific Data Mining techniques</a:t>
            </a:r>
            <a:endParaRPr lang="en-US" baseline="0" dirty="0"/>
          </a:p>
          <a:p>
            <a:pPr>
              <a:buFont typeface="+mj-lt"/>
              <a:buAutoNum type="arabicPeriod"/>
            </a:pPr>
            <a:r>
              <a:rPr lang="en-US" baseline="0" dirty="0"/>
              <a:t> TDSP - </a:t>
            </a:r>
            <a:r>
              <a:rPr lang="en-US" dirty="0"/>
              <a:t>The Team Data Science Process (TDSP) is an agile, iterative data science methodology to deliver predictive analytics solutions and intelligent applications efficiently.</a:t>
            </a:r>
            <a:endParaRPr lang="en-US" baseline="0" dirty="0"/>
          </a:p>
          <a:p>
            <a:pPr>
              <a:buFont typeface="+mj-lt"/>
              <a:buAutoNum type="arabicPeriod"/>
            </a:pPr>
            <a:r>
              <a:rPr lang="en-US" baseline="0" dirty="0"/>
              <a:t> Scrum - </a:t>
            </a:r>
            <a:r>
              <a:rPr lang="en-US" dirty="0"/>
              <a:t>The scrum analysis is</a:t>
            </a:r>
            <a:r>
              <a:rPr lang="en-US" b="0" dirty="0"/>
              <a:t> the technique of data mining which is applied to predict the consequences according to the data.</a:t>
            </a:r>
            <a:endParaRPr lang="en-US" b="0" baseline="0" dirty="0"/>
          </a:p>
          <a:p>
            <a:pPr>
              <a:buFont typeface="+mj-lt"/>
              <a:buAutoNum type="arabicPeriod"/>
            </a:pPr>
            <a:r>
              <a:rPr lang="en-US" baseline="0" dirty="0"/>
              <a:t> Kanban </a:t>
            </a:r>
          </a:p>
          <a:p>
            <a:pPr>
              <a:buFont typeface="+mj-lt"/>
              <a:buAutoNum type="arabicPeriod"/>
            </a:pPr>
            <a:r>
              <a:rPr lang="en-US" baseline="0" dirty="0"/>
              <a:t> Domain-specific methodology</a:t>
            </a:r>
          </a:p>
          <a:p>
            <a:pPr>
              <a:buFont typeface="+mj-lt"/>
              <a:buNone/>
            </a:pPr>
            <a:endParaRPr lang="en-US" baseline="0" dirty="0"/>
          </a:p>
          <a:p>
            <a:pPr>
              <a:buFont typeface="+mj-lt"/>
              <a:buNone/>
            </a:pPr>
            <a:r>
              <a:rPr lang="en-SG" b="1" dirty="0"/>
              <a:t>Data Mining Techniques</a:t>
            </a:r>
            <a:endParaRPr lang="en-US" baseline="0" dirty="0"/>
          </a:p>
          <a:p>
            <a:r>
              <a:rPr lang="en-US" b="1" dirty="0"/>
              <a:t>1. Tracking patterns.</a:t>
            </a:r>
            <a:r>
              <a:rPr lang="en-US" dirty="0"/>
              <a:t> One of the most basic techniques in data mining is learning to recognize patterns in your data sets. This is usually a recognition of some aberration in your data happening at regular intervals, or an ebb and flow of a certain variable over time. For example, you might see that your sales of a certain product seem to spike just before the holidays, or notice that warmer weather drives more people to your website.</a:t>
            </a:r>
          </a:p>
          <a:p>
            <a:r>
              <a:rPr lang="en-US" b="1" dirty="0"/>
              <a:t>2. Classification.</a:t>
            </a:r>
            <a:r>
              <a:rPr lang="en-US" dirty="0"/>
              <a:t> Classification is a more complex data mining technique that forces you to collect various attributes together into discernable categories, which you can then use to draw further conclusions, or serve some function. For example, if you’re evaluating data on individual customers’ financial backgrounds and purchase histories, you might be able to classify them as “low,” “medium,” or “high” credit risks. You could then use these classifications to learn even more about those customers.</a:t>
            </a:r>
          </a:p>
          <a:p>
            <a:r>
              <a:rPr lang="en-US" b="1" dirty="0"/>
              <a:t>3. Association.</a:t>
            </a:r>
            <a:r>
              <a:rPr lang="en-US" dirty="0"/>
              <a:t> Association is related to tracking patterns, but is more specific to dependently linked variables. In this case, you’ll look for specific events or attributes that are highly correlated with another event or attribute; for example, you might notice that when your customers buy a specific item, they also often buy a second, related item. This is usually what’s used to populate “people also bought” sections of online stores.</a:t>
            </a:r>
          </a:p>
          <a:p>
            <a:r>
              <a:rPr lang="en-US" b="1" dirty="0"/>
              <a:t>4. Outlier detection.</a:t>
            </a:r>
            <a:r>
              <a:rPr lang="en-US" dirty="0"/>
              <a:t> In many cases, simply recognizing the overarching pattern can’t give you a clear understanding of your data set. You also need to be able to identify anomalies, or outliers in your data. For example, if your purchasers are almost exclusively male, but during one strange week in July, there’s a huge spike in female purchasers, you’ll want to investigate the spike and see what drove it, so you can either replicate it or better understand your audience in the process.</a:t>
            </a:r>
          </a:p>
          <a:p>
            <a:r>
              <a:rPr lang="en-US" b="1" dirty="0"/>
              <a:t>5. Clustering.</a:t>
            </a:r>
            <a:r>
              <a:rPr lang="en-US" dirty="0"/>
              <a:t> Clustering is very similar to classification, but involves grouping chunks of data together based on their similarities. For example, you might choose to cluster different demographics of your audience into different packets based on how much disposable income they have, or how often they tend to shop at your store.</a:t>
            </a:r>
          </a:p>
          <a:p>
            <a:r>
              <a:rPr lang="en-US" b="1" dirty="0"/>
              <a:t>6. Regression.</a:t>
            </a:r>
            <a:r>
              <a:rPr lang="en-US" dirty="0"/>
              <a:t> Regression, used primarily as a form of planning and modeling, is used to identify the likelihood of a certain variable, given the presence of other variables. For example, you could use it to project a certain price, based on other factors like availability, consumer demand, and competition. More specifically, regression’s main focus is to help you uncover the exact relationship between two (or more) variables in a given data set.</a:t>
            </a:r>
          </a:p>
          <a:p>
            <a:r>
              <a:rPr lang="en-US" b="1" dirty="0"/>
              <a:t>7. Prediction.</a:t>
            </a:r>
            <a:r>
              <a:rPr lang="en-US" dirty="0"/>
              <a:t> Prediction is one of the most valuable data mining techniques, since it’s used to project the types of data you’ll see in the future. In many cases, just recognizing and understanding historical trends is enough to chart a somewhat accurate prediction of what will happen in the future. For example, you might review consumers’ credit histories and past purchases to predict whether they’ll be a credit risk in the future.</a:t>
            </a:r>
            <a:br>
              <a:rPr lang="en-US" baseline="0" dirty="0"/>
            </a:br>
            <a:endParaRPr lang="en-US" dirty="0"/>
          </a:p>
        </p:txBody>
      </p:sp>
      <p:sp>
        <p:nvSpPr>
          <p:cNvPr id="4" name="Slide Number Placeholder 3"/>
          <p:cNvSpPr>
            <a:spLocks noGrp="1"/>
          </p:cNvSpPr>
          <p:nvPr>
            <p:ph type="sldNum" sz="quarter" idx="10"/>
          </p:nvPr>
        </p:nvSpPr>
        <p:spPr/>
        <p:txBody>
          <a:bodyPr/>
          <a:lstStyle/>
          <a:p>
            <a:fld id="{1067E51E-0202-174D-92F5-CCCCC2EB53E7}" type="slidenum">
              <a:rPr lang="en-US" smtClean="0"/>
              <a:t>7</a:t>
            </a:fld>
            <a:endParaRPr lang="en-US"/>
          </a:p>
        </p:txBody>
      </p:sp>
    </p:spTree>
    <p:extLst>
      <p:ext uri="{BB962C8B-B14F-4D97-AF65-F5344CB8AC3E}">
        <p14:creationId xmlns:p14="http://schemas.microsoft.com/office/powerpoint/2010/main" val="3268126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latin typeface="IBM Plex Sans" panose="020B0503050000000000" pitchFamily="34" charset="77"/>
              </a:rPr>
              <a:t>A business issue should fulfil the requirements of having:</a:t>
            </a:r>
          </a:p>
          <a:p>
            <a:pPr lvl="0"/>
            <a:r>
              <a:rPr lang="en-US" dirty="0">
                <a:latin typeface="IBM Plex Sans" panose="020B0503050000000000" pitchFamily="34" charset="77"/>
              </a:rPr>
              <a:t>A clear description of the problem to be addressed</a:t>
            </a:r>
          </a:p>
          <a:p>
            <a:pPr lvl="0"/>
            <a:r>
              <a:rPr lang="en-US" dirty="0">
                <a:latin typeface="IBM Plex Sans" panose="020B0503050000000000" pitchFamily="34" charset="77"/>
              </a:rPr>
              <a:t>An understanding of the data that might be relevant </a:t>
            </a:r>
            <a:r>
              <a:rPr lang="mr-IN" dirty="0">
                <a:latin typeface="IBM Plex Sans" panose="020B0503050000000000" pitchFamily="34" charset="77"/>
              </a:rPr>
              <a:t>–</a:t>
            </a:r>
            <a:r>
              <a:rPr lang="en-US" dirty="0">
                <a:latin typeface="IBM Plex Sans" panose="020B0503050000000000" pitchFamily="34" charset="77"/>
              </a:rPr>
              <a:t> is the data sufficient to answer the business problem?</a:t>
            </a:r>
          </a:p>
          <a:p>
            <a:pPr lvl="0"/>
            <a:r>
              <a:rPr lang="en-US" dirty="0">
                <a:latin typeface="IBM Plex Sans" panose="020B0503050000000000" pitchFamily="34" charset="77"/>
              </a:rPr>
              <a:t>A vision for how you are going to use the model in your business </a:t>
            </a:r>
            <a:r>
              <a:rPr lang="mr-IN" dirty="0">
                <a:latin typeface="IBM Plex Sans" panose="020B0503050000000000" pitchFamily="34" charset="77"/>
              </a:rPr>
              <a:t>–</a:t>
            </a:r>
            <a:r>
              <a:rPr lang="en-US" dirty="0">
                <a:latin typeface="IBM Plex Sans" panose="020B0503050000000000" pitchFamily="34" charset="77"/>
              </a:rPr>
              <a:t> This can often guide the analysis</a:t>
            </a:r>
          </a:p>
          <a:p>
            <a:pPr lvl="0"/>
            <a:r>
              <a:rPr lang="en-US" dirty="0">
                <a:latin typeface="IBM Plex Sans" panose="020B0503050000000000" pitchFamily="34" charset="77"/>
              </a:rPr>
              <a:t>usage </a:t>
            </a:r>
            <a:r>
              <a:rPr lang="mr-IN" dirty="0">
                <a:latin typeface="IBM Plex Sans" panose="020B0503050000000000" pitchFamily="34" charset="77"/>
              </a:rPr>
              <a:t>–</a:t>
            </a:r>
            <a:r>
              <a:rPr lang="en-US" dirty="0">
                <a:latin typeface="IBM Plex Sans" panose="020B0503050000000000" pitchFamily="34" charset="77"/>
              </a:rPr>
              <a:t> considers the ownership and who has access</a:t>
            </a:r>
          </a:p>
          <a:p>
            <a:endParaRPr lang="en-US" dirty="0"/>
          </a:p>
        </p:txBody>
      </p:sp>
      <p:sp>
        <p:nvSpPr>
          <p:cNvPr id="4" name="Slide Number Placeholder 3"/>
          <p:cNvSpPr>
            <a:spLocks noGrp="1"/>
          </p:cNvSpPr>
          <p:nvPr>
            <p:ph type="sldNum" sz="quarter" idx="10"/>
          </p:nvPr>
        </p:nvSpPr>
        <p:spPr/>
        <p:txBody>
          <a:bodyPr/>
          <a:lstStyle/>
          <a:p>
            <a:fld id="{1067E51E-0202-174D-92F5-CCCCC2EB53E7}" type="slidenum">
              <a:rPr lang="en-US" smtClean="0"/>
              <a:t>8</a:t>
            </a:fld>
            <a:endParaRPr lang="en-US"/>
          </a:p>
        </p:txBody>
      </p:sp>
    </p:spTree>
    <p:extLst>
      <p:ext uri="{BB962C8B-B14F-4D97-AF65-F5344CB8AC3E}">
        <p14:creationId xmlns:p14="http://schemas.microsoft.com/office/powerpoint/2010/main" val="414541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67E51E-0202-174D-92F5-CCCCC2EB53E7}" type="slidenum">
              <a:rPr lang="en-US" smtClean="0"/>
              <a:t>9</a:t>
            </a:fld>
            <a:endParaRPr lang="en-US"/>
          </a:p>
        </p:txBody>
      </p:sp>
    </p:spTree>
    <p:extLst>
      <p:ext uri="{BB962C8B-B14F-4D97-AF65-F5344CB8AC3E}">
        <p14:creationId xmlns:p14="http://schemas.microsoft.com/office/powerpoint/2010/main" val="653345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Validity of chosen variables – perform univariate statistical analysis to visually inspect the maximum, minimum, mean and standard deviation values for each variable to detect implausible distributions – e.g. a negative age</a:t>
            </a:r>
          </a:p>
          <a:p>
            <a:endParaRPr lang="en-US" dirty="0"/>
          </a:p>
          <a:p>
            <a:r>
              <a:rPr lang="en-US" dirty="0"/>
              <a:t>Handling of outliers and missing values – Outliers and missing values can produce biased results. The mitigation of outliers and the transformation of missing data into meaningful information can improve data quality enormously. </a:t>
            </a:r>
          </a:p>
          <a:p>
            <a:endParaRPr lang="en-US" dirty="0"/>
          </a:p>
          <a:p>
            <a:r>
              <a:rPr lang="en-US" dirty="0"/>
              <a:t>Variable Selection – Variables can be superfluous by presenting the same or very similar information as others. Dependent or highly correlated variables can be found by performing statistical tests like bivariate statistics, linear and polynomial regression. Dependent variables should be reduced by selecting one variable for all others or by composing a new variable for all correlated ones by factor or component analysis.  Variable reduction will improve model performance</a:t>
            </a:r>
          </a:p>
          <a:p>
            <a:endParaRPr lang="en-US" dirty="0"/>
          </a:p>
          <a:p>
            <a:endParaRPr lang="en-US" dirty="0"/>
          </a:p>
        </p:txBody>
      </p:sp>
      <p:sp>
        <p:nvSpPr>
          <p:cNvPr id="4" name="Slide Number Placeholder 3"/>
          <p:cNvSpPr>
            <a:spLocks noGrp="1"/>
          </p:cNvSpPr>
          <p:nvPr>
            <p:ph type="sldNum" sz="quarter" idx="10"/>
          </p:nvPr>
        </p:nvSpPr>
        <p:spPr/>
        <p:txBody>
          <a:bodyPr/>
          <a:lstStyle/>
          <a:p>
            <a:fld id="{1067E51E-0202-174D-92F5-CCCCC2EB53E7}" type="slidenum">
              <a:rPr lang="en-US" smtClean="0"/>
              <a:t>11</a:t>
            </a:fld>
            <a:endParaRPr lang="en-US"/>
          </a:p>
        </p:txBody>
      </p:sp>
    </p:spTree>
    <p:extLst>
      <p:ext uri="{BB962C8B-B14F-4D97-AF65-F5344CB8AC3E}">
        <p14:creationId xmlns:p14="http://schemas.microsoft.com/office/powerpoint/2010/main" val="19790033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tx1"/>
                </a:solidFill>
              </a:defRPr>
            </a:lvl1pPr>
          </a:lstStyle>
          <a:p>
            <a:r>
              <a:rPr lang="en-US" noProof="0"/>
              <a:t>IBM Watson AI / Watson &amp; Cloud Platform Expert Services / December 2018 / © 2018 IBM Corporation</a:t>
            </a:r>
          </a:p>
        </p:txBody>
      </p:sp>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tx1"/>
                </a:solidFill>
              </a:defRPr>
            </a:lvl1pPr>
          </a:lstStyle>
          <a:p>
            <a:r>
              <a:rPr lang="en-US" noProof="0"/>
              <a:t>Click to edit Master title style</a:t>
            </a:r>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191749" y="6273801"/>
            <a:ext cx="695452" cy="281940"/>
          </a:xfrm>
          <a:prstGeom prst="rect">
            <a:avLst/>
          </a:prstGeom>
        </p:spPr>
      </p:pic>
      <p:pic>
        <p:nvPicPr>
          <p:cNvPr id="8" name="Picture 7" descr="ibm_gry.png"/>
          <p:cNvPicPr>
            <a:picLocks noChangeAspect="1"/>
          </p:cNvPicPr>
          <p:nvPr userDrawn="1"/>
        </p:nvPicPr>
        <p:blipFill>
          <a:blip r:embed="rId3" cstate="print">
            <a:biLevel thresh="75000"/>
            <a:extLst>
              <a:ext uri="{28A0092B-C50C-407E-A947-70E740481C1C}">
                <a14:useLocalDpi xmlns:a14="http://schemas.microsoft.com/office/drawing/2010/main"/>
              </a:ext>
            </a:extLst>
          </a:blip>
          <a:stretch>
            <a:fillRect/>
          </a:stretch>
        </p:blipFill>
        <p:spPr>
          <a:xfrm>
            <a:off x="11191749" y="320061"/>
            <a:ext cx="695452" cy="281961"/>
          </a:xfrm>
          <a:prstGeom prst="rect">
            <a:avLst/>
          </a:prstGeom>
        </p:spPr>
      </p:pic>
      <p:pic>
        <p:nvPicPr>
          <p:cNvPr id="10" name="Picture 9">
            <a:extLst>
              <a:ext uri="{FF2B5EF4-FFF2-40B4-BE49-F238E27FC236}">
                <a16:creationId xmlns:a16="http://schemas.microsoft.com/office/drawing/2014/main" id="{EC1A6312-32F0-844D-93DA-546AB9CA1D02}"/>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colorTemperature colorTemp="3032"/>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5646658" y="538231"/>
            <a:ext cx="6535919" cy="6310344"/>
          </a:xfrm>
          <a:prstGeom prst="rect">
            <a:avLst/>
          </a:prstGeom>
        </p:spPr>
      </p:pic>
    </p:spTree>
    <p:extLst>
      <p:ext uri="{BB962C8B-B14F-4D97-AF65-F5344CB8AC3E}">
        <p14:creationId xmlns:p14="http://schemas.microsoft.com/office/powerpoint/2010/main" val="1022355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3609191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4551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0392"/>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95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7512"/>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dirty="0"/>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56948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0190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3013223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3663038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94245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2245445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255778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D1B0-8894-9548-98E4-FC68DEA67FCE}"/>
              </a:ext>
            </a:extLst>
          </p:cNvPr>
          <p:cNvSpPr>
            <a:spLocks noGrp="1"/>
          </p:cNvSpPr>
          <p:nvPr>
            <p:ph type="title"/>
          </p:nvPr>
        </p:nvSpPr>
        <p:spPr>
          <a:xfrm>
            <a:off x="304800" y="268224"/>
            <a:ext cx="11582400" cy="667512"/>
          </a:xfrm>
        </p:spPr>
        <p:txBody>
          <a:bodyPr/>
          <a:lstStyle/>
          <a:p>
            <a:r>
              <a:rPr lang="en-US" noProof="0"/>
              <a:t>Click to edit Master title style</a:t>
            </a:r>
          </a:p>
        </p:txBody>
      </p:sp>
      <p:sp>
        <p:nvSpPr>
          <p:cNvPr id="3" name="Slide Number Placeholder 2">
            <a:extLst>
              <a:ext uri="{FF2B5EF4-FFF2-40B4-BE49-F238E27FC236}">
                <a16:creationId xmlns:a16="http://schemas.microsoft.com/office/drawing/2014/main" id="{24EE34D9-8056-3443-8B00-28AFAAEE96E2}"/>
              </a:ext>
            </a:extLst>
          </p:cNvPr>
          <p:cNvSpPr>
            <a:spLocks noGrp="1"/>
          </p:cNvSpPr>
          <p:nvPr>
            <p:ph type="sldNum" sz="quarter" idx="10"/>
          </p:nvPr>
        </p:nvSpPr>
        <p:spPr/>
        <p:txBody>
          <a:bodyPr/>
          <a:lstStyle/>
          <a:p>
            <a:fld id="{D0BE6F14-FF48-0F4F-A8AA-2E3F25371E4A}" type="slidenum">
              <a:rPr lang="en-US" noProof="0" smtClean="0"/>
              <a:pPr/>
              <a:t>‹#›</a:t>
            </a:fld>
            <a:endParaRPr lang="en-US" noProof="0"/>
          </a:p>
        </p:txBody>
      </p:sp>
      <p:sp>
        <p:nvSpPr>
          <p:cNvPr id="4" name="Footer Placeholder 3">
            <a:extLst>
              <a:ext uri="{FF2B5EF4-FFF2-40B4-BE49-F238E27FC236}">
                <a16:creationId xmlns:a16="http://schemas.microsoft.com/office/drawing/2014/main" id="{6725C51A-9FCF-D34A-8FF9-546CB352DD43}"/>
              </a:ext>
            </a:extLst>
          </p:cNvPr>
          <p:cNvSpPr>
            <a:spLocks noGrp="1"/>
          </p:cNvSpPr>
          <p:nvPr>
            <p:ph type="ftr" sz="quarter" idx="11"/>
          </p:nvPr>
        </p:nvSpPr>
        <p:spPr/>
        <p:txBody>
          <a:bodyPr/>
          <a:lstStyle/>
          <a:p>
            <a:r>
              <a:rPr lang="en-US" noProof="0"/>
              <a:t>IBM Watson AI / Watson &amp; Cloud Platform Expert Services / December 2018 / © 2018 IBM Corporation</a:t>
            </a:r>
          </a:p>
        </p:txBody>
      </p:sp>
      <p:sp>
        <p:nvSpPr>
          <p:cNvPr id="6" name="Text Placeholder 5">
            <a:extLst>
              <a:ext uri="{FF2B5EF4-FFF2-40B4-BE49-F238E27FC236}">
                <a16:creationId xmlns:a16="http://schemas.microsoft.com/office/drawing/2014/main" id="{17387ECD-703F-BF4B-8454-1F6484D8384F}"/>
              </a:ext>
            </a:extLst>
          </p:cNvPr>
          <p:cNvSpPr>
            <a:spLocks noGrp="1"/>
          </p:cNvSpPr>
          <p:nvPr>
            <p:ph type="body" sz="quarter" idx="12"/>
          </p:nvPr>
        </p:nvSpPr>
        <p:spPr>
          <a:xfrm>
            <a:off x="304800" y="1208088"/>
            <a:ext cx="11582400" cy="485457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424040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Tree>
    <p:extLst>
      <p:ext uri="{BB962C8B-B14F-4D97-AF65-F5344CB8AC3E}">
        <p14:creationId xmlns:p14="http://schemas.microsoft.com/office/powerpoint/2010/main" val="41696804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Tree>
    <p:extLst>
      <p:ext uri="{BB962C8B-B14F-4D97-AF65-F5344CB8AC3E}">
        <p14:creationId xmlns:p14="http://schemas.microsoft.com/office/powerpoint/2010/main" val="4492422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12" name="Text Placeholder 11"/>
          <p:cNvSpPr>
            <a:spLocks noGrp="1"/>
          </p:cNvSpPr>
          <p:nvPr>
            <p:ph type="body" sz="quarter" idx="13"/>
          </p:nvPr>
        </p:nvSpPr>
        <p:spPr>
          <a:xfrm>
            <a:off x="304800" y="256033"/>
            <a:ext cx="5486400" cy="400049"/>
          </a:xfrm>
        </p:spPr>
        <p:txBody>
          <a:bodyPr/>
          <a:lstStyle>
            <a:lvl1pPr>
              <a:defRPr sz="2133"/>
            </a:lvl1pPr>
          </a:lstStyle>
          <a:p>
            <a:pPr lvl="0"/>
            <a:r>
              <a:rPr lang="en-US" dirty="0"/>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7769887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IBM Watson AI / Watson &amp; Cloud Platform Expert Services / December 2018 / © 2018 IBM Corporation</a:t>
            </a:r>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6948435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IBM Watson AI / Watson &amp; Cloud Platform Expert Services / December 2018 / © 2018 IBM Corporation</a:t>
            </a:r>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9141439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986349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IBM Watson AI / Watson &amp; Cloud Platform Expert Services / December 2018 / © 2018 IBM Corporation</a:t>
            </a:r>
          </a:p>
        </p:txBody>
      </p:sp>
    </p:spTree>
    <p:extLst>
      <p:ext uri="{BB962C8B-B14F-4D97-AF65-F5344CB8AC3E}">
        <p14:creationId xmlns:p14="http://schemas.microsoft.com/office/powerpoint/2010/main" val="30793997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IBM Watson AI / Watson &amp; Cloud Platform Expert Services / December 2018 / © 2018 IBM Corporation</a:t>
            </a:r>
          </a:p>
        </p:txBody>
      </p:sp>
    </p:spTree>
    <p:extLst>
      <p:ext uri="{BB962C8B-B14F-4D97-AF65-F5344CB8AC3E}">
        <p14:creationId xmlns:p14="http://schemas.microsoft.com/office/powerpoint/2010/main" val="9308209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36482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3098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D1B0-8894-9548-98E4-FC68DEA67FCE}"/>
              </a:ext>
            </a:extLst>
          </p:cNvPr>
          <p:cNvSpPr>
            <a:spLocks noGrp="1"/>
          </p:cNvSpPr>
          <p:nvPr>
            <p:ph type="title"/>
          </p:nvPr>
        </p:nvSpPr>
        <p:spPr>
          <a:xfrm>
            <a:off x="304800" y="268224"/>
            <a:ext cx="11582400" cy="667512"/>
          </a:xfrm>
        </p:spPr>
        <p:txBody>
          <a:bodyPr/>
          <a:lstStyle/>
          <a:p>
            <a:r>
              <a:rPr lang="en-US" noProof="0"/>
              <a:t>Click to edit Master title style</a:t>
            </a:r>
          </a:p>
        </p:txBody>
      </p:sp>
      <p:sp>
        <p:nvSpPr>
          <p:cNvPr id="3" name="Slide Number Placeholder 2">
            <a:extLst>
              <a:ext uri="{FF2B5EF4-FFF2-40B4-BE49-F238E27FC236}">
                <a16:creationId xmlns:a16="http://schemas.microsoft.com/office/drawing/2014/main" id="{24EE34D9-8056-3443-8B00-28AFAAEE96E2}"/>
              </a:ext>
            </a:extLst>
          </p:cNvPr>
          <p:cNvSpPr>
            <a:spLocks noGrp="1"/>
          </p:cNvSpPr>
          <p:nvPr>
            <p:ph type="sldNum" sz="quarter" idx="10"/>
          </p:nvPr>
        </p:nvSpPr>
        <p:spPr/>
        <p:txBody>
          <a:bodyPr/>
          <a:lstStyle/>
          <a:p>
            <a:fld id="{D0BE6F14-FF48-0F4F-A8AA-2E3F25371E4A}" type="slidenum">
              <a:rPr lang="en-US" noProof="0" smtClean="0"/>
              <a:pPr/>
              <a:t>‹#›</a:t>
            </a:fld>
            <a:endParaRPr lang="en-US" noProof="0"/>
          </a:p>
        </p:txBody>
      </p:sp>
      <p:sp>
        <p:nvSpPr>
          <p:cNvPr id="4" name="Footer Placeholder 3">
            <a:extLst>
              <a:ext uri="{FF2B5EF4-FFF2-40B4-BE49-F238E27FC236}">
                <a16:creationId xmlns:a16="http://schemas.microsoft.com/office/drawing/2014/main" id="{6725C51A-9FCF-D34A-8FF9-546CB352DD43}"/>
              </a:ext>
            </a:extLst>
          </p:cNvPr>
          <p:cNvSpPr>
            <a:spLocks noGrp="1"/>
          </p:cNvSpPr>
          <p:nvPr>
            <p:ph type="ftr" sz="quarter" idx="11"/>
          </p:nvPr>
        </p:nvSpPr>
        <p:spPr/>
        <p:txBody>
          <a:bodyPr/>
          <a:lstStyle/>
          <a:p>
            <a:r>
              <a:rPr lang="en-US" noProof="0"/>
              <a:t>IBM Watson AI / Watson &amp; Cloud Platform Expert Services / December 2018 / © 2018 IBM Corporation</a:t>
            </a:r>
          </a:p>
        </p:txBody>
      </p:sp>
    </p:spTree>
    <p:extLst>
      <p:ext uri="{BB962C8B-B14F-4D97-AF65-F5344CB8AC3E}">
        <p14:creationId xmlns:p14="http://schemas.microsoft.com/office/powerpoint/2010/main" val="31375491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57902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24239414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6267189" y="1454615"/>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73647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Tree>
    <p:extLst>
      <p:ext uri="{BB962C8B-B14F-4D97-AF65-F5344CB8AC3E}">
        <p14:creationId xmlns:p14="http://schemas.microsoft.com/office/powerpoint/2010/main" val="40076347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Tree>
    <p:extLst>
      <p:ext uri="{BB962C8B-B14F-4D97-AF65-F5344CB8AC3E}">
        <p14:creationId xmlns:p14="http://schemas.microsoft.com/office/powerpoint/2010/main" val="31041320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465401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Click to edit Master text styles</a:t>
            </a:r>
          </a:p>
        </p:txBody>
      </p:sp>
    </p:spTree>
    <p:extLst>
      <p:ext uri="{BB962C8B-B14F-4D97-AF65-F5344CB8AC3E}">
        <p14:creationId xmlns:p14="http://schemas.microsoft.com/office/powerpoint/2010/main" val="29260028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IBM Watson AI / Watson &amp; Cloud Platform Expert Services / December 2018 / © 2018 IBM Corporation</a:t>
            </a:r>
          </a:p>
        </p:txBody>
      </p:sp>
      <p:pic>
        <p:nvPicPr>
          <p:cNvPr id="5" name="Picture 4" descr="ibm_gry.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34604" y="2914867"/>
            <a:ext cx="1730144" cy="701463"/>
          </a:xfrm>
          <a:prstGeom prst="rect">
            <a:avLst/>
          </a:prstGeom>
        </p:spPr>
      </p:pic>
    </p:spTree>
    <p:extLst>
      <p:ext uri="{BB962C8B-B14F-4D97-AF65-F5344CB8AC3E}">
        <p14:creationId xmlns:p14="http://schemas.microsoft.com/office/powerpoint/2010/main" val="38930646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a:t>
            </a:fld>
            <a:endParaRPr lang="en-US" dirty="0">
              <a:solidFill>
                <a:srgbClr val="FFFFFF"/>
              </a:solidFill>
            </a:endParaRPr>
          </a:p>
        </p:txBody>
      </p:sp>
      <p:sp>
        <p:nvSpPr>
          <p:cNvPr id="4" name="Footer Placeholder 3"/>
          <p:cNvSpPr>
            <a:spLocks noGrp="1"/>
          </p:cNvSpPr>
          <p:nvPr>
            <p:ph type="ftr" sz="quarter" idx="11"/>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5" name="Title 1"/>
          <p:cNvSpPr>
            <a:spLocks noGrp="1"/>
          </p:cNvSpPr>
          <p:nvPr>
            <p:ph type="title"/>
          </p:nvPr>
        </p:nvSpPr>
        <p:spPr>
          <a:xfrm>
            <a:off x="304800" y="268224"/>
            <a:ext cx="11582400" cy="1140968"/>
          </a:xfrm>
        </p:spPr>
        <p:txBody>
          <a:bodyPr/>
          <a:lstStyle>
            <a:lvl1pPr>
              <a:defRPr sz="2800" b="1"/>
            </a:lvl1pPr>
          </a:lstStyle>
          <a:p>
            <a:r>
              <a:rPr lang="en-US"/>
              <a:t>Click to edit Master title style</a:t>
            </a:r>
            <a:endParaRPr lang="en-US" dirty="0"/>
          </a:p>
        </p:txBody>
      </p:sp>
      <p:sp>
        <p:nvSpPr>
          <p:cNvPr id="6" name="Text Placeholder 5"/>
          <p:cNvSpPr>
            <a:spLocks noGrp="1"/>
          </p:cNvSpPr>
          <p:nvPr>
            <p:ph type="body" sz="quarter" idx="12"/>
          </p:nvPr>
        </p:nvSpPr>
        <p:spPr>
          <a:xfrm>
            <a:off x="304800" y="1498600"/>
            <a:ext cx="11582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Tree>
    <p:extLst>
      <p:ext uri="{BB962C8B-B14F-4D97-AF65-F5344CB8AC3E}">
        <p14:creationId xmlns:p14="http://schemas.microsoft.com/office/powerpoint/2010/main" val="42350689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Title Only 1">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508003" y="457200"/>
            <a:ext cx="10812400" cy="5032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2800" b="1" i="0" u="none" strike="noStrike" cap="none">
                <a:solidFill>
                  <a:schemeClr val="accent1"/>
                </a:solidFill>
                <a:latin typeface="+mj-lt"/>
                <a:ea typeface="Arial"/>
                <a:cs typeface="Arial"/>
                <a:sym typeface="Arial"/>
              </a:defRPr>
            </a:lvl1pPr>
            <a:lvl2pPr marL="0" marR="0" lvl="1" indent="0" algn="l" rtl="0">
              <a:spcBef>
                <a:spcPts val="0"/>
              </a:spcBef>
              <a:spcAft>
                <a:spcPts val="0"/>
              </a:spcAft>
              <a:buNone/>
              <a:defRPr sz="2400" b="1"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2400" b="1"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2400" b="1"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2400" b="1" i="0" u="none" strike="noStrike" cap="none">
                <a:solidFill>
                  <a:schemeClr val="dk1"/>
                </a:solidFill>
                <a:latin typeface="Arial"/>
                <a:ea typeface="Arial"/>
                <a:cs typeface="Arial"/>
                <a:sym typeface="Arial"/>
              </a:defRPr>
            </a:lvl5pPr>
            <a:lvl6pPr marL="457189" marR="0" lvl="5" indent="0" algn="l" rtl="0">
              <a:spcBef>
                <a:spcPts val="0"/>
              </a:spcBef>
              <a:spcAft>
                <a:spcPts val="0"/>
              </a:spcAft>
              <a:buNone/>
              <a:defRPr sz="2400" b="1" i="0" u="none" strike="noStrike" cap="none">
                <a:solidFill>
                  <a:schemeClr val="dk1"/>
                </a:solidFill>
                <a:latin typeface="Arial"/>
                <a:ea typeface="Arial"/>
                <a:cs typeface="Arial"/>
                <a:sym typeface="Arial"/>
              </a:defRPr>
            </a:lvl6pPr>
            <a:lvl7pPr marL="914377" marR="0" lvl="6" indent="0" algn="l" rtl="0">
              <a:spcBef>
                <a:spcPts val="0"/>
              </a:spcBef>
              <a:spcAft>
                <a:spcPts val="0"/>
              </a:spcAft>
              <a:buNone/>
              <a:defRPr sz="2400" b="1" i="0" u="none" strike="noStrike" cap="none">
                <a:solidFill>
                  <a:schemeClr val="dk1"/>
                </a:solidFill>
                <a:latin typeface="Arial"/>
                <a:ea typeface="Arial"/>
                <a:cs typeface="Arial"/>
                <a:sym typeface="Arial"/>
              </a:defRPr>
            </a:lvl7pPr>
            <a:lvl8pPr marL="1371566" marR="0" lvl="7" indent="0" algn="l" rtl="0">
              <a:spcBef>
                <a:spcPts val="0"/>
              </a:spcBef>
              <a:spcAft>
                <a:spcPts val="0"/>
              </a:spcAft>
              <a:buNone/>
              <a:defRPr sz="2400" b="1" i="0" u="none" strike="noStrike" cap="none">
                <a:solidFill>
                  <a:schemeClr val="dk1"/>
                </a:solidFill>
                <a:latin typeface="Arial"/>
                <a:ea typeface="Arial"/>
                <a:cs typeface="Arial"/>
                <a:sym typeface="Arial"/>
              </a:defRPr>
            </a:lvl8pPr>
            <a:lvl9pPr marL="1828754" marR="0" lvl="8" indent="0" algn="l" rtl="0">
              <a:spcBef>
                <a:spcPts val="0"/>
              </a:spcBef>
              <a:spcAft>
                <a:spcPts val="0"/>
              </a:spcAft>
              <a:buNone/>
              <a:defRPr sz="2400" b="1" i="0" u="none" strike="noStrike" cap="none">
                <a:solidFill>
                  <a:schemeClr val="dk1"/>
                </a:solidFill>
                <a:latin typeface="Arial"/>
                <a:ea typeface="Arial"/>
                <a:cs typeface="Arial"/>
                <a:sym typeface="Arial"/>
              </a:defRPr>
            </a:lvl9pPr>
          </a:lstStyle>
          <a:p>
            <a:endParaRPr dirty="0"/>
          </a:p>
        </p:txBody>
      </p:sp>
      <p:sp>
        <p:nvSpPr>
          <p:cNvPr id="2" name="Footer Placeholder 1"/>
          <p:cNvSpPr>
            <a:spLocks noGrp="1"/>
          </p:cNvSpPr>
          <p:nvPr>
            <p:ph type="ftr" sz="quarter" idx="10"/>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3" name="Slide Number Placeholder 2"/>
          <p:cNvSpPr>
            <a:spLocks noGrp="1"/>
          </p:cNvSpPr>
          <p:nvPr>
            <p:ph type="sldNum" sz="quarter" idx="11"/>
          </p:nvPr>
        </p:nvSpPr>
        <p:spPr/>
        <p:txBody>
          <a:bodyPr/>
          <a:lstStyle/>
          <a:p>
            <a:pPr defTabSz="914377"/>
            <a:fld id="{3FD999D4-B456-9943-89B7-30D56181CE18}" type="slidenum">
              <a:rPr lang="en-US" smtClean="0">
                <a:solidFill>
                  <a:srgbClr val="FFFFFF"/>
                </a:solidFill>
              </a:rPr>
              <a:pPr defTabSz="914377"/>
              <a:t>‹#›</a:t>
            </a:fld>
            <a:endParaRPr lang="en-US" dirty="0">
              <a:solidFill>
                <a:srgbClr val="FFFFFF"/>
              </a:solidFill>
            </a:endParaRPr>
          </a:p>
        </p:txBody>
      </p:sp>
    </p:spTree>
    <p:extLst>
      <p:ext uri="{BB962C8B-B14F-4D97-AF65-F5344CB8AC3E}">
        <p14:creationId xmlns:p14="http://schemas.microsoft.com/office/powerpoint/2010/main" val="3600646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en-US" noProof="0"/>
              <a:t>IBM Watson AI / Watson &amp; Cloud Platform Expert Services / December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noProof="0" smtClean="0"/>
              <a:pPr/>
              <a:t>‹#›</a:t>
            </a:fld>
            <a:endParaRPr lang="en-US" noProof="0"/>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tx1"/>
                </a:solidFill>
              </a:defRPr>
            </a:lvl1pPr>
          </a:lstStyle>
          <a:p>
            <a:r>
              <a:rPr lang="en-US" noProof="0"/>
              <a:t>Click to edit Master title style</a:t>
            </a:r>
          </a:p>
        </p:txBody>
      </p:sp>
    </p:spTree>
    <p:extLst>
      <p:ext uri="{BB962C8B-B14F-4D97-AF65-F5344CB8AC3E}">
        <p14:creationId xmlns:p14="http://schemas.microsoft.com/office/powerpoint/2010/main" val="2784861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noProof="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p>
            <a:r>
              <a:rPr lang="en-US" noProof="0"/>
              <a:t>IBM Watson AI / Watson &amp; Cloud Platform Expert Services / December 2018 / © 2018 IBM Corporation</a:t>
            </a:r>
          </a:p>
        </p:txBody>
      </p:sp>
      <p:sp>
        <p:nvSpPr>
          <p:cNvPr id="6" name="Text Placeholder 5"/>
          <p:cNvSpPr>
            <a:spLocks noGrp="1"/>
          </p:cNvSpPr>
          <p:nvPr>
            <p:ph type="body" sz="quarter" idx="12" hasCustomPrompt="1"/>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6"/>
          <p:cNvSpPr>
            <a:spLocks noGrp="1"/>
          </p:cNvSpPr>
          <p:nvPr>
            <p:ph type="body" sz="quarter" idx="13" hasCustomPrompt="1"/>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1248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noProof="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noProof="0"/>
              <a:t>IBM Watson AI / Watson &amp; Cloud Platform Expert Services / December 2018 / © 2018 IBM Corporation</a:t>
            </a:r>
          </a:p>
        </p:txBody>
      </p:sp>
      <p:sp>
        <p:nvSpPr>
          <p:cNvPr id="8" name="Text Placeholder 7"/>
          <p:cNvSpPr>
            <a:spLocks noGrp="1"/>
          </p:cNvSpPr>
          <p:nvPr>
            <p:ph type="body" sz="quarter" idx="12" hasCustomPrompt="1"/>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noProof="0"/>
              <a:t>Click to edit Master text styles</a:t>
            </a:r>
          </a:p>
        </p:txBody>
      </p:sp>
    </p:spTree>
    <p:extLst>
      <p:ext uri="{BB962C8B-B14F-4D97-AF65-F5344CB8AC3E}">
        <p14:creationId xmlns:p14="http://schemas.microsoft.com/office/powerpoint/2010/main" val="1676251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noProof="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noProof="0"/>
              <a:t>IBM Watson AI / Watson &amp; Cloud Platform Expert Services / December 2018 / © 2018 IBM Corporation</a:t>
            </a:r>
          </a:p>
        </p:txBody>
      </p:sp>
      <p:sp>
        <p:nvSpPr>
          <p:cNvPr id="8" name="Text Placeholder 7"/>
          <p:cNvSpPr>
            <a:spLocks noGrp="1"/>
          </p:cNvSpPr>
          <p:nvPr>
            <p:ph type="body" sz="quarter" idx="12" hasCustomPrompt="1"/>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noProof="0"/>
              <a:t>Click to edit Master text styles</a:t>
            </a:r>
          </a:p>
        </p:txBody>
      </p:sp>
      <p:sp>
        <p:nvSpPr>
          <p:cNvPr id="6" name="Picture Placeholder 5"/>
          <p:cNvSpPr>
            <a:spLocks noGrp="1"/>
          </p:cNvSpPr>
          <p:nvPr>
            <p:ph type="pic" sz="quarter" idx="13" hasCustomPrompt="1"/>
          </p:nvPr>
        </p:nvSpPr>
        <p:spPr>
          <a:xfrm>
            <a:off x="6096000" y="0"/>
            <a:ext cx="6096000" cy="6858000"/>
          </a:xfrm>
        </p:spPr>
        <p:txBody>
          <a:bodyPr/>
          <a:lstStyle>
            <a:lvl1pPr>
              <a:defRPr>
                <a:solidFill>
                  <a:schemeClr val="tx1"/>
                </a:solidFill>
              </a:defRPr>
            </a:lvl1pPr>
          </a:lstStyle>
          <a:p>
            <a:r>
              <a:rPr lang="en-US" noProof="0"/>
              <a:t>Drag picture to placeholder or click icon to add</a:t>
            </a:r>
          </a:p>
        </p:txBody>
      </p:sp>
    </p:spTree>
    <p:extLst>
      <p:ext uri="{BB962C8B-B14F-4D97-AF65-F5344CB8AC3E}">
        <p14:creationId xmlns:p14="http://schemas.microsoft.com/office/powerpoint/2010/main" val="2373174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noProof="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p>
            <a:r>
              <a:rPr lang="en-US" noProof="0"/>
              <a:t>IBM Watson AI / Watson &amp; Cloud Platform Expert Services / December 2018 / © 2018 IBM Corporation</a:t>
            </a:r>
          </a:p>
        </p:txBody>
      </p:sp>
    </p:spTree>
    <p:extLst>
      <p:ext uri="{BB962C8B-B14F-4D97-AF65-F5344CB8AC3E}">
        <p14:creationId xmlns:p14="http://schemas.microsoft.com/office/powerpoint/2010/main" val="206193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tx1"/>
                </a:solidFill>
              </a:defRPr>
            </a:lvl1pPr>
          </a:lstStyle>
          <a:p>
            <a:r>
              <a:rPr lang="en-US" noProof="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noProof="0"/>
              <a:t>IBM Watson AI / Watson &amp; Cloud Platform Expert Services / December 2018 / © 2018 IBM Corporation</a:t>
            </a:r>
          </a:p>
        </p:txBody>
      </p:sp>
    </p:spTree>
    <p:extLst>
      <p:ext uri="{BB962C8B-B14F-4D97-AF65-F5344CB8AC3E}">
        <p14:creationId xmlns:p14="http://schemas.microsoft.com/office/powerpoint/2010/main" val="302601409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tx1"/>
                </a:solidFill>
                <a:latin typeface="+mn-lt"/>
                <a:ea typeface="Arial" charset="0"/>
                <a:cs typeface="Arial" charset="0"/>
              </a:defRPr>
            </a:lvl1pPr>
          </a:lstStyle>
          <a:p>
            <a:fld id="{D0BE6F14-FF48-0F4F-A8AA-2E3F25371E4A}" type="slidenum">
              <a:rPr lang="en-US" noProof="0" smtClean="0"/>
              <a:pPr/>
              <a:t>‹#›</a:t>
            </a:fld>
            <a:endParaRPr lang="en-US" noProof="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noProof="0"/>
              <a:t>IBM Watson AI / Watson &amp; Cloud Platform Expert Services / December 2018 / © 2018 IBM Corporation</a:t>
            </a:r>
          </a:p>
        </p:txBody>
      </p:sp>
    </p:spTree>
    <p:extLst>
      <p:ext uri="{BB962C8B-B14F-4D97-AF65-F5344CB8AC3E}">
        <p14:creationId xmlns:p14="http://schemas.microsoft.com/office/powerpoint/2010/main" val="34668928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Lst>
  <p:hf hdr="0" dt="0"/>
  <p:txStyles>
    <p:titleStyle>
      <a:lvl1pPr algn="l" defTabSz="609585" rtl="0" eaLnBrk="1" latinLnBrk="0" hangingPunct="1">
        <a:lnSpc>
          <a:spcPct val="90000"/>
        </a:lnSpc>
        <a:spcBef>
          <a:spcPct val="0"/>
        </a:spcBef>
        <a:buNone/>
        <a:defRPr sz="3200" kern="1200">
          <a:solidFill>
            <a:schemeClr val="tx1"/>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tx1"/>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5.emf"/><Relationship Id="rId7" Type="http://schemas.microsoft.com/office/2007/relationships/hdphoto" Target="../media/hdphoto2.wdp"/><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8.jpeg"/><Relationship Id="rId5" Type="http://schemas.openxmlformats.org/officeDocument/2006/relationships/image" Target="../media/image7.jpg"/><Relationship Id="rId4" Type="http://schemas.openxmlformats.org/officeDocument/2006/relationships/image" Target="../media/image6.jpg"/><Relationship Id="rId9" Type="http://schemas.openxmlformats.org/officeDocument/2006/relationships/image" Target="../media/image10.jpg"/></Relationships>
</file>

<file path=ppt/slides/_rels/slide6.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6.jpg"/><Relationship Id="rId18" Type="http://schemas.microsoft.com/office/2007/relationships/hdphoto" Target="../media/hdphoto2.wdp"/><Relationship Id="rId3" Type="http://schemas.openxmlformats.org/officeDocument/2006/relationships/image" Target="../media/image11.jpg"/><Relationship Id="rId7" Type="http://schemas.openxmlformats.org/officeDocument/2006/relationships/image" Target="../media/image15.emf"/><Relationship Id="rId12" Type="http://schemas.openxmlformats.org/officeDocument/2006/relationships/image" Target="../media/image20.emf"/><Relationship Id="rId17" Type="http://schemas.openxmlformats.org/officeDocument/2006/relationships/image" Target="../media/image8.jpeg"/><Relationship Id="rId2" Type="http://schemas.openxmlformats.org/officeDocument/2006/relationships/notesSlide" Target="../notesSlides/notesSlide5.xml"/><Relationship Id="rId16" Type="http://schemas.openxmlformats.org/officeDocument/2006/relationships/image" Target="../media/image7.jpg"/><Relationship Id="rId1" Type="http://schemas.openxmlformats.org/officeDocument/2006/relationships/slideLayout" Target="../slideLayouts/slideLayout12.xml"/><Relationship Id="rId6" Type="http://schemas.openxmlformats.org/officeDocument/2006/relationships/image" Target="../media/image14.emf"/><Relationship Id="rId11" Type="http://schemas.openxmlformats.org/officeDocument/2006/relationships/image" Target="../media/image19.emf"/><Relationship Id="rId5" Type="http://schemas.openxmlformats.org/officeDocument/2006/relationships/image" Target="../media/image13.emf"/><Relationship Id="rId15" Type="http://schemas.openxmlformats.org/officeDocument/2006/relationships/image" Target="../media/image10.jpg"/><Relationship Id="rId10" Type="http://schemas.openxmlformats.org/officeDocument/2006/relationships/image" Target="../media/image18.emf"/><Relationship Id="rId4" Type="http://schemas.openxmlformats.org/officeDocument/2006/relationships/image" Target="../media/image12.emf"/><Relationship Id="rId9" Type="http://schemas.openxmlformats.org/officeDocument/2006/relationships/image" Target="../media/image17.emf"/><Relationship Id="rId14" Type="http://schemas.openxmlformats.org/officeDocument/2006/relationships/image" Target="../media/image9.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br>
              <a:rPr lang="en-US" sz="4000" dirty="0">
                <a:solidFill>
                  <a:schemeClr val="bg2"/>
                </a:solidFill>
              </a:rPr>
            </a:br>
            <a:br>
              <a:rPr lang="en-US" sz="4000" dirty="0">
                <a:solidFill>
                  <a:schemeClr val="bg2"/>
                </a:solidFill>
              </a:rPr>
            </a:br>
            <a:r>
              <a:rPr lang="en-US" sz="4000" dirty="0"/>
              <a:t>IBM Watson Data </a:t>
            </a:r>
            <a:br>
              <a:rPr lang="en-US" sz="4000" dirty="0"/>
            </a:br>
            <a:r>
              <a:rPr lang="en-US" sz="4000" dirty="0"/>
              <a:t>Expert Services</a:t>
            </a:r>
            <a:br>
              <a:rPr lang="en-US" sz="4000" dirty="0"/>
            </a:br>
            <a:br>
              <a:rPr lang="en-US" sz="4000" dirty="0"/>
            </a:br>
            <a:br>
              <a:rPr lang="en-US" sz="4000" dirty="0"/>
            </a:br>
            <a:r>
              <a:rPr lang="en-US" sz="4000" dirty="0"/>
              <a:t>Introduction &amp; Context</a:t>
            </a:r>
            <a:br>
              <a:rPr lang="en-US" sz="4000" dirty="0"/>
            </a:br>
            <a:br>
              <a:rPr lang="en-US" sz="4000" dirty="0"/>
            </a:br>
            <a:br>
              <a:rPr lang="en-US" sz="4000" b="1" dirty="0">
                <a:solidFill>
                  <a:srgbClr val="FF0000"/>
                </a:solidFill>
              </a:rPr>
            </a:br>
            <a:endParaRPr lang="en-US" sz="2000" dirty="0">
              <a:solidFill>
                <a:schemeClr val="bg1"/>
              </a:solidFill>
            </a:endParaRPr>
          </a:p>
        </p:txBody>
      </p:sp>
      <p:sp>
        <p:nvSpPr>
          <p:cNvPr id="3" name="Footer Placeholder 2">
            <a:extLst>
              <a:ext uri="{FF2B5EF4-FFF2-40B4-BE49-F238E27FC236}">
                <a16:creationId xmlns:a16="http://schemas.microsoft.com/office/drawing/2014/main" id="{476E3978-CFB7-C744-8235-79881F3FAF2C}"/>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srgbClr val="000000"/>
                </a:solidFill>
                <a:effectLst/>
                <a:uLnTx/>
                <a:uFillTx/>
                <a:latin typeface="IBM Plex Sans"/>
                <a:cs typeface="Arial" charset="0"/>
              </a:rPr>
              <a:t>IBM Watson AI / Watson &amp; Cloud Platform Expert Services / © IBM Corporation</a:t>
            </a:r>
          </a:p>
        </p:txBody>
      </p:sp>
    </p:spTree>
    <p:extLst>
      <p:ext uri="{BB962C8B-B14F-4D97-AF65-F5344CB8AC3E}">
        <p14:creationId xmlns:p14="http://schemas.microsoft.com/office/powerpoint/2010/main" val="2977281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F136626-F69A-E44F-B914-E4FB90D505CF}"/>
              </a:ext>
            </a:extLst>
          </p:cNvPr>
          <p:cNvPicPr>
            <a:picLocks noChangeAspect="1"/>
          </p:cNvPicPr>
          <p:nvPr/>
        </p:nvPicPr>
        <p:blipFill>
          <a:blip r:embed="rId2"/>
          <a:stretch>
            <a:fillRect/>
          </a:stretch>
        </p:blipFill>
        <p:spPr>
          <a:xfrm>
            <a:off x="10648891" y="7515"/>
            <a:ext cx="1543109" cy="1543109"/>
          </a:xfrm>
          <a:prstGeom prst="rect">
            <a:avLst/>
          </a:prstGeom>
        </p:spPr>
      </p:pic>
      <p:sp>
        <p:nvSpPr>
          <p:cNvPr id="4" name="Timeline and Milestones"/>
          <p:cNvSpPr txBox="1">
            <a:spLocks noGrp="1"/>
          </p:cNvSpPr>
          <p:nvPr>
            <p:ph type="title"/>
          </p:nvPr>
        </p:nvSpPr>
        <p:spPr>
          <a:xfrm>
            <a:off x="304800" y="268224"/>
            <a:ext cx="11582400" cy="1140968"/>
          </a:xfrm>
          <a:prstGeom prst="rect">
            <a:avLst/>
          </a:prstGeom>
        </p:spPr>
        <p:txBody>
          <a:bodyPr>
            <a:normAutofit/>
          </a:bodyPr>
          <a:lstStyle>
            <a:lvl1pPr defTabSz="306324">
              <a:defRPr sz="3200">
                <a:solidFill>
                  <a:schemeClr val="accent1"/>
                </a:solidFill>
              </a:defRPr>
            </a:lvl1pPr>
          </a:lstStyle>
          <a:p>
            <a:r>
              <a:rPr lang="en-GB" sz="2800" dirty="0">
                <a:latin typeface="IBM Plex Sans" panose="020B0503050000000000" pitchFamily="34" charset="77"/>
              </a:rPr>
              <a:t>Data Understanding and Preparation</a:t>
            </a:r>
            <a:endParaRPr sz="2800" dirty="0">
              <a:latin typeface="IBM Plex Sans" panose="020B0503050000000000" pitchFamily="34" charset="77"/>
            </a:endParaRPr>
          </a:p>
        </p:txBody>
      </p:sp>
      <p:sp>
        <p:nvSpPr>
          <p:cNvPr id="5" name="TextBox 4"/>
          <p:cNvSpPr txBox="1"/>
          <p:nvPr/>
        </p:nvSpPr>
        <p:spPr>
          <a:xfrm>
            <a:off x="455926" y="1060282"/>
            <a:ext cx="11440585" cy="1818957"/>
          </a:xfrm>
          <a:prstGeom prst="rect">
            <a:avLst/>
          </a:prstGeom>
        </p:spPr>
        <p:txBody>
          <a:bodyPr vert="horz" lIns="0" tIns="0" rIns="0" bIns="0" rtlCol="0">
            <a:noAutofit/>
          </a:bodyPr>
          <a:lstStyle>
            <a:lvl1pPr lvl="0" indent="0" defTabSz="609585">
              <a:lnSpc>
                <a:spcPct val="100000"/>
              </a:lnSpc>
              <a:spcBef>
                <a:spcPts val="0"/>
              </a:spcBef>
              <a:buFont typeface="Arial"/>
              <a:buNone/>
              <a:tabLst>
                <a:tab pos="5253435" algn="dec"/>
              </a:tabLst>
              <a:defRPr sz="1867" b="1">
                <a:solidFill>
                  <a:schemeClr val="bg2"/>
                </a:solidFill>
                <a:latin typeface="IBM Plex Sans" panose="020B0503050000000000" pitchFamily="34" charset="77"/>
                <a:ea typeface="Arial" charset="0"/>
                <a:cs typeface="Arial" charset="0"/>
              </a:defRPr>
            </a:lvl1pPr>
            <a:lvl2pPr marL="230712" indent="-230712" defTabSz="609585">
              <a:lnSpc>
                <a:spcPct val="100000"/>
              </a:lnSpc>
              <a:spcBef>
                <a:spcPts val="0"/>
              </a:spcBef>
              <a:spcAft>
                <a:spcPts val="0"/>
              </a:spcAft>
              <a:buFont typeface="Arial"/>
              <a:buChar char="–"/>
              <a:tabLst/>
              <a:defRPr sz="1867">
                <a:solidFill>
                  <a:schemeClr val="bg2"/>
                </a:solidFill>
                <a:ea typeface="Arial" charset="0"/>
                <a:cs typeface="Arial" charset="0"/>
              </a:defRPr>
            </a:lvl2pPr>
            <a:lvl3pPr marL="529153" indent="-230712" defTabSz="609585">
              <a:lnSpc>
                <a:spcPct val="100000"/>
              </a:lnSpc>
              <a:spcBef>
                <a:spcPts val="0"/>
              </a:spcBef>
              <a:spcAft>
                <a:spcPts val="0"/>
              </a:spcAft>
              <a:buFont typeface="Arial"/>
              <a:buChar char="•"/>
              <a:defRPr sz="1867">
                <a:solidFill>
                  <a:schemeClr val="bg2"/>
                </a:solidFill>
                <a:ea typeface="Arial" charset="0"/>
                <a:cs typeface="Arial" charset="0"/>
              </a:defRPr>
            </a:lvl3pPr>
            <a:lvl4pPr marL="833946" indent="-224361" defTabSz="609585">
              <a:lnSpc>
                <a:spcPct val="100000"/>
              </a:lnSpc>
              <a:spcBef>
                <a:spcPts val="0"/>
              </a:spcBef>
              <a:spcAft>
                <a:spcPts val="0"/>
              </a:spcAft>
              <a:buFont typeface="Arial"/>
              <a:buChar char="–"/>
              <a:defRPr sz="1867">
                <a:solidFill>
                  <a:schemeClr val="bg2"/>
                </a:solidFill>
                <a:ea typeface="Arial" charset="0"/>
                <a:cs typeface="Arial" charset="0"/>
              </a:defRPr>
            </a:lvl4pPr>
            <a:lvl5pPr marL="1071007" indent="-230712" defTabSz="609585">
              <a:lnSpc>
                <a:spcPct val="100000"/>
              </a:lnSpc>
              <a:spcBef>
                <a:spcPts val="0"/>
              </a:spcBef>
              <a:spcAft>
                <a:spcPts val="0"/>
              </a:spcAft>
              <a:buFont typeface="Arial"/>
              <a:buChar char="»"/>
              <a:defRPr sz="1867">
                <a:solidFill>
                  <a:schemeClr val="bg2"/>
                </a:solidFill>
                <a:ea typeface="Arial" charset="0"/>
                <a:cs typeface="Arial" charset="0"/>
              </a:defRPr>
            </a:lvl5pPr>
            <a:lvl6pPr marL="3352716" indent="-304792" defTabSz="609585">
              <a:spcBef>
                <a:spcPct val="20000"/>
              </a:spcBef>
              <a:buFont typeface="Arial"/>
              <a:buChar char="•"/>
              <a:defRPr sz="2667"/>
            </a:lvl6pPr>
            <a:lvl7pPr marL="3962301" indent="-304792" defTabSz="609585">
              <a:spcBef>
                <a:spcPct val="20000"/>
              </a:spcBef>
              <a:buFont typeface="Arial"/>
              <a:buChar char="•"/>
              <a:defRPr sz="2667"/>
            </a:lvl7pPr>
            <a:lvl8pPr marL="4571886" indent="-304792" defTabSz="609585">
              <a:spcBef>
                <a:spcPct val="20000"/>
              </a:spcBef>
              <a:buFont typeface="Arial"/>
              <a:buChar char="•"/>
              <a:defRPr sz="2667"/>
            </a:lvl8pPr>
            <a:lvl9pPr marL="5181470" indent="-304792" defTabSz="609585">
              <a:spcBef>
                <a:spcPct val="20000"/>
              </a:spcBef>
              <a:buFont typeface="Arial"/>
              <a:buChar char="•"/>
              <a:defRPr sz="2667"/>
            </a:lvl9pPr>
          </a:lstStyle>
          <a:p>
            <a:r>
              <a:rPr lang="en-US" sz="1800" dirty="0">
                <a:solidFill>
                  <a:schemeClr val="tx1"/>
                </a:solidFill>
                <a:latin typeface="+mn-lt"/>
              </a:rPr>
              <a:t>Step 3 </a:t>
            </a:r>
            <a:r>
              <a:rPr lang="mr-IN" sz="1800" dirty="0">
                <a:solidFill>
                  <a:schemeClr val="tx1"/>
                </a:solidFill>
                <a:latin typeface="+mn-lt"/>
              </a:rPr>
              <a:t>–</a:t>
            </a:r>
            <a:r>
              <a:rPr lang="en-US" sz="1800" dirty="0">
                <a:solidFill>
                  <a:schemeClr val="tx1"/>
                </a:solidFill>
                <a:latin typeface="+mn-lt"/>
              </a:rPr>
              <a:t>Source data from all available repositories</a:t>
            </a:r>
          </a:p>
          <a:p>
            <a:endParaRPr lang="en-US" sz="1800" dirty="0">
              <a:solidFill>
                <a:schemeClr val="tx1"/>
              </a:solidFill>
              <a:latin typeface="+mn-lt"/>
            </a:endParaRPr>
          </a:p>
          <a:p>
            <a:r>
              <a:rPr lang="en-US" sz="1800" b="0" dirty="0">
                <a:solidFill>
                  <a:schemeClr val="tx1"/>
                </a:solidFill>
                <a:latin typeface="+mn-lt"/>
              </a:rPr>
              <a:t>Sourcing and preprocessing of the data that populates the data model. This includes identifying, collecting, filtering and aggregating of raw data into a format required by the data models and selected mining algorithm. </a:t>
            </a:r>
          </a:p>
          <a:p>
            <a:endParaRPr lang="en-US" sz="1800" b="0" dirty="0">
              <a:solidFill>
                <a:schemeClr val="tx1"/>
              </a:solidFill>
              <a:latin typeface="+mn-lt"/>
            </a:endParaRPr>
          </a:p>
          <a:p>
            <a:r>
              <a:rPr lang="en-US" sz="1800" b="0" dirty="0">
                <a:solidFill>
                  <a:schemeClr val="tx1"/>
                </a:solidFill>
                <a:latin typeface="+mn-lt"/>
              </a:rPr>
              <a:t>Data preparation is often the most time consuming part of the data mining methodology </a:t>
            </a:r>
          </a:p>
        </p:txBody>
      </p:sp>
      <p:grpSp>
        <p:nvGrpSpPr>
          <p:cNvPr id="77" name="Group 76">
            <a:extLst>
              <a:ext uri="{FF2B5EF4-FFF2-40B4-BE49-F238E27FC236}">
                <a16:creationId xmlns:a16="http://schemas.microsoft.com/office/drawing/2014/main" id="{4FBACAE4-BEC3-2949-BBB9-1127FEBD13AB}"/>
              </a:ext>
            </a:extLst>
          </p:cNvPr>
          <p:cNvGrpSpPr/>
          <p:nvPr/>
        </p:nvGrpSpPr>
        <p:grpSpPr>
          <a:xfrm>
            <a:off x="8268858" y="3182170"/>
            <a:ext cx="1288473" cy="845246"/>
            <a:chOff x="7481457" y="2424540"/>
            <a:chExt cx="1288473" cy="1022748"/>
          </a:xfrm>
        </p:grpSpPr>
        <p:sp>
          <p:nvSpPr>
            <p:cNvPr id="78" name="Rectangle 77">
              <a:extLst>
                <a:ext uri="{FF2B5EF4-FFF2-40B4-BE49-F238E27FC236}">
                  <a16:creationId xmlns:a16="http://schemas.microsoft.com/office/drawing/2014/main" id="{402B735D-7265-BC4E-AAC5-B392163B17FD}"/>
                </a:ext>
              </a:extLst>
            </p:cNvPr>
            <p:cNvSpPr/>
            <p:nvPr/>
          </p:nvSpPr>
          <p:spPr>
            <a:xfrm>
              <a:off x="7481457" y="2424543"/>
              <a:ext cx="1288473" cy="102274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IBM Plex Sans" panose="020B0503050000000000" pitchFamily="34" charset="77"/>
              </a:endParaRPr>
            </a:p>
          </p:txBody>
        </p:sp>
        <p:sp>
          <p:nvSpPr>
            <p:cNvPr id="79" name="Oval 78">
              <a:extLst>
                <a:ext uri="{FF2B5EF4-FFF2-40B4-BE49-F238E27FC236}">
                  <a16:creationId xmlns:a16="http://schemas.microsoft.com/office/drawing/2014/main" id="{76C3720C-C272-2C49-B217-48F3C9CA9486}"/>
                </a:ext>
              </a:extLst>
            </p:cNvPr>
            <p:cNvSpPr/>
            <p:nvPr/>
          </p:nvSpPr>
          <p:spPr>
            <a:xfrm>
              <a:off x="7481457" y="2424540"/>
              <a:ext cx="1288473" cy="1022744"/>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GB" sz="1600" dirty="0">
                  <a:solidFill>
                    <a:schemeClr val="tx1"/>
                  </a:solidFill>
                  <a:latin typeface="IBM Plex Sans" panose="020B0503050000000000" pitchFamily="34" charset="77"/>
                </a:rPr>
                <a:t>Content Manager</a:t>
              </a:r>
            </a:p>
          </p:txBody>
        </p:sp>
      </p:grpSp>
      <p:grpSp>
        <p:nvGrpSpPr>
          <p:cNvPr id="80" name="Group 79">
            <a:extLst>
              <a:ext uri="{FF2B5EF4-FFF2-40B4-BE49-F238E27FC236}">
                <a16:creationId xmlns:a16="http://schemas.microsoft.com/office/drawing/2014/main" id="{34F61CA0-8A08-6D49-9173-B02D7A76EF91}"/>
              </a:ext>
            </a:extLst>
          </p:cNvPr>
          <p:cNvGrpSpPr/>
          <p:nvPr/>
        </p:nvGrpSpPr>
        <p:grpSpPr>
          <a:xfrm>
            <a:off x="5620520" y="3154984"/>
            <a:ext cx="845131" cy="721354"/>
            <a:chOff x="3560621" y="2757050"/>
            <a:chExt cx="1066801" cy="969819"/>
          </a:xfrm>
        </p:grpSpPr>
        <p:sp>
          <p:nvSpPr>
            <p:cNvPr id="81" name="Folded Corner 80">
              <a:extLst>
                <a:ext uri="{FF2B5EF4-FFF2-40B4-BE49-F238E27FC236}">
                  <a16:creationId xmlns:a16="http://schemas.microsoft.com/office/drawing/2014/main" id="{34F0EB00-6D8B-454B-BA48-26B86348F630}"/>
                </a:ext>
              </a:extLst>
            </p:cNvPr>
            <p:cNvSpPr/>
            <p:nvPr/>
          </p:nvSpPr>
          <p:spPr>
            <a:xfrm>
              <a:off x="3726876" y="2757050"/>
              <a:ext cx="595746" cy="665019"/>
            </a:xfrm>
            <a:prstGeom prst="foldedCorner">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IBM Plex Sans" panose="020B0503050000000000" pitchFamily="34" charset="77"/>
              </a:endParaRPr>
            </a:p>
          </p:txBody>
        </p:sp>
        <p:sp>
          <p:nvSpPr>
            <p:cNvPr id="82" name="Folded Corner 81">
              <a:extLst>
                <a:ext uri="{FF2B5EF4-FFF2-40B4-BE49-F238E27FC236}">
                  <a16:creationId xmlns:a16="http://schemas.microsoft.com/office/drawing/2014/main" id="{C686168F-AAB3-F34D-AE99-C7579AF7B712}"/>
                </a:ext>
              </a:extLst>
            </p:cNvPr>
            <p:cNvSpPr/>
            <p:nvPr/>
          </p:nvSpPr>
          <p:spPr>
            <a:xfrm>
              <a:off x="3879276" y="2909450"/>
              <a:ext cx="595746" cy="665019"/>
            </a:xfrm>
            <a:prstGeom prst="foldedCorner">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IBM Plex Sans" panose="020B0503050000000000" pitchFamily="34" charset="77"/>
              </a:endParaRPr>
            </a:p>
          </p:txBody>
        </p:sp>
        <p:sp>
          <p:nvSpPr>
            <p:cNvPr id="83" name="Folded Corner 82">
              <a:extLst>
                <a:ext uri="{FF2B5EF4-FFF2-40B4-BE49-F238E27FC236}">
                  <a16:creationId xmlns:a16="http://schemas.microsoft.com/office/drawing/2014/main" id="{6E845C31-C728-6C44-952B-1AD7C49018EE}"/>
                </a:ext>
              </a:extLst>
            </p:cNvPr>
            <p:cNvSpPr/>
            <p:nvPr/>
          </p:nvSpPr>
          <p:spPr>
            <a:xfrm>
              <a:off x="4031676" y="3061850"/>
              <a:ext cx="595746" cy="665019"/>
            </a:xfrm>
            <a:prstGeom prst="foldedCorner">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IBM Plex Sans" panose="020B0503050000000000" pitchFamily="34" charset="77"/>
              </a:endParaRPr>
            </a:p>
          </p:txBody>
        </p:sp>
        <p:sp>
          <p:nvSpPr>
            <p:cNvPr id="84" name="Folded Corner 83">
              <a:extLst>
                <a:ext uri="{FF2B5EF4-FFF2-40B4-BE49-F238E27FC236}">
                  <a16:creationId xmlns:a16="http://schemas.microsoft.com/office/drawing/2014/main" id="{F86BBEC1-7479-7140-9599-5755D4EA423C}"/>
                </a:ext>
              </a:extLst>
            </p:cNvPr>
            <p:cNvSpPr/>
            <p:nvPr/>
          </p:nvSpPr>
          <p:spPr>
            <a:xfrm>
              <a:off x="3560621" y="2840178"/>
              <a:ext cx="595746" cy="665019"/>
            </a:xfrm>
            <a:prstGeom prst="foldedCorner">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IBM Plex Sans" panose="020B0503050000000000" pitchFamily="34" charset="77"/>
              </a:endParaRPr>
            </a:p>
          </p:txBody>
        </p:sp>
      </p:grpSp>
      <p:sp>
        <p:nvSpPr>
          <p:cNvPr id="86" name="Can 85">
            <a:extLst>
              <a:ext uri="{FF2B5EF4-FFF2-40B4-BE49-F238E27FC236}">
                <a16:creationId xmlns:a16="http://schemas.microsoft.com/office/drawing/2014/main" id="{135568E7-4411-E341-85ED-8BFCD2DA5EAB}"/>
              </a:ext>
            </a:extLst>
          </p:cNvPr>
          <p:cNvSpPr/>
          <p:nvPr/>
        </p:nvSpPr>
        <p:spPr>
          <a:xfrm>
            <a:off x="2779558" y="3168382"/>
            <a:ext cx="1006345" cy="496947"/>
          </a:xfrm>
          <a:prstGeom prst="can">
            <a:avLst/>
          </a:pr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endParaRPr lang="en-GB" kern="0">
              <a:latin typeface="IBM Plex Sans" panose="020B0503050000000000" pitchFamily="34" charset="77"/>
            </a:endParaRPr>
          </a:p>
        </p:txBody>
      </p:sp>
      <p:sp>
        <p:nvSpPr>
          <p:cNvPr id="87" name="Can 86">
            <a:extLst>
              <a:ext uri="{FF2B5EF4-FFF2-40B4-BE49-F238E27FC236}">
                <a16:creationId xmlns:a16="http://schemas.microsoft.com/office/drawing/2014/main" id="{EFDF4353-6063-044B-A090-BA2AB815723B}"/>
              </a:ext>
            </a:extLst>
          </p:cNvPr>
          <p:cNvSpPr/>
          <p:nvPr/>
        </p:nvSpPr>
        <p:spPr>
          <a:xfrm>
            <a:off x="3468677" y="3204991"/>
            <a:ext cx="1006345" cy="496947"/>
          </a:xfrm>
          <a:prstGeom prst="can">
            <a:avLst/>
          </a:pr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endParaRPr lang="en-GB" kern="0">
              <a:latin typeface="IBM Plex Sans" panose="020B0503050000000000" pitchFamily="34" charset="77"/>
            </a:endParaRPr>
          </a:p>
        </p:txBody>
      </p:sp>
      <p:sp>
        <p:nvSpPr>
          <p:cNvPr id="88" name="Can 87">
            <a:extLst>
              <a:ext uri="{FF2B5EF4-FFF2-40B4-BE49-F238E27FC236}">
                <a16:creationId xmlns:a16="http://schemas.microsoft.com/office/drawing/2014/main" id="{D8AEE850-905E-F34A-837F-C0206D33FF3C}"/>
              </a:ext>
            </a:extLst>
          </p:cNvPr>
          <p:cNvSpPr/>
          <p:nvPr/>
        </p:nvSpPr>
        <p:spPr>
          <a:xfrm>
            <a:off x="2756773" y="3385375"/>
            <a:ext cx="1006345" cy="496947"/>
          </a:xfrm>
          <a:prstGeom prst="can">
            <a:avLst/>
          </a:pr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endParaRPr lang="en-GB" kern="0">
              <a:latin typeface="IBM Plex Sans" panose="020B0503050000000000" pitchFamily="34" charset="77"/>
            </a:endParaRPr>
          </a:p>
        </p:txBody>
      </p:sp>
      <p:sp>
        <p:nvSpPr>
          <p:cNvPr id="89" name="Rectangle 88">
            <a:extLst>
              <a:ext uri="{FF2B5EF4-FFF2-40B4-BE49-F238E27FC236}">
                <a16:creationId xmlns:a16="http://schemas.microsoft.com/office/drawing/2014/main" id="{5167671F-CA6C-5647-A067-D999AF283908}"/>
              </a:ext>
            </a:extLst>
          </p:cNvPr>
          <p:cNvSpPr/>
          <p:nvPr/>
        </p:nvSpPr>
        <p:spPr>
          <a:xfrm>
            <a:off x="4100947" y="4461068"/>
            <a:ext cx="3505200" cy="35270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IBM Plex Sans" panose="020B0503050000000000" pitchFamily="34" charset="77"/>
              </a:rPr>
              <a:t>Select</a:t>
            </a:r>
          </a:p>
        </p:txBody>
      </p:sp>
      <p:sp>
        <p:nvSpPr>
          <p:cNvPr id="90" name="Rectangle 89">
            <a:extLst>
              <a:ext uri="{FF2B5EF4-FFF2-40B4-BE49-F238E27FC236}">
                <a16:creationId xmlns:a16="http://schemas.microsoft.com/office/drawing/2014/main" id="{773D4038-EF93-2940-840A-ED327F3C5628}"/>
              </a:ext>
            </a:extLst>
          </p:cNvPr>
          <p:cNvSpPr/>
          <p:nvPr/>
        </p:nvSpPr>
        <p:spPr>
          <a:xfrm>
            <a:off x="2466112" y="5912715"/>
            <a:ext cx="1745674" cy="35270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IBM Plex Sans" panose="020B0503050000000000" pitchFamily="34" charset="77"/>
              </a:rPr>
              <a:t>Cleanse</a:t>
            </a:r>
            <a:endParaRPr lang="en-GB" dirty="0">
              <a:solidFill>
                <a:schemeClr val="tx1"/>
              </a:solidFill>
              <a:latin typeface="IBM Plex Sans" panose="020B0503050000000000" pitchFamily="34" charset="77"/>
            </a:endParaRPr>
          </a:p>
        </p:txBody>
      </p:sp>
      <p:sp>
        <p:nvSpPr>
          <p:cNvPr id="91" name="Rectangle 90">
            <a:extLst>
              <a:ext uri="{FF2B5EF4-FFF2-40B4-BE49-F238E27FC236}">
                <a16:creationId xmlns:a16="http://schemas.microsoft.com/office/drawing/2014/main" id="{76C6D200-5FBB-F242-BE45-1A2A0E682BB6}"/>
              </a:ext>
            </a:extLst>
          </p:cNvPr>
          <p:cNvSpPr/>
          <p:nvPr/>
        </p:nvSpPr>
        <p:spPr>
          <a:xfrm>
            <a:off x="5048192" y="5912715"/>
            <a:ext cx="1745674" cy="35270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IBM Plex Sans" panose="020B0503050000000000" pitchFamily="34" charset="77"/>
              </a:rPr>
              <a:t>Filter</a:t>
            </a:r>
          </a:p>
        </p:txBody>
      </p:sp>
      <p:sp>
        <p:nvSpPr>
          <p:cNvPr id="92" name="Rectangle 91">
            <a:extLst>
              <a:ext uri="{FF2B5EF4-FFF2-40B4-BE49-F238E27FC236}">
                <a16:creationId xmlns:a16="http://schemas.microsoft.com/office/drawing/2014/main" id="{97734191-7A24-4040-93DF-0C588E970037}"/>
              </a:ext>
            </a:extLst>
          </p:cNvPr>
          <p:cNvSpPr/>
          <p:nvPr/>
        </p:nvSpPr>
        <p:spPr>
          <a:xfrm>
            <a:off x="7786257" y="5912715"/>
            <a:ext cx="1745674" cy="35270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IBM Plex Sans" panose="020B0503050000000000" pitchFamily="34" charset="77"/>
              </a:rPr>
              <a:t>Aggregate</a:t>
            </a:r>
          </a:p>
        </p:txBody>
      </p:sp>
      <p:sp>
        <p:nvSpPr>
          <p:cNvPr id="93" name="Can 92">
            <a:extLst>
              <a:ext uri="{FF2B5EF4-FFF2-40B4-BE49-F238E27FC236}">
                <a16:creationId xmlns:a16="http://schemas.microsoft.com/office/drawing/2014/main" id="{065C8194-43B6-CA48-9A7D-F17DC3E998D7}"/>
              </a:ext>
            </a:extLst>
          </p:cNvPr>
          <p:cNvSpPr/>
          <p:nvPr/>
        </p:nvSpPr>
        <p:spPr>
          <a:xfrm>
            <a:off x="5097128" y="5117080"/>
            <a:ext cx="1006345" cy="496946"/>
          </a:xfrm>
          <a:prstGeom prst="can">
            <a:avLst/>
          </a:pr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endParaRPr lang="en-GB" kern="0">
              <a:latin typeface="IBM Plex Sans" panose="020B0503050000000000" pitchFamily="34" charset="77"/>
            </a:endParaRPr>
          </a:p>
        </p:txBody>
      </p:sp>
      <p:sp>
        <p:nvSpPr>
          <p:cNvPr id="94" name="Can 93">
            <a:extLst>
              <a:ext uri="{FF2B5EF4-FFF2-40B4-BE49-F238E27FC236}">
                <a16:creationId xmlns:a16="http://schemas.microsoft.com/office/drawing/2014/main" id="{3551FA14-78E5-4A4B-A465-F6F66A0B088F}"/>
              </a:ext>
            </a:extLst>
          </p:cNvPr>
          <p:cNvSpPr/>
          <p:nvPr/>
        </p:nvSpPr>
        <p:spPr>
          <a:xfrm>
            <a:off x="5867495" y="5196687"/>
            <a:ext cx="1006345" cy="496946"/>
          </a:xfrm>
          <a:prstGeom prst="can">
            <a:avLst/>
          </a:pr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endParaRPr lang="en-GB" kern="0">
              <a:latin typeface="IBM Plex Sans" panose="020B0503050000000000" pitchFamily="34" charset="77"/>
            </a:endParaRPr>
          </a:p>
        </p:txBody>
      </p:sp>
      <p:sp>
        <p:nvSpPr>
          <p:cNvPr id="95" name="Can 94">
            <a:extLst>
              <a:ext uri="{FF2B5EF4-FFF2-40B4-BE49-F238E27FC236}">
                <a16:creationId xmlns:a16="http://schemas.microsoft.com/office/drawing/2014/main" id="{40E68728-8D45-CE40-977A-83DAE28E91B3}"/>
              </a:ext>
            </a:extLst>
          </p:cNvPr>
          <p:cNvSpPr/>
          <p:nvPr/>
        </p:nvSpPr>
        <p:spPr>
          <a:xfrm>
            <a:off x="10371761" y="5840594"/>
            <a:ext cx="1006345" cy="496946"/>
          </a:xfrm>
          <a:prstGeom prst="can">
            <a:avLst/>
          </a:pr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endParaRPr lang="en-GB" kern="0">
              <a:latin typeface="IBM Plex Sans" panose="020B0503050000000000" pitchFamily="34" charset="77"/>
            </a:endParaRPr>
          </a:p>
        </p:txBody>
      </p:sp>
      <p:cxnSp>
        <p:nvCxnSpPr>
          <p:cNvPr id="96" name="Elbow Connector 95">
            <a:extLst>
              <a:ext uri="{FF2B5EF4-FFF2-40B4-BE49-F238E27FC236}">
                <a16:creationId xmlns:a16="http://schemas.microsoft.com/office/drawing/2014/main" id="{984D3364-EEF6-624E-A1B9-02465789752F}"/>
              </a:ext>
            </a:extLst>
          </p:cNvPr>
          <p:cNvCxnSpPr>
            <a:stCxn id="79" idx="4"/>
            <a:endCxn id="89" idx="0"/>
          </p:cNvCxnSpPr>
          <p:nvPr/>
        </p:nvCxnSpPr>
        <p:spPr>
          <a:xfrm rot="5400000">
            <a:off x="7166494" y="2714466"/>
            <a:ext cx="433655" cy="3059548"/>
          </a:xfrm>
          <a:prstGeom prst="bentConnector3">
            <a:avLst>
              <a:gd name="adj1" fmla="val 32837"/>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78255AB2-C11D-6C4B-881E-37E7EDE6AB5E}"/>
              </a:ext>
            </a:extLst>
          </p:cNvPr>
          <p:cNvSpPr/>
          <p:nvPr/>
        </p:nvSpPr>
        <p:spPr>
          <a:xfrm>
            <a:off x="3618090" y="3693788"/>
            <a:ext cx="219249" cy="2219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IBM Plex Sans" panose="020B0503050000000000" pitchFamily="34" charset="77"/>
            </a:endParaRPr>
          </a:p>
        </p:txBody>
      </p:sp>
      <p:sp>
        <p:nvSpPr>
          <p:cNvPr id="98" name="Rectangle 97">
            <a:extLst>
              <a:ext uri="{FF2B5EF4-FFF2-40B4-BE49-F238E27FC236}">
                <a16:creationId xmlns:a16="http://schemas.microsoft.com/office/drawing/2014/main" id="{FEF384D9-7B7C-D343-962A-F6727F126456}"/>
              </a:ext>
            </a:extLst>
          </p:cNvPr>
          <p:cNvSpPr/>
          <p:nvPr/>
        </p:nvSpPr>
        <p:spPr>
          <a:xfrm>
            <a:off x="6070345" y="3754299"/>
            <a:ext cx="219249" cy="2219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IBM Plex Sans" panose="020B0503050000000000" pitchFamily="34" charset="77"/>
            </a:endParaRPr>
          </a:p>
        </p:txBody>
      </p:sp>
      <p:sp>
        <p:nvSpPr>
          <p:cNvPr id="99" name="Rectangle 98">
            <a:extLst>
              <a:ext uri="{FF2B5EF4-FFF2-40B4-BE49-F238E27FC236}">
                <a16:creationId xmlns:a16="http://schemas.microsoft.com/office/drawing/2014/main" id="{B501793B-9533-0C4A-9396-5120CB336CE2}"/>
              </a:ext>
            </a:extLst>
          </p:cNvPr>
          <p:cNvSpPr/>
          <p:nvPr/>
        </p:nvSpPr>
        <p:spPr>
          <a:xfrm>
            <a:off x="5743923" y="5002293"/>
            <a:ext cx="219249" cy="2219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IBM Plex Sans" panose="020B0503050000000000" pitchFamily="34" charset="77"/>
            </a:endParaRPr>
          </a:p>
        </p:txBody>
      </p:sp>
      <p:cxnSp>
        <p:nvCxnSpPr>
          <p:cNvPr id="100" name="Elbow Connector 99">
            <a:extLst>
              <a:ext uri="{FF2B5EF4-FFF2-40B4-BE49-F238E27FC236}">
                <a16:creationId xmlns:a16="http://schemas.microsoft.com/office/drawing/2014/main" id="{A80D5873-A33F-134E-8F28-23F2202EBA94}"/>
              </a:ext>
            </a:extLst>
          </p:cNvPr>
          <p:cNvCxnSpPr>
            <a:cxnSpLocks/>
            <a:stCxn id="84" idx="2"/>
            <a:endCxn id="89" idx="0"/>
          </p:cNvCxnSpPr>
          <p:nvPr/>
        </p:nvCxnSpPr>
        <p:spPr>
          <a:xfrm rot="5400000">
            <a:off x="5480218" y="4084788"/>
            <a:ext cx="749610" cy="295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AB1D9007-85DB-B84F-B5C0-E9A3ABD33FD7}"/>
              </a:ext>
            </a:extLst>
          </p:cNvPr>
          <p:cNvCxnSpPr>
            <a:cxnSpLocks/>
            <a:stCxn id="88" idx="3"/>
            <a:endCxn id="89" idx="0"/>
          </p:cNvCxnSpPr>
          <p:nvPr/>
        </p:nvCxnSpPr>
        <p:spPr>
          <a:xfrm rot="16200000" flipH="1">
            <a:off x="4267373" y="2874894"/>
            <a:ext cx="578746" cy="259360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6878F2F2-F8E4-8F46-AAE1-D6C05A44A021}"/>
              </a:ext>
            </a:extLst>
          </p:cNvPr>
          <p:cNvCxnSpPr>
            <a:cxnSpLocks/>
            <a:stCxn id="89" idx="2"/>
          </p:cNvCxnSpPr>
          <p:nvPr/>
        </p:nvCxnSpPr>
        <p:spPr>
          <a:xfrm>
            <a:off x="5853547" y="4813773"/>
            <a:ext cx="0" cy="2986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7ACEF8CD-EDDE-144E-B4A0-05FAE5094FD9}"/>
              </a:ext>
            </a:extLst>
          </p:cNvPr>
          <p:cNvCxnSpPr>
            <a:stCxn id="93" idx="2"/>
            <a:endCxn id="90" idx="1"/>
          </p:cNvCxnSpPr>
          <p:nvPr/>
        </p:nvCxnSpPr>
        <p:spPr>
          <a:xfrm rot="10800000" flipV="1">
            <a:off x="2466112" y="5365552"/>
            <a:ext cx="2631016" cy="723515"/>
          </a:xfrm>
          <a:prstGeom prst="bentConnector3">
            <a:avLst>
              <a:gd name="adj1" fmla="val 108689"/>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7400B94-FF59-F849-9C90-8BF5B3EB3A1A}"/>
              </a:ext>
            </a:extLst>
          </p:cNvPr>
          <p:cNvCxnSpPr>
            <a:stCxn id="90" idx="3"/>
            <a:endCxn id="91" idx="1"/>
          </p:cNvCxnSpPr>
          <p:nvPr/>
        </p:nvCxnSpPr>
        <p:spPr>
          <a:xfrm>
            <a:off x="4211786" y="6089068"/>
            <a:ext cx="83640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AB45345F-2A61-614A-9346-F01955C9326A}"/>
              </a:ext>
            </a:extLst>
          </p:cNvPr>
          <p:cNvCxnSpPr>
            <a:stCxn id="91" idx="3"/>
            <a:endCxn id="92" idx="1"/>
          </p:cNvCxnSpPr>
          <p:nvPr/>
        </p:nvCxnSpPr>
        <p:spPr>
          <a:xfrm>
            <a:off x="6793866" y="6089068"/>
            <a:ext cx="99239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DDDC97F8-A61B-A34A-9101-D1FDB75F8CB3}"/>
              </a:ext>
            </a:extLst>
          </p:cNvPr>
          <p:cNvCxnSpPr>
            <a:stCxn id="92" idx="3"/>
            <a:endCxn id="95" idx="2"/>
          </p:cNvCxnSpPr>
          <p:nvPr/>
        </p:nvCxnSpPr>
        <p:spPr>
          <a:xfrm flipV="1">
            <a:off x="9531931" y="6089067"/>
            <a:ext cx="839830"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47A590BA-E3F3-7647-B5F0-28D5174FB3B3}"/>
              </a:ext>
            </a:extLst>
          </p:cNvPr>
          <p:cNvSpPr txBox="1"/>
          <p:nvPr/>
        </p:nvSpPr>
        <p:spPr>
          <a:xfrm>
            <a:off x="842381" y="3438368"/>
            <a:ext cx="1558440" cy="369332"/>
          </a:xfrm>
          <a:prstGeom prst="rect">
            <a:avLst/>
          </a:prstGeom>
          <a:noFill/>
        </p:spPr>
        <p:txBody>
          <a:bodyPr wrap="none" rtlCol="0">
            <a:spAutoFit/>
          </a:bodyPr>
          <a:lstStyle/>
          <a:p>
            <a:r>
              <a:rPr lang="en-GB" dirty="0">
                <a:latin typeface="IBM Plex Sans" panose="020B0503050000000000" pitchFamily="34" charset="77"/>
              </a:rPr>
              <a:t>Data Sources</a:t>
            </a:r>
          </a:p>
        </p:txBody>
      </p:sp>
      <p:sp>
        <p:nvSpPr>
          <p:cNvPr id="108" name="TextBox 107">
            <a:extLst>
              <a:ext uri="{FF2B5EF4-FFF2-40B4-BE49-F238E27FC236}">
                <a16:creationId xmlns:a16="http://schemas.microsoft.com/office/drawing/2014/main" id="{D5D2E3FB-63E3-4F43-87C4-5DC4290395CE}"/>
              </a:ext>
            </a:extLst>
          </p:cNvPr>
          <p:cNvSpPr txBox="1"/>
          <p:nvPr/>
        </p:nvSpPr>
        <p:spPr>
          <a:xfrm>
            <a:off x="9692492" y="5381738"/>
            <a:ext cx="2262158" cy="369332"/>
          </a:xfrm>
          <a:prstGeom prst="rect">
            <a:avLst/>
          </a:prstGeom>
          <a:noFill/>
        </p:spPr>
        <p:txBody>
          <a:bodyPr wrap="none" rtlCol="0">
            <a:spAutoFit/>
          </a:bodyPr>
          <a:lstStyle/>
          <a:p>
            <a:r>
              <a:rPr lang="en-GB" dirty="0">
                <a:latin typeface="IBM Plex Sans" panose="020B0503050000000000" pitchFamily="34" charset="77"/>
              </a:rPr>
              <a:t>De-normalised Data</a:t>
            </a:r>
          </a:p>
        </p:txBody>
      </p:sp>
      <p:sp>
        <p:nvSpPr>
          <p:cNvPr id="3" name="Slide Number Placeholder 2">
            <a:extLst>
              <a:ext uri="{FF2B5EF4-FFF2-40B4-BE49-F238E27FC236}">
                <a16:creationId xmlns:a16="http://schemas.microsoft.com/office/drawing/2014/main" id="{898DCEE1-AEC2-1E4C-8892-529A1EA0D62D}"/>
              </a:ext>
            </a:extLst>
          </p:cNvPr>
          <p:cNvSpPr>
            <a:spLocks noGrp="1"/>
          </p:cNvSpPr>
          <p:nvPr>
            <p:ph type="sldNum" sz="quarter" idx="10"/>
          </p:nvPr>
        </p:nvSpPr>
        <p:spPr/>
        <p:txBody>
          <a:bodyPr/>
          <a:lstStyle/>
          <a:p>
            <a:pPr defTabSz="914377"/>
            <a:fld id="{3FD999D4-B456-9943-89B7-30D56181CE18}" type="slidenum">
              <a:rPr lang="en-US" smtClean="0"/>
              <a:pPr defTabSz="914377"/>
              <a:t>10</a:t>
            </a:fld>
            <a:endParaRPr lang="en-US" dirty="0"/>
          </a:p>
        </p:txBody>
      </p:sp>
      <p:sp>
        <p:nvSpPr>
          <p:cNvPr id="38" name="Footer Placeholder 2">
            <a:extLst>
              <a:ext uri="{FF2B5EF4-FFF2-40B4-BE49-F238E27FC236}">
                <a16:creationId xmlns:a16="http://schemas.microsoft.com/office/drawing/2014/main" id="{2B92BF84-CC58-4741-8FA9-F1DD08007302}"/>
              </a:ext>
            </a:extLst>
          </p:cNvPr>
          <p:cNvSpPr txBox="1">
            <a:spLocks/>
          </p:cNvSpPr>
          <p:nvPr/>
        </p:nvSpPr>
        <p:spPr>
          <a:xfrm>
            <a:off x="304800" y="6437376"/>
            <a:ext cx="8534400" cy="182880"/>
          </a:xfrm>
          <a:prstGeom prst="rect">
            <a:avLst/>
          </a:prstGeom>
        </p:spPr>
        <p:txBody>
          <a:bodyPr vert="horz" lIns="0" tIns="0" rIns="0" bIns="0" rtlCol="0" anchor="ctr"/>
          <a:lstStyle>
            <a:defPPr>
              <a:defRPr lang="en-US"/>
            </a:defPPr>
            <a:lvl1pPr marL="0" algn="r" defTabSz="914400" rtl="0" eaLnBrk="1" latinLnBrk="0" hangingPunct="1">
              <a:defRPr sz="800" kern="1200" baseline="0">
                <a:solidFill>
                  <a:schemeClr val="tx1"/>
                </a:solidFill>
                <a:latin typeface="+mn-lt"/>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solidFill>
                  <a:srgbClr val="000000"/>
                </a:solidFill>
                <a:latin typeface="IBM Plex Sans"/>
              </a:rPr>
              <a:t>IBM Watson AI / Watson &amp; Cloud Platform Expert Services / © IBM Corporation</a:t>
            </a:r>
            <a:endParaRPr lang="en-US" dirty="0">
              <a:solidFill>
                <a:srgbClr val="000000"/>
              </a:solidFill>
              <a:latin typeface="IBM Plex Sans"/>
            </a:endParaRPr>
          </a:p>
        </p:txBody>
      </p:sp>
    </p:spTree>
    <p:extLst>
      <p:ext uri="{BB962C8B-B14F-4D97-AF65-F5344CB8AC3E}">
        <p14:creationId xmlns:p14="http://schemas.microsoft.com/office/powerpoint/2010/main" val="135855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meline and Milestones"/>
          <p:cNvSpPr txBox="1">
            <a:spLocks noGrp="1"/>
          </p:cNvSpPr>
          <p:nvPr>
            <p:ph type="title"/>
          </p:nvPr>
        </p:nvSpPr>
        <p:spPr>
          <a:xfrm>
            <a:off x="304800" y="268224"/>
            <a:ext cx="10048259" cy="968189"/>
          </a:xfrm>
          <a:prstGeom prst="rect">
            <a:avLst/>
          </a:prstGeom>
          <a:noFill/>
        </p:spPr>
        <p:txBody>
          <a:bodyPr vert="horz" lIns="0" tIns="0" rIns="0" bIns="0" rtlCol="0" anchor="t" anchorCtr="0">
            <a:normAutofit/>
          </a:bodyPr>
          <a:lstStyle>
            <a:lvl1pPr defTabSz="306324">
              <a:defRPr sz="3200">
                <a:solidFill>
                  <a:schemeClr val="accent1"/>
                </a:solidFill>
              </a:defRPr>
            </a:lvl1pPr>
          </a:lstStyle>
          <a:p>
            <a:r>
              <a:rPr lang="en-GB" sz="2800" dirty="0">
                <a:latin typeface="IBM Plex Sans" panose="020B0503050000000000" pitchFamily="34" charset="77"/>
              </a:rPr>
              <a:t>Data Understanding and Preparation</a:t>
            </a:r>
            <a:endParaRPr sz="2800" dirty="0">
              <a:latin typeface="IBM Plex Sans" panose="020B0503050000000000" pitchFamily="34" charset="77"/>
            </a:endParaRPr>
          </a:p>
        </p:txBody>
      </p:sp>
      <p:sp>
        <p:nvSpPr>
          <p:cNvPr id="5" name="TextBox 4"/>
          <p:cNvSpPr txBox="1"/>
          <p:nvPr/>
        </p:nvSpPr>
        <p:spPr>
          <a:xfrm>
            <a:off x="4497355" y="2008169"/>
            <a:ext cx="7436498" cy="45397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0">
              <a:defRPr/>
            </a:pPr>
            <a:r>
              <a:rPr lang="en-US" sz="1700" b="1" dirty="0">
                <a:latin typeface="IBM Plex Sans" panose="020B0503050000000000" pitchFamily="34" charset="77"/>
              </a:rPr>
              <a:t>Validity of chosen variables</a:t>
            </a:r>
            <a:r>
              <a:rPr lang="en-US" sz="1700" dirty="0">
                <a:latin typeface="IBM Plex Sans" panose="020B0503050000000000" pitchFamily="34" charset="77"/>
              </a:rPr>
              <a:t> </a:t>
            </a:r>
            <a:r>
              <a:rPr lang="mr-IN" sz="1700" dirty="0">
                <a:latin typeface="IBM Plex Sans" panose="020B0503050000000000" pitchFamily="34" charset="77"/>
                <a:cs typeface="Mangal" panose="02040503050203030202" pitchFamily="18" charset="0"/>
              </a:rPr>
              <a:t>–</a:t>
            </a:r>
            <a:r>
              <a:rPr lang="en-US" sz="1700" dirty="0">
                <a:latin typeface="IBM Plex Sans" panose="020B0503050000000000" pitchFamily="34" charset="77"/>
              </a:rPr>
              <a:t> perform univariate statistical analysis to visually inspect the maximum, minimum, mean and standard deviation values for each variable to detect implausible distributions </a:t>
            </a:r>
            <a:r>
              <a:rPr lang="mr-IN" sz="1700" dirty="0">
                <a:latin typeface="IBM Plex Sans" panose="020B0503050000000000" pitchFamily="34" charset="77"/>
                <a:cs typeface="Mangal" panose="02040503050203030202" pitchFamily="18" charset="0"/>
              </a:rPr>
              <a:t>–</a:t>
            </a:r>
            <a:r>
              <a:rPr lang="en-US" sz="1700" dirty="0">
                <a:latin typeface="IBM Plex Sans" panose="020B0503050000000000" pitchFamily="34" charset="77"/>
              </a:rPr>
              <a:t> e.g. a negative age</a:t>
            </a:r>
          </a:p>
          <a:p>
            <a:pPr lvl="0">
              <a:defRPr/>
            </a:pPr>
            <a:endParaRPr lang="en-US" sz="1700" dirty="0">
              <a:latin typeface="IBM Plex Sans" panose="020B0503050000000000" pitchFamily="34" charset="77"/>
            </a:endParaRPr>
          </a:p>
          <a:p>
            <a:pPr lvl="0">
              <a:defRPr/>
            </a:pPr>
            <a:r>
              <a:rPr lang="en-US" sz="1700" b="1" dirty="0">
                <a:latin typeface="IBM Plex Sans" panose="020B0503050000000000" pitchFamily="34" charset="77"/>
              </a:rPr>
              <a:t>Handling of outliers and missing values</a:t>
            </a:r>
            <a:r>
              <a:rPr lang="en-US" sz="1700" dirty="0">
                <a:latin typeface="IBM Plex Sans" panose="020B0503050000000000" pitchFamily="34" charset="77"/>
              </a:rPr>
              <a:t> </a:t>
            </a:r>
            <a:r>
              <a:rPr lang="mr-IN" sz="1700" dirty="0">
                <a:latin typeface="IBM Plex Sans" panose="020B0503050000000000" pitchFamily="34" charset="77"/>
                <a:cs typeface="Mangal" panose="02040503050203030202" pitchFamily="18" charset="0"/>
              </a:rPr>
              <a:t>–</a:t>
            </a:r>
            <a:r>
              <a:rPr lang="en-US" sz="1700" dirty="0">
                <a:latin typeface="IBM Plex Sans" panose="020B0503050000000000" pitchFamily="34" charset="77"/>
              </a:rPr>
              <a:t> Outliers and missing values can produce biased results. The mitigation of outliers and the transformation of missing data into meaningful information can improve data quality enormously. </a:t>
            </a:r>
          </a:p>
          <a:p>
            <a:pPr lvl="0">
              <a:defRPr/>
            </a:pPr>
            <a:endParaRPr lang="en-US" sz="1700" dirty="0">
              <a:latin typeface="IBM Plex Sans" panose="020B0503050000000000" pitchFamily="34" charset="77"/>
            </a:endParaRPr>
          </a:p>
          <a:p>
            <a:pPr lvl="0">
              <a:defRPr/>
            </a:pPr>
            <a:r>
              <a:rPr lang="en-US" sz="1700" b="1" dirty="0">
                <a:latin typeface="IBM Plex Sans" panose="020B0503050000000000" pitchFamily="34" charset="77"/>
              </a:rPr>
              <a:t>Variable Selection</a:t>
            </a:r>
            <a:r>
              <a:rPr lang="en-US" sz="1700" dirty="0">
                <a:latin typeface="IBM Plex Sans" panose="020B0503050000000000" pitchFamily="34" charset="77"/>
              </a:rPr>
              <a:t> </a:t>
            </a:r>
            <a:r>
              <a:rPr lang="mr-IN" sz="1700" dirty="0">
                <a:latin typeface="IBM Plex Sans" panose="020B0503050000000000" pitchFamily="34" charset="77"/>
                <a:cs typeface="Mangal" panose="02040503050203030202" pitchFamily="18" charset="0"/>
              </a:rPr>
              <a:t>–</a:t>
            </a:r>
            <a:r>
              <a:rPr lang="en-US" sz="1700" dirty="0">
                <a:latin typeface="IBM Plex Sans" panose="020B0503050000000000" pitchFamily="34" charset="77"/>
              </a:rPr>
              <a:t> Variables can be superfluous by presenting the same or very similar information as others. Dependent or highly correlated variables can be found by performing statistical tests like bivariate statistics, linear and polynomial regression. Dependent variables should be reduced by selecting one variable for all others or by composing a new variable for all correlated ones by factor or component analysis.  Variable reduction will improve model performance</a:t>
            </a:r>
            <a:endParaRPr kumimoji="0" lang="en-US" sz="1700" b="0" i="0" u="none" strike="noStrike" kern="1200" cap="none" spc="0" normalizeH="0" baseline="0" noProof="0" dirty="0">
              <a:ln>
                <a:noFill/>
              </a:ln>
              <a:effectLst/>
              <a:uLnTx/>
              <a:uFillTx/>
              <a:latin typeface="IBM Plex Sans" panose="020B0503050000000000" pitchFamily="34" charset="77"/>
            </a:endParaRPr>
          </a:p>
        </p:txBody>
      </p:sp>
      <p:sp>
        <p:nvSpPr>
          <p:cNvPr id="2" name="Rectangle 1"/>
          <p:cNvSpPr/>
          <p:nvPr/>
        </p:nvSpPr>
        <p:spPr>
          <a:xfrm>
            <a:off x="455926" y="2379325"/>
            <a:ext cx="3657600" cy="8229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chemeClr val="tx1"/>
                </a:solidFill>
                <a:effectLst/>
                <a:uLnTx/>
                <a:uFillTx/>
                <a:latin typeface="IBM Plex Sans" panose="020B0503050000000000" pitchFamily="34" charset="77"/>
              </a:rPr>
              <a:t>Validity of chosen variables </a:t>
            </a:r>
            <a:r>
              <a:rPr kumimoji="0" lang="mr-IN" sz="1800" b="0" i="0" u="none" strike="noStrike" kern="1200" cap="none" spc="0" normalizeH="0" baseline="0" noProof="0" dirty="0">
                <a:ln>
                  <a:noFill/>
                </a:ln>
                <a:solidFill>
                  <a:schemeClr val="tx1"/>
                </a:solidFill>
                <a:effectLst/>
                <a:uLnTx/>
                <a:uFillTx/>
                <a:latin typeface="IBM Plex Sans" panose="020B0503050000000000" pitchFamily="34" charset="77"/>
                <a:cs typeface="Mangal" panose="02040503050203030202" pitchFamily="18" charset="0"/>
              </a:rPr>
              <a:t>–</a:t>
            </a:r>
            <a:r>
              <a:rPr kumimoji="0" lang="en-GB" sz="1800" b="0" i="0" u="none" strike="noStrike" kern="1200" cap="none" spc="0" normalizeH="0" baseline="0" noProof="0" dirty="0">
                <a:ln>
                  <a:noFill/>
                </a:ln>
                <a:solidFill>
                  <a:schemeClr val="tx1"/>
                </a:solidFill>
                <a:effectLst/>
                <a:uLnTx/>
                <a:uFillTx/>
                <a:latin typeface="IBM Plex Sans" panose="020B0503050000000000" pitchFamily="34" charset="77"/>
              </a:rPr>
              <a:t> Visual Inspection</a:t>
            </a:r>
          </a:p>
        </p:txBody>
      </p:sp>
      <p:sp>
        <p:nvSpPr>
          <p:cNvPr id="6" name="Rectangle 5"/>
          <p:cNvSpPr/>
          <p:nvPr/>
        </p:nvSpPr>
        <p:spPr>
          <a:xfrm>
            <a:off x="455926" y="3748101"/>
            <a:ext cx="3657600" cy="8229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chemeClr val="tx1"/>
                </a:solidFill>
                <a:effectLst/>
                <a:uLnTx/>
                <a:uFillTx/>
                <a:latin typeface="IBM Plex Sans" panose="020B0503050000000000" pitchFamily="34" charset="77"/>
              </a:rPr>
              <a:t>Handling of outliers and missing values</a:t>
            </a:r>
          </a:p>
        </p:txBody>
      </p:sp>
      <p:sp>
        <p:nvSpPr>
          <p:cNvPr id="7" name="Rectangle 6"/>
          <p:cNvSpPr/>
          <p:nvPr/>
        </p:nvSpPr>
        <p:spPr>
          <a:xfrm>
            <a:off x="455926" y="5116877"/>
            <a:ext cx="3657600" cy="82296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chemeClr val="tx1"/>
                </a:solidFill>
                <a:effectLst/>
                <a:uLnTx/>
                <a:uFillTx/>
                <a:latin typeface="IBM Plex Sans" panose="020B0503050000000000" pitchFamily="34" charset="77"/>
              </a:rPr>
              <a:t>Variable  selection </a:t>
            </a:r>
            <a:r>
              <a:rPr kumimoji="0" lang="mr-IN" sz="1800" b="0" i="0" u="none" strike="noStrike" kern="1200" cap="none" spc="0" normalizeH="0" baseline="0" noProof="0" dirty="0">
                <a:ln>
                  <a:noFill/>
                </a:ln>
                <a:solidFill>
                  <a:schemeClr val="tx1"/>
                </a:solidFill>
                <a:effectLst/>
                <a:uLnTx/>
                <a:uFillTx/>
                <a:latin typeface="IBM Plex Sans" panose="020B0503050000000000" pitchFamily="34" charset="77"/>
                <a:cs typeface="Mangal" panose="02040503050203030202" pitchFamily="18" charset="0"/>
              </a:rPr>
              <a:t>–</a:t>
            </a:r>
            <a:r>
              <a:rPr kumimoji="0" lang="en-GB" sz="1800" b="0" i="0" u="none" strike="noStrike" kern="1200" cap="none" spc="0" normalizeH="0" baseline="0" noProof="0" dirty="0">
                <a:ln>
                  <a:noFill/>
                </a:ln>
                <a:solidFill>
                  <a:schemeClr val="tx1"/>
                </a:solidFill>
                <a:effectLst/>
                <a:uLnTx/>
                <a:uFillTx/>
                <a:latin typeface="IBM Plex Sans" panose="020B0503050000000000" pitchFamily="34" charset="77"/>
              </a:rPr>
              <a:t> removal of redundant variables</a:t>
            </a:r>
          </a:p>
        </p:txBody>
      </p:sp>
      <p:cxnSp>
        <p:nvCxnSpPr>
          <p:cNvPr id="8" name="Straight Connector 7"/>
          <p:cNvCxnSpPr>
            <a:stCxn id="2" idx="2"/>
            <a:endCxn id="6" idx="0"/>
          </p:cNvCxnSpPr>
          <p:nvPr/>
        </p:nvCxnSpPr>
        <p:spPr>
          <a:xfrm>
            <a:off x="2284726" y="3202285"/>
            <a:ext cx="0" cy="5458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2"/>
            <a:endCxn id="7" idx="0"/>
          </p:cNvCxnSpPr>
          <p:nvPr/>
        </p:nvCxnSpPr>
        <p:spPr>
          <a:xfrm>
            <a:off x="2284726" y="4571061"/>
            <a:ext cx="0" cy="5458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85BC6CC-5F16-BC42-88A8-0F9EC2D029CE}"/>
              </a:ext>
            </a:extLst>
          </p:cNvPr>
          <p:cNvSpPr txBox="1"/>
          <p:nvPr/>
        </p:nvSpPr>
        <p:spPr>
          <a:xfrm>
            <a:off x="455926" y="834998"/>
            <a:ext cx="9897133" cy="1171367"/>
          </a:xfrm>
          <a:prstGeom prst="rect">
            <a:avLst/>
          </a:prstGeom>
        </p:spPr>
        <p:txBody>
          <a:bodyPr vert="horz" lIns="0" tIns="0" rIns="0" bIns="0" rtlCol="0">
            <a:noAutofit/>
          </a:bodyPr>
          <a:lstStyle>
            <a:defPPr>
              <a:defRPr lang="en-US"/>
            </a:defPPr>
            <a:lvl1pPr lvl="0" indent="0" defTabSz="609585">
              <a:lnSpc>
                <a:spcPct val="100000"/>
              </a:lnSpc>
              <a:spcBef>
                <a:spcPts val="0"/>
              </a:spcBef>
              <a:buFont typeface="Arial"/>
              <a:buNone/>
              <a:tabLst>
                <a:tab pos="5253435" algn="dec"/>
              </a:tabLst>
              <a:defRPr sz="1867" b="1">
                <a:solidFill>
                  <a:schemeClr val="bg2"/>
                </a:solidFill>
                <a:latin typeface="IBM Plex Sans" panose="020B0503050000000000" pitchFamily="34" charset="77"/>
                <a:ea typeface="Arial" charset="0"/>
                <a:cs typeface="Arial" charset="0"/>
              </a:defRPr>
            </a:lvl1pPr>
            <a:lvl2pPr marL="230712" indent="-230712" defTabSz="609585">
              <a:lnSpc>
                <a:spcPct val="100000"/>
              </a:lnSpc>
              <a:spcBef>
                <a:spcPts val="0"/>
              </a:spcBef>
              <a:spcAft>
                <a:spcPts val="0"/>
              </a:spcAft>
              <a:buFont typeface="Arial"/>
              <a:buChar char="–"/>
              <a:tabLst/>
              <a:defRPr sz="1867">
                <a:solidFill>
                  <a:schemeClr val="bg2"/>
                </a:solidFill>
                <a:ea typeface="Arial" charset="0"/>
                <a:cs typeface="Arial" charset="0"/>
              </a:defRPr>
            </a:lvl2pPr>
            <a:lvl3pPr marL="529153" indent="-230712" defTabSz="609585">
              <a:lnSpc>
                <a:spcPct val="100000"/>
              </a:lnSpc>
              <a:spcBef>
                <a:spcPts val="0"/>
              </a:spcBef>
              <a:spcAft>
                <a:spcPts val="0"/>
              </a:spcAft>
              <a:buFont typeface="Arial"/>
              <a:buChar char="•"/>
              <a:defRPr sz="1867">
                <a:solidFill>
                  <a:schemeClr val="bg2"/>
                </a:solidFill>
                <a:ea typeface="Arial" charset="0"/>
                <a:cs typeface="Arial" charset="0"/>
              </a:defRPr>
            </a:lvl3pPr>
            <a:lvl4pPr marL="833946" indent="-224361" defTabSz="609585">
              <a:lnSpc>
                <a:spcPct val="100000"/>
              </a:lnSpc>
              <a:spcBef>
                <a:spcPts val="0"/>
              </a:spcBef>
              <a:spcAft>
                <a:spcPts val="0"/>
              </a:spcAft>
              <a:buFont typeface="Arial"/>
              <a:buChar char="–"/>
              <a:defRPr sz="1867">
                <a:solidFill>
                  <a:schemeClr val="bg2"/>
                </a:solidFill>
                <a:ea typeface="Arial" charset="0"/>
                <a:cs typeface="Arial" charset="0"/>
              </a:defRPr>
            </a:lvl4pPr>
            <a:lvl5pPr marL="1071007" indent="-230712" defTabSz="609585">
              <a:lnSpc>
                <a:spcPct val="100000"/>
              </a:lnSpc>
              <a:spcBef>
                <a:spcPts val="0"/>
              </a:spcBef>
              <a:spcAft>
                <a:spcPts val="0"/>
              </a:spcAft>
              <a:buFont typeface="Arial"/>
              <a:buChar char="»"/>
              <a:defRPr sz="1867">
                <a:solidFill>
                  <a:schemeClr val="bg2"/>
                </a:solidFill>
                <a:ea typeface="Arial" charset="0"/>
                <a:cs typeface="Arial" charset="0"/>
              </a:defRPr>
            </a:lvl5pPr>
            <a:lvl6pPr marL="3352716" indent="-304792" defTabSz="609585">
              <a:spcBef>
                <a:spcPct val="20000"/>
              </a:spcBef>
              <a:buFont typeface="Arial"/>
              <a:buChar char="•"/>
              <a:defRPr sz="2667"/>
            </a:lvl6pPr>
            <a:lvl7pPr marL="3962301" indent="-304792" defTabSz="609585">
              <a:spcBef>
                <a:spcPct val="20000"/>
              </a:spcBef>
              <a:buFont typeface="Arial"/>
              <a:buChar char="•"/>
              <a:defRPr sz="2667"/>
            </a:lvl7pPr>
            <a:lvl8pPr marL="4571886" indent="-304792" defTabSz="609585">
              <a:spcBef>
                <a:spcPct val="20000"/>
              </a:spcBef>
              <a:buFont typeface="Arial"/>
              <a:buChar char="•"/>
              <a:defRPr sz="2667"/>
            </a:lvl8pPr>
            <a:lvl9pPr marL="5181470" indent="-304792" defTabSz="609585">
              <a:spcBef>
                <a:spcPct val="20000"/>
              </a:spcBef>
              <a:buFont typeface="Arial"/>
              <a:buChar char="•"/>
              <a:defRPr sz="2667"/>
            </a:lvl9pPr>
          </a:lstStyle>
          <a:p>
            <a:r>
              <a:rPr lang="en-US" dirty="0">
                <a:solidFill>
                  <a:schemeClr val="tx1"/>
                </a:solidFill>
              </a:rPr>
              <a:t>Step 4 </a:t>
            </a:r>
            <a:r>
              <a:rPr lang="mr-IN" dirty="0">
                <a:solidFill>
                  <a:schemeClr val="tx1"/>
                </a:solidFill>
              </a:rPr>
              <a:t>–</a:t>
            </a:r>
            <a:r>
              <a:rPr lang="en-US" dirty="0">
                <a:solidFill>
                  <a:schemeClr val="tx1"/>
                </a:solidFill>
              </a:rPr>
              <a:t> Evaluate the data quality</a:t>
            </a:r>
          </a:p>
          <a:p>
            <a:endParaRPr lang="en-US" sz="1100" dirty="0">
              <a:solidFill>
                <a:schemeClr val="tx1"/>
              </a:solidFill>
            </a:endParaRPr>
          </a:p>
          <a:p>
            <a:r>
              <a:rPr lang="en-US" b="0" dirty="0">
                <a:solidFill>
                  <a:schemeClr val="tx1"/>
                </a:solidFill>
              </a:rPr>
              <a:t>Having populated the data model the next step is to ensure that the data fulfils the requirement of completeness, exactness and relevance</a:t>
            </a:r>
          </a:p>
        </p:txBody>
      </p:sp>
      <p:pic>
        <p:nvPicPr>
          <p:cNvPr id="11" name="Picture 10">
            <a:extLst>
              <a:ext uri="{FF2B5EF4-FFF2-40B4-BE49-F238E27FC236}">
                <a16:creationId xmlns:a16="http://schemas.microsoft.com/office/drawing/2014/main" id="{CF766352-36BA-CD46-B153-EC03879726DE}"/>
              </a:ext>
            </a:extLst>
          </p:cNvPr>
          <p:cNvPicPr>
            <a:picLocks noChangeAspect="1"/>
          </p:cNvPicPr>
          <p:nvPr/>
        </p:nvPicPr>
        <p:blipFill>
          <a:blip r:embed="rId3"/>
          <a:stretch>
            <a:fillRect/>
          </a:stretch>
        </p:blipFill>
        <p:spPr>
          <a:xfrm>
            <a:off x="10677795" y="0"/>
            <a:ext cx="1514205" cy="1514205"/>
          </a:xfrm>
          <a:prstGeom prst="rect">
            <a:avLst/>
          </a:prstGeom>
        </p:spPr>
      </p:pic>
      <p:sp>
        <p:nvSpPr>
          <p:cNvPr id="9" name="Slide Number Placeholder 8">
            <a:extLst>
              <a:ext uri="{FF2B5EF4-FFF2-40B4-BE49-F238E27FC236}">
                <a16:creationId xmlns:a16="http://schemas.microsoft.com/office/drawing/2014/main" id="{764B507F-0E0C-2347-A116-B08B96B13CE6}"/>
              </a:ext>
            </a:extLst>
          </p:cNvPr>
          <p:cNvSpPr>
            <a:spLocks noGrp="1"/>
          </p:cNvSpPr>
          <p:nvPr>
            <p:ph type="sldNum" sz="quarter" idx="10"/>
          </p:nvPr>
        </p:nvSpPr>
        <p:spPr/>
        <p:txBody>
          <a:bodyPr/>
          <a:lstStyle/>
          <a:p>
            <a:fld id="{D0BE6F14-FF48-0F4F-A8AA-2E3F25371E4A}" type="slidenum">
              <a:rPr lang="en-US" smtClean="0"/>
              <a:pPr/>
              <a:t>11</a:t>
            </a:fld>
            <a:endParaRPr lang="en-US"/>
          </a:p>
        </p:txBody>
      </p:sp>
      <p:sp>
        <p:nvSpPr>
          <p:cNvPr id="13" name="Footer Placeholder 2">
            <a:extLst>
              <a:ext uri="{FF2B5EF4-FFF2-40B4-BE49-F238E27FC236}">
                <a16:creationId xmlns:a16="http://schemas.microsoft.com/office/drawing/2014/main" id="{6CC82F8A-58EA-4D1F-8528-D65FEDA8DB64}"/>
              </a:ext>
            </a:extLst>
          </p:cNvPr>
          <p:cNvSpPr txBox="1">
            <a:spLocks/>
          </p:cNvSpPr>
          <p:nvPr/>
        </p:nvSpPr>
        <p:spPr>
          <a:xfrm>
            <a:off x="304800" y="6437376"/>
            <a:ext cx="8534400" cy="182880"/>
          </a:xfrm>
          <a:prstGeom prst="rect">
            <a:avLst/>
          </a:prstGeom>
        </p:spPr>
        <p:txBody>
          <a:bodyPr vert="horz" lIns="0" tIns="0" rIns="0" bIns="0" rtlCol="0" anchor="ctr"/>
          <a:lstStyle>
            <a:defPPr>
              <a:defRPr lang="en-US"/>
            </a:defPPr>
            <a:lvl1pPr marL="0" algn="r" defTabSz="914400" rtl="0" eaLnBrk="1" latinLnBrk="0" hangingPunct="1">
              <a:defRPr sz="800" kern="1200" baseline="0">
                <a:solidFill>
                  <a:schemeClr val="tx1"/>
                </a:solidFill>
                <a:latin typeface="+mn-lt"/>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solidFill>
                  <a:srgbClr val="000000"/>
                </a:solidFill>
                <a:latin typeface="IBM Plex Sans"/>
              </a:rPr>
              <a:t>IBM Watson AI / Watson &amp; Cloud Platform Expert Services / © IBM Corporation</a:t>
            </a:r>
            <a:endParaRPr lang="en-US" dirty="0">
              <a:solidFill>
                <a:srgbClr val="000000"/>
              </a:solidFill>
              <a:latin typeface="IBM Plex Sans"/>
            </a:endParaRPr>
          </a:p>
        </p:txBody>
      </p:sp>
    </p:spTree>
    <p:extLst>
      <p:ext uri="{BB962C8B-B14F-4D97-AF65-F5344CB8AC3E}">
        <p14:creationId xmlns:p14="http://schemas.microsoft.com/office/powerpoint/2010/main" val="3451140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meline and Milestones"/>
          <p:cNvSpPr txBox="1">
            <a:spLocks noGrp="1"/>
          </p:cNvSpPr>
          <p:nvPr>
            <p:ph type="title"/>
          </p:nvPr>
        </p:nvSpPr>
        <p:spPr>
          <a:xfrm>
            <a:off x="304800" y="268224"/>
            <a:ext cx="11582400" cy="1140968"/>
          </a:xfrm>
          <a:prstGeom prst="rect">
            <a:avLst/>
          </a:prstGeom>
        </p:spPr>
        <p:txBody>
          <a:bodyPr>
            <a:normAutofit/>
          </a:bodyPr>
          <a:lstStyle>
            <a:lvl1pPr defTabSz="306324">
              <a:defRPr sz="3200">
                <a:solidFill>
                  <a:schemeClr val="accent1"/>
                </a:solidFill>
              </a:defRPr>
            </a:lvl1pPr>
          </a:lstStyle>
          <a:p>
            <a:r>
              <a:rPr lang="en-GB" sz="2800" dirty="0" err="1">
                <a:latin typeface="IBM Plex Sans" panose="020B0503050000000000" pitchFamily="34" charset="77"/>
              </a:rPr>
              <a:t>Modeling</a:t>
            </a:r>
            <a:endParaRPr sz="2800" dirty="0">
              <a:latin typeface="IBM Plex Sans" panose="020B0503050000000000" pitchFamily="34" charset="77"/>
            </a:endParaRPr>
          </a:p>
        </p:txBody>
      </p:sp>
      <p:sp>
        <p:nvSpPr>
          <p:cNvPr id="2" name="Text Placeholder 1">
            <a:extLst>
              <a:ext uri="{FF2B5EF4-FFF2-40B4-BE49-F238E27FC236}">
                <a16:creationId xmlns:a16="http://schemas.microsoft.com/office/drawing/2014/main" id="{8F3BE959-D3AD-A744-902A-5A860EBEB395}"/>
              </a:ext>
            </a:extLst>
          </p:cNvPr>
          <p:cNvSpPr>
            <a:spLocks noGrp="1"/>
          </p:cNvSpPr>
          <p:nvPr>
            <p:ph type="body" sz="quarter" idx="12"/>
          </p:nvPr>
        </p:nvSpPr>
        <p:spPr>
          <a:xfrm>
            <a:off x="455926" y="888006"/>
            <a:ext cx="11582400" cy="1956056"/>
          </a:xfrm>
        </p:spPr>
        <p:txBody>
          <a:bodyPr vert="horz" lIns="0" tIns="0" rIns="0" bIns="0" rtlCol="0">
            <a:noAutofit/>
          </a:bodyPr>
          <a:lstStyle/>
          <a:p>
            <a:r>
              <a:rPr lang="en-US" b="1" dirty="0">
                <a:latin typeface="IBM Plex Sans" panose="020B0503050000000000" pitchFamily="34" charset="77"/>
              </a:rPr>
              <a:t>Step 5 </a:t>
            </a:r>
            <a:r>
              <a:rPr lang="mr-IN" b="1" dirty="0">
                <a:latin typeface="IBM Plex Sans" panose="020B0503050000000000" pitchFamily="34" charset="77"/>
              </a:rPr>
              <a:t>–</a:t>
            </a:r>
            <a:r>
              <a:rPr lang="en-US" b="1" dirty="0">
                <a:latin typeface="IBM Plex Sans" panose="020B0503050000000000" pitchFamily="34" charset="77"/>
              </a:rPr>
              <a:t> Select the mining algorithm or function to answer the business problem</a:t>
            </a:r>
          </a:p>
          <a:p>
            <a:endParaRPr lang="en-US" b="1" dirty="0">
              <a:latin typeface="IBM Plex Sans" panose="020B0503050000000000" pitchFamily="34" charset="77"/>
            </a:endParaRPr>
          </a:p>
          <a:p>
            <a:r>
              <a:rPr lang="en-US" dirty="0">
                <a:latin typeface="IBM Plex Sans" panose="020B0503050000000000" pitchFamily="34" charset="77"/>
              </a:rPr>
              <a:t>Selection of the best suited modeling techniques to use for a given business problem. </a:t>
            </a:r>
          </a:p>
          <a:p>
            <a:r>
              <a:rPr lang="en-US" dirty="0">
                <a:latin typeface="IBM Plex Sans" panose="020B0503050000000000" pitchFamily="34" charset="77"/>
              </a:rPr>
              <a:t>Some standard techniques:</a:t>
            </a:r>
          </a:p>
          <a:p>
            <a:endParaRPr lang="en-US" b="1" dirty="0">
              <a:latin typeface="IBM Plex Sans" panose="020B0503050000000000" pitchFamily="34" charset="77"/>
            </a:endParaRPr>
          </a:p>
          <a:p>
            <a:endParaRPr lang="en-US" b="1" dirty="0">
              <a:latin typeface="IBM Plex Sans" panose="020B0503050000000000" pitchFamily="34" charset="77"/>
            </a:endParaRPr>
          </a:p>
        </p:txBody>
      </p:sp>
      <p:grpSp>
        <p:nvGrpSpPr>
          <p:cNvPr id="9" name="Group 8">
            <a:extLst>
              <a:ext uri="{FF2B5EF4-FFF2-40B4-BE49-F238E27FC236}">
                <a16:creationId xmlns:a16="http://schemas.microsoft.com/office/drawing/2014/main" id="{9CCA1A7C-EC4E-F545-8986-E46D0B2827E4}"/>
              </a:ext>
            </a:extLst>
          </p:cNvPr>
          <p:cNvGrpSpPr/>
          <p:nvPr/>
        </p:nvGrpSpPr>
        <p:grpSpPr>
          <a:xfrm>
            <a:off x="1112031" y="2719041"/>
            <a:ext cx="8882779" cy="919010"/>
            <a:chOff x="1609922" y="3177066"/>
            <a:chExt cx="8075254" cy="690466"/>
          </a:xfrm>
        </p:grpSpPr>
        <p:sp>
          <p:nvSpPr>
            <p:cNvPr id="8" name="Rectangle 7">
              <a:extLst>
                <a:ext uri="{FF2B5EF4-FFF2-40B4-BE49-F238E27FC236}">
                  <a16:creationId xmlns:a16="http://schemas.microsoft.com/office/drawing/2014/main" id="{1A1A8337-0980-5A44-B5D9-A3D11F272D4B}"/>
                </a:ext>
              </a:extLst>
            </p:cNvPr>
            <p:cNvSpPr/>
            <p:nvPr/>
          </p:nvSpPr>
          <p:spPr>
            <a:xfrm>
              <a:off x="1609922" y="3193399"/>
              <a:ext cx="8075254" cy="657801"/>
            </a:xfrm>
            <a:prstGeom prst="rect">
              <a:avLst/>
            </a:prstGeom>
            <a:solidFill>
              <a:schemeClr val="accent1">
                <a:lumMod val="40000"/>
                <a:lumOff val="60000"/>
              </a:schemeClr>
            </a:solidFill>
          </p:spPr>
          <p:txBody>
            <a:bodyPr wrap="square" lIns="0" tIns="0" rIns="0" bIns="0" rtlCol="0" anchor="ctr">
              <a:noAutofit/>
            </a:bodyPr>
            <a:lstStyle/>
            <a:p>
              <a:pPr algn="ctr"/>
              <a:endParaRPr lang="en-US" sz="1200" dirty="0" err="1">
                <a:latin typeface="IBM Plex Sans" panose="020B0503050000000000" pitchFamily="34" charset="77"/>
                <a:cs typeface="Arial"/>
              </a:endParaRPr>
            </a:p>
          </p:txBody>
        </p:sp>
        <p:sp>
          <p:nvSpPr>
            <p:cNvPr id="3" name="TextBox 2">
              <a:extLst>
                <a:ext uri="{FF2B5EF4-FFF2-40B4-BE49-F238E27FC236}">
                  <a16:creationId xmlns:a16="http://schemas.microsoft.com/office/drawing/2014/main" id="{CD689085-076E-AF42-BD3C-A28DAFC34D55}"/>
                </a:ext>
              </a:extLst>
            </p:cNvPr>
            <p:cNvSpPr txBox="1"/>
            <p:nvPr/>
          </p:nvSpPr>
          <p:spPr>
            <a:xfrm>
              <a:off x="1609922" y="3177066"/>
              <a:ext cx="2683329" cy="690466"/>
            </a:xfrm>
            <a:prstGeom prst="rect">
              <a:avLst/>
            </a:prstGeom>
            <a:noFill/>
          </p:spPr>
          <p:txBody>
            <a:bodyPr wrap="square" rtlCol="0" anchor="ctr" anchorCtr="0">
              <a:noAutofit/>
            </a:bodyPr>
            <a:lstStyle/>
            <a:p>
              <a:pPr marL="285750" lvl="0" indent="-285750">
                <a:buFont typeface="Arial" charset="0"/>
                <a:buChar char="•"/>
                <a:defRPr/>
              </a:pPr>
              <a:r>
                <a:rPr lang="en-US" dirty="0">
                  <a:latin typeface="IBM Plex Sans" panose="020B0503050000000000" pitchFamily="34" charset="77"/>
                </a:rPr>
                <a:t>Classification</a:t>
              </a:r>
            </a:p>
            <a:p>
              <a:pPr marL="285750" lvl="0" indent="-285750">
                <a:buFont typeface="Arial" charset="0"/>
                <a:buChar char="•"/>
                <a:defRPr/>
              </a:pPr>
              <a:r>
                <a:rPr lang="en-US" dirty="0">
                  <a:latin typeface="IBM Plex Sans" panose="020B0503050000000000" pitchFamily="34" charset="77"/>
                </a:rPr>
                <a:t>Associations</a:t>
              </a:r>
            </a:p>
          </p:txBody>
        </p:sp>
        <p:sp>
          <p:nvSpPr>
            <p:cNvPr id="6" name="TextBox 5">
              <a:extLst>
                <a:ext uri="{FF2B5EF4-FFF2-40B4-BE49-F238E27FC236}">
                  <a16:creationId xmlns:a16="http://schemas.microsoft.com/office/drawing/2014/main" id="{4CEDAECD-EF37-9A4B-B3CF-04362E676C30}"/>
                </a:ext>
              </a:extLst>
            </p:cNvPr>
            <p:cNvSpPr txBox="1"/>
            <p:nvPr/>
          </p:nvSpPr>
          <p:spPr>
            <a:xfrm>
              <a:off x="4305884" y="3177066"/>
              <a:ext cx="2683329" cy="690466"/>
            </a:xfrm>
            <a:prstGeom prst="rect">
              <a:avLst/>
            </a:prstGeom>
            <a:noFill/>
          </p:spPr>
          <p:txBody>
            <a:bodyPr wrap="square" rtlCol="0" anchor="ctr" anchorCtr="0">
              <a:noAutofit/>
            </a:bodyPr>
            <a:lstStyle/>
            <a:p>
              <a:pPr marL="285750" lvl="0" indent="-285750">
                <a:buFont typeface="Arial" charset="0"/>
                <a:buChar char="•"/>
                <a:defRPr/>
              </a:pPr>
              <a:r>
                <a:rPr lang="en-US" dirty="0">
                  <a:latin typeface="IBM Plex Sans" panose="020B0503050000000000" pitchFamily="34" charset="77"/>
                </a:rPr>
                <a:t>Clustering</a:t>
              </a:r>
            </a:p>
            <a:p>
              <a:pPr marL="285750" lvl="0" indent="-285750">
                <a:buFont typeface="Arial" charset="0"/>
                <a:buChar char="•"/>
                <a:defRPr/>
              </a:pPr>
              <a:r>
                <a:rPr lang="en-US" dirty="0">
                  <a:latin typeface="IBM Plex Sans" panose="020B0503050000000000" pitchFamily="34" charset="77"/>
                </a:rPr>
                <a:t>Prediction</a:t>
              </a:r>
            </a:p>
          </p:txBody>
        </p:sp>
        <p:sp>
          <p:nvSpPr>
            <p:cNvPr id="7" name="TextBox 6">
              <a:extLst>
                <a:ext uri="{FF2B5EF4-FFF2-40B4-BE49-F238E27FC236}">
                  <a16:creationId xmlns:a16="http://schemas.microsoft.com/office/drawing/2014/main" id="{D87B93D1-F6E4-B444-99B5-FBB4FCB4DC77}"/>
                </a:ext>
              </a:extLst>
            </p:cNvPr>
            <p:cNvSpPr txBox="1"/>
            <p:nvPr/>
          </p:nvSpPr>
          <p:spPr>
            <a:xfrm>
              <a:off x="7001847" y="3177066"/>
              <a:ext cx="2683329" cy="690466"/>
            </a:xfrm>
            <a:prstGeom prst="rect">
              <a:avLst/>
            </a:prstGeom>
            <a:noFill/>
          </p:spPr>
          <p:txBody>
            <a:bodyPr wrap="square" rtlCol="0" anchor="ctr" anchorCtr="0">
              <a:noAutofit/>
            </a:bodyPr>
            <a:lstStyle/>
            <a:p>
              <a:pPr marL="285750" lvl="0" indent="-285750">
                <a:buFont typeface="Arial" charset="0"/>
                <a:buChar char="•"/>
                <a:defRPr/>
              </a:pPr>
              <a:r>
                <a:rPr lang="en-US" dirty="0">
                  <a:latin typeface="IBM Plex Sans" panose="020B0503050000000000" pitchFamily="34" charset="77"/>
                </a:rPr>
                <a:t>Similar patterns</a:t>
              </a:r>
            </a:p>
            <a:p>
              <a:pPr marL="285750" lvl="0" indent="-285750">
                <a:buFont typeface="Arial" charset="0"/>
                <a:buChar char="•"/>
                <a:defRPr/>
              </a:pPr>
              <a:r>
                <a:rPr lang="en-US" dirty="0">
                  <a:latin typeface="IBM Plex Sans" panose="020B0503050000000000" pitchFamily="34" charset="77"/>
                </a:rPr>
                <a:t>Similar time sequences</a:t>
              </a:r>
            </a:p>
          </p:txBody>
        </p:sp>
      </p:grpSp>
      <p:sp>
        <p:nvSpPr>
          <p:cNvPr id="10" name="TextBox 9">
            <a:extLst>
              <a:ext uri="{FF2B5EF4-FFF2-40B4-BE49-F238E27FC236}">
                <a16:creationId xmlns:a16="http://schemas.microsoft.com/office/drawing/2014/main" id="{D98859D0-458B-2647-9800-631D7FE88989}"/>
              </a:ext>
            </a:extLst>
          </p:cNvPr>
          <p:cNvSpPr txBox="1"/>
          <p:nvPr/>
        </p:nvSpPr>
        <p:spPr>
          <a:xfrm>
            <a:off x="304800" y="4432041"/>
            <a:ext cx="11582400" cy="1763485"/>
          </a:xfrm>
          <a:prstGeom prst="rect">
            <a:avLst/>
          </a:prstGeom>
          <a:noFill/>
        </p:spPr>
        <p:txBody>
          <a:bodyPr wrap="square" rtlCol="0">
            <a:noAutofit/>
          </a:bodyPr>
          <a:lstStyle/>
          <a:p>
            <a:pPr lvl="0">
              <a:defRPr/>
            </a:pPr>
            <a:r>
              <a:rPr lang="en-US" dirty="0">
                <a:latin typeface="IBM Plex Sans" panose="020B0503050000000000" pitchFamily="34" charset="77"/>
              </a:rPr>
              <a:t>The selection of the method will normally be obvious, for example, market basket analysis in retail will use associations technique which was originally developed for this purpose.</a:t>
            </a:r>
          </a:p>
          <a:p>
            <a:pPr lvl="0">
              <a:defRPr/>
            </a:pPr>
            <a:endParaRPr lang="en-US" dirty="0">
              <a:latin typeface="IBM Plex Sans" panose="020B0503050000000000" pitchFamily="34" charset="77"/>
            </a:endParaRPr>
          </a:p>
        </p:txBody>
      </p:sp>
      <p:pic>
        <p:nvPicPr>
          <p:cNvPr id="11" name="Picture 10">
            <a:extLst>
              <a:ext uri="{FF2B5EF4-FFF2-40B4-BE49-F238E27FC236}">
                <a16:creationId xmlns:a16="http://schemas.microsoft.com/office/drawing/2014/main" id="{ABACABD2-D9C8-984E-8B6A-7A8FBD0CF7A5}"/>
              </a:ext>
            </a:extLst>
          </p:cNvPr>
          <p:cNvPicPr>
            <a:picLocks noChangeAspect="1"/>
          </p:cNvPicPr>
          <p:nvPr/>
        </p:nvPicPr>
        <p:blipFill>
          <a:blip r:embed="rId3"/>
          <a:stretch>
            <a:fillRect/>
          </a:stretch>
        </p:blipFill>
        <p:spPr>
          <a:xfrm>
            <a:off x="10685915" y="0"/>
            <a:ext cx="1506085" cy="1510145"/>
          </a:xfrm>
          <a:prstGeom prst="rect">
            <a:avLst/>
          </a:prstGeom>
        </p:spPr>
      </p:pic>
      <p:sp>
        <p:nvSpPr>
          <p:cNvPr id="12" name="Slide Number Placeholder 11">
            <a:extLst>
              <a:ext uri="{FF2B5EF4-FFF2-40B4-BE49-F238E27FC236}">
                <a16:creationId xmlns:a16="http://schemas.microsoft.com/office/drawing/2014/main" id="{CDD5A059-B1CA-2B48-B000-A05465800599}"/>
              </a:ext>
            </a:extLst>
          </p:cNvPr>
          <p:cNvSpPr>
            <a:spLocks noGrp="1"/>
          </p:cNvSpPr>
          <p:nvPr>
            <p:ph type="sldNum" sz="quarter" idx="10"/>
          </p:nvPr>
        </p:nvSpPr>
        <p:spPr/>
        <p:txBody>
          <a:bodyPr/>
          <a:lstStyle/>
          <a:p>
            <a:pPr defTabSz="914377"/>
            <a:fld id="{3FD999D4-B456-9943-89B7-30D56181CE18}" type="slidenum">
              <a:rPr lang="en-US" smtClean="0"/>
              <a:pPr defTabSz="914377"/>
              <a:t>12</a:t>
            </a:fld>
            <a:endParaRPr lang="en-US" dirty="0"/>
          </a:p>
        </p:txBody>
      </p:sp>
      <p:sp>
        <p:nvSpPr>
          <p:cNvPr id="13" name="Footer Placeholder 2">
            <a:extLst>
              <a:ext uri="{FF2B5EF4-FFF2-40B4-BE49-F238E27FC236}">
                <a16:creationId xmlns:a16="http://schemas.microsoft.com/office/drawing/2014/main" id="{14FFC7D9-25EC-4E9F-91DA-477DB0072C5D}"/>
              </a:ext>
            </a:extLst>
          </p:cNvPr>
          <p:cNvSpPr txBox="1">
            <a:spLocks/>
          </p:cNvSpPr>
          <p:nvPr/>
        </p:nvSpPr>
        <p:spPr>
          <a:xfrm>
            <a:off x="304800" y="6437376"/>
            <a:ext cx="8534400" cy="182880"/>
          </a:xfrm>
          <a:prstGeom prst="rect">
            <a:avLst/>
          </a:prstGeom>
        </p:spPr>
        <p:txBody>
          <a:bodyPr vert="horz" lIns="0" tIns="0" rIns="0" bIns="0" rtlCol="0" anchor="ctr"/>
          <a:lstStyle>
            <a:defPPr>
              <a:defRPr lang="en-US"/>
            </a:defPPr>
            <a:lvl1pPr marL="0" algn="r" defTabSz="914400" rtl="0" eaLnBrk="1" latinLnBrk="0" hangingPunct="1">
              <a:defRPr sz="800" kern="1200" baseline="0">
                <a:solidFill>
                  <a:schemeClr val="tx1"/>
                </a:solidFill>
                <a:latin typeface="+mn-lt"/>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solidFill>
                  <a:srgbClr val="000000"/>
                </a:solidFill>
                <a:latin typeface="IBM Plex Sans"/>
              </a:rPr>
              <a:t>IBM Watson AI / Watson &amp; Cloud Platform Expert Services / © IBM Corporation</a:t>
            </a:r>
            <a:endParaRPr lang="en-US" dirty="0">
              <a:solidFill>
                <a:srgbClr val="000000"/>
              </a:solidFill>
              <a:latin typeface="IBM Plex Sans"/>
            </a:endParaRPr>
          </a:p>
        </p:txBody>
      </p:sp>
    </p:spTree>
    <p:extLst>
      <p:ext uri="{BB962C8B-B14F-4D97-AF65-F5344CB8AC3E}">
        <p14:creationId xmlns:p14="http://schemas.microsoft.com/office/powerpoint/2010/main" val="2938282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meline and Milestones"/>
          <p:cNvSpPr txBox="1">
            <a:spLocks noGrp="1"/>
          </p:cNvSpPr>
          <p:nvPr>
            <p:ph type="title"/>
          </p:nvPr>
        </p:nvSpPr>
        <p:spPr>
          <a:xfrm>
            <a:off x="304800" y="268224"/>
            <a:ext cx="11582400" cy="1140968"/>
          </a:xfrm>
          <a:prstGeom prst="rect">
            <a:avLst/>
          </a:prstGeom>
        </p:spPr>
        <p:txBody>
          <a:bodyPr>
            <a:normAutofit/>
          </a:bodyPr>
          <a:lstStyle>
            <a:lvl1pPr defTabSz="306324">
              <a:defRPr sz="3200">
                <a:solidFill>
                  <a:schemeClr val="accent1"/>
                </a:solidFill>
              </a:defRPr>
            </a:lvl1pPr>
          </a:lstStyle>
          <a:p>
            <a:r>
              <a:rPr lang="en-GB" sz="2800" dirty="0">
                <a:latin typeface="IBM Plex Sans" panose="020B0503050000000000" pitchFamily="34" charset="77"/>
                <a:cs typeface="+mn-cs"/>
              </a:rPr>
              <a:t>Evaluation</a:t>
            </a:r>
            <a:endParaRPr sz="2800" dirty="0">
              <a:latin typeface="IBM Plex Sans" panose="020B0503050000000000" pitchFamily="34" charset="77"/>
              <a:cs typeface="+mn-cs"/>
            </a:endParaRPr>
          </a:p>
        </p:txBody>
      </p:sp>
      <p:sp>
        <p:nvSpPr>
          <p:cNvPr id="2" name="Text Placeholder 1">
            <a:extLst>
              <a:ext uri="{FF2B5EF4-FFF2-40B4-BE49-F238E27FC236}">
                <a16:creationId xmlns:a16="http://schemas.microsoft.com/office/drawing/2014/main" id="{1042E656-6EE9-1A48-84EF-F6655035BAE8}"/>
              </a:ext>
            </a:extLst>
          </p:cNvPr>
          <p:cNvSpPr>
            <a:spLocks noGrp="1"/>
          </p:cNvSpPr>
          <p:nvPr>
            <p:ph type="body" sz="quarter" idx="12"/>
          </p:nvPr>
        </p:nvSpPr>
        <p:spPr>
          <a:xfrm>
            <a:off x="455926" y="888006"/>
            <a:ext cx="11582400" cy="3199769"/>
          </a:xfrm>
        </p:spPr>
        <p:txBody>
          <a:bodyPr vert="horz" lIns="0" tIns="0" rIns="0" bIns="0" rtlCol="0">
            <a:noAutofit/>
          </a:bodyPr>
          <a:lstStyle/>
          <a:p>
            <a:r>
              <a:rPr lang="en-US" b="1" dirty="0">
                <a:latin typeface="IBM Plex Sans" panose="020B0503050000000000" pitchFamily="34" charset="77"/>
              </a:rPr>
              <a:t>Step 6 </a:t>
            </a:r>
            <a:r>
              <a:rPr lang="mr-IN" b="1" dirty="0">
                <a:latin typeface="IBM Plex Sans" panose="020B0503050000000000" pitchFamily="34" charset="77"/>
              </a:rPr>
              <a:t>–</a:t>
            </a:r>
            <a:r>
              <a:rPr lang="en-US" b="1" dirty="0">
                <a:latin typeface="IBM Plex Sans" panose="020B0503050000000000" pitchFamily="34" charset="77"/>
              </a:rPr>
              <a:t> Interpretation of the results and iterative cycles of improvement</a:t>
            </a:r>
          </a:p>
          <a:p>
            <a:endParaRPr lang="en-US" b="1" dirty="0">
              <a:latin typeface="IBM Plex Sans" panose="020B0503050000000000" pitchFamily="34" charset="77"/>
            </a:endParaRPr>
          </a:p>
          <a:p>
            <a:r>
              <a:rPr lang="en-US" dirty="0">
                <a:latin typeface="IBM Plex Sans" panose="020B0503050000000000" pitchFamily="34" charset="77"/>
              </a:rPr>
              <a:t>The results from performing any type of data modeling can provide a wealth of information that can sometimes be difficult to interpret. </a:t>
            </a:r>
          </a:p>
          <a:p>
            <a:endParaRPr lang="en-US" dirty="0">
              <a:latin typeface="IBM Plex Sans" panose="020B0503050000000000" pitchFamily="34" charset="77"/>
            </a:endParaRPr>
          </a:p>
          <a:p>
            <a:r>
              <a:rPr lang="en-US" dirty="0">
                <a:latin typeface="IBM Plex Sans" panose="020B0503050000000000" pitchFamily="34" charset="77"/>
              </a:rPr>
              <a:t>Experience says that the interpretation phase requires the input from a business expert who can translate the results back into the business context. </a:t>
            </a:r>
          </a:p>
          <a:p>
            <a:endParaRPr lang="en-US" dirty="0">
              <a:latin typeface="IBM Plex Sans" panose="020B0503050000000000" pitchFamily="34" charset="77"/>
            </a:endParaRPr>
          </a:p>
          <a:p>
            <a:r>
              <a:rPr lang="en-US" dirty="0">
                <a:latin typeface="IBM Plex Sans" panose="020B0503050000000000" pitchFamily="34" charset="77"/>
              </a:rPr>
              <a:t>There are a number of statistical and visualization tools available that can assist the interpretation process</a:t>
            </a:r>
          </a:p>
          <a:p>
            <a:endParaRPr lang="en-US" b="1" dirty="0">
              <a:latin typeface="IBM Plex Sans" panose="020B0503050000000000" pitchFamily="34" charset="77"/>
            </a:endParaRPr>
          </a:p>
          <a:p>
            <a:endParaRPr lang="en-US" b="1" dirty="0">
              <a:latin typeface="IBM Plex Sans" panose="020B0503050000000000" pitchFamily="34" charset="77"/>
            </a:endParaRPr>
          </a:p>
        </p:txBody>
      </p:sp>
      <p:grpSp>
        <p:nvGrpSpPr>
          <p:cNvPr id="8" name="Group 7">
            <a:extLst>
              <a:ext uri="{FF2B5EF4-FFF2-40B4-BE49-F238E27FC236}">
                <a16:creationId xmlns:a16="http://schemas.microsoft.com/office/drawing/2014/main" id="{73B9A0AF-C6E4-1A43-8DFE-E53C78380F2B}"/>
              </a:ext>
            </a:extLst>
          </p:cNvPr>
          <p:cNvGrpSpPr/>
          <p:nvPr/>
        </p:nvGrpSpPr>
        <p:grpSpPr>
          <a:xfrm>
            <a:off x="3464267" y="4909749"/>
            <a:ext cx="796693" cy="963968"/>
            <a:chOff x="619468" y="1258205"/>
            <a:chExt cx="796693" cy="963968"/>
          </a:xfrm>
        </p:grpSpPr>
        <p:sp>
          <p:nvSpPr>
            <p:cNvPr id="9" name="Oval 8">
              <a:extLst>
                <a:ext uri="{FF2B5EF4-FFF2-40B4-BE49-F238E27FC236}">
                  <a16:creationId xmlns:a16="http://schemas.microsoft.com/office/drawing/2014/main" id="{5EA09759-F0F0-3742-A8AB-D7C20A38DB53}"/>
                </a:ext>
              </a:extLst>
            </p:cNvPr>
            <p:cNvSpPr/>
            <p:nvPr/>
          </p:nvSpPr>
          <p:spPr>
            <a:xfrm>
              <a:off x="892800" y="1258205"/>
              <a:ext cx="250029" cy="250028"/>
            </a:xfrm>
            <a:prstGeom prst="ellipse">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IBM Plex Sans" panose="020B0503050000000000" pitchFamily="34" charset="77"/>
                <a:ea typeface="IBM Plex Sans" charset="0"/>
                <a:cs typeface="IBM Plex Sans" charset="0"/>
              </a:endParaRPr>
            </a:p>
          </p:txBody>
        </p:sp>
        <p:sp>
          <p:nvSpPr>
            <p:cNvPr id="10" name="Rectangle: Rounded Corners 114">
              <a:extLst>
                <a:ext uri="{FF2B5EF4-FFF2-40B4-BE49-F238E27FC236}">
                  <a16:creationId xmlns:a16="http://schemas.microsoft.com/office/drawing/2014/main" id="{B9AFC97E-3062-D04D-A8EF-4E699C118B44}"/>
                </a:ext>
              </a:extLst>
            </p:cNvPr>
            <p:cNvSpPr/>
            <p:nvPr/>
          </p:nvSpPr>
          <p:spPr>
            <a:xfrm>
              <a:off x="792856" y="1544061"/>
              <a:ext cx="449916" cy="445664"/>
            </a:xfrm>
            <a:prstGeom prst="roundRect">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IBM Plex Sans" panose="020B0503050000000000" pitchFamily="34" charset="77"/>
                <a:ea typeface="IBM Plex Sans" charset="0"/>
                <a:cs typeface="IBM Plex Sans" charset="0"/>
              </a:endParaRPr>
            </a:p>
          </p:txBody>
        </p:sp>
        <p:sp>
          <p:nvSpPr>
            <p:cNvPr id="11" name="TextBox 10">
              <a:extLst>
                <a:ext uri="{FF2B5EF4-FFF2-40B4-BE49-F238E27FC236}">
                  <a16:creationId xmlns:a16="http://schemas.microsoft.com/office/drawing/2014/main" id="{63B53E12-1E57-F842-8AE3-8F2952352606}"/>
                </a:ext>
              </a:extLst>
            </p:cNvPr>
            <p:cNvSpPr txBox="1"/>
            <p:nvPr/>
          </p:nvSpPr>
          <p:spPr>
            <a:xfrm>
              <a:off x="619468" y="2068285"/>
              <a:ext cx="796693" cy="153888"/>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latin typeface="IBM Plex Sans" panose="020B0503050000000000" pitchFamily="34" charset="77"/>
                </a:rPr>
                <a:t>VP of Marketing</a:t>
              </a:r>
            </a:p>
          </p:txBody>
        </p:sp>
      </p:grpSp>
      <p:grpSp>
        <p:nvGrpSpPr>
          <p:cNvPr id="12" name="Group 11">
            <a:extLst>
              <a:ext uri="{FF2B5EF4-FFF2-40B4-BE49-F238E27FC236}">
                <a16:creationId xmlns:a16="http://schemas.microsoft.com/office/drawing/2014/main" id="{73BF9F1B-1B00-9C41-8BBB-6A34EBA53FD6}"/>
              </a:ext>
            </a:extLst>
          </p:cNvPr>
          <p:cNvGrpSpPr/>
          <p:nvPr/>
        </p:nvGrpSpPr>
        <p:grpSpPr>
          <a:xfrm>
            <a:off x="7280051" y="4909749"/>
            <a:ext cx="796693" cy="963968"/>
            <a:chOff x="619468" y="1258205"/>
            <a:chExt cx="796693" cy="963968"/>
          </a:xfrm>
        </p:grpSpPr>
        <p:sp>
          <p:nvSpPr>
            <p:cNvPr id="13" name="Oval 12">
              <a:extLst>
                <a:ext uri="{FF2B5EF4-FFF2-40B4-BE49-F238E27FC236}">
                  <a16:creationId xmlns:a16="http://schemas.microsoft.com/office/drawing/2014/main" id="{1AA815BD-F5D7-C341-8457-2F7917766E57}"/>
                </a:ext>
              </a:extLst>
            </p:cNvPr>
            <p:cNvSpPr/>
            <p:nvPr/>
          </p:nvSpPr>
          <p:spPr>
            <a:xfrm>
              <a:off x="892800" y="1258205"/>
              <a:ext cx="250029" cy="250028"/>
            </a:xfrm>
            <a:prstGeom prst="ellipse">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IBM Plex Sans" panose="020B0503050000000000" pitchFamily="34" charset="77"/>
                <a:ea typeface="IBM Plex Sans" charset="0"/>
                <a:cs typeface="IBM Plex Sans" charset="0"/>
              </a:endParaRPr>
            </a:p>
          </p:txBody>
        </p:sp>
        <p:sp>
          <p:nvSpPr>
            <p:cNvPr id="14" name="Rectangle: Rounded Corners 114">
              <a:extLst>
                <a:ext uri="{FF2B5EF4-FFF2-40B4-BE49-F238E27FC236}">
                  <a16:creationId xmlns:a16="http://schemas.microsoft.com/office/drawing/2014/main" id="{3C62AC84-DF40-A946-91EE-9AE856A57F67}"/>
                </a:ext>
              </a:extLst>
            </p:cNvPr>
            <p:cNvSpPr/>
            <p:nvPr/>
          </p:nvSpPr>
          <p:spPr>
            <a:xfrm>
              <a:off x="792856" y="1544061"/>
              <a:ext cx="449916" cy="445664"/>
            </a:xfrm>
            <a:prstGeom prst="roundRect">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IBM Plex Sans" panose="020B0503050000000000" pitchFamily="34" charset="77"/>
                <a:ea typeface="IBM Plex Sans" charset="0"/>
                <a:cs typeface="IBM Plex Sans" charset="0"/>
              </a:endParaRPr>
            </a:p>
          </p:txBody>
        </p:sp>
        <p:sp>
          <p:nvSpPr>
            <p:cNvPr id="15" name="TextBox 14">
              <a:extLst>
                <a:ext uri="{FF2B5EF4-FFF2-40B4-BE49-F238E27FC236}">
                  <a16:creationId xmlns:a16="http://schemas.microsoft.com/office/drawing/2014/main" id="{3DF0447C-C9D0-604F-989C-BDD959FA3559}"/>
                </a:ext>
              </a:extLst>
            </p:cNvPr>
            <p:cNvSpPr txBox="1"/>
            <p:nvPr/>
          </p:nvSpPr>
          <p:spPr>
            <a:xfrm>
              <a:off x="619468" y="2068285"/>
              <a:ext cx="796693" cy="153888"/>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latin typeface="IBM Plex Sans" panose="020B0503050000000000" pitchFamily="34" charset="77"/>
                </a:rPr>
                <a:t>Data Scientist</a:t>
              </a:r>
            </a:p>
          </p:txBody>
        </p:sp>
      </p:grpSp>
      <p:grpSp>
        <p:nvGrpSpPr>
          <p:cNvPr id="18" name="Group 17">
            <a:extLst>
              <a:ext uri="{FF2B5EF4-FFF2-40B4-BE49-F238E27FC236}">
                <a16:creationId xmlns:a16="http://schemas.microsoft.com/office/drawing/2014/main" id="{19136975-C745-BA47-8034-4955C1909BE7}"/>
              </a:ext>
            </a:extLst>
          </p:cNvPr>
          <p:cNvGrpSpPr/>
          <p:nvPr/>
        </p:nvGrpSpPr>
        <p:grpSpPr>
          <a:xfrm>
            <a:off x="4718775" y="5146491"/>
            <a:ext cx="2103461" cy="490484"/>
            <a:chOff x="4793593" y="5030754"/>
            <a:chExt cx="2103461" cy="490484"/>
          </a:xfrm>
        </p:grpSpPr>
        <p:grpSp>
          <p:nvGrpSpPr>
            <p:cNvPr id="3" name="Group 2">
              <a:extLst>
                <a:ext uri="{FF2B5EF4-FFF2-40B4-BE49-F238E27FC236}">
                  <a16:creationId xmlns:a16="http://schemas.microsoft.com/office/drawing/2014/main" id="{E1C46F32-7AF8-174B-9B53-233FD55B7245}"/>
                </a:ext>
              </a:extLst>
            </p:cNvPr>
            <p:cNvGrpSpPr/>
            <p:nvPr/>
          </p:nvGrpSpPr>
          <p:grpSpPr>
            <a:xfrm flipH="1">
              <a:off x="4850657" y="5030754"/>
              <a:ext cx="1922573" cy="192088"/>
              <a:chOff x="4696278" y="4901050"/>
              <a:chExt cx="1922573" cy="192088"/>
            </a:xfrm>
          </p:grpSpPr>
          <p:sp>
            <p:nvSpPr>
              <p:cNvPr id="5" name="Freeform 54">
                <a:extLst>
                  <a:ext uri="{FF2B5EF4-FFF2-40B4-BE49-F238E27FC236}">
                    <a16:creationId xmlns:a16="http://schemas.microsoft.com/office/drawing/2014/main" id="{18FD8BFA-4EBC-724B-90B5-2CFB57E4F60E}"/>
                  </a:ext>
                </a:extLst>
              </p:cNvPr>
              <p:cNvSpPr>
                <a:spLocks/>
              </p:cNvSpPr>
              <p:nvPr/>
            </p:nvSpPr>
            <p:spPr bwMode="auto">
              <a:xfrm>
                <a:off x="4696278" y="4996300"/>
                <a:ext cx="1737360" cy="0"/>
              </a:xfrm>
              <a:custGeom>
                <a:avLst/>
                <a:gdLst>
                  <a:gd name="T0" fmla="*/ 0 w 2233"/>
                  <a:gd name="T1" fmla="*/ 0 w 2233"/>
                  <a:gd name="T2" fmla="*/ 2233 w 2233"/>
                </a:gdLst>
                <a:ahLst/>
                <a:cxnLst>
                  <a:cxn ang="0">
                    <a:pos x="T0" y="0"/>
                  </a:cxn>
                  <a:cxn ang="0">
                    <a:pos x="T1" y="0"/>
                  </a:cxn>
                  <a:cxn ang="0">
                    <a:pos x="T2" y="0"/>
                  </a:cxn>
                </a:cxnLst>
                <a:rect l="0" t="0" r="r" b="b"/>
                <a:pathLst>
                  <a:path w="2233">
                    <a:moveTo>
                      <a:pt x="0" y="0"/>
                    </a:moveTo>
                    <a:lnTo>
                      <a:pt x="0" y="0"/>
                    </a:lnTo>
                    <a:lnTo>
                      <a:pt x="2233"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2"/>
                  </a:solidFill>
                  <a:effectLst/>
                  <a:uLnTx/>
                  <a:uFillTx/>
                  <a:latin typeface="IBM Plex Sans" panose="020B0503050000000000" pitchFamily="34" charset="77"/>
                  <a:ea typeface="IBM Plex Sans" charset="0"/>
                  <a:cs typeface="IBM Plex Sans" charset="0"/>
                </a:endParaRPr>
              </a:p>
            </p:txBody>
          </p:sp>
          <p:sp>
            <p:nvSpPr>
              <p:cNvPr id="6" name="Freeform 55">
                <a:extLst>
                  <a:ext uri="{FF2B5EF4-FFF2-40B4-BE49-F238E27FC236}">
                    <a16:creationId xmlns:a16="http://schemas.microsoft.com/office/drawing/2014/main" id="{2C3A0C7D-4A1E-364F-AF23-D3A8F75E206C}"/>
                  </a:ext>
                </a:extLst>
              </p:cNvPr>
              <p:cNvSpPr>
                <a:spLocks/>
              </p:cNvSpPr>
              <p:nvPr/>
            </p:nvSpPr>
            <p:spPr bwMode="auto">
              <a:xfrm>
                <a:off x="6453751" y="4901050"/>
                <a:ext cx="165100" cy="192088"/>
              </a:xfrm>
              <a:custGeom>
                <a:avLst/>
                <a:gdLst>
                  <a:gd name="T0" fmla="*/ 0 w 173"/>
                  <a:gd name="T1" fmla="*/ 200 h 200"/>
                  <a:gd name="T2" fmla="*/ 0 w 173"/>
                  <a:gd name="T3" fmla="*/ 200 h 200"/>
                  <a:gd name="T4" fmla="*/ 173 w 173"/>
                  <a:gd name="T5" fmla="*/ 100 h 200"/>
                  <a:gd name="T6" fmla="*/ 0 w 173"/>
                  <a:gd name="T7" fmla="*/ 0 h 200"/>
                  <a:gd name="T8" fmla="*/ 0 w 173"/>
                  <a:gd name="T9" fmla="*/ 200 h 200"/>
                </a:gdLst>
                <a:ahLst/>
                <a:cxnLst>
                  <a:cxn ang="0">
                    <a:pos x="T0" y="T1"/>
                  </a:cxn>
                  <a:cxn ang="0">
                    <a:pos x="T2" y="T3"/>
                  </a:cxn>
                  <a:cxn ang="0">
                    <a:pos x="T4" y="T5"/>
                  </a:cxn>
                  <a:cxn ang="0">
                    <a:pos x="T6" y="T7"/>
                  </a:cxn>
                  <a:cxn ang="0">
                    <a:pos x="T8" y="T9"/>
                  </a:cxn>
                </a:cxnLst>
                <a:rect l="0" t="0" r="r" b="b"/>
                <a:pathLst>
                  <a:path w="173" h="200">
                    <a:moveTo>
                      <a:pt x="0" y="200"/>
                    </a:moveTo>
                    <a:lnTo>
                      <a:pt x="0" y="200"/>
                    </a:lnTo>
                    <a:lnTo>
                      <a:pt x="173" y="100"/>
                    </a:lnTo>
                    <a:lnTo>
                      <a:pt x="0" y="0"/>
                    </a:lnTo>
                    <a:lnTo>
                      <a:pt x="0" y="200"/>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2"/>
                  </a:solidFill>
                  <a:effectLst/>
                  <a:uLnTx/>
                  <a:uFillTx/>
                  <a:latin typeface="IBM Plex Sans" panose="020B0503050000000000" pitchFamily="34" charset="77"/>
                  <a:ea typeface="IBM Plex Sans" charset="0"/>
                  <a:cs typeface="IBM Plex Sans" charset="0"/>
                </a:endParaRPr>
              </a:p>
            </p:txBody>
          </p:sp>
        </p:grpSp>
        <p:sp>
          <p:nvSpPr>
            <p:cNvPr id="16" name="TextBox 15">
              <a:extLst>
                <a:ext uri="{FF2B5EF4-FFF2-40B4-BE49-F238E27FC236}">
                  <a16:creationId xmlns:a16="http://schemas.microsoft.com/office/drawing/2014/main" id="{80A29011-DDB6-6640-93B9-7A05D2B2017C}"/>
                </a:ext>
              </a:extLst>
            </p:cNvPr>
            <p:cNvSpPr txBox="1"/>
            <p:nvPr/>
          </p:nvSpPr>
          <p:spPr>
            <a:xfrm>
              <a:off x="4793593" y="5259628"/>
              <a:ext cx="2103461" cy="2616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i="1" kern="0" dirty="0">
                  <a:solidFill>
                    <a:schemeClr val="accent2"/>
                  </a:solidFill>
                  <a:latin typeface="IBM Plex Sans" panose="020B0503050000000000" pitchFamily="34" charset="77"/>
                </a:rPr>
                <a:t>Provide Data or Visualization </a:t>
              </a:r>
            </a:p>
          </p:txBody>
        </p:sp>
      </p:grpSp>
      <p:pic>
        <p:nvPicPr>
          <p:cNvPr id="17" name="Picture 16">
            <a:extLst>
              <a:ext uri="{FF2B5EF4-FFF2-40B4-BE49-F238E27FC236}">
                <a16:creationId xmlns:a16="http://schemas.microsoft.com/office/drawing/2014/main" id="{10D6FD22-A88A-8847-9089-F8299DA05C26}"/>
              </a:ext>
            </a:extLst>
          </p:cNvPr>
          <p:cNvPicPr>
            <a:picLocks noChangeAspect="1"/>
          </p:cNvPicPr>
          <p:nvPr/>
        </p:nvPicPr>
        <p:blipFill>
          <a:blip r:embed="rId2"/>
          <a:stretch>
            <a:fillRect/>
          </a:stretch>
        </p:blipFill>
        <p:spPr>
          <a:xfrm>
            <a:off x="10681855" y="0"/>
            <a:ext cx="1510145" cy="1522324"/>
          </a:xfrm>
          <a:prstGeom prst="rect">
            <a:avLst/>
          </a:prstGeom>
        </p:spPr>
      </p:pic>
      <p:sp>
        <p:nvSpPr>
          <p:cNvPr id="19" name="Slide Number Placeholder 18">
            <a:extLst>
              <a:ext uri="{FF2B5EF4-FFF2-40B4-BE49-F238E27FC236}">
                <a16:creationId xmlns:a16="http://schemas.microsoft.com/office/drawing/2014/main" id="{DF8F308E-0EA6-5D4C-9BC3-A62D856B3AE6}"/>
              </a:ext>
            </a:extLst>
          </p:cNvPr>
          <p:cNvSpPr>
            <a:spLocks noGrp="1"/>
          </p:cNvSpPr>
          <p:nvPr>
            <p:ph type="sldNum" sz="quarter" idx="10"/>
          </p:nvPr>
        </p:nvSpPr>
        <p:spPr/>
        <p:txBody>
          <a:bodyPr/>
          <a:lstStyle/>
          <a:p>
            <a:pPr defTabSz="914377"/>
            <a:fld id="{3FD999D4-B456-9943-89B7-30D56181CE18}" type="slidenum">
              <a:rPr lang="en-US" smtClean="0"/>
              <a:pPr defTabSz="914377"/>
              <a:t>13</a:t>
            </a:fld>
            <a:endParaRPr lang="en-US" dirty="0"/>
          </a:p>
        </p:txBody>
      </p:sp>
      <p:sp>
        <p:nvSpPr>
          <p:cNvPr id="20" name="Footer Placeholder 2">
            <a:extLst>
              <a:ext uri="{FF2B5EF4-FFF2-40B4-BE49-F238E27FC236}">
                <a16:creationId xmlns:a16="http://schemas.microsoft.com/office/drawing/2014/main" id="{141004D0-8666-49A8-B62B-2E5AE01520B9}"/>
              </a:ext>
            </a:extLst>
          </p:cNvPr>
          <p:cNvSpPr txBox="1">
            <a:spLocks/>
          </p:cNvSpPr>
          <p:nvPr/>
        </p:nvSpPr>
        <p:spPr>
          <a:xfrm>
            <a:off x="304800" y="6437376"/>
            <a:ext cx="8534400" cy="182880"/>
          </a:xfrm>
          <a:prstGeom prst="rect">
            <a:avLst/>
          </a:prstGeom>
        </p:spPr>
        <p:txBody>
          <a:bodyPr vert="horz" lIns="0" tIns="0" rIns="0" bIns="0" rtlCol="0" anchor="ctr"/>
          <a:lstStyle>
            <a:defPPr>
              <a:defRPr lang="en-US"/>
            </a:defPPr>
            <a:lvl1pPr marL="0" algn="r" defTabSz="914400" rtl="0" eaLnBrk="1" latinLnBrk="0" hangingPunct="1">
              <a:defRPr sz="800" kern="1200" baseline="0">
                <a:solidFill>
                  <a:schemeClr val="tx1"/>
                </a:solidFill>
                <a:latin typeface="+mn-lt"/>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solidFill>
                  <a:srgbClr val="000000"/>
                </a:solidFill>
                <a:latin typeface="IBM Plex Sans"/>
              </a:rPr>
              <a:t>IBM Watson AI / Watson &amp; Cloud Platform Expert Services / © IBM Corporation</a:t>
            </a:r>
            <a:endParaRPr lang="en-US" dirty="0">
              <a:solidFill>
                <a:srgbClr val="000000"/>
              </a:solidFill>
              <a:latin typeface="IBM Plex Sans"/>
            </a:endParaRPr>
          </a:p>
        </p:txBody>
      </p:sp>
    </p:spTree>
    <p:extLst>
      <p:ext uri="{BB962C8B-B14F-4D97-AF65-F5344CB8AC3E}">
        <p14:creationId xmlns:p14="http://schemas.microsoft.com/office/powerpoint/2010/main" val="3062726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meline and Milestones"/>
          <p:cNvSpPr txBox="1">
            <a:spLocks noGrp="1"/>
          </p:cNvSpPr>
          <p:nvPr>
            <p:ph type="title"/>
          </p:nvPr>
        </p:nvSpPr>
        <p:spPr>
          <a:xfrm>
            <a:off x="304800" y="268224"/>
            <a:ext cx="11582400" cy="1140968"/>
          </a:xfrm>
          <a:prstGeom prst="rect">
            <a:avLst/>
          </a:prstGeom>
        </p:spPr>
        <p:txBody>
          <a:bodyPr>
            <a:normAutofit/>
          </a:bodyPr>
          <a:lstStyle>
            <a:lvl1pPr defTabSz="306324">
              <a:defRPr sz="3200">
                <a:solidFill>
                  <a:schemeClr val="accent1"/>
                </a:solidFill>
              </a:defRPr>
            </a:lvl1pPr>
          </a:lstStyle>
          <a:p>
            <a:r>
              <a:rPr lang="en-GB" sz="2800" dirty="0">
                <a:latin typeface="IBM Plex Sans" panose="020B0503050000000000" pitchFamily="34" charset="77"/>
                <a:cs typeface="+mn-cs"/>
              </a:rPr>
              <a:t>Deployment</a:t>
            </a:r>
            <a:endParaRPr sz="2800" dirty="0">
              <a:latin typeface="IBM Plex Sans" panose="020B0503050000000000" pitchFamily="34" charset="77"/>
              <a:cs typeface="+mn-cs"/>
            </a:endParaRPr>
          </a:p>
        </p:txBody>
      </p:sp>
      <p:sp>
        <p:nvSpPr>
          <p:cNvPr id="2" name="Text Placeholder 1">
            <a:extLst>
              <a:ext uri="{FF2B5EF4-FFF2-40B4-BE49-F238E27FC236}">
                <a16:creationId xmlns:a16="http://schemas.microsoft.com/office/drawing/2014/main" id="{1042E656-6EE9-1A48-84EF-F6655035BAE8}"/>
              </a:ext>
            </a:extLst>
          </p:cNvPr>
          <p:cNvSpPr>
            <a:spLocks noGrp="1"/>
          </p:cNvSpPr>
          <p:nvPr>
            <p:ph type="body" sz="quarter" idx="12"/>
          </p:nvPr>
        </p:nvSpPr>
        <p:spPr>
          <a:xfrm>
            <a:off x="455926" y="888006"/>
            <a:ext cx="11582400" cy="1600860"/>
          </a:xfrm>
        </p:spPr>
        <p:txBody>
          <a:bodyPr vert="horz" lIns="0" tIns="0" rIns="0" bIns="0" rtlCol="0">
            <a:noAutofit/>
          </a:bodyPr>
          <a:lstStyle/>
          <a:p>
            <a:r>
              <a:rPr lang="en-US" b="1" dirty="0">
                <a:latin typeface="IBM Plex Sans" panose="020B0503050000000000" pitchFamily="34" charset="77"/>
              </a:rPr>
              <a:t>Step 7 </a:t>
            </a:r>
            <a:r>
              <a:rPr lang="mr-IN" b="1" dirty="0">
                <a:latin typeface="IBM Plex Sans" panose="020B0503050000000000" pitchFamily="34" charset="77"/>
              </a:rPr>
              <a:t>–</a:t>
            </a:r>
            <a:r>
              <a:rPr lang="en-US" b="1" dirty="0">
                <a:latin typeface="IBM Plex Sans" panose="020B0503050000000000" pitchFamily="34" charset="77"/>
              </a:rPr>
              <a:t> Deploy the model into your business</a:t>
            </a:r>
          </a:p>
          <a:p>
            <a:endParaRPr lang="en-US" b="1" dirty="0">
              <a:latin typeface="IBM Plex Sans" panose="020B0503050000000000" pitchFamily="34" charset="77"/>
            </a:endParaRPr>
          </a:p>
          <a:p>
            <a:r>
              <a:rPr lang="en-US" dirty="0">
                <a:latin typeface="IBM Plex Sans" panose="020B0503050000000000" pitchFamily="34" charset="77"/>
              </a:rPr>
              <a:t>Watson Studio is more than just an analytical tool and to realize the full potential it is important to understand how to use the model and where in your business the results will have the greatest impact</a:t>
            </a:r>
          </a:p>
        </p:txBody>
      </p:sp>
      <p:sp>
        <p:nvSpPr>
          <p:cNvPr id="3" name="Rounded Rectangle 2">
            <a:extLst>
              <a:ext uri="{FF2B5EF4-FFF2-40B4-BE49-F238E27FC236}">
                <a16:creationId xmlns:a16="http://schemas.microsoft.com/office/drawing/2014/main" id="{56DD67FC-076B-984C-B2DD-286E8985B2E0}"/>
              </a:ext>
            </a:extLst>
          </p:cNvPr>
          <p:cNvSpPr/>
          <p:nvPr/>
        </p:nvSpPr>
        <p:spPr>
          <a:xfrm>
            <a:off x="5103223" y="3410693"/>
            <a:ext cx="1985555" cy="676893"/>
          </a:xfrm>
          <a:prstGeom prst="roundRect">
            <a:avLst/>
          </a:prstGeom>
          <a:solidFill>
            <a:schemeClr val="accent4"/>
          </a:solidFill>
        </p:spPr>
        <p:txBody>
          <a:bodyPr wrap="square" lIns="0" tIns="0" rIns="0" bIns="0" rtlCol="0" anchor="ctr">
            <a:noAutofit/>
          </a:bodyPr>
          <a:lstStyle/>
          <a:p>
            <a:pPr algn="ctr"/>
            <a:r>
              <a:rPr lang="en-US" b="1" dirty="0">
                <a:solidFill>
                  <a:srgbClr val="FFFFFF"/>
                </a:solidFill>
                <a:latin typeface="IBM Plex Sans" panose="020B0503050000000000" pitchFamily="34" charset="77"/>
                <a:cs typeface="Arial"/>
              </a:rPr>
              <a:t>Models</a:t>
            </a:r>
          </a:p>
        </p:txBody>
      </p:sp>
      <p:sp>
        <p:nvSpPr>
          <p:cNvPr id="5" name="Trapezoid 4">
            <a:extLst>
              <a:ext uri="{FF2B5EF4-FFF2-40B4-BE49-F238E27FC236}">
                <a16:creationId xmlns:a16="http://schemas.microsoft.com/office/drawing/2014/main" id="{E06C2898-BD0B-2745-B0C1-9D8769BC2B0F}"/>
              </a:ext>
            </a:extLst>
          </p:cNvPr>
          <p:cNvSpPr/>
          <p:nvPr/>
        </p:nvSpPr>
        <p:spPr>
          <a:xfrm>
            <a:off x="1609806" y="4836855"/>
            <a:ext cx="1911096" cy="760021"/>
          </a:xfrm>
          <a:prstGeom prst="trapezoid">
            <a:avLst/>
          </a:prstGeom>
          <a:solidFill>
            <a:schemeClr val="accent1">
              <a:lumMod val="75000"/>
            </a:schemeClr>
          </a:solidFill>
        </p:spPr>
        <p:txBody>
          <a:bodyPr wrap="square" lIns="0" tIns="0" rIns="0" bIns="0" rtlCol="0" anchor="ctr">
            <a:noAutofit/>
          </a:bodyPr>
          <a:lstStyle/>
          <a:p>
            <a:pPr algn="ctr"/>
            <a:r>
              <a:rPr lang="en-US" b="1" dirty="0">
                <a:solidFill>
                  <a:srgbClr val="FFFFFF"/>
                </a:solidFill>
                <a:latin typeface="IBM Plex Sans" panose="020B0503050000000000" pitchFamily="34" charset="77"/>
                <a:cs typeface="Arial"/>
              </a:rPr>
              <a:t>Streaming</a:t>
            </a:r>
          </a:p>
        </p:txBody>
      </p:sp>
      <p:sp>
        <p:nvSpPr>
          <p:cNvPr id="6" name="Trapezoid 5">
            <a:extLst>
              <a:ext uri="{FF2B5EF4-FFF2-40B4-BE49-F238E27FC236}">
                <a16:creationId xmlns:a16="http://schemas.microsoft.com/office/drawing/2014/main" id="{E15555A2-A229-C143-B6C9-2FA916358F33}"/>
              </a:ext>
            </a:extLst>
          </p:cNvPr>
          <p:cNvSpPr/>
          <p:nvPr/>
        </p:nvSpPr>
        <p:spPr>
          <a:xfrm>
            <a:off x="5136181" y="4836855"/>
            <a:ext cx="1911096" cy="760021"/>
          </a:xfrm>
          <a:prstGeom prst="trapezoid">
            <a:avLst/>
          </a:prstGeom>
          <a:solidFill>
            <a:schemeClr val="accent1">
              <a:lumMod val="75000"/>
            </a:schemeClr>
          </a:solidFill>
        </p:spPr>
        <p:txBody>
          <a:bodyPr wrap="square" lIns="0" tIns="0" rIns="0" bIns="0" rtlCol="0" anchor="ctr">
            <a:noAutofit/>
          </a:bodyPr>
          <a:lstStyle/>
          <a:p>
            <a:pPr algn="ctr"/>
            <a:r>
              <a:rPr lang="en-US" b="1" dirty="0">
                <a:solidFill>
                  <a:srgbClr val="FFFFFF"/>
                </a:solidFill>
                <a:latin typeface="IBM Plex Sans" panose="020B0503050000000000" pitchFamily="34" charset="77"/>
                <a:cs typeface="Arial"/>
              </a:rPr>
              <a:t>Transactional</a:t>
            </a:r>
          </a:p>
        </p:txBody>
      </p:sp>
      <p:sp>
        <p:nvSpPr>
          <p:cNvPr id="7" name="Trapezoid 6">
            <a:extLst>
              <a:ext uri="{FF2B5EF4-FFF2-40B4-BE49-F238E27FC236}">
                <a16:creationId xmlns:a16="http://schemas.microsoft.com/office/drawing/2014/main" id="{056B4185-E5F1-9748-AFEC-3917639A929B}"/>
              </a:ext>
            </a:extLst>
          </p:cNvPr>
          <p:cNvSpPr/>
          <p:nvPr/>
        </p:nvSpPr>
        <p:spPr>
          <a:xfrm>
            <a:off x="8662557" y="4836855"/>
            <a:ext cx="1911096" cy="760021"/>
          </a:xfrm>
          <a:prstGeom prst="trapezoid">
            <a:avLst/>
          </a:prstGeom>
          <a:solidFill>
            <a:schemeClr val="accent1">
              <a:lumMod val="75000"/>
            </a:schemeClr>
          </a:solidFill>
        </p:spPr>
        <p:txBody>
          <a:bodyPr wrap="square" lIns="0" tIns="0" rIns="0" bIns="0" rtlCol="0" anchor="ctr">
            <a:noAutofit/>
          </a:bodyPr>
          <a:lstStyle/>
          <a:p>
            <a:pPr algn="ctr"/>
            <a:r>
              <a:rPr lang="en-US" b="1" dirty="0">
                <a:solidFill>
                  <a:srgbClr val="FFFFFF"/>
                </a:solidFill>
                <a:latin typeface="IBM Plex Sans" panose="020B0503050000000000" pitchFamily="34" charset="77"/>
                <a:cs typeface="Arial"/>
              </a:rPr>
              <a:t>Batch</a:t>
            </a:r>
          </a:p>
        </p:txBody>
      </p:sp>
      <p:cxnSp>
        <p:nvCxnSpPr>
          <p:cNvPr id="9" name="Straight Arrow Connector 8">
            <a:extLst>
              <a:ext uri="{FF2B5EF4-FFF2-40B4-BE49-F238E27FC236}">
                <a16:creationId xmlns:a16="http://schemas.microsoft.com/office/drawing/2014/main" id="{FFEE80C0-124B-304F-980A-21F9A0F29445}"/>
              </a:ext>
            </a:extLst>
          </p:cNvPr>
          <p:cNvCxnSpPr>
            <a:stCxn id="3" idx="2"/>
            <a:endCxn id="5" idx="0"/>
          </p:cNvCxnSpPr>
          <p:nvPr/>
        </p:nvCxnSpPr>
        <p:spPr>
          <a:xfrm flipH="1">
            <a:off x="2565354" y="4087586"/>
            <a:ext cx="3530647" cy="749269"/>
          </a:xfrm>
          <a:prstGeom prst="straightConnector1">
            <a:avLst/>
          </a:prstGeom>
          <a:ln w="6032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CEBD6C05-8A71-8540-8762-19E2690DE36C}"/>
              </a:ext>
            </a:extLst>
          </p:cNvPr>
          <p:cNvCxnSpPr>
            <a:cxnSpLocks/>
            <a:stCxn id="3" idx="2"/>
            <a:endCxn id="6" idx="0"/>
          </p:cNvCxnSpPr>
          <p:nvPr/>
        </p:nvCxnSpPr>
        <p:spPr>
          <a:xfrm flipH="1">
            <a:off x="6091729" y="4087586"/>
            <a:ext cx="4272" cy="749269"/>
          </a:xfrm>
          <a:prstGeom prst="straightConnector1">
            <a:avLst/>
          </a:prstGeom>
          <a:ln w="6032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D156FD4-DCA2-E248-8512-16F8FB160B10}"/>
              </a:ext>
            </a:extLst>
          </p:cNvPr>
          <p:cNvCxnSpPr>
            <a:cxnSpLocks/>
            <a:stCxn id="3" idx="2"/>
            <a:endCxn id="7" idx="0"/>
          </p:cNvCxnSpPr>
          <p:nvPr/>
        </p:nvCxnSpPr>
        <p:spPr>
          <a:xfrm>
            <a:off x="6096001" y="4087586"/>
            <a:ext cx="3522104" cy="749269"/>
          </a:xfrm>
          <a:prstGeom prst="straightConnector1">
            <a:avLst/>
          </a:prstGeom>
          <a:ln w="60325">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a16="http://schemas.microsoft.com/office/drawing/2014/main" id="{4658D8CF-A284-D646-9DF8-34D2872ABD2A}"/>
              </a:ext>
            </a:extLst>
          </p:cNvPr>
          <p:cNvPicPr>
            <a:picLocks noChangeAspect="1"/>
          </p:cNvPicPr>
          <p:nvPr/>
        </p:nvPicPr>
        <p:blipFill>
          <a:blip r:embed="rId2"/>
          <a:stretch>
            <a:fillRect/>
          </a:stretch>
        </p:blipFill>
        <p:spPr>
          <a:xfrm>
            <a:off x="10681855" y="0"/>
            <a:ext cx="1510145" cy="1510145"/>
          </a:xfrm>
          <a:prstGeom prst="rect">
            <a:avLst/>
          </a:prstGeom>
        </p:spPr>
      </p:pic>
      <p:sp>
        <p:nvSpPr>
          <p:cNvPr id="13" name="Slide Number Placeholder 12">
            <a:extLst>
              <a:ext uri="{FF2B5EF4-FFF2-40B4-BE49-F238E27FC236}">
                <a16:creationId xmlns:a16="http://schemas.microsoft.com/office/drawing/2014/main" id="{F9A60A49-B6D0-284F-8981-936E43644598}"/>
              </a:ext>
            </a:extLst>
          </p:cNvPr>
          <p:cNvSpPr>
            <a:spLocks noGrp="1"/>
          </p:cNvSpPr>
          <p:nvPr>
            <p:ph type="sldNum" sz="quarter" idx="10"/>
          </p:nvPr>
        </p:nvSpPr>
        <p:spPr/>
        <p:txBody>
          <a:bodyPr/>
          <a:lstStyle/>
          <a:p>
            <a:pPr defTabSz="914377"/>
            <a:fld id="{3FD999D4-B456-9943-89B7-30D56181CE18}" type="slidenum">
              <a:rPr lang="en-US" smtClean="0"/>
              <a:pPr defTabSz="914377"/>
              <a:t>14</a:t>
            </a:fld>
            <a:endParaRPr lang="en-US" dirty="0"/>
          </a:p>
        </p:txBody>
      </p:sp>
      <p:sp>
        <p:nvSpPr>
          <p:cNvPr id="14" name="Footer Placeholder 2">
            <a:extLst>
              <a:ext uri="{FF2B5EF4-FFF2-40B4-BE49-F238E27FC236}">
                <a16:creationId xmlns:a16="http://schemas.microsoft.com/office/drawing/2014/main" id="{239FD8C6-24C0-4857-B023-8AE61639AD69}"/>
              </a:ext>
            </a:extLst>
          </p:cNvPr>
          <p:cNvSpPr txBox="1">
            <a:spLocks/>
          </p:cNvSpPr>
          <p:nvPr/>
        </p:nvSpPr>
        <p:spPr>
          <a:xfrm>
            <a:off x="304800" y="6437376"/>
            <a:ext cx="8534400" cy="182880"/>
          </a:xfrm>
          <a:prstGeom prst="rect">
            <a:avLst/>
          </a:prstGeom>
        </p:spPr>
        <p:txBody>
          <a:bodyPr vert="horz" lIns="0" tIns="0" rIns="0" bIns="0" rtlCol="0" anchor="ctr"/>
          <a:lstStyle>
            <a:defPPr>
              <a:defRPr lang="en-US"/>
            </a:defPPr>
            <a:lvl1pPr marL="0" algn="r" defTabSz="914400" rtl="0" eaLnBrk="1" latinLnBrk="0" hangingPunct="1">
              <a:defRPr sz="800" kern="1200" baseline="0">
                <a:solidFill>
                  <a:schemeClr val="tx1"/>
                </a:solidFill>
                <a:latin typeface="+mn-lt"/>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solidFill>
                  <a:srgbClr val="000000"/>
                </a:solidFill>
                <a:latin typeface="IBM Plex Sans"/>
              </a:rPr>
              <a:t>IBM Watson AI / Watson &amp; Cloud Platform Expert Services / © IBM Corporation</a:t>
            </a:r>
            <a:endParaRPr lang="en-US" dirty="0">
              <a:solidFill>
                <a:srgbClr val="000000"/>
              </a:solidFill>
              <a:latin typeface="IBM Plex Sans"/>
            </a:endParaRPr>
          </a:p>
        </p:txBody>
      </p:sp>
    </p:spTree>
    <p:extLst>
      <p:ext uri="{BB962C8B-B14F-4D97-AF65-F5344CB8AC3E}">
        <p14:creationId xmlns:p14="http://schemas.microsoft.com/office/powerpoint/2010/main" val="506678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1" y="268224"/>
            <a:ext cx="11636188" cy="968189"/>
          </a:xfrm>
          <a:noFill/>
        </p:spPr>
        <p:txBody>
          <a:bodyPr vert="horz" lIns="0" tIns="0" rIns="0" bIns="0" rtlCol="0" anchor="t" anchorCtr="0">
            <a:normAutofit/>
          </a:bodyPr>
          <a:lstStyle/>
          <a:p>
            <a:pPr defTabSz="306324"/>
            <a:r>
              <a:rPr lang="en-US" dirty="0">
                <a:solidFill>
                  <a:schemeClr val="tx1"/>
                </a:solidFill>
                <a:latin typeface="IBM Plex Sans" panose="020B0503050000000000" pitchFamily="34" charset="77"/>
                <a:cs typeface="+mn-cs"/>
              </a:rPr>
              <a:t>CRISP-DM Mapped to Watson Studio and the Knowledge Catalog</a:t>
            </a:r>
          </a:p>
        </p:txBody>
      </p:sp>
      <p:grpSp>
        <p:nvGrpSpPr>
          <p:cNvPr id="33" name="Group 32"/>
          <p:cNvGrpSpPr>
            <a:grpSpLocks noChangeAspect="1"/>
          </p:cNvGrpSpPr>
          <p:nvPr/>
        </p:nvGrpSpPr>
        <p:grpSpPr>
          <a:xfrm>
            <a:off x="539795" y="1069789"/>
            <a:ext cx="5117408" cy="5120640"/>
            <a:chOff x="3447587" y="1049988"/>
            <a:chExt cx="5300172" cy="5303520"/>
          </a:xfrm>
        </p:grpSpPr>
        <p:sp>
          <p:nvSpPr>
            <p:cNvPr id="6" name="Oval 5"/>
            <p:cNvSpPr>
              <a:spLocks noChangeAspect="1"/>
            </p:cNvSpPr>
            <p:nvPr/>
          </p:nvSpPr>
          <p:spPr>
            <a:xfrm>
              <a:off x="3581399" y="1187148"/>
              <a:ext cx="5029200" cy="5029200"/>
            </a:xfrm>
            <a:prstGeom prst="ellipse">
              <a:avLst/>
            </a:prstGeom>
            <a:solidFill>
              <a:schemeClr val="tx1"/>
            </a:solidFill>
            <a:ln w="69850">
              <a:solidFill>
                <a:schemeClr val="tx2">
                  <a:lumMod val="50000"/>
                </a:schemeClr>
              </a:solidFill>
            </a:ln>
          </p:spPr>
          <p:txBody>
            <a:bodyPr wrap="square" lIns="0" tIns="0" rIns="0" bIns="0" rtlCol="0" anchor="ctr">
              <a:noAutofit/>
            </a:bodyPr>
            <a:lstStyle/>
            <a:p>
              <a:pPr algn="ctr"/>
              <a:endParaRPr lang="en-US" sz="1200" dirty="0" err="1">
                <a:solidFill>
                  <a:srgbClr val="FFFFFF"/>
                </a:solidFill>
                <a:latin typeface="IBM Plex Sans" panose="020B0503050000000000" pitchFamily="34" charset="77"/>
                <a:cs typeface="Arial"/>
              </a:endParaRPr>
            </a:p>
          </p:txBody>
        </p:sp>
        <p:sp>
          <p:nvSpPr>
            <p:cNvPr id="7" name="Triangle 6"/>
            <p:cNvSpPr>
              <a:spLocks noChangeAspect="1"/>
            </p:cNvSpPr>
            <p:nvPr/>
          </p:nvSpPr>
          <p:spPr>
            <a:xfrm rot="5400000">
              <a:off x="5958839" y="1049988"/>
              <a:ext cx="274320" cy="274320"/>
            </a:xfrm>
            <a:prstGeom prst="triangle">
              <a:avLst/>
            </a:prstGeom>
            <a:solidFill>
              <a:schemeClr val="tx2">
                <a:lumMod val="50000"/>
              </a:schemeClr>
            </a:solidFill>
            <a:ln>
              <a:noFill/>
            </a:ln>
          </p:spPr>
          <p:txBody>
            <a:bodyPr wrap="square" lIns="0" tIns="0" rIns="0" bIns="0" rtlCol="0" anchor="ctr">
              <a:noAutofit/>
            </a:bodyPr>
            <a:lstStyle/>
            <a:p>
              <a:pPr algn="ctr"/>
              <a:endParaRPr lang="en-US" sz="1200" dirty="0" err="1">
                <a:solidFill>
                  <a:srgbClr val="FFFFFF"/>
                </a:solidFill>
                <a:latin typeface="IBM Plex Sans" panose="020B0503050000000000" pitchFamily="34" charset="77"/>
                <a:cs typeface="Arial"/>
              </a:endParaRPr>
            </a:p>
          </p:txBody>
        </p:sp>
        <p:sp>
          <p:nvSpPr>
            <p:cNvPr id="8" name="Triangle 7"/>
            <p:cNvSpPr>
              <a:spLocks noChangeAspect="1"/>
            </p:cNvSpPr>
            <p:nvPr/>
          </p:nvSpPr>
          <p:spPr>
            <a:xfrm rot="16200000" flipH="1">
              <a:off x="5958839" y="6079188"/>
              <a:ext cx="274320" cy="274320"/>
            </a:xfrm>
            <a:prstGeom prst="triangle">
              <a:avLst/>
            </a:prstGeom>
            <a:solidFill>
              <a:schemeClr val="tx2">
                <a:lumMod val="50000"/>
              </a:schemeClr>
            </a:solidFill>
            <a:ln>
              <a:noFill/>
            </a:ln>
          </p:spPr>
          <p:txBody>
            <a:bodyPr wrap="square" lIns="0" tIns="0" rIns="0" bIns="0" rtlCol="0" anchor="ctr">
              <a:noAutofit/>
            </a:bodyPr>
            <a:lstStyle/>
            <a:p>
              <a:pPr algn="ctr"/>
              <a:endParaRPr lang="en-US" sz="1200" dirty="0" err="1">
                <a:solidFill>
                  <a:srgbClr val="FFFFFF"/>
                </a:solidFill>
                <a:latin typeface="IBM Plex Sans" panose="020B0503050000000000" pitchFamily="34" charset="77"/>
                <a:cs typeface="Arial"/>
              </a:endParaRPr>
            </a:p>
          </p:txBody>
        </p:sp>
        <p:sp>
          <p:nvSpPr>
            <p:cNvPr id="9" name="Triangle 8"/>
            <p:cNvSpPr>
              <a:spLocks noChangeAspect="1"/>
            </p:cNvSpPr>
            <p:nvPr/>
          </p:nvSpPr>
          <p:spPr>
            <a:xfrm>
              <a:off x="3447587" y="3564575"/>
              <a:ext cx="274320" cy="274320"/>
            </a:xfrm>
            <a:prstGeom prst="triangle">
              <a:avLst/>
            </a:prstGeom>
            <a:solidFill>
              <a:schemeClr val="tx2">
                <a:lumMod val="50000"/>
              </a:schemeClr>
            </a:solidFill>
            <a:ln>
              <a:noFill/>
            </a:ln>
          </p:spPr>
          <p:txBody>
            <a:bodyPr wrap="square" lIns="0" tIns="0" rIns="0" bIns="0" rtlCol="0" anchor="ctr">
              <a:noAutofit/>
            </a:bodyPr>
            <a:lstStyle/>
            <a:p>
              <a:pPr algn="ctr"/>
              <a:endParaRPr lang="en-US" sz="1200" dirty="0" err="1">
                <a:solidFill>
                  <a:srgbClr val="FFFFFF"/>
                </a:solidFill>
                <a:latin typeface="IBM Plex Sans" panose="020B0503050000000000" pitchFamily="34" charset="77"/>
                <a:cs typeface="Arial"/>
              </a:endParaRPr>
            </a:p>
          </p:txBody>
        </p:sp>
        <p:sp>
          <p:nvSpPr>
            <p:cNvPr id="10" name="Triangle 9"/>
            <p:cNvSpPr>
              <a:spLocks noChangeAspect="1"/>
            </p:cNvSpPr>
            <p:nvPr/>
          </p:nvSpPr>
          <p:spPr>
            <a:xfrm rot="10800000">
              <a:off x="8473439" y="3564588"/>
              <a:ext cx="274320" cy="274320"/>
            </a:xfrm>
            <a:prstGeom prst="triangle">
              <a:avLst/>
            </a:prstGeom>
            <a:solidFill>
              <a:schemeClr val="tx2">
                <a:lumMod val="50000"/>
              </a:schemeClr>
            </a:solidFill>
            <a:ln>
              <a:noFill/>
            </a:ln>
          </p:spPr>
          <p:txBody>
            <a:bodyPr wrap="square" lIns="0" tIns="0" rIns="0" bIns="0" rtlCol="0" anchor="ctr">
              <a:noAutofit/>
            </a:bodyPr>
            <a:lstStyle/>
            <a:p>
              <a:pPr algn="ctr"/>
              <a:endParaRPr lang="en-US" sz="1200" dirty="0" err="1">
                <a:solidFill>
                  <a:srgbClr val="FFFFFF"/>
                </a:solidFill>
                <a:latin typeface="IBM Plex Sans" panose="020B0503050000000000" pitchFamily="34" charset="77"/>
                <a:cs typeface="Arial"/>
              </a:endParaRPr>
            </a:p>
          </p:txBody>
        </p:sp>
        <p:grpSp>
          <p:nvGrpSpPr>
            <p:cNvPr id="11" name="Group 10"/>
            <p:cNvGrpSpPr>
              <a:grpSpLocks noChangeAspect="1"/>
            </p:cNvGrpSpPr>
            <p:nvPr/>
          </p:nvGrpSpPr>
          <p:grpSpPr>
            <a:xfrm>
              <a:off x="5707084" y="3381698"/>
              <a:ext cx="790021" cy="640083"/>
              <a:chOff x="5782234" y="4579638"/>
              <a:chExt cx="421341" cy="341375"/>
            </a:xfrm>
            <a:solidFill>
              <a:schemeClr val="tx2">
                <a:lumMod val="75000"/>
              </a:schemeClr>
            </a:solidFill>
          </p:grpSpPr>
          <p:sp>
            <p:nvSpPr>
              <p:cNvPr id="12" name="Can 11"/>
              <p:cNvSpPr/>
              <p:nvPr/>
            </p:nvSpPr>
            <p:spPr>
              <a:xfrm>
                <a:off x="5782234" y="4774712"/>
                <a:ext cx="421341" cy="146301"/>
              </a:xfrm>
              <a:prstGeom prst="can">
                <a:avLst/>
              </a:prstGeom>
              <a:grpFill/>
              <a:ln w="12700">
                <a:solidFill>
                  <a:schemeClr val="tx2">
                    <a:lumMod val="25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en-US" sz="1200" dirty="0" err="1">
                  <a:ln w="0"/>
                  <a:solidFill>
                    <a:schemeClr val="accent1"/>
                  </a:solidFill>
                  <a:effectLst>
                    <a:outerShdw blurRad="38100" dist="25400" dir="5400000" algn="ctr" rotWithShape="0">
                      <a:srgbClr val="6E747A">
                        <a:alpha val="43000"/>
                      </a:srgbClr>
                    </a:outerShdw>
                  </a:effectLst>
                  <a:latin typeface="IBM Plex Sans" panose="020B0503050000000000" pitchFamily="34" charset="77"/>
                  <a:cs typeface="Arial"/>
                </a:endParaRPr>
              </a:p>
            </p:txBody>
          </p:sp>
          <p:sp>
            <p:nvSpPr>
              <p:cNvPr id="13" name="Can 12"/>
              <p:cNvSpPr/>
              <p:nvPr/>
            </p:nvSpPr>
            <p:spPr>
              <a:xfrm>
                <a:off x="5782234" y="4677174"/>
                <a:ext cx="421341" cy="146301"/>
              </a:xfrm>
              <a:prstGeom prst="can">
                <a:avLst/>
              </a:prstGeom>
              <a:grpFill/>
              <a:ln w="12700">
                <a:solidFill>
                  <a:schemeClr val="tx2">
                    <a:lumMod val="25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en-US" sz="1200" dirty="0" err="1">
                  <a:ln w="0"/>
                  <a:solidFill>
                    <a:schemeClr val="accent1"/>
                  </a:solidFill>
                  <a:effectLst>
                    <a:outerShdw blurRad="38100" dist="25400" dir="5400000" algn="ctr" rotWithShape="0">
                      <a:srgbClr val="6E747A">
                        <a:alpha val="43000"/>
                      </a:srgbClr>
                    </a:outerShdw>
                  </a:effectLst>
                  <a:latin typeface="IBM Plex Sans" panose="020B0503050000000000" pitchFamily="34" charset="77"/>
                  <a:cs typeface="Arial"/>
                </a:endParaRPr>
              </a:p>
            </p:txBody>
          </p:sp>
          <p:sp>
            <p:nvSpPr>
              <p:cNvPr id="14" name="Can 13"/>
              <p:cNvSpPr/>
              <p:nvPr/>
            </p:nvSpPr>
            <p:spPr>
              <a:xfrm>
                <a:off x="5782234" y="4579638"/>
                <a:ext cx="421341" cy="146301"/>
              </a:xfrm>
              <a:prstGeom prst="can">
                <a:avLst/>
              </a:prstGeom>
              <a:grpFill/>
              <a:ln w="12700">
                <a:solidFill>
                  <a:schemeClr val="tx2">
                    <a:lumMod val="25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en-US" sz="1200" dirty="0" err="1">
                  <a:ln w="0"/>
                  <a:solidFill>
                    <a:schemeClr val="accent1"/>
                  </a:solidFill>
                  <a:effectLst>
                    <a:outerShdw blurRad="38100" dist="25400" dir="5400000" algn="ctr" rotWithShape="0">
                      <a:srgbClr val="6E747A">
                        <a:alpha val="43000"/>
                      </a:srgbClr>
                    </a:outerShdw>
                  </a:effectLst>
                  <a:latin typeface="IBM Plex Sans" panose="020B0503050000000000" pitchFamily="34" charset="77"/>
                  <a:cs typeface="Arial"/>
                </a:endParaRPr>
              </a:p>
            </p:txBody>
          </p:sp>
        </p:grpSp>
        <p:grpSp>
          <p:nvGrpSpPr>
            <p:cNvPr id="21" name="Group 20"/>
            <p:cNvGrpSpPr/>
            <p:nvPr/>
          </p:nvGrpSpPr>
          <p:grpSpPr>
            <a:xfrm>
              <a:off x="4501747" y="1941522"/>
              <a:ext cx="3188504" cy="411480"/>
              <a:chOff x="4477802" y="1941522"/>
              <a:chExt cx="3188504" cy="411480"/>
            </a:xfrm>
          </p:grpSpPr>
          <p:sp>
            <p:nvSpPr>
              <p:cNvPr id="15" name="Rounded Rectangle 14"/>
              <p:cNvSpPr/>
              <p:nvPr/>
            </p:nvSpPr>
            <p:spPr>
              <a:xfrm>
                <a:off x="4477802" y="1941522"/>
                <a:ext cx="1280160" cy="411480"/>
              </a:xfrm>
              <a:prstGeom prst="roundRect">
                <a:avLst/>
              </a:prstGeom>
              <a:solidFill>
                <a:schemeClr val="accent2"/>
              </a:solidFill>
              <a:ln>
                <a:solidFill>
                  <a:schemeClr val="tx2">
                    <a:lumMod val="90000"/>
                  </a:schemeClr>
                </a:solidFill>
              </a:ln>
            </p:spPr>
            <p:txBody>
              <a:bodyPr wrap="square" lIns="91440" tIns="45720" rIns="91440" bIns="45720" rtlCol="0" anchor="ctr">
                <a:noAutofit/>
              </a:bodyPr>
              <a:lstStyle/>
              <a:p>
                <a:pPr algn="ctr"/>
                <a:r>
                  <a:rPr lang="en-US" sz="1100" b="1" dirty="0">
                    <a:solidFill>
                      <a:schemeClr val="bg2"/>
                    </a:solidFill>
                    <a:latin typeface="IBM Plex Sans" panose="020B0503050000000000" pitchFamily="34" charset="77"/>
                    <a:cs typeface="Arial"/>
                  </a:rPr>
                  <a:t>Business Understanding</a:t>
                </a:r>
              </a:p>
            </p:txBody>
          </p:sp>
          <p:sp>
            <p:nvSpPr>
              <p:cNvPr id="16" name="Rounded Rectangle 15"/>
              <p:cNvSpPr/>
              <p:nvPr/>
            </p:nvSpPr>
            <p:spPr>
              <a:xfrm>
                <a:off x="6386146" y="1941522"/>
                <a:ext cx="1280160" cy="411480"/>
              </a:xfrm>
              <a:prstGeom prst="roundRect">
                <a:avLst/>
              </a:prstGeom>
              <a:solidFill>
                <a:schemeClr val="accent2"/>
              </a:solidFill>
              <a:ln>
                <a:solidFill>
                  <a:schemeClr val="tx2">
                    <a:lumMod val="90000"/>
                  </a:schemeClr>
                </a:solidFill>
              </a:ln>
            </p:spPr>
            <p:txBody>
              <a:bodyPr wrap="square" lIns="91440" tIns="45720" rIns="91440" bIns="45720" rtlCol="0" anchor="ctr">
                <a:noAutofit/>
              </a:bodyPr>
              <a:lstStyle/>
              <a:p>
                <a:pPr algn="ctr"/>
                <a:r>
                  <a:rPr lang="en-US" sz="1100" b="1" dirty="0">
                    <a:solidFill>
                      <a:schemeClr val="bg2"/>
                    </a:solidFill>
                    <a:latin typeface="IBM Plex Sans" panose="020B0503050000000000" pitchFamily="34" charset="77"/>
                    <a:cs typeface="Arial"/>
                  </a:rPr>
                  <a:t>Data Understanding</a:t>
                </a:r>
              </a:p>
            </p:txBody>
          </p:sp>
        </p:grpSp>
        <p:sp>
          <p:nvSpPr>
            <p:cNvPr id="17" name="Rounded Rectangle 16"/>
            <p:cNvSpPr/>
            <p:nvPr/>
          </p:nvSpPr>
          <p:spPr>
            <a:xfrm>
              <a:off x="6966497" y="2975892"/>
              <a:ext cx="1280160" cy="411480"/>
            </a:xfrm>
            <a:prstGeom prst="roundRect">
              <a:avLst/>
            </a:prstGeom>
            <a:solidFill>
              <a:schemeClr val="accent2"/>
            </a:solidFill>
            <a:ln>
              <a:solidFill>
                <a:schemeClr val="tx2">
                  <a:lumMod val="90000"/>
                </a:schemeClr>
              </a:solidFill>
            </a:ln>
          </p:spPr>
          <p:txBody>
            <a:bodyPr wrap="square" lIns="91440" tIns="45720" rIns="91440" bIns="45720" rtlCol="0" anchor="ctr">
              <a:noAutofit/>
            </a:bodyPr>
            <a:lstStyle/>
            <a:p>
              <a:pPr algn="ctr"/>
              <a:r>
                <a:rPr lang="en-US" sz="1100" b="1" dirty="0">
                  <a:solidFill>
                    <a:schemeClr val="bg2"/>
                  </a:solidFill>
                  <a:latin typeface="IBM Plex Sans" panose="020B0503050000000000" pitchFamily="34" charset="77"/>
                  <a:cs typeface="Arial"/>
                </a:rPr>
                <a:t>Data Preparation</a:t>
              </a:r>
            </a:p>
          </p:txBody>
        </p:sp>
        <p:sp>
          <p:nvSpPr>
            <p:cNvPr id="18" name="Rounded Rectangle 17"/>
            <p:cNvSpPr/>
            <p:nvPr/>
          </p:nvSpPr>
          <p:spPr>
            <a:xfrm>
              <a:off x="6966497" y="4010262"/>
              <a:ext cx="1280160" cy="411480"/>
            </a:xfrm>
            <a:prstGeom prst="roundRect">
              <a:avLst/>
            </a:prstGeom>
            <a:solidFill>
              <a:schemeClr val="accent2"/>
            </a:solidFill>
            <a:ln>
              <a:solidFill>
                <a:schemeClr val="tx2">
                  <a:lumMod val="90000"/>
                </a:schemeClr>
              </a:solidFill>
            </a:ln>
          </p:spPr>
          <p:txBody>
            <a:bodyPr wrap="square" lIns="91440" tIns="45720" rIns="91440" bIns="45720" rtlCol="0" anchor="ctr">
              <a:noAutofit/>
            </a:bodyPr>
            <a:lstStyle/>
            <a:p>
              <a:pPr algn="ctr"/>
              <a:r>
                <a:rPr lang="en-US" sz="1100" b="1" dirty="0">
                  <a:solidFill>
                    <a:schemeClr val="bg2"/>
                  </a:solidFill>
                  <a:latin typeface="IBM Plex Sans" panose="020B0503050000000000" pitchFamily="34" charset="77"/>
                  <a:cs typeface="Arial"/>
                </a:rPr>
                <a:t>Modeling</a:t>
              </a:r>
            </a:p>
          </p:txBody>
        </p:sp>
        <p:sp>
          <p:nvSpPr>
            <p:cNvPr id="19" name="Rounded Rectangle 18"/>
            <p:cNvSpPr/>
            <p:nvPr/>
          </p:nvSpPr>
          <p:spPr>
            <a:xfrm>
              <a:off x="5455919" y="5044633"/>
              <a:ext cx="1280160" cy="411480"/>
            </a:xfrm>
            <a:prstGeom prst="roundRect">
              <a:avLst/>
            </a:prstGeom>
            <a:solidFill>
              <a:schemeClr val="accent2"/>
            </a:solidFill>
            <a:ln>
              <a:solidFill>
                <a:schemeClr val="tx2">
                  <a:lumMod val="90000"/>
                </a:schemeClr>
              </a:solidFill>
            </a:ln>
          </p:spPr>
          <p:txBody>
            <a:bodyPr wrap="square" lIns="91440" tIns="45720" rIns="91440" bIns="45720" rtlCol="0" anchor="ctr">
              <a:noAutofit/>
            </a:bodyPr>
            <a:lstStyle/>
            <a:p>
              <a:pPr algn="ctr"/>
              <a:r>
                <a:rPr lang="en-US" sz="1100" b="1" dirty="0">
                  <a:solidFill>
                    <a:schemeClr val="bg2"/>
                  </a:solidFill>
                  <a:latin typeface="IBM Plex Sans" panose="020B0503050000000000" pitchFamily="34" charset="77"/>
                  <a:cs typeface="Arial"/>
                </a:rPr>
                <a:t>Evaluation</a:t>
              </a:r>
            </a:p>
          </p:txBody>
        </p:sp>
        <p:sp>
          <p:nvSpPr>
            <p:cNvPr id="20" name="Rounded Rectangle 19"/>
            <p:cNvSpPr/>
            <p:nvPr/>
          </p:nvSpPr>
          <p:spPr>
            <a:xfrm>
              <a:off x="3866092" y="3493077"/>
              <a:ext cx="1280160" cy="411480"/>
            </a:xfrm>
            <a:prstGeom prst="roundRect">
              <a:avLst/>
            </a:prstGeom>
            <a:solidFill>
              <a:schemeClr val="accent2"/>
            </a:solidFill>
            <a:ln>
              <a:solidFill>
                <a:schemeClr val="tx2">
                  <a:lumMod val="90000"/>
                </a:schemeClr>
              </a:solidFill>
            </a:ln>
          </p:spPr>
          <p:txBody>
            <a:bodyPr wrap="square" lIns="91440" tIns="45720" rIns="91440" bIns="45720" rtlCol="0" anchor="ctr">
              <a:noAutofit/>
            </a:bodyPr>
            <a:lstStyle/>
            <a:p>
              <a:pPr algn="ctr"/>
              <a:r>
                <a:rPr lang="en-US" sz="1100" b="1" dirty="0">
                  <a:solidFill>
                    <a:schemeClr val="bg2"/>
                  </a:solidFill>
                  <a:latin typeface="IBM Plex Sans" panose="020B0503050000000000" pitchFamily="34" charset="77"/>
                  <a:cs typeface="Arial"/>
                </a:rPr>
                <a:t>Deployment</a:t>
              </a:r>
            </a:p>
          </p:txBody>
        </p:sp>
        <p:sp>
          <p:nvSpPr>
            <p:cNvPr id="22" name="Arc 21"/>
            <p:cNvSpPr/>
            <p:nvPr/>
          </p:nvSpPr>
          <p:spPr>
            <a:xfrm>
              <a:off x="4736592" y="2356808"/>
              <a:ext cx="2092745" cy="2946712"/>
            </a:xfrm>
            <a:prstGeom prst="arc">
              <a:avLst>
                <a:gd name="adj1" fmla="val 16575808"/>
                <a:gd name="adj2" fmla="val 3585713"/>
              </a:avLst>
            </a:prstGeom>
            <a:ln w="44450">
              <a:solidFill>
                <a:schemeClr val="tx2">
                  <a:lumMod val="75000"/>
                </a:schemeClr>
              </a:solidFill>
              <a:head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IBM Plex Sans" panose="020B0503050000000000" pitchFamily="34" charset="77"/>
              </a:endParaRPr>
            </a:p>
          </p:txBody>
        </p:sp>
        <p:cxnSp>
          <p:nvCxnSpPr>
            <p:cNvPr id="24" name="Straight Arrow Connector 23"/>
            <p:cNvCxnSpPr/>
            <p:nvPr/>
          </p:nvCxnSpPr>
          <p:spPr>
            <a:xfrm>
              <a:off x="5844539" y="1991041"/>
              <a:ext cx="502920" cy="0"/>
            </a:xfrm>
            <a:prstGeom prst="straightConnector1">
              <a:avLst/>
            </a:prstGeom>
            <a:ln w="44450">
              <a:solidFill>
                <a:schemeClr val="tx2">
                  <a:lumMod val="75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5844539" y="2173925"/>
              <a:ext cx="502920" cy="0"/>
            </a:xfrm>
            <a:prstGeom prst="straightConnector1">
              <a:avLst/>
            </a:prstGeom>
            <a:ln w="44450">
              <a:solidFill>
                <a:schemeClr val="tx2">
                  <a:lumMod val="75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6" name="Arc 25"/>
            <p:cNvSpPr/>
            <p:nvPr/>
          </p:nvSpPr>
          <p:spPr>
            <a:xfrm rot="19972227">
              <a:off x="7296243" y="2239784"/>
              <a:ext cx="207484" cy="1239827"/>
            </a:xfrm>
            <a:prstGeom prst="arc">
              <a:avLst>
                <a:gd name="adj1" fmla="val 16800283"/>
                <a:gd name="adj2" fmla="val 2583174"/>
              </a:avLst>
            </a:prstGeom>
            <a:ln w="44450">
              <a:solidFill>
                <a:schemeClr val="tx2">
                  <a:lumMod val="75000"/>
                </a:schemeClr>
              </a:solidFill>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IBM Plex Sans" panose="020B0503050000000000" pitchFamily="34" charset="77"/>
              </a:endParaRPr>
            </a:p>
          </p:txBody>
        </p:sp>
        <p:cxnSp>
          <p:nvCxnSpPr>
            <p:cNvPr id="27" name="Straight Arrow Connector 26"/>
            <p:cNvCxnSpPr/>
            <p:nvPr/>
          </p:nvCxnSpPr>
          <p:spPr>
            <a:xfrm rot="5400000">
              <a:off x="7434131" y="3698817"/>
              <a:ext cx="502920" cy="0"/>
            </a:xfrm>
            <a:prstGeom prst="straightConnector1">
              <a:avLst/>
            </a:prstGeom>
            <a:ln w="44450">
              <a:solidFill>
                <a:schemeClr val="tx2">
                  <a:lumMod val="75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flipH="1">
              <a:off x="7276104" y="3698817"/>
              <a:ext cx="502920" cy="0"/>
            </a:xfrm>
            <a:prstGeom prst="straightConnector1">
              <a:avLst/>
            </a:prstGeom>
            <a:ln w="44450">
              <a:solidFill>
                <a:schemeClr val="tx2">
                  <a:lumMod val="75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0" name="Arc 29"/>
            <p:cNvSpPr/>
            <p:nvPr/>
          </p:nvSpPr>
          <p:spPr>
            <a:xfrm rot="5586156">
              <a:off x="5719833" y="3439437"/>
              <a:ext cx="1674165" cy="2028465"/>
            </a:xfrm>
            <a:prstGeom prst="arc">
              <a:avLst>
                <a:gd name="adj1" fmla="val 16200000"/>
                <a:gd name="adj2" fmla="val 20164343"/>
              </a:avLst>
            </a:prstGeom>
            <a:ln w="44450">
              <a:solidFill>
                <a:schemeClr val="tx2">
                  <a:lumMod val="75000"/>
                </a:schemeClr>
              </a:solidFill>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IBM Plex Sans" panose="020B0503050000000000" pitchFamily="34" charset="77"/>
              </a:endParaRPr>
            </a:p>
          </p:txBody>
        </p:sp>
        <p:sp>
          <p:nvSpPr>
            <p:cNvPr id="31" name="Arc 30"/>
            <p:cNvSpPr/>
            <p:nvPr/>
          </p:nvSpPr>
          <p:spPr>
            <a:xfrm rot="11903367">
              <a:off x="4480871" y="2564066"/>
              <a:ext cx="2469622" cy="2710966"/>
            </a:xfrm>
            <a:prstGeom prst="arc">
              <a:avLst>
                <a:gd name="adj1" fmla="val 16200000"/>
                <a:gd name="adj2" fmla="val 20164343"/>
              </a:avLst>
            </a:prstGeom>
            <a:ln w="44450">
              <a:solidFill>
                <a:schemeClr val="tx2">
                  <a:lumMod val="75000"/>
                </a:schemeClr>
              </a:solidFill>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IBM Plex Sans" panose="020B0503050000000000" pitchFamily="34" charset="77"/>
              </a:endParaRPr>
            </a:p>
          </p:txBody>
        </p:sp>
        <p:sp>
          <p:nvSpPr>
            <p:cNvPr id="32" name="TextBox 31"/>
            <p:cNvSpPr txBox="1"/>
            <p:nvPr/>
          </p:nvSpPr>
          <p:spPr>
            <a:xfrm>
              <a:off x="5803248" y="4003504"/>
              <a:ext cx="597692" cy="286892"/>
            </a:xfrm>
            <a:prstGeom prst="rect">
              <a:avLst/>
            </a:prstGeom>
            <a:noFill/>
          </p:spPr>
          <p:txBody>
            <a:bodyPr wrap="square" rtlCol="0">
              <a:spAutoFit/>
            </a:bodyPr>
            <a:lstStyle/>
            <a:p>
              <a:pPr algn="ctr"/>
              <a:r>
                <a:rPr lang="en-US" sz="1200" b="1">
                  <a:solidFill>
                    <a:schemeClr val="bg2"/>
                  </a:solidFill>
                  <a:latin typeface="IBM Plex Sans" panose="020B0503050000000000" pitchFamily="34" charset="77"/>
                </a:rPr>
                <a:t>Data</a:t>
              </a:r>
            </a:p>
          </p:txBody>
        </p:sp>
      </p:grpSp>
      <p:grpSp>
        <p:nvGrpSpPr>
          <p:cNvPr id="34" name="Group 33"/>
          <p:cNvGrpSpPr>
            <a:grpSpLocks noChangeAspect="1"/>
          </p:cNvGrpSpPr>
          <p:nvPr/>
        </p:nvGrpSpPr>
        <p:grpSpPr>
          <a:xfrm>
            <a:off x="6298985" y="1069789"/>
            <a:ext cx="5117408" cy="5120640"/>
            <a:chOff x="3447587" y="1049988"/>
            <a:chExt cx="5300172" cy="5303520"/>
          </a:xfrm>
        </p:grpSpPr>
        <p:sp>
          <p:nvSpPr>
            <p:cNvPr id="35" name="Oval 34"/>
            <p:cNvSpPr>
              <a:spLocks noChangeAspect="1"/>
            </p:cNvSpPr>
            <p:nvPr/>
          </p:nvSpPr>
          <p:spPr>
            <a:xfrm>
              <a:off x="3581399" y="1187148"/>
              <a:ext cx="5029200" cy="5029200"/>
            </a:xfrm>
            <a:prstGeom prst="ellipse">
              <a:avLst/>
            </a:prstGeom>
            <a:solidFill>
              <a:schemeClr val="tx1"/>
            </a:solidFill>
            <a:ln w="69850">
              <a:solidFill>
                <a:schemeClr val="tx2">
                  <a:lumMod val="50000"/>
                </a:schemeClr>
              </a:solidFill>
            </a:ln>
          </p:spPr>
          <p:txBody>
            <a:bodyPr wrap="square" lIns="0" tIns="0" rIns="0" bIns="0" rtlCol="0" anchor="ctr">
              <a:noAutofit/>
            </a:bodyPr>
            <a:lstStyle/>
            <a:p>
              <a:pPr algn="ctr"/>
              <a:endParaRPr lang="en-US" sz="1200" dirty="0" err="1">
                <a:solidFill>
                  <a:srgbClr val="FFFFFF"/>
                </a:solidFill>
                <a:latin typeface="IBM Plex Sans" panose="020B0503050000000000" pitchFamily="34" charset="77"/>
                <a:cs typeface="Arial"/>
              </a:endParaRPr>
            </a:p>
          </p:txBody>
        </p:sp>
        <p:sp>
          <p:nvSpPr>
            <p:cNvPr id="36" name="Triangle 35"/>
            <p:cNvSpPr>
              <a:spLocks noChangeAspect="1"/>
            </p:cNvSpPr>
            <p:nvPr/>
          </p:nvSpPr>
          <p:spPr>
            <a:xfrm rot="5400000">
              <a:off x="5958839" y="1049988"/>
              <a:ext cx="274320" cy="274320"/>
            </a:xfrm>
            <a:prstGeom prst="triangle">
              <a:avLst/>
            </a:prstGeom>
            <a:solidFill>
              <a:schemeClr val="tx2">
                <a:lumMod val="50000"/>
              </a:schemeClr>
            </a:solidFill>
            <a:ln>
              <a:noFill/>
            </a:ln>
          </p:spPr>
          <p:txBody>
            <a:bodyPr wrap="square" lIns="0" tIns="0" rIns="0" bIns="0" rtlCol="0" anchor="ctr">
              <a:noAutofit/>
            </a:bodyPr>
            <a:lstStyle/>
            <a:p>
              <a:pPr algn="ctr"/>
              <a:endParaRPr lang="en-US" sz="1200" dirty="0" err="1">
                <a:solidFill>
                  <a:srgbClr val="FFFFFF"/>
                </a:solidFill>
                <a:latin typeface="IBM Plex Sans" panose="020B0503050000000000" pitchFamily="34" charset="77"/>
                <a:cs typeface="Arial"/>
              </a:endParaRPr>
            </a:p>
          </p:txBody>
        </p:sp>
        <p:sp>
          <p:nvSpPr>
            <p:cNvPr id="37" name="Triangle 36"/>
            <p:cNvSpPr>
              <a:spLocks noChangeAspect="1"/>
            </p:cNvSpPr>
            <p:nvPr/>
          </p:nvSpPr>
          <p:spPr>
            <a:xfrm rot="16200000" flipH="1">
              <a:off x="5958839" y="6079188"/>
              <a:ext cx="274320" cy="274320"/>
            </a:xfrm>
            <a:prstGeom prst="triangle">
              <a:avLst/>
            </a:prstGeom>
            <a:solidFill>
              <a:schemeClr val="tx2">
                <a:lumMod val="50000"/>
              </a:schemeClr>
            </a:solidFill>
            <a:ln>
              <a:noFill/>
            </a:ln>
          </p:spPr>
          <p:txBody>
            <a:bodyPr wrap="square" lIns="0" tIns="0" rIns="0" bIns="0" rtlCol="0" anchor="ctr">
              <a:noAutofit/>
            </a:bodyPr>
            <a:lstStyle/>
            <a:p>
              <a:pPr algn="ctr"/>
              <a:endParaRPr lang="en-US" sz="1200" dirty="0" err="1">
                <a:solidFill>
                  <a:srgbClr val="FFFFFF"/>
                </a:solidFill>
                <a:latin typeface="IBM Plex Sans" panose="020B0503050000000000" pitchFamily="34" charset="77"/>
                <a:cs typeface="Arial"/>
              </a:endParaRPr>
            </a:p>
          </p:txBody>
        </p:sp>
        <p:sp>
          <p:nvSpPr>
            <p:cNvPr id="38" name="Triangle 37"/>
            <p:cNvSpPr>
              <a:spLocks noChangeAspect="1"/>
            </p:cNvSpPr>
            <p:nvPr/>
          </p:nvSpPr>
          <p:spPr>
            <a:xfrm>
              <a:off x="3447587" y="3564575"/>
              <a:ext cx="274320" cy="274320"/>
            </a:xfrm>
            <a:prstGeom prst="triangle">
              <a:avLst/>
            </a:prstGeom>
            <a:solidFill>
              <a:schemeClr val="tx2">
                <a:lumMod val="50000"/>
              </a:schemeClr>
            </a:solidFill>
            <a:ln>
              <a:noFill/>
            </a:ln>
          </p:spPr>
          <p:txBody>
            <a:bodyPr wrap="square" lIns="0" tIns="0" rIns="0" bIns="0" rtlCol="0" anchor="ctr">
              <a:noAutofit/>
            </a:bodyPr>
            <a:lstStyle/>
            <a:p>
              <a:pPr algn="ctr"/>
              <a:endParaRPr lang="en-US" sz="1200" dirty="0" err="1">
                <a:solidFill>
                  <a:srgbClr val="FFFFFF"/>
                </a:solidFill>
                <a:latin typeface="IBM Plex Sans" panose="020B0503050000000000" pitchFamily="34" charset="77"/>
                <a:cs typeface="Arial"/>
              </a:endParaRPr>
            </a:p>
          </p:txBody>
        </p:sp>
        <p:sp>
          <p:nvSpPr>
            <p:cNvPr id="39" name="Triangle 38"/>
            <p:cNvSpPr>
              <a:spLocks noChangeAspect="1"/>
            </p:cNvSpPr>
            <p:nvPr/>
          </p:nvSpPr>
          <p:spPr>
            <a:xfrm rot="10800000">
              <a:off x="8473439" y="3564588"/>
              <a:ext cx="274320" cy="274320"/>
            </a:xfrm>
            <a:prstGeom prst="triangle">
              <a:avLst/>
            </a:prstGeom>
            <a:solidFill>
              <a:schemeClr val="tx2">
                <a:lumMod val="50000"/>
              </a:schemeClr>
            </a:solidFill>
            <a:ln>
              <a:noFill/>
            </a:ln>
          </p:spPr>
          <p:txBody>
            <a:bodyPr wrap="square" lIns="0" tIns="0" rIns="0" bIns="0" rtlCol="0" anchor="ctr">
              <a:noAutofit/>
            </a:bodyPr>
            <a:lstStyle/>
            <a:p>
              <a:pPr algn="ctr"/>
              <a:endParaRPr lang="en-US" sz="1200" dirty="0" err="1">
                <a:solidFill>
                  <a:srgbClr val="FFFFFF"/>
                </a:solidFill>
                <a:latin typeface="IBM Plex Sans" panose="020B0503050000000000" pitchFamily="34" charset="77"/>
                <a:cs typeface="Arial"/>
              </a:endParaRPr>
            </a:p>
          </p:txBody>
        </p:sp>
        <p:grpSp>
          <p:nvGrpSpPr>
            <p:cNvPr id="40" name="Group 39"/>
            <p:cNvGrpSpPr>
              <a:grpSpLocks noChangeAspect="1"/>
            </p:cNvGrpSpPr>
            <p:nvPr/>
          </p:nvGrpSpPr>
          <p:grpSpPr>
            <a:xfrm>
              <a:off x="5707084" y="3381698"/>
              <a:ext cx="790021" cy="640083"/>
              <a:chOff x="5782234" y="4579638"/>
              <a:chExt cx="421341" cy="341375"/>
            </a:xfrm>
            <a:solidFill>
              <a:schemeClr val="tx2">
                <a:lumMod val="75000"/>
              </a:schemeClr>
            </a:solidFill>
          </p:grpSpPr>
          <p:sp>
            <p:nvSpPr>
              <p:cNvPr id="57" name="Can 56"/>
              <p:cNvSpPr/>
              <p:nvPr/>
            </p:nvSpPr>
            <p:spPr>
              <a:xfrm>
                <a:off x="5782234" y="4774712"/>
                <a:ext cx="421341" cy="146301"/>
              </a:xfrm>
              <a:prstGeom prst="can">
                <a:avLst/>
              </a:prstGeom>
              <a:grpFill/>
              <a:ln w="12700">
                <a:solidFill>
                  <a:schemeClr val="tx2">
                    <a:lumMod val="25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en-US" sz="1200" dirty="0" err="1">
                  <a:ln w="0"/>
                  <a:solidFill>
                    <a:schemeClr val="accent1"/>
                  </a:solidFill>
                  <a:effectLst>
                    <a:outerShdw blurRad="38100" dist="25400" dir="5400000" algn="ctr" rotWithShape="0">
                      <a:srgbClr val="6E747A">
                        <a:alpha val="43000"/>
                      </a:srgbClr>
                    </a:outerShdw>
                  </a:effectLst>
                  <a:latin typeface="IBM Plex Sans" panose="020B0503050000000000" pitchFamily="34" charset="77"/>
                  <a:cs typeface="Arial"/>
                </a:endParaRPr>
              </a:p>
            </p:txBody>
          </p:sp>
          <p:sp>
            <p:nvSpPr>
              <p:cNvPr id="58" name="Can 57"/>
              <p:cNvSpPr/>
              <p:nvPr/>
            </p:nvSpPr>
            <p:spPr>
              <a:xfrm>
                <a:off x="5782234" y="4677174"/>
                <a:ext cx="421341" cy="146301"/>
              </a:xfrm>
              <a:prstGeom prst="can">
                <a:avLst/>
              </a:prstGeom>
              <a:grpFill/>
              <a:ln w="12700">
                <a:solidFill>
                  <a:schemeClr val="tx2">
                    <a:lumMod val="25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en-US" sz="1200" dirty="0" err="1">
                  <a:ln w="0"/>
                  <a:solidFill>
                    <a:schemeClr val="accent1"/>
                  </a:solidFill>
                  <a:effectLst>
                    <a:outerShdw blurRad="38100" dist="25400" dir="5400000" algn="ctr" rotWithShape="0">
                      <a:srgbClr val="6E747A">
                        <a:alpha val="43000"/>
                      </a:srgbClr>
                    </a:outerShdw>
                  </a:effectLst>
                  <a:latin typeface="IBM Plex Sans" panose="020B0503050000000000" pitchFamily="34" charset="77"/>
                  <a:cs typeface="Arial"/>
                </a:endParaRPr>
              </a:p>
            </p:txBody>
          </p:sp>
          <p:sp>
            <p:nvSpPr>
              <p:cNvPr id="59" name="Can 58"/>
              <p:cNvSpPr/>
              <p:nvPr/>
            </p:nvSpPr>
            <p:spPr>
              <a:xfrm>
                <a:off x="5782234" y="4579638"/>
                <a:ext cx="421341" cy="146301"/>
              </a:xfrm>
              <a:prstGeom prst="can">
                <a:avLst/>
              </a:prstGeom>
              <a:grpFill/>
              <a:ln w="12700">
                <a:solidFill>
                  <a:schemeClr val="tx2">
                    <a:lumMod val="25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en-US" sz="1200" dirty="0" err="1">
                  <a:ln w="0"/>
                  <a:solidFill>
                    <a:schemeClr val="accent1"/>
                  </a:solidFill>
                  <a:effectLst>
                    <a:outerShdw blurRad="38100" dist="25400" dir="5400000" algn="ctr" rotWithShape="0">
                      <a:srgbClr val="6E747A">
                        <a:alpha val="43000"/>
                      </a:srgbClr>
                    </a:outerShdw>
                  </a:effectLst>
                  <a:latin typeface="IBM Plex Sans" panose="020B0503050000000000" pitchFamily="34" charset="77"/>
                  <a:cs typeface="Arial"/>
                </a:endParaRPr>
              </a:p>
            </p:txBody>
          </p:sp>
        </p:grpSp>
        <p:grpSp>
          <p:nvGrpSpPr>
            <p:cNvPr id="41" name="Group 40"/>
            <p:cNvGrpSpPr/>
            <p:nvPr/>
          </p:nvGrpSpPr>
          <p:grpSpPr>
            <a:xfrm>
              <a:off x="4501747" y="1941522"/>
              <a:ext cx="3188504" cy="411480"/>
              <a:chOff x="4477802" y="1941522"/>
              <a:chExt cx="3188504" cy="411480"/>
            </a:xfrm>
          </p:grpSpPr>
          <p:sp>
            <p:nvSpPr>
              <p:cNvPr id="55" name="Rounded Rectangle 54"/>
              <p:cNvSpPr/>
              <p:nvPr/>
            </p:nvSpPr>
            <p:spPr>
              <a:xfrm>
                <a:off x="4477802" y="1941522"/>
                <a:ext cx="1280160" cy="411480"/>
              </a:xfrm>
              <a:prstGeom prst="roundRect">
                <a:avLst/>
              </a:prstGeom>
              <a:solidFill>
                <a:schemeClr val="accent1"/>
              </a:solidFill>
              <a:ln>
                <a:solidFill>
                  <a:schemeClr val="tx2">
                    <a:lumMod val="90000"/>
                  </a:schemeClr>
                </a:solidFill>
              </a:ln>
            </p:spPr>
            <p:txBody>
              <a:bodyPr wrap="square" lIns="91440" tIns="45720" rIns="91440" bIns="45720" rtlCol="0" anchor="ctr">
                <a:noAutofit/>
              </a:bodyPr>
              <a:lstStyle/>
              <a:p>
                <a:pPr algn="ctr">
                  <a:lnSpc>
                    <a:spcPct val="85000"/>
                  </a:lnSpc>
                </a:pPr>
                <a:r>
                  <a:rPr lang="en-US" sz="1050" b="1" dirty="0">
                    <a:latin typeface="IBM Plex Sans" panose="020B0503050000000000" pitchFamily="34" charset="77"/>
                    <a:cs typeface="Arial"/>
                  </a:rPr>
                  <a:t>BUSINESS GLOSSARY</a:t>
                </a:r>
              </a:p>
            </p:txBody>
          </p:sp>
          <p:sp>
            <p:nvSpPr>
              <p:cNvPr id="56" name="Rounded Rectangle 55"/>
              <p:cNvSpPr/>
              <p:nvPr/>
            </p:nvSpPr>
            <p:spPr>
              <a:xfrm>
                <a:off x="6386146" y="1941522"/>
                <a:ext cx="1280160" cy="411480"/>
              </a:xfrm>
              <a:prstGeom prst="roundRect">
                <a:avLst/>
              </a:prstGeom>
              <a:solidFill>
                <a:schemeClr val="accent1"/>
              </a:solidFill>
              <a:ln>
                <a:solidFill>
                  <a:schemeClr val="tx2">
                    <a:lumMod val="90000"/>
                  </a:schemeClr>
                </a:solidFill>
              </a:ln>
            </p:spPr>
            <p:txBody>
              <a:bodyPr wrap="square" lIns="91440" tIns="45720" rIns="91440" bIns="45720" rtlCol="0" anchor="ctr">
                <a:noAutofit/>
              </a:bodyPr>
              <a:lstStyle/>
              <a:p>
                <a:pPr algn="ctr"/>
                <a:r>
                  <a:rPr lang="en-US" sz="1050" b="1" dirty="0">
                    <a:latin typeface="IBM Plex Sans" panose="020B0503050000000000" pitchFamily="34" charset="77"/>
                    <a:cs typeface="Arial"/>
                  </a:rPr>
                  <a:t>KNOWLEDGE CATALOG</a:t>
                </a:r>
              </a:p>
            </p:txBody>
          </p:sp>
        </p:grpSp>
        <p:sp>
          <p:nvSpPr>
            <p:cNvPr id="42" name="Rounded Rectangle 41"/>
            <p:cNvSpPr/>
            <p:nvPr/>
          </p:nvSpPr>
          <p:spPr>
            <a:xfrm>
              <a:off x="6966497" y="2975892"/>
              <a:ext cx="1280160" cy="411480"/>
            </a:xfrm>
            <a:prstGeom prst="roundRect">
              <a:avLst/>
            </a:prstGeom>
            <a:solidFill>
              <a:schemeClr val="accent1"/>
            </a:solidFill>
            <a:ln>
              <a:solidFill>
                <a:schemeClr val="tx2">
                  <a:lumMod val="90000"/>
                </a:schemeClr>
              </a:solidFill>
            </a:ln>
          </p:spPr>
          <p:txBody>
            <a:bodyPr wrap="square" lIns="91440" tIns="45720" rIns="91440" bIns="45720" rtlCol="0" anchor="ctr">
              <a:noAutofit/>
            </a:bodyPr>
            <a:lstStyle/>
            <a:p>
              <a:pPr algn="ctr">
                <a:lnSpc>
                  <a:spcPct val="85000"/>
                </a:lnSpc>
              </a:pPr>
              <a:r>
                <a:rPr lang="en-US" sz="1050" b="1" dirty="0">
                  <a:latin typeface="IBM Plex Sans" panose="020B0503050000000000" pitchFamily="34" charset="77"/>
                  <a:cs typeface="Arial"/>
                </a:rPr>
                <a:t>DATA REFINERY</a:t>
              </a:r>
            </a:p>
          </p:txBody>
        </p:sp>
        <p:sp>
          <p:nvSpPr>
            <p:cNvPr id="43" name="Rounded Rectangle 42"/>
            <p:cNvSpPr/>
            <p:nvPr/>
          </p:nvSpPr>
          <p:spPr>
            <a:xfrm>
              <a:off x="6966497" y="4010262"/>
              <a:ext cx="1280160" cy="411480"/>
            </a:xfrm>
            <a:prstGeom prst="roundRect">
              <a:avLst/>
            </a:prstGeom>
            <a:solidFill>
              <a:schemeClr val="accent1"/>
            </a:solidFill>
            <a:ln>
              <a:solidFill>
                <a:schemeClr val="tx2">
                  <a:lumMod val="90000"/>
                </a:schemeClr>
              </a:solidFill>
            </a:ln>
          </p:spPr>
          <p:txBody>
            <a:bodyPr wrap="square" lIns="91440" tIns="45720" rIns="91440" bIns="45720" rtlCol="0" anchor="ctr">
              <a:noAutofit/>
            </a:bodyPr>
            <a:lstStyle/>
            <a:p>
              <a:pPr algn="ctr"/>
              <a:r>
                <a:rPr lang="en-US" sz="1050" b="1" dirty="0">
                  <a:latin typeface="IBM Plex Sans" panose="020B0503050000000000" pitchFamily="34" charset="77"/>
                  <a:cs typeface="Arial"/>
                </a:rPr>
                <a:t>NOTEBOOKS, SPSS, MODELS</a:t>
              </a:r>
            </a:p>
          </p:txBody>
        </p:sp>
        <p:sp>
          <p:nvSpPr>
            <p:cNvPr id="44" name="Rounded Rectangle 43"/>
            <p:cNvSpPr/>
            <p:nvPr/>
          </p:nvSpPr>
          <p:spPr>
            <a:xfrm>
              <a:off x="5455919" y="5044633"/>
              <a:ext cx="1280160" cy="411480"/>
            </a:xfrm>
            <a:prstGeom prst="roundRect">
              <a:avLst/>
            </a:prstGeom>
            <a:solidFill>
              <a:schemeClr val="accent1"/>
            </a:solidFill>
            <a:ln>
              <a:solidFill>
                <a:schemeClr val="tx2">
                  <a:lumMod val="90000"/>
                </a:schemeClr>
              </a:solidFill>
            </a:ln>
          </p:spPr>
          <p:txBody>
            <a:bodyPr wrap="square" lIns="91440" tIns="45720" rIns="91440" bIns="45720" rtlCol="0" anchor="ctr">
              <a:noAutofit/>
            </a:bodyPr>
            <a:lstStyle/>
            <a:p>
              <a:pPr algn="ctr"/>
              <a:r>
                <a:rPr lang="en-US" sz="1050" b="1" dirty="0">
                  <a:latin typeface="IBM Plex Sans" panose="020B0503050000000000" pitchFamily="34" charset="77"/>
                  <a:cs typeface="Arial"/>
                </a:rPr>
                <a:t>SPSS, WML, STREAMING</a:t>
              </a:r>
            </a:p>
          </p:txBody>
        </p:sp>
        <p:sp>
          <p:nvSpPr>
            <p:cNvPr id="45" name="Rounded Rectangle 44"/>
            <p:cNvSpPr/>
            <p:nvPr/>
          </p:nvSpPr>
          <p:spPr>
            <a:xfrm>
              <a:off x="3866092" y="3493077"/>
              <a:ext cx="1280160" cy="411480"/>
            </a:xfrm>
            <a:prstGeom prst="roundRect">
              <a:avLst/>
            </a:prstGeom>
            <a:solidFill>
              <a:schemeClr val="accent1"/>
            </a:solidFill>
            <a:ln>
              <a:solidFill>
                <a:schemeClr val="tx2">
                  <a:lumMod val="90000"/>
                </a:schemeClr>
              </a:solidFill>
            </a:ln>
          </p:spPr>
          <p:txBody>
            <a:bodyPr wrap="square" lIns="91440" tIns="45720" rIns="91440" bIns="45720" rtlCol="0" anchor="ctr">
              <a:noAutofit/>
            </a:bodyPr>
            <a:lstStyle/>
            <a:p>
              <a:pPr algn="ctr"/>
              <a:r>
                <a:rPr lang="en-US" sz="1050" b="1" dirty="0">
                  <a:latin typeface="IBM Plex Sans" panose="020B0503050000000000" pitchFamily="34" charset="77"/>
                  <a:cs typeface="Arial"/>
                </a:rPr>
                <a:t>WML, NOTEBOOKS</a:t>
              </a:r>
            </a:p>
          </p:txBody>
        </p:sp>
        <p:sp>
          <p:nvSpPr>
            <p:cNvPr id="46" name="Arc 45"/>
            <p:cNvSpPr/>
            <p:nvPr/>
          </p:nvSpPr>
          <p:spPr>
            <a:xfrm>
              <a:off x="4736592" y="2356808"/>
              <a:ext cx="2092745" cy="2946712"/>
            </a:xfrm>
            <a:prstGeom prst="arc">
              <a:avLst>
                <a:gd name="adj1" fmla="val 16575808"/>
                <a:gd name="adj2" fmla="val 3585713"/>
              </a:avLst>
            </a:prstGeom>
            <a:ln w="44450">
              <a:solidFill>
                <a:schemeClr val="tx2">
                  <a:lumMod val="75000"/>
                </a:schemeClr>
              </a:solidFill>
              <a:head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IBM Plex Sans" panose="020B0503050000000000" pitchFamily="34" charset="77"/>
              </a:endParaRPr>
            </a:p>
          </p:txBody>
        </p:sp>
        <p:cxnSp>
          <p:nvCxnSpPr>
            <p:cNvPr id="47" name="Straight Arrow Connector 46"/>
            <p:cNvCxnSpPr/>
            <p:nvPr/>
          </p:nvCxnSpPr>
          <p:spPr>
            <a:xfrm>
              <a:off x="5844539" y="1991041"/>
              <a:ext cx="502920" cy="0"/>
            </a:xfrm>
            <a:prstGeom prst="straightConnector1">
              <a:avLst/>
            </a:prstGeom>
            <a:ln w="44450">
              <a:solidFill>
                <a:schemeClr val="tx2">
                  <a:lumMod val="75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H="1">
              <a:off x="5844539" y="2173925"/>
              <a:ext cx="502920" cy="0"/>
            </a:xfrm>
            <a:prstGeom prst="straightConnector1">
              <a:avLst/>
            </a:prstGeom>
            <a:ln w="44450">
              <a:solidFill>
                <a:schemeClr val="tx2">
                  <a:lumMod val="75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49" name="Arc 48"/>
            <p:cNvSpPr/>
            <p:nvPr/>
          </p:nvSpPr>
          <p:spPr>
            <a:xfrm rot="19972227">
              <a:off x="7296243" y="2239784"/>
              <a:ext cx="207484" cy="1239827"/>
            </a:xfrm>
            <a:prstGeom prst="arc">
              <a:avLst>
                <a:gd name="adj1" fmla="val 16800283"/>
                <a:gd name="adj2" fmla="val 2583174"/>
              </a:avLst>
            </a:prstGeom>
            <a:ln w="44450">
              <a:solidFill>
                <a:schemeClr val="tx2">
                  <a:lumMod val="75000"/>
                </a:schemeClr>
              </a:solidFill>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IBM Plex Sans" panose="020B0503050000000000" pitchFamily="34" charset="77"/>
              </a:endParaRPr>
            </a:p>
          </p:txBody>
        </p:sp>
        <p:cxnSp>
          <p:nvCxnSpPr>
            <p:cNvPr id="50" name="Straight Arrow Connector 49"/>
            <p:cNvCxnSpPr/>
            <p:nvPr/>
          </p:nvCxnSpPr>
          <p:spPr>
            <a:xfrm rot="5400000">
              <a:off x="7434131" y="3698817"/>
              <a:ext cx="502920" cy="0"/>
            </a:xfrm>
            <a:prstGeom prst="straightConnector1">
              <a:avLst/>
            </a:prstGeom>
            <a:ln w="44450">
              <a:solidFill>
                <a:schemeClr val="tx2">
                  <a:lumMod val="75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rot="5400000" flipH="1">
              <a:off x="7276104" y="3698817"/>
              <a:ext cx="502920" cy="0"/>
            </a:xfrm>
            <a:prstGeom prst="straightConnector1">
              <a:avLst/>
            </a:prstGeom>
            <a:ln w="44450">
              <a:solidFill>
                <a:schemeClr val="tx2">
                  <a:lumMod val="75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52" name="Arc 51"/>
            <p:cNvSpPr/>
            <p:nvPr/>
          </p:nvSpPr>
          <p:spPr>
            <a:xfrm rot="5586156">
              <a:off x="5719833" y="3439437"/>
              <a:ext cx="1674165" cy="2028465"/>
            </a:xfrm>
            <a:prstGeom prst="arc">
              <a:avLst>
                <a:gd name="adj1" fmla="val 16200000"/>
                <a:gd name="adj2" fmla="val 20164343"/>
              </a:avLst>
            </a:prstGeom>
            <a:ln w="44450">
              <a:solidFill>
                <a:schemeClr val="tx2">
                  <a:lumMod val="75000"/>
                </a:schemeClr>
              </a:solidFill>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IBM Plex Sans" panose="020B0503050000000000" pitchFamily="34" charset="77"/>
              </a:endParaRPr>
            </a:p>
          </p:txBody>
        </p:sp>
        <p:sp>
          <p:nvSpPr>
            <p:cNvPr id="53" name="Arc 52"/>
            <p:cNvSpPr/>
            <p:nvPr/>
          </p:nvSpPr>
          <p:spPr>
            <a:xfrm rot="11903367">
              <a:off x="4480871" y="2564066"/>
              <a:ext cx="2469622" cy="2710966"/>
            </a:xfrm>
            <a:prstGeom prst="arc">
              <a:avLst>
                <a:gd name="adj1" fmla="val 16200000"/>
                <a:gd name="adj2" fmla="val 20164343"/>
              </a:avLst>
            </a:prstGeom>
            <a:ln w="44450">
              <a:solidFill>
                <a:schemeClr val="tx2">
                  <a:lumMod val="75000"/>
                </a:schemeClr>
              </a:solidFill>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IBM Plex Sans" panose="020B0503050000000000" pitchFamily="34" charset="77"/>
              </a:endParaRPr>
            </a:p>
          </p:txBody>
        </p:sp>
        <p:sp>
          <p:nvSpPr>
            <p:cNvPr id="54" name="TextBox 53"/>
            <p:cNvSpPr txBox="1"/>
            <p:nvPr/>
          </p:nvSpPr>
          <p:spPr>
            <a:xfrm>
              <a:off x="5803248" y="4003504"/>
              <a:ext cx="597692" cy="286892"/>
            </a:xfrm>
            <a:prstGeom prst="rect">
              <a:avLst/>
            </a:prstGeom>
            <a:noFill/>
          </p:spPr>
          <p:txBody>
            <a:bodyPr wrap="square" rtlCol="0">
              <a:spAutoFit/>
            </a:bodyPr>
            <a:lstStyle/>
            <a:p>
              <a:pPr algn="ctr"/>
              <a:r>
                <a:rPr lang="en-US" sz="1200" b="1">
                  <a:solidFill>
                    <a:schemeClr val="bg2"/>
                  </a:solidFill>
                  <a:latin typeface="IBM Plex Sans" panose="020B0503050000000000" pitchFamily="34" charset="77"/>
                </a:rPr>
                <a:t>Data</a:t>
              </a:r>
            </a:p>
          </p:txBody>
        </p:sp>
      </p:grpSp>
      <p:sp>
        <p:nvSpPr>
          <p:cNvPr id="3" name="Slide Number Placeholder 2">
            <a:extLst>
              <a:ext uri="{FF2B5EF4-FFF2-40B4-BE49-F238E27FC236}">
                <a16:creationId xmlns:a16="http://schemas.microsoft.com/office/drawing/2014/main" id="{2553F615-0742-234D-8E77-5DE6A28C5208}"/>
              </a:ext>
            </a:extLst>
          </p:cNvPr>
          <p:cNvSpPr>
            <a:spLocks noGrp="1"/>
          </p:cNvSpPr>
          <p:nvPr>
            <p:ph type="sldNum" sz="quarter" idx="10"/>
          </p:nvPr>
        </p:nvSpPr>
        <p:spPr/>
        <p:txBody>
          <a:bodyPr/>
          <a:lstStyle/>
          <a:p>
            <a:fld id="{D0BE6F14-FF48-0F4F-A8AA-2E3F25371E4A}" type="slidenum">
              <a:rPr lang="en-US" smtClean="0"/>
              <a:pPr/>
              <a:t>15</a:t>
            </a:fld>
            <a:endParaRPr lang="en-US"/>
          </a:p>
        </p:txBody>
      </p:sp>
      <p:sp>
        <p:nvSpPr>
          <p:cNvPr id="60" name="Footer Placeholder 2">
            <a:extLst>
              <a:ext uri="{FF2B5EF4-FFF2-40B4-BE49-F238E27FC236}">
                <a16:creationId xmlns:a16="http://schemas.microsoft.com/office/drawing/2014/main" id="{04E780C6-81AE-4227-8A49-3A5648692387}"/>
              </a:ext>
            </a:extLst>
          </p:cNvPr>
          <p:cNvSpPr txBox="1">
            <a:spLocks/>
          </p:cNvSpPr>
          <p:nvPr/>
        </p:nvSpPr>
        <p:spPr>
          <a:xfrm>
            <a:off x="304800" y="6437376"/>
            <a:ext cx="8534400" cy="182880"/>
          </a:xfrm>
          <a:prstGeom prst="rect">
            <a:avLst/>
          </a:prstGeom>
        </p:spPr>
        <p:txBody>
          <a:bodyPr vert="horz" lIns="0" tIns="0" rIns="0" bIns="0" rtlCol="0" anchor="ctr"/>
          <a:lstStyle>
            <a:defPPr>
              <a:defRPr lang="en-US"/>
            </a:defPPr>
            <a:lvl1pPr marL="0" algn="r" defTabSz="914400" rtl="0" eaLnBrk="1" latinLnBrk="0" hangingPunct="1">
              <a:defRPr sz="800" kern="1200" baseline="0">
                <a:solidFill>
                  <a:schemeClr val="tx1"/>
                </a:solidFill>
                <a:latin typeface="+mn-lt"/>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solidFill>
                  <a:srgbClr val="000000"/>
                </a:solidFill>
                <a:latin typeface="IBM Plex Sans"/>
              </a:rPr>
              <a:t>IBM Watson AI / Watson &amp; Cloud Platform Expert Services / © IBM Corporation</a:t>
            </a:r>
            <a:endParaRPr lang="en-US" dirty="0">
              <a:solidFill>
                <a:srgbClr val="000000"/>
              </a:solidFill>
              <a:latin typeface="IBM Plex Sans"/>
            </a:endParaRPr>
          </a:p>
        </p:txBody>
      </p:sp>
    </p:spTree>
    <p:extLst>
      <p:ext uri="{BB962C8B-B14F-4D97-AF65-F5344CB8AC3E}">
        <p14:creationId xmlns:p14="http://schemas.microsoft.com/office/powerpoint/2010/main" val="188633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10812400" cy="503200"/>
          </a:xfrm>
          <a:noFill/>
        </p:spPr>
        <p:txBody>
          <a:bodyPr vert="horz" lIns="0" tIns="0" rIns="0" bIns="0" rtlCol="0" anchor="t" anchorCtr="0">
            <a:normAutofit/>
          </a:bodyPr>
          <a:lstStyle/>
          <a:p>
            <a:pPr defTabSz="306324">
              <a:spcBef>
                <a:spcPct val="0"/>
              </a:spcBef>
            </a:pPr>
            <a:r>
              <a:rPr lang="en-US" dirty="0">
                <a:solidFill>
                  <a:schemeClr val="accent2"/>
                </a:solidFill>
                <a:latin typeface="IBM Plex Sans" panose="020B0503050000000000" pitchFamily="34" charset="77"/>
                <a:cs typeface="+mn-cs"/>
              </a:rPr>
              <a:t>Sample business problem: Churn Analysis </a:t>
            </a:r>
          </a:p>
        </p:txBody>
      </p:sp>
      <p:sp>
        <p:nvSpPr>
          <p:cNvPr id="5" name="TextBox 4"/>
          <p:cNvSpPr txBox="1"/>
          <p:nvPr/>
        </p:nvSpPr>
        <p:spPr>
          <a:xfrm>
            <a:off x="284201" y="4776272"/>
            <a:ext cx="406715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0" cap="none" spc="0" normalizeH="0" baseline="0" noProof="0" dirty="0">
                <a:ln>
                  <a:noFill/>
                </a:ln>
                <a:effectLst/>
                <a:uLnTx/>
                <a:uFillTx/>
                <a:latin typeface="IBM Plex Sans" panose="020B0503050000000000" pitchFamily="34" charset="77"/>
                <a:ea typeface="IBM Plex Sans" charset="0"/>
                <a:cs typeface="IBM Plex Sans" charset="0"/>
              </a:rPr>
              <a:t>Rapid data evaluation and extraction of necessary attributes to support analysis</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0" cap="none" spc="0" normalizeH="0" baseline="0" noProof="0" dirty="0">
                <a:ln>
                  <a:noFill/>
                </a:ln>
                <a:effectLst/>
                <a:uLnTx/>
                <a:uFillTx/>
                <a:latin typeface="IBM Plex Sans" panose="020B0503050000000000" pitchFamily="34" charset="77"/>
                <a:ea typeface="IBM Plex Sans" charset="0"/>
                <a:cs typeface="IBM Plex Sans" charset="0"/>
              </a:rPr>
              <a:t>Discovery through shop for data</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0" cap="none" spc="0" normalizeH="0" baseline="0" noProof="0" dirty="0">
                <a:ln>
                  <a:noFill/>
                </a:ln>
                <a:effectLst/>
                <a:uLnTx/>
                <a:uFillTx/>
                <a:latin typeface="IBM Plex Sans" panose="020B0503050000000000" pitchFamily="34" charset="77"/>
                <a:ea typeface="IBM Plex Sans" charset="0"/>
                <a:cs typeface="IBM Plex Sans" charset="0"/>
              </a:rPr>
              <a:t>Rapid hypothesis testing</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0" cap="none" spc="0" normalizeH="0" baseline="0" noProof="0" dirty="0">
                <a:ln>
                  <a:noFill/>
                </a:ln>
                <a:effectLst/>
                <a:uLnTx/>
                <a:uFillTx/>
                <a:latin typeface="IBM Plex Sans" panose="020B0503050000000000" pitchFamily="34" charset="77"/>
                <a:ea typeface="IBM Plex Sans" charset="0"/>
                <a:cs typeface="IBM Plex Sans" charset="0"/>
              </a:rPr>
              <a:t>Iterative analysis and model building through discovery and collaboration </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0" cap="none" spc="0" normalizeH="0" baseline="0" noProof="0" dirty="0">
                <a:ln>
                  <a:noFill/>
                </a:ln>
                <a:effectLst/>
                <a:uLnTx/>
                <a:uFillTx/>
                <a:latin typeface="IBM Plex Sans" panose="020B0503050000000000" pitchFamily="34" charset="77"/>
                <a:ea typeface="IBM Plex Sans" charset="0"/>
                <a:cs typeface="IBM Plex Sans" charset="0"/>
              </a:rPr>
              <a:t>Deploy scoring models into existing campaign management processes</a:t>
            </a:r>
          </a:p>
        </p:txBody>
      </p:sp>
      <p:sp>
        <p:nvSpPr>
          <p:cNvPr id="6" name="Freeform 54"/>
          <p:cNvSpPr>
            <a:spLocks/>
          </p:cNvSpPr>
          <p:nvPr/>
        </p:nvSpPr>
        <p:spPr bwMode="auto">
          <a:xfrm>
            <a:off x="1593850" y="1665271"/>
            <a:ext cx="1737360" cy="0"/>
          </a:xfrm>
          <a:custGeom>
            <a:avLst/>
            <a:gdLst>
              <a:gd name="T0" fmla="*/ 0 w 2233"/>
              <a:gd name="T1" fmla="*/ 0 w 2233"/>
              <a:gd name="T2" fmla="*/ 2233 w 2233"/>
            </a:gdLst>
            <a:ahLst/>
            <a:cxnLst>
              <a:cxn ang="0">
                <a:pos x="T0" y="0"/>
              </a:cxn>
              <a:cxn ang="0">
                <a:pos x="T1" y="0"/>
              </a:cxn>
              <a:cxn ang="0">
                <a:pos x="T2" y="0"/>
              </a:cxn>
            </a:cxnLst>
            <a:rect l="0" t="0" r="r" b="b"/>
            <a:pathLst>
              <a:path w="2233">
                <a:moveTo>
                  <a:pt x="0" y="0"/>
                </a:moveTo>
                <a:lnTo>
                  <a:pt x="0" y="0"/>
                </a:lnTo>
                <a:lnTo>
                  <a:pt x="2233"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7" name="Freeform 55"/>
          <p:cNvSpPr>
            <a:spLocks/>
          </p:cNvSpPr>
          <p:nvPr/>
        </p:nvSpPr>
        <p:spPr bwMode="auto">
          <a:xfrm>
            <a:off x="3351323" y="1570021"/>
            <a:ext cx="165100" cy="192088"/>
          </a:xfrm>
          <a:custGeom>
            <a:avLst/>
            <a:gdLst>
              <a:gd name="T0" fmla="*/ 0 w 173"/>
              <a:gd name="T1" fmla="*/ 200 h 200"/>
              <a:gd name="T2" fmla="*/ 0 w 173"/>
              <a:gd name="T3" fmla="*/ 200 h 200"/>
              <a:gd name="T4" fmla="*/ 173 w 173"/>
              <a:gd name="T5" fmla="*/ 100 h 200"/>
              <a:gd name="T6" fmla="*/ 0 w 173"/>
              <a:gd name="T7" fmla="*/ 0 h 200"/>
              <a:gd name="T8" fmla="*/ 0 w 173"/>
              <a:gd name="T9" fmla="*/ 200 h 200"/>
            </a:gdLst>
            <a:ahLst/>
            <a:cxnLst>
              <a:cxn ang="0">
                <a:pos x="T0" y="T1"/>
              </a:cxn>
              <a:cxn ang="0">
                <a:pos x="T2" y="T3"/>
              </a:cxn>
              <a:cxn ang="0">
                <a:pos x="T4" y="T5"/>
              </a:cxn>
              <a:cxn ang="0">
                <a:pos x="T6" y="T7"/>
              </a:cxn>
              <a:cxn ang="0">
                <a:pos x="T8" y="T9"/>
              </a:cxn>
            </a:cxnLst>
            <a:rect l="0" t="0" r="r" b="b"/>
            <a:pathLst>
              <a:path w="173" h="200">
                <a:moveTo>
                  <a:pt x="0" y="200"/>
                </a:moveTo>
                <a:lnTo>
                  <a:pt x="0" y="200"/>
                </a:lnTo>
                <a:lnTo>
                  <a:pt x="173" y="100"/>
                </a:lnTo>
                <a:lnTo>
                  <a:pt x="0" y="0"/>
                </a:lnTo>
                <a:lnTo>
                  <a:pt x="0" y="200"/>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9" name="Freeform 81"/>
          <p:cNvSpPr>
            <a:spLocks/>
          </p:cNvSpPr>
          <p:nvPr/>
        </p:nvSpPr>
        <p:spPr bwMode="auto">
          <a:xfrm>
            <a:off x="10341578" y="4064687"/>
            <a:ext cx="188913" cy="165100"/>
          </a:xfrm>
          <a:custGeom>
            <a:avLst/>
            <a:gdLst>
              <a:gd name="T0" fmla="*/ 0 w 199"/>
              <a:gd name="T1" fmla="*/ 0 h 173"/>
              <a:gd name="T2" fmla="*/ 0 w 199"/>
              <a:gd name="T3" fmla="*/ 0 h 173"/>
              <a:gd name="T4" fmla="*/ 100 w 199"/>
              <a:gd name="T5" fmla="*/ 173 h 173"/>
              <a:gd name="T6" fmla="*/ 199 w 199"/>
              <a:gd name="T7" fmla="*/ 0 h 173"/>
              <a:gd name="T8" fmla="*/ 0 w 199"/>
              <a:gd name="T9" fmla="*/ 0 h 173"/>
            </a:gdLst>
            <a:ahLst/>
            <a:cxnLst>
              <a:cxn ang="0">
                <a:pos x="T0" y="T1"/>
              </a:cxn>
              <a:cxn ang="0">
                <a:pos x="T2" y="T3"/>
              </a:cxn>
              <a:cxn ang="0">
                <a:pos x="T4" y="T5"/>
              </a:cxn>
              <a:cxn ang="0">
                <a:pos x="T6" y="T7"/>
              </a:cxn>
              <a:cxn ang="0">
                <a:pos x="T8" y="T9"/>
              </a:cxn>
            </a:cxnLst>
            <a:rect l="0" t="0" r="r" b="b"/>
            <a:pathLst>
              <a:path w="199" h="173">
                <a:moveTo>
                  <a:pt x="0" y="0"/>
                </a:moveTo>
                <a:lnTo>
                  <a:pt x="0" y="0"/>
                </a:lnTo>
                <a:lnTo>
                  <a:pt x="100" y="173"/>
                </a:lnTo>
                <a:lnTo>
                  <a:pt x="199" y="0"/>
                </a:lnTo>
                <a:lnTo>
                  <a:pt x="0" y="0"/>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0" name="Freeform 89"/>
          <p:cNvSpPr>
            <a:spLocks/>
          </p:cNvSpPr>
          <p:nvPr/>
        </p:nvSpPr>
        <p:spPr bwMode="auto">
          <a:xfrm flipV="1">
            <a:off x="6742512" y="4876359"/>
            <a:ext cx="1425177" cy="0"/>
          </a:xfrm>
          <a:custGeom>
            <a:avLst/>
            <a:gdLst>
              <a:gd name="T0" fmla="*/ 0 w 867"/>
              <a:gd name="T1" fmla="*/ 0 w 867"/>
              <a:gd name="T2" fmla="*/ 867 w 867"/>
            </a:gdLst>
            <a:ahLst/>
            <a:cxnLst>
              <a:cxn ang="0">
                <a:pos x="T0" y="0"/>
              </a:cxn>
              <a:cxn ang="0">
                <a:pos x="T1" y="0"/>
              </a:cxn>
              <a:cxn ang="0">
                <a:pos x="T2" y="0"/>
              </a:cxn>
            </a:cxnLst>
            <a:rect l="0" t="0" r="r" b="b"/>
            <a:pathLst>
              <a:path w="867">
                <a:moveTo>
                  <a:pt x="0" y="0"/>
                </a:moveTo>
                <a:lnTo>
                  <a:pt x="0" y="0"/>
                </a:lnTo>
                <a:lnTo>
                  <a:pt x="867"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1" name="Freeform 90"/>
          <p:cNvSpPr>
            <a:spLocks/>
          </p:cNvSpPr>
          <p:nvPr/>
        </p:nvSpPr>
        <p:spPr bwMode="auto">
          <a:xfrm>
            <a:off x="8139113" y="4781111"/>
            <a:ext cx="165100" cy="190500"/>
          </a:xfrm>
          <a:custGeom>
            <a:avLst/>
            <a:gdLst>
              <a:gd name="T0" fmla="*/ 0 w 173"/>
              <a:gd name="T1" fmla="*/ 199 h 199"/>
              <a:gd name="T2" fmla="*/ 0 w 173"/>
              <a:gd name="T3" fmla="*/ 199 h 199"/>
              <a:gd name="T4" fmla="*/ 173 w 173"/>
              <a:gd name="T5" fmla="*/ 100 h 199"/>
              <a:gd name="T6" fmla="*/ 0 w 173"/>
              <a:gd name="T7" fmla="*/ 0 h 199"/>
              <a:gd name="T8" fmla="*/ 0 w 173"/>
              <a:gd name="T9" fmla="*/ 199 h 199"/>
            </a:gdLst>
            <a:ahLst/>
            <a:cxnLst>
              <a:cxn ang="0">
                <a:pos x="T0" y="T1"/>
              </a:cxn>
              <a:cxn ang="0">
                <a:pos x="T2" y="T3"/>
              </a:cxn>
              <a:cxn ang="0">
                <a:pos x="T4" y="T5"/>
              </a:cxn>
              <a:cxn ang="0">
                <a:pos x="T6" y="T7"/>
              </a:cxn>
              <a:cxn ang="0">
                <a:pos x="T8" y="T9"/>
              </a:cxn>
            </a:cxnLst>
            <a:rect l="0" t="0" r="r" b="b"/>
            <a:pathLst>
              <a:path w="173" h="199">
                <a:moveTo>
                  <a:pt x="0" y="199"/>
                </a:moveTo>
                <a:lnTo>
                  <a:pt x="0" y="199"/>
                </a:lnTo>
                <a:lnTo>
                  <a:pt x="173" y="100"/>
                </a:lnTo>
                <a:lnTo>
                  <a:pt x="0" y="0"/>
                </a:lnTo>
                <a:lnTo>
                  <a:pt x="0" y="199"/>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2" name="Freeform 97"/>
          <p:cNvSpPr>
            <a:spLocks/>
          </p:cNvSpPr>
          <p:nvPr/>
        </p:nvSpPr>
        <p:spPr bwMode="auto">
          <a:xfrm>
            <a:off x="9297372" y="4876361"/>
            <a:ext cx="682232" cy="0"/>
          </a:xfrm>
          <a:custGeom>
            <a:avLst/>
            <a:gdLst>
              <a:gd name="T0" fmla="*/ 0 w 866"/>
              <a:gd name="T1" fmla="*/ 0 w 866"/>
              <a:gd name="T2" fmla="*/ 866 w 866"/>
            </a:gdLst>
            <a:ahLst/>
            <a:cxnLst>
              <a:cxn ang="0">
                <a:pos x="T0" y="0"/>
              </a:cxn>
              <a:cxn ang="0">
                <a:pos x="T1" y="0"/>
              </a:cxn>
              <a:cxn ang="0">
                <a:pos x="T2" y="0"/>
              </a:cxn>
            </a:cxnLst>
            <a:rect l="0" t="0" r="r" b="b"/>
            <a:pathLst>
              <a:path w="866">
                <a:moveTo>
                  <a:pt x="0" y="0"/>
                </a:moveTo>
                <a:lnTo>
                  <a:pt x="0" y="0"/>
                </a:lnTo>
                <a:lnTo>
                  <a:pt x="866"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3" name="Freeform 98"/>
          <p:cNvSpPr>
            <a:spLocks/>
          </p:cNvSpPr>
          <p:nvPr/>
        </p:nvSpPr>
        <p:spPr bwMode="auto">
          <a:xfrm>
            <a:off x="9977983" y="4781111"/>
            <a:ext cx="165100" cy="190500"/>
          </a:xfrm>
          <a:custGeom>
            <a:avLst/>
            <a:gdLst>
              <a:gd name="T0" fmla="*/ 0 w 173"/>
              <a:gd name="T1" fmla="*/ 199 h 199"/>
              <a:gd name="T2" fmla="*/ 0 w 173"/>
              <a:gd name="T3" fmla="*/ 199 h 199"/>
              <a:gd name="T4" fmla="*/ 173 w 173"/>
              <a:gd name="T5" fmla="*/ 100 h 199"/>
              <a:gd name="T6" fmla="*/ 0 w 173"/>
              <a:gd name="T7" fmla="*/ 0 h 199"/>
              <a:gd name="T8" fmla="*/ 0 w 173"/>
              <a:gd name="T9" fmla="*/ 199 h 199"/>
            </a:gdLst>
            <a:ahLst/>
            <a:cxnLst>
              <a:cxn ang="0">
                <a:pos x="T0" y="T1"/>
              </a:cxn>
              <a:cxn ang="0">
                <a:pos x="T2" y="T3"/>
              </a:cxn>
              <a:cxn ang="0">
                <a:pos x="T4" y="T5"/>
              </a:cxn>
              <a:cxn ang="0">
                <a:pos x="T6" y="T7"/>
              </a:cxn>
              <a:cxn ang="0">
                <a:pos x="T8" y="T9"/>
              </a:cxn>
            </a:cxnLst>
            <a:rect l="0" t="0" r="r" b="b"/>
            <a:pathLst>
              <a:path w="173" h="199">
                <a:moveTo>
                  <a:pt x="0" y="199"/>
                </a:moveTo>
                <a:lnTo>
                  <a:pt x="0" y="199"/>
                </a:lnTo>
                <a:lnTo>
                  <a:pt x="173" y="100"/>
                </a:lnTo>
                <a:lnTo>
                  <a:pt x="0" y="0"/>
                </a:lnTo>
                <a:lnTo>
                  <a:pt x="0" y="199"/>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4" name="Freeform 106"/>
          <p:cNvSpPr>
            <a:spLocks/>
          </p:cNvSpPr>
          <p:nvPr/>
        </p:nvSpPr>
        <p:spPr bwMode="auto">
          <a:xfrm>
            <a:off x="11069038" y="4850961"/>
            <a:ext cx="396279" cy="1289050"/>
          </a:xfrm>
          <a:custGeom>
            <a:avLst/>
            <a:gdLst>
              <a:gd name="T0" fmla="*/ 0 w 569"/>
              <a:gd name="T1" fmla="*/ 27 h 1351"/>
              <a:gd name="T2" fmla="*/ 0 w 569"/>
              <a:gd name="T3" fmla="*/ 27 h 1351"/>
              <a:gd name="T4" fmla="*/ 435 w 569"/>
              <a:gd name="T5" fmla="*/ 27 h 1351"/>
              <a:gd name="T6" fmla="*/ 562 w 569"/>
              <a:gd name="T7" fmla="*/ 153 h 1351"/>
              <a:gd name="T8" fmla="*/ 562 w 569"/>
              <a:gd name="T9" fmla="*/ 1278 h 1351"/>
              <a:gd name="T10" fmla="*/ 489 w 569"/>
              <a:gd name="T11" fmla="*/ 1351 h 1351"/>
              <a:gd name="T12" fmla="*/ 144 w 569"/>
              <a:gd name="T13" fmla="*/ 1351 h 1351"/>
            </a:gdLst>
            <a:ahLst/>
            <a:cxnLst>
              <a:cxn ang="0">
                <a:pos x="T0" y="T1"/>
              </a:cxn>
              <a:cxn ang="0">
                <a:pos x="T2" y="T3"/>
              </a:cxn>
              <a:cxn ang="0">
                <a:pos x="T4" y="T5"/>
              </a:cxn>
              <a:cxn ang="0">
                <a:pos x="T6" y="T7"/>
              </a:cxn>
              <a:cxn ang="0">
                <a:pos x="T8" y="T9"/>
              </a:cxn>
              <a:cxn ang="0">
                <a:pos x="T10" y="T11"/>
              </a:cxn>
              <a:cxn ang="0">
                <a:pos x="T12" y="T13"/>
              </a:cxn>
            </a:cxnLst>
            <a:rect l="0" t="0" r="r" b="b"/>
            <a:pathLst>
              <a:path w="569" h="1351">
                <a:moveTo>
                  <a:pt x="0" y="27"/>
                </a:moveTo>
                <a:lnTo>
                  <a:pt x="0" y="27"/>
                </a:lnTo>
                <a:lnTo>
                  <a:pt x="435" y="27"/>
                </a:lnTo>
                <a:cubicBezTo>
                  <a:pt x="435" y="27"/>
                  <a:pt x="562" y="0"/>
                  <a:pt x="562" y="153"/>
                </a:cubicBezTo>
                <a:lnTo>
                  <a:pt x="562" y="1278"/>
                </a:lnTo>
                <a:cubicBezTo>
                  <a:pt x="562" y="1278"/>
                  <a:pt x="569" y="1351"/>
                  <a:pt x="489" y="1351"/>
                </a:cubicBezTo>
                <a:lnTo>
                  <a:pt x="144" y="1351"/>
                </a:lnTo>
              </a:path>
            </a:pathLst>
          </a:custGeom>
          <a:noFill/>
          <a:ln w="76200" cap="flat">
            <a:solidFill>
              <a:srgbClr val="077EC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5" name="Freeform 107"/>
          <p:cNvSpPr>
            <a:spLocks/>
          </p:cNvSpPr>
          <p:nvPr/>
        </p:nvSpPr>
        <p:spPr bwMode="auto">
          <a:xfrm>
            <a:off x="11069038" y="6044761"/>
            <a:ext cx="165100" cy="190500"/>
          </a:xfrm>
          <a:custGeom>
            <a:avLst/>
            <a:gdLst>
              <a:gd name="T0" fmla="*/ 173 w 173"/>
              <a:gd name="T1" fmla="*/ 0 h 200"/>
              <a:gd name="T2" fmla="*/ 173 w 173"/>
              <a:gd name="T3" fmla="*/ 0 h 200"/>
              <a:gd name="T4" fmla="*/ 0 w 173"/>
              <a:gd name="T5" fmla="*/ 100 h 200"/>
              <a:gd name="T6" fmla="*/ 173 w 173"/>
              <a:gd name="T7" fmla="*/ 200 h 200"/>
              <a:gd name="T8" fmla="*/ 173 w 173"/>
              <a:gd name="T9" fmla="*/ 0 h 200"/>
            </a:gdLst>
            <a:ahLst/>
            <a:cxnLst>
              <a:cxn ang="0">
                <a:pos x="T0" y="T1"/>
              </a:cxn>
              <a:cxn ang="0">
                <a:pos x="T2" y="T3"/>
              </a:cxn>
              <a:cxn ang="0">
                <a:pos x="T4" y="T5"/>
              </a:cxn>
              <a:cxn ang="0">
                <a:pos x="T6" y="T7"/>
              </a:cxn>
              <a:cxn ang="0">
                <a:pos x="T8" y="T9"/>
              </a:cxn>
            </a:cxnLst>
            <a:rect l="0" t="0" r="r" b="b"/>
            <a:pathLst>
              <a:path w="173" h="200">
                <a:moveTo>
                  <a:pt x="173" y="0"/>
                </a:moveTo>
                <a:lnTo>
                  <a:pt x="173" y="0"/>
                </a:lnTo>
                <a:lnTo>
                  <a:pt x="0" y="100"/>
                </a:lnTo>
                <a:lnTo>
                  <a:pt x="173" y="200"/>
                </a:lnTo>
                <a:lnTo>
                  <a:pt x="173" y="0"/>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6" name="Freeform 124"/>
          <p:cNvSpPr>
            <a:spLocks/>
          </p:cNvSpPr>
          <p:nvPr/>
        </p:nvSpPr>
        <p:spPr bwMode="auto">
          <a:xfrm>
            <a:off x="9297372" y="6140011"/>
            <a:ext cx="682232" cy="0"/>
          </a:xfrm>
          <a:custGeom>
            <a:avLst/>
            <a:gdLst>
              <a:gd name="T0" fmla="*/ 866 w 866"/>
              <a:gd name="T1" fmla="*/ 866 w 866"/>
              <a:gd name="T2" fmla="*/ 0 w 866"/>
            </a:gdLst>
            <a:ahLst/>
            <a:cxnLst>
              <a:cxn ang="0">
                <a:pos x="T0" y="0"/>
              </a:cxn>
              <a:cxn ang="0">
                <a:pos x="T1" y="0"/>
              </a:cxn>
              <a:cxn ang="0">
                <a:pos x="T2" y="0"/>
              </a:cxn>
            </a:cxnLst>
            <a:rect l="0" t="0" r="r" b="b"/>
            <a:pathLst>
              <a:path w="866">
                <a:moveTo>
                  <a:pt x="866" y="0"/>
                </a:moveTo>
                <a:lnTo>
                  <a:pt x="866" y="0"/>
                </a:lnTo>
                <a:lnTo>
                  <a:pt x="0"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7" name="Freeform 126"/>
          <p:cNvSpPr>
            <a:spLocks/>
          </p:cNvSpPr>
          <p:nvPr/>
        </p:nvSpPr>
        <p:spPr bwMode="auto">
          <a:xfrm>
            <a:off x="6438323" y="5521337"/>
            <a:ext cx="1853184" cy="627063"/>
          </a:xfrm>
          <a:custGeom>
            <a:avLst/>
            <a:gdLst>
              <a:gd name="T0" fmla="*/ 1592 w 1592"/>
              <a:gd name="T1" fmla="*/ 658 h 658"/>
              <a:gd name="T2" fmla="*/ 1592 w 1592"/>
              <a:gd name="T3" fmla="*/ 658 h 658"/>
              <a:gd name="T4" fmla="*/ 103 w 1592"/>
              <a:gd name="T5" fmla="*/ 658 h 658"/>
              <a:gd name="T6" fmla="*/ 0 w 1592"/>
              <a:gd name="T7" fmla="*/ 555 h 658"/>
              <a:gd name="T8" fmla="*/ 0 w 1592"/>
              <a:gd name="T9" fmla="*/ 0 h 658"/>
            </a:gdLst>
            <a:ahLst/>
            <a:cxnLst>
              <a:cxn ang="0">
                <a:pos x="T0" y="T1"/>
              </a:cxn>
              <a:cxn ang="0">
                <a:pos x="T2" y="T3"/>
              </a:cxn>
              <a:cxn ang="0">
                <a:pos x="T4" y="T5"/>
              </a:cxn>
              <a:cxn ang="0">
                <a:pos x="T6" y="T7"/>
              </a:cxn>
              <a:cxn ang="0">
                <a:pos x="T8" y="T9"/>
              </a:cxn>
            </a:cxnLst>
            <a:rect l="0" t="0" r="r" b="b"/>
            <a:pathLst>
              <a:path w="1592" h="658">
                <a:moveTo>
                  <a:pt x="1592" y="658"/>
                </a:moveTo>
                <a:lnTo>
                  <a:pt x="1592" y="658"/>
                </a:lnTo>
                <a:lnTo>
                  <a:pt x="103" y="658"/>
                </a:lnTo>
                <a:cubicBezTo>
                  <a:pt x="103" y="658"/>
                  <a:pt x="0" y="650"/>
                  <a:pt x="0" y="555"/>
                </a:cubicBezTo>
                <a:lnTo>
                  <a:pt x="0"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8" name="Freeform 127"/>
          <p:cNvSpPr>
            <a:spLocks/>
          </p:cNvSpPr>
          <p:nvPr/>
        </p:nvSpPr>
        <p:spPr bwMode="auto">
          <a:xfrm>
            <a:off x="6343866" y="5376423"/>
            <a:ext cx="188913" cy="163513"/>
          </a:xfrm>
          <a:custGeom>
            <a:avLst/>
            <a:gdLst>
              <a:gd name="T0" fmla="*/ 199 w 199"/>
              <a:gd name="T1" fmla="*/ 172 h 172"/>
              <a:gd name="T2" fmla="*/ 199 w 199"/>
              <a:gd name="T3" fmla="*/ 172 h 172"/>
              <a:gd name="T4" fmla="*/ 99 w 199"/>
              <a:gd name="T5" fmla="*/ 0 h 172"/>
              <a:gd name="T6" fmla="*/ 0 w 199"/>
              <a:gd name="T7" fmla="*/ 172 h 172"/>
              <a:gd name="T8" fmla="*/ 199 w 199"/>
              <a:gd name="T9" fmla="*/ 172 h 172"/>
            </a:gdLst>
            <a:ahLst/>
            <a:cxnLst>
              <a:cxn ang="0">
                <a:pos x="T0" y="T1"/>
              </a:cxn>
              <a:cxn ang="0">
                <a:pos x="T2" y="T3"/>
              </a:cxn>
              <a:cxn ang="0">
                <a:pos x="T4" y="T5"/>
              </a:cxn>
              <a:cxn ang="0">
                <a:pos x="T6" y="T7"/>
              </a:cxn>
              <a:cxn ang="0">
                <a:pos x="T8" y="T9"/>
              </a:cxn>
            </a:cxnLst>
            <a:rect l="0" t="0" r="r" b="b"/>
            <a:pathLst>
              <a:path w="199" h="172">
                <a:moveTo>
                  <a:pt x="199" y="172"/>
                </a:moveTo>
                <a:lnTo>
                  <a:pt x="199" y="172"/>
                </a:lnTo>
                <a:lnTo>
                  <a:pt x="99" y="0"/>
                </a:lnTo>
                <a:lnTo>
                  <a:pt x="0" y="172"/>
                </a:lnTo>
                <a:lnTo>
                  <a:pt x="199" y="172"/>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9" name="Freeform 128"/>
          <p:cNvSpPr>
            <a:spLocks/>
          </p:cNvSpPr>
          <p:nvPr/>
        </p:nvSpPr>
        <p:spPr bwMode="auto">
          <a:xfrm flipH="1">
            <a:off x="3390277" y="2360548"/>
            <a:ext cx="630936" cy="2174858"/>
          </a:xfrm>
          <a:custGeom>
            <a:avLst/>
            <a:gdLst>
              <a:gd name="T0" fmla="*/ 1897 w 1897"/>
              <a:gd name="T1" fmla="*/ 1339 h 1349"/>
              <a:gd name="T2" fmla="*/ 1897 w 1897"/>
              <a:gd name="T3" fmla="*/ 1339 h 1349"/>
              <a:gd name="T4" fmla="*/ 1661 w 1897"/>
              <a:gd name="T5" fmla="*/ 1339 h 1349"/>
              <a:gd name="T6" fmla="*/ 1583 w 1897"/>
              <a:gd name="T7" fmla="*/ 1261 h 1349"/>
              <a:gd name="T8" fmla="*/ 1583 w 1897"/>
              <a:gd name="T9" fmla="*/ 302 h 1349"/>
              <a:gd name="T10" fmla="*/ 1456 w 1897"/>
              <a:gd name="T11" fmla="*/ 176 h 1349"/>
              <a:gd name="T12" fmla="*/ 89 w 1897"/>
              <a:gd name="T13" fmla="*/ 176 h 1349"/>
              <a:gd name="T14" fmla="*/ 0 w 1897"/>
              <a:gd name="T15" fmla="*/ 87 h 1349"/>
              <a:gd name="T16" fmla="*/ 0 w 1897"/>
              <a:gd name="T17" fmla="*/ 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7" h="1349">
                <a:moveTo>
                  <a:pt x="1897" y="1339"/>
                </a:moveTo>
                <a:lnTo>
                  <a:pt x="1897" y="1339"/>
                </a:lnTo>
                <a:lnTo>
                  <a:pt x="1661" y="1339"/>
                </a:lnTo>
                <a:cubicBezTo>
                  <a:pt x="1661" y="1339"/>
                  <a:pt x="1583" y="1349"/>
                  <a:pt x="1583" y="1261"/>
                </a:cubicBezTo>
                <a:lnTo>
                  <a:pt x="1583" y="302"/>
                </a:lnTo>
                <a:cubicBezTo>
                  <a:pt x="1583" y="302"/>
                  <a:pt x="1600" y="176"/>
                  <a:pt x="1456" y="176"/>
                </a:cubicBezTo>
                <a:lnTo>
                  <a:pt x="89" y="176"/>
                </a:lnTo>
                <a:cubicBezTo>
                  <a:pt x="89" y="176"/>
                  <a:pt x="0" y="183"/>
                  <a:pt x="0" y="87"/>
                </a:cubicBezTo>
                <a:lnTo>
                  <a:pt x="0"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20" name="Freeform 129"/>
          <p:cNvSpPr>
            <a:spLocks/>
          </p:cNvSpPr>
          <p:nvPr/>
        </p:nvSpPr>
        <p:spPr bwMode="auto">
          <a:xfrm flipV="1">
            <a:off x="3926757" y="1092922"/>
            <a:ext cx="190500" cy="165100"/>
          </a:xfrm>
          <a:custGeom>
            <a:avLst/>
            <a:gdLst>
              <a:gd name="T0" fmla="*/ 199 w 199"/>
              <a:gd name="T1" fmla="*/ 173 h 173"/>
              <a:gd name="T2" fmla="*/ 199 w 199"/>
              <a:gd name="T3" fmla="*/ 173 h 173"/>
              <a:gd name="T4" fmla="*/ 100 w 199"/>
              <a:gd name="T5" fmla="*/ 0 h 173"/>
              <a:gd name="T6" fmla="*/ 0 w 199"/>
              <a:gd name="T7" fmla="*/ 173 h 173"/>
              <a:gd name="T8" fmla="*/ 199 w 199"/>
              <a:gd name="T9" fmla="*/ 173 h 173"/>
            </a:gdLst>
            <a:ahLst/>
            <a:cxnLst>
              <a:cxn ang="0">
                <a:pos x="T0" y="T1"/>
              </a:cxn>
              <a:cxn ang="0">
                <a:pos x="T2" y="T3"/>
              </a:cxn>
              <a:cxn ang="0">
                <a:pos x="T4" y="T5"/>
              </a:cxn>
              <a:cxn ang="0">
                <a:pos x="T6" y="T7"/>
              </a:cxn>
              <a:cxn ang="0">
                <a:pos x="T8" y="T9"/>
              </a:cxn>
            </a:cxnLst>
            <a:rect l="0" t="0" r="r" b="b"/>
            <a:pathLst>
              <a:path w="199" h="173">
                <a:moveTo>
                  <a:pt x="199" y="173"/>
                </a:moveTo>
                <a:lnTo>
                  <a:pt x="199" y="173"/>
                </a:lnTo>
                <a:lnTo>
                  <a:pt x="100" y="0"/>
                </a:lnTo>
                <a:lnTo>
                  <a:pt x="0" y="173"/>
                </a:lnTo>
                <a:lnTo>
                  <a:pt x="199" y="173"/>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89" name="Freeform 213"/>
          <p:cNvSpPr>
            <a:spLocks/>
          </p:cNvSpPr>
          <p:nvPr/>
        </p:nvSpPr>
        <p:spPr bwMode="auto">
          <a:xfrm>
            <a:off x="899425" y="2545585"/>
            <a:ext cx="4091898" cy="2213119"/>
          </a:xfrm>
          <a:custGeom>
            <a:avLst/>
            <a:gdLst>
              <a:gd name="T0" fmla="*/ 5383 w 5383"/>
              <a:gd name="T1" fmla="*/ 823 h 823"/>
              <a:gd name="T2" fmla="*/ 5383 w 5383"/>
              <a:gd name="T3" fmla="*/ 823 h 823"/>
              <a:gd name="T4" fmla="*/ 5294 w 5383"/>
              <a:gd name="T5" fmla="*/ 734 h 823"/>
              <a:gd name="T6" fmla="*/ 79 w 5383"/>
              <a:gd name="T7" fmla="*/ 734 h 823"/>
              <a:gd name="T8" fmla="*/ 0 w 5383"/>
              <a:gd name="T9" fmla="*/ 655 h 823"/>
              <a:gd name="T10" fmla="*/ 0 w 5383"/>
              <a:gd name="T11" fmla="*/ 0 h 823"/>
            </a:gdLst>
            <a:ahLst/>
            <a:cxnLst>
              <a:cxn ang="0">
                <a:pos x="T0" y="T1"/>
              </a:cxn>
              <a:cxn ang="0">
                <a:pos x="T2" y="T3"/>
              </a:cxn>
              <a:cxn ang="0">
                <a:pos x="T4" y="T5"/>
              </a:cxn>
              <a:cxn ang="0">
                <a:pos x="T6" y="T7"/>
              </a:cxn>
              <a:cxn ang="0">
                <a:pos x="T8" y="T9"/>
              </a:cxn>
              <a:cxn ang="0">
                <a:pos x="T10" y="T11"/>
              </a:cxn>
            </a:cxnLst>
            <a:rect l="0" t="0" r="r" b="b"/>
            <a:pathLst>
              <a:path w="5383" h="823">
                <a:moveTo>
                  <a:pt x="5383" y="823"/>
                </a:moveTo>
                <a:lnTo>
                  <a:pt x="5383" y="823"/>
                </a:lnTo>
                <a:cubicBezTo>
                  <a:pt x="5383" y="823"/>
                  <a:pt x="5371" y="734"/>
                  <a:pt x="5294" y="734"/>
                </a:cubicBezTo>
                <a:lnTo>
                  <a:pt x="79" y="734"/>
                </a:lnTo>
                <a:cubicBezTo>
                  <a:pt x="79" y="734"/>
                  <a:pt x="0" y="721"/>
                  <a:pt x="0" y="655"/>
                </a:cubicBezTo>
                <a:lnTo>
                  <a:pt x="0"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90" name="Freeform 214"/>
          <p:cNvSpPr>
            <a:spLocks/>
          </p:cNvSpPr>
          <p:nvPr/>
        </p:nvSpPr>
        <p:spPr bwMode="auto">
          <a:xfrm>
            <a:off x="807243" y="2394039"/>
            <a:ext cx="188913" cy="165100"/>
          </a:xfrm>
          <a:custGeom>
            <a:avLst/>
            <a:gdLst>
              <a:gd name="T0" fmla="*/ 199 w 199"/>
              <a:gd name="T1" fmla="*/ 173 h 173"/>
              <a:gd name="T2" fmla="*/ 199 w 199"/>
              <a:gd name="T3" fmla="*/ 173 h 173"/>
              <a:gd name="T4" fmla="*/ 100 w 199"/>
              <a:gd name="T5" fmla="*/ 0 h 173"/>
              <a:gd name="T6" fmla="*/ 0 w 199"/>
              <a:gd name="T7" fmla="*/ 173 h 173"/>
              <a:gd name="T8" fmla="*/ 199 w 199"/>
              <a:gd name="T9" fmla="*/ 173 h 173"/>
            </a:gdLst>
            <a:ahLst/>
            <a:cxnLst>
              <a:cxn ang="0">
                <a:pos x="T0" y="T1"/>
              </a:cxn>
              <a:cxn ang="0">
                <a:pos x="T2" y="T3"/>
              </a:cxn>
              <a:cxn ang="0">
                <a:pos x="T4" y="T5"/>
              </a:cxn>
              <a:cxn ang="0">
                <a:pos x="T6" y="T7"/>
              </a:cxn>
              <a:cxn ang="0">
                <a:pos x="T8" y="T9"/>
              </a:cxn>
            </a:cxnLst>
            <a:rect l="0" t="0" r="r" b="b"/>
            <a:pathLst>
              <a:path w="199" h="173">
                <a:moveTo>
                  <a:pt x="199" y="173"/>
                </a:moveTo>
                <a:lnTo>
                  <a:pt x="199" y="173"/>
                </a:lnTo>
                <a:lnTo>
                  <a:pt x="100" y="0"/>
                </a:lnTo>
                <a:lnTo>
                  <a:pt x="0" y="173"/>
                </a:lnTo>
                <a:lnTo>
                  <a:pt x="199" y="173"/>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92" name="Freeform 216"/>
          <p:cNvSpPr>
            <a:spLocks/>
          </p:cNvSpPr>
          <p:nvPr/>
        </p:nvSpPr>
        <p:spPr bwMode="auto">
          <a:xfrm rot="16200000">
            <a:off x="6461298" y="1684461"/>
            <a:ext cx="190500" cy="165100"/>
          </a:xfrm>
          <a:custGeom>
            <a:avLst/>
            <a:gdLst>
              <a:gd name="T0" fmla="*/ 0 w 200"/>
              <a:gd name="T1" fmla="*/ 0 h 173"/>
              <a:gd name="T2" fmla="*/ 0 w 200"/>
              <a:gd name="T3" fmla="*/ 0 h 173"/>
              <a:gd name="T4" fmla="*/ 100 w 200"/>
              <a:gd name="T5" fmla="*/ 173 h 173"/>
              <a:gd name="T6" fmla="*/ 200 w 200"/>
              <a:gd name="T7" fmla="*/ 0 h 173"/>
              <a:gd name="T8" fmla="*/ 0 w 200"/>
              <a:gd name="T9" fmla="*/ 0 h 173"/>
            </a:gdLst>
            <a:ahLst/>
            <a:cxnLst>
              <a:cxn ang="0">
                <a:pos x="T0" y="T1"/>
              </a:cxn>
              <a:cxn ang="0">
                <a:pos x="T2" y="T3"/>
              </a:cxn>
              <a:cxn ang="0">
                <a:pos x="T4" y="T5"/>
              </a:cxn>
              <a:cxn ang="0">
                <a:pos x="T6" y="T7"/>
              </a:cxn>
              <a:cxn ang="0">
                <a:pos x="T8" y="T9"/>
              </a:cxn>
            </a:cxnLst>
            <a:rect l="0" t="0" r="r" b="b"/>
            <a:pathLst>
              <a:path w="200" h="173">
                <a:moveTo>
                  <a:pt x="0" y="0"/>
                </a:moveTo>
                <a:lnTo>
                  <a:pt x="0" y="0"/>
                </a:lnTo>
                <a:lnTo>
                  <a:pt x="100" y="173"/>
                </a:lnTo>
                <a:lnTo>
                  <a:pt x="200" y="0"/>
                </a:lnTo>
                <a:lnTo>
                  <a:pt x="0" y="0"/>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grpSp>
        <p:nvGrpSpPr>
          <p:cNvPr id="118" name="Group 117"/>
          <p:cNvGrpSpPr/>
          <p:nvPr/>
        </p:nvGrpSpPr>
        <p:grpSpPr>
          <a:xfrm>
            <a:off x="8315464" y="4211198"/>
            <a:ext cx="1071424" cy="841063"/>
            <a:chOff x="8315464" y="3127358"/>
            <a:chExt cx="1071424" cy="841063"/>
          </a:xfrm>
        </p:grpSpPr>
        <p:sp>
          <p:nvSpPr>
            <p:cNvPr id="21" name="Freeform 144"/>
            <p:cNvSpPr>
              <a:spLocks/>
            </p:cNvSpPr>
            <p:nvPr/>
          </p:nvSpPr>
          <p:spPr bwMode="auto">
            <a:xfrm>
              <a:off x="8335963" y="3313096"/>
              <a:ext cx="165100" cy="350838"/>
            </a:xfrm>
            <a:custGeom>
              <a:avLst/>
              <a:gdLst>
                <a:gd name="T0" fmla="*/ 79 w 173"/>
                <a:gd name="T1" fmla="*/ 272 h 368"/>
                <a:gd name="T2" fmla="*/ 79 w 173"/>
                <a:gd name="T3" fmla="*/ 272 h 368"/>
                <a:gd name="T4" fmla="*/ 32 w 173"/>
                <a:gd name="T5" fmla="*/ 362 h 368"/>
                <a:gd name="T6" fmla="*/ 22 w 173"/>
                <a:gd name="T7" fmla="*/ 365 h 368"/>
                <a:gd name="T8" fmla="*/ 6 w 173"/>
                <a:gd name="T9" fmla="*/ 356 h 368"/>
                <a:gd name="T10" fmla="*/ 3 w 173"/>
                <a:gd name="T11" fmla="*/ 344 h 368"/>
                <a:gd name="T12" fmla="*/ 32 w 173"/>
                <a:gd name="T13" fmla="*/ 294 h 368"/>
                <a:gd name="T14" fmla="*/ 48 w 173"/>
                <a:gd name="T15" fmla="*/ 250 h 368"/>
                <a:gd name="T16" fmla="*/ 54 w 173"/>
                <a:gd name="T17" fmla="*/ 160 h 368"/>
                <a:gd name="T18" fmla="*/ 54 w 173"/>
                <a:gd name="T19" fmla="*/ 125 h 368"/>
                <a:gd name="T20" fmla="*/ 39 w 173"/>
                <a:gd name="T21" fmla="*/ 160 h 368"/>
                <a:gd name="T22" fmla="*/ 34 w 173"/>
                <a:gd name="T23" fmla="*/ 193 h 368"/>
                <a:gd name="T24" fmla="*/ 26 w 173"/>
                <a:gd name="T25" fmla="*/ 199 h 368"/>
                <a:gd name="T26" fmla="*/ 20 w 173"/>
                <a:gd name="T27" fmla="*/ 199 h 368"/>
                <a:gd name="T28" fmla="*/ 14 w 173"/>
                <a:gd name="T29" fmla="*/ 191 h 368"/>
                <a:gd name="T30" fmla="*/ 22 w 173"/>
                <a:gd name="T31" fmla="*/ 135 h 368"/>
                <a:gd name="T32" fmla="*/ 26 w 173"/>
                <a:gd name="T33" fmla="*/ 128 h 368"/>
                <a:gd name="T34" fmla="*/ 54 w 173"/>
                <a:gd name="T35" fmla="*/ 86 h 368"/>
                <a:gd name="T36" fmla="*/ 64 w 173"/>
                <a:gd name="T37" fmla="*/ 81 h 368"/>
                <a:gd name="T38" fmla="*/ 91 w 173"/>
                <a:gd name="T39" fmla="*/ 81 h 368"/>
                <a:gd name="T40" fmla="*/ 99 w 173"/>
                <a:gd name="T41" fmla="*/ 78 h 368"/>
                <a:gd name="T42" fmla="*/ 126 w 173"/>
                <a:gd name="T43" fmla="*/ 55 h 368"/>
                <a:gd name="T44" fmla="*/ 132 w 173"/>
                <a:gd name="T45" fmla="*/ 47 h 368"/>
                <a:gd name="T46" fmla="*/ 150 w 173"/>
                <a:gd name="T47" fmla="*/ 7 h 368"/>
                <a:gd name="T48" fmla="*/ 162 w 173"/>
                <a:gd name="T49" fmla="*/ 3 h 368"/>
                <a:gd name="T50" fmla="*/ 170 w 173"/>
                <a:gd name="T51" fmla="*/ 15 h 368"/>
                <a:gd name="T52" fmla="*/ 149 w 173"/>
                <a:gd name="T53" fmla="*/ 61 h 368"/>
                <a:gd name="T54" fmla="*/ 137 w 173"/>
                <a:gd name="T55" fmla="*/ 74 h 368"/>
                <a:gd name="T56" fmla="*/ 109 w 173"/>
                <a:gd name="T57" fmla="*/ 98 h 368"/>
                <a:gd name="T58" fmla="*/ 105 w 173"/>
                <a:gd name="T59" fmla="*/ 106 h 368"/>
                <a:gd name="T60" fmla="*/ 105 w 173"/>
                <a:gd name="T61" fmla="*/ 219 h 368"/>
                <a:gd name="T62" fmla="*/ 111 w 173"/>
                <a:gd name="T63" fmla="*/ 261 h 368"/>
                <a:gd name="T64" fmla="*/ 118 w 173"/>
                <a:gd name="T65" fmla="*/ 328 h 368"/>
                <a:gd name="T66" fmla="*/ 121 w 173"/>
                <a:gd name="T67" fmla="*/ 358 h 368"/>
                <a:gd name="T68" fmla="*/ 113 w 173"/>
                <a:gd name="T69" fmla="*/ 366 h 368"/>
                <a:gd name="T70" fmla="*/ 95 w 173"/>
                <a:gd name="T71" fmla="*/ 368 h 368"/>
                <a:gd name="T72" fmla="*/ 87 w 173"/>
                <a:gd name="T73" fmla="*/ 361 h 368"/>
                <a:gd name="T74" fmla="*/ 81 w 173"/>
                <a:gd name="T75" fmla="*/ 286 h 368"/>
                <a:gd name="T76" fmla="*/ 79 w 173"/>
                <a:gd name="T77" fmla="*/ 27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3" h="368">
                  <a:moveTo>
                    <a:pt x="79" y="272"/>
                  </a:moveTo>
                  <a:lnTo>
                    <a:pt x="79" y="272"/>
                  </a:lnTo>
                  <a:cubicBezTo>
                    <a:pt x="69" y="306"/>
                    <a:pt x="47" y="332"/>
                    <a:pt x="32" y="362"/>
                  </a:cubicBezTo>
                  <a:cubicBezTo>
                    <a:pt x="30" y="367"/>
                    <a:pt x="26" y="367"/>
                    <a:pt x="22" y="365"/>
                  </a:cubicBezTo>
                  <a:cubicBezTo>
                    <a:pt x="17" y="362"/>
                    <a:pt x="11" y="359"/>
                    <a:pt x="6" y="356"/>
                  </a:cubicBezTo>
                  <a:cubicBezTo>
                    <a:pt x="1" y="353"/>
                    <a:pt x="0" y="350"/>
                    <a:pt x="3" y="344"/>
                  </a:cubicBezTo>
                  <a:cubicBezTo>
                    <a:pt x="13" y="327"/>
                    <a:pt x="22" y="310"/>
                    <a:pt x="32" y="294"/>
                  </a:cubicBezTo>
                  <a:cubicBezTo>
                    <a:pt x="41" y="280"/>
                    <a:pt x="44" y="265"/>
                    <a:pt x="48" y="250"/>
                  </a:cubicBezTo>
                  <a:cubicBezTo>
                    <a:pt x="56" y="220"/>
                    <a:pt x="54" y="190"/>
                    <a:pt x="54" y="160"/>
                  </a:cubicBezTo>
                  <a:cubicBezTo>
                    <a:pt x="54" y="148"/>
                    <a:pt x="54" y="137"/>
                    <a:pt x="54" y="125"/>
                  </a:cubicBezTo>
                  <a:cubicBezTo>
                    <a:pt x="43" y="134"/>
                    <a:pt x="41" y="147"/>
                    <a:pt x="39" y="160"/>
                  </a:cubicBezTo>
                  <a:cubicBezTo>
                    <a:pt x="38" y="171"/>
                    <a:pt x="36" y="182"/>
                    <a:pt x="34" y="193"/>
                  </a:cubicBezTo>
                  <a:cubicBezTo>
                    <a:pt x="34" y="198"/>
                    <a:pt x="31" y="200"/>
                    <a:pt x="26" y="199"/>
                  </a:cubicBezTo>
                  <a:cubicBezTo>
                    <a:pt x="24" y="199"/>
                    <a:pt x="22" y="199"/>
                    <a:pt x="20" y="199"/>
                  </a:cubicBezTo>
                  <a:cubicBezTo>
                    <a:pt x="16" y="198"/>
                    <a:pt x="13" y="196"/>
                    <a:pt x="14" y="191"/>
                  </a:cubicBezTo>
                  <a:cubicBezTo>
                    <a:pt x="16" y="172"/>
                    <a:pt x="19" y="154"/>
                    <a:pt x="22" y="135"/>
                  </a:cubicBezTo>
                  <a:cubicBezTo>
                    <a:pt x="22" y="133"/>
                    <a:pt x="24" y="130"/>
                    <a:pt x="26" y="128"/>
                  </a:cubicBezTo>
                  <a:cubicBezTo>
                    <a:pt x="35" y="114"/>
                    <a:pt x="44" y="100"/>
                    <a:pt x="54" y="86"/>
                  </a:cubicBezTo>
                  <a:cubicBezTo>
                    <a:pt x="56" y="82"/>
                    <a:pt x="60" y="81"/>
                    <a:pt x="64" y="81"/>
                  </a:cubicBezTo>
                  <a:cubicBezTo>
                    <a:pt x="73" y="81"/>
                    <a:pt x="82" y="81"/>
                    <a:pt x="91" y="81"/>
                  </a:cubicBezTo>
                  <a:cubicBezTo>
                    <a:pt x="94" y="81"/>
                    <a:pt x="97" y="80"/>
                    <a:pt x="99" y="78"/>
                  </a:cubicBezTo>
                  <a:cubicBezTo>
                    <a:pt x="108" y="71"/>
                    <a:pt x="117" y="63"/>
                    <a:pt x="126" y="55"/>
                  </a:cubicBezTo>
                  <a:cubicBezTo>
                    <a:pt x="129" y="53"/>
                    <a:pt x="131" y="50"/>
                    <a:pt x="132" y="47"/>
                  </a:cubicBezTo>
                  <a:cubicBezTo>
                    <a:pt x="139" y="34"/>
                    <a:pt x="144" y="20"/>
                    <a:pt x="150" y="7"/>
                  </a:cubicBezTo>
                  <a:cubicBezTo>
                    <a:pt x="153" y="0"/>
                    <a:pt x="156" y="0"/>
                    <a:pt x="162" y="3"/>
                  </a:cubicBezTo>
                  <a:cubicBezTo>
                    <a:pt x="172" y="7"/>
                    <a:pt x="173" y="9"/>
                    <a:pt x="170" y="15"/>
                  </a:cubicBezTo>
                  <a:cubicBezTo>
                    <a:pt x="163" y="31"/>
                    <a:pt x="156" y="46"/>
                    <a:pt x="149" y="61"/>
                  </a:cubicBezTo>
                  <a:cubicBezTo>
                    <a:pt x="146" y="66"/>
                    <a:pt x="141" y="70"/>
                    <a:pt x="137" y="74"/>
                  </a:cubicBezTo>
                  <a:cubicBezTo>
                    <a:pt x="128" y="82"/>
                    <a:pt x="118" y="90"/>
                    <a:pt x="109" y="98"/>
                  </a:cubicBezTo>
                  <a:cubicBezTo>
                    <a:pt x="106" y="100"/>
                    <a:pt x="105" y="103"/>
                    <a:pt x="105" y="106"/>
                  </a:cubicBezTo>
                  <a:cubicBezTo>
                    <a:pt x="105" y="144"/>
                    <a:pt x="104" y="181"/>
                    <a:pt x="105" y="219"/>
                  </a:cubicBezTo>
                  <a:cubicBezTo>
                    <a:pt x="105" y="233"/>
                    <a:pt x="109" y="247"/>
                    <a:pt x="111" y="261"/>
                  </a:cubicBezTo>
                  <a:cubicBezTo>
                    <a:pt x="114" y="283"/>
                    <a:pt x="116" y="305"/>
                    <a:pt x="118" y="328"/>
                  </a:cubicBezTo>
                  <a:cubicBezTo>
                    <a:pt x="119" y="338"/>
                    <a:pt x="120" y="348"/>
                    <a:pt x="121" y="358"/>
                  </a:cubicBezTo>
                  <a:cubicBezTo>
                    <a:pt x="121" y="363"/>
                    <a:pt x="119" y="366"/>
                    <a:pt x="113" y="366"/>
                  </a:cubicBezTo>
                  <a:cubicBezTo>
                    <a:pt x="107" y="366"/>
                    <a:pt x="101" y="367"/>
                    <a:pt x="95" y="368"/>
                  </a:cubicBezTo>
                  <a:cubicBezTo>
                    <a:pt x="90" y="368"/>
                    <a:pt x="87" y="366"/>
                    <a:pt x="87" y="361"/>
                  </a:cubicBezTo>
                  <a:cubicBezTo>
                    <a:pt x="85" y="336"/>
                    <a:pt x="83" y="311"/>
                    <a:pt x="81" y="286"/>
                  </a:cubicBezTo>
                  <a:cubicBezTo>
                    <a:pt x="80" y="282"/>
                    <a:pt x="80" y="277"/>
                    <a:pt x="79" y="272"/>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22" name="Freeform 145"/>
            <p:cNvSpPr>
              <a:spLocks/>
            </p:cNvSpPr>
            <p:nvPr/>
          </p:nvSpPr>
          <p:spPr bwMode="auto">
            <a:xfrm>
              <a:off x="8702676" y="3495658"/>
              <a:ext cx="300038" cy="168275"/>
            </a:xfrm>
            <a:custGeom>
              <a:avLst/>
              <a:gdLst>
                <a:gd name="T0" fmla="*/ 217 w 315"/>
                <a:gd name="T1" fmla="*/ 86 h 177"/>
                <a:gd name="T2" fmla="*/ 171 w 315"/>
                <a:gd name="T3" fmla="*/ 92 h 177"/>
                <a:gd name="T4" fmla="*/ 114 w 315"/>
                <a:gd name="T5" fmla="*/ 87 h 177"/>
                <a:gd name="T6" fmla="*/ 75 w 315"/>
                <a:gd name="T7" fmla="*/ 134 h 177"/>
                <a:gd name="T8" fmla="*/ 76 w 315"/>
                <a:gd name="T9" fmla="*/ 169 h 177"/>
                <a:gd name="T10" fmla="*/ 75 w 315"/>
                <a:gd name="T11" fmla="*/ 175 h 177"/>
                <a:gd name="T12" fmla="*/ 62 w 315"/>
                <a:gd name="T13" fmla="*/ 135 h 177"/>
                <a:gd name="T14" fmla="*/ 78 w 315"/>
                <a:gd name="T15" fmla="*/ 108 h 177"/>
                <a:gd name="T16" fmla="*/ 39 w 315"/>
                <a:gd name="T17" fmla="*/ 122 h 177"/>
                <a:gd name="T18" fmla="*/ 19 w 315"/>
                <a:gd name="T19" fmla="*/ 142 h 177"/>
                <a:gd name="T20" fmla="*/ 3 w 315"/>
                <a:gd name="T21" fmla="*/ 141 h 177"/>
                <a:gd name="T22" fmla="*/ 26 w 315"/>
                <a:gd name="T23" fmla="*/ 117 h 177"/>
                <a:gd name="T24" fmla="*/ 57 w 315"/>
                <a:gd name="T25" fmla="*/ 93 h 177"/>
                <a:gd name="T26" fmla="*/ 75 w 315"/>
                <a:gd name="T27" fmla="*/ 57 h 177"/>
                <a:gd name="T28" fmla="*/ 30 w 315"/>
                <a:gd name="T29" fmla="*/ 53 h 177"/>
                <a:gd name="T30" fmla="*/ 42 w 315"/>
                <a:gd name="T31" fmla="*/ 42 h 177"/>
                <a:gd name="T32" fmla="*/ 100 w 315"/>
                <a:gd name="T33" fmla="*/ 42 h 177"/>
                <a:gd name="T34" fmla="*/ 180 w 315"/>
                <a:gd name="T35" fmla="*/ 35 h 177"/>
                <a:gd name="T36" fmla="*/ 245 w 315"/>
                <a:gd name="T37" fmla="*/ 1 h 177"/>
                <a:gd name="T38" fmla="*/ 251 w 315"/>
                <a:gd name="T39" fmla="*/ 4 h 177"/>
                <a:gd name="T40" fmla="*/ 261 w 315"/>
                <a:gd name="T41" fmla="*/ 10 h 177"/>
                <a:gd name="T42" fmla="*/ 294 w 315"/>
                <a:gd name="T43" fmla="*/ 28 h 177"/>
                <a:gd name="T44" fmla="*/ 311 w 315"/>
                <a:gd name="T45" fmla="*/ 39 h 177"/>
                <a:gd name="T46" fmla="*/ 310 w 315"/>
                <a:gd name="T47" fmla="*/ 48 h 177"/>
                <a:gd name="T48" fmla="*/ 296 w 315"/>
                <a:gd name="T49" fmla="*/ 58 h 177"/>
                <a:gd name="T50" fmla="*/ 294 w 315"/>
                <a:gd name="T51" fmla="*/ 65 h 177"/>
                <a:gd name="T52" fmla="*/ 264 w 315"/>
                <a:gd name="T53" fmla="*/ 55 h 177"/>
                <a:gd name="T54" fmla="*/ 259 w 315"/>
                <a:gd name="T55" fmla="*/ 84 h 177"/>
                <a:gd name="T56" fmla="*/ 256 w 315"/>
                <a:gd name="T57" fmla="*/ 85 h 177"/>
                <a:gd name="T58" fmla="*/ 311 w 315"/>
                <a:gd name="T59" fmla="*/ 112 h 177"/>
                <a:gd name="T60" fmla="*/ 303 w 315"/>
                <a:gd name="T61" fmla="*/ 116 h 177"/>
                <a:gd name="T62" fmla="*/ 309 w 315"/>
                <a:gd name="T63" fmla="*/ 138 h 177"/>
                <a:gd name="T64" fmla="*/ 307 w 315"/>
                <a:gd name="T65" fmla="*/ 148 h 177"/>
                <a:gd name="T66" fmla="*/ 257 w 315"/>
                <a:gd name="T67" fmla="*/ 107 h 177"/>
                <a:gd name="T68" fmla="*/ 235 w 315"/>
                <a:gd name="T69" fmla="*/ 104 h 177"/>
                <a:gd name="T70" fmla="*/ 217 w 315"/>
                <a:gd name="T71" fmla="*/ 8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5" h="177">
                  <a:moveTo>
                    <a:pt x="217" y="86"/>
                  </a:moveTo>
                  <a:lnTo>
                    <a:pt x="217" y="86"/>
                  </a:lnTo>
                  <a:cubicBezTo>
                    <a:pt x="214" y="88"/>
                    <a:pt x="211" y="90"/>
                    <a:pt x="209" y="91"/>
                  </a:cubicBezTo>
                  <a:cubicBezTo>
                    <a:pt x="196" y="98"/>
                    <a:pt x="184" y="98"/>
                    <a:pt x="171" y="92"/>
                  </a:cubicBezTo>
                  <a:cubicBezTo>
                    <a:pt x="159" y="86"/>
                    <a:pt x="146" y="82"/>
                    <a:pt x="132" y="80"/>
                  </a:cubicBezTo>
                  <a:cubicBezTo>
                    <a:pt x="125" y="79"/>
                    <a:pt x="118" y="81"/>
                    <a:pt x="114" y="87"/>
                  </a:cubicBezTo>
                  <a:cubicBezTo>
                    <a:pt x="104" y="100"/>
                    <a:pt x="94" y="114"/>
                    <a:pt x="80" y="124"/>
                  </a:cubicBezTo>
                  <a:cubicBezTo>
                    <a:pt x="78" y="126"/>
                    <a:pt x="76" y="130"/>
                    <a:pt x="75" y="134"/>
                  </a:cubicBezTo>
                  <a:cubicBezTo>
                    <a:pt x="73" y="145"/>
                    <a:pt x="71" y="155"/>
                    <a:pt x="70" y="166"/>
                  </a:cubicBezTo>
                  <a:cubicBezTo>
                    <a:pt x="72" y="167"/>
                    <a:pt x="75" y="168"/>
                    <a:pt x="76" y="169"/>
                  </a:cubicBezTo>
                  <a:cubicBezTo>
                    <a:pt x="78" y="169"/>
                    <a:pt x="79" y="171"/>
                    <a:pt x="79" y="172"/>
                  </a:cubicBezTo>
                  <a:cubicBezTo>
                    <a:pt x="78" y="173"/>
                    <a:pt x="77" y="175"/>
                    <a:pt x="75" y="175"/>
                  </a:cubicBezTo>
                  <a:cubicBezTo>
                    <a:pt x="64" y="177"/>
                    <a:pt x="61" y="174"/>
                    <a:pt x="62" y="162"/>
                  </a:cubicBezTo>
                  <a:cubicBezTo>
                    <a:pt x="63" y="153"/>
                    <a:pt x="62" y="144"/>
                    <a:pt x="62" y="135"/>
                  </a:cubicBezTo>
                  <a:cubicBezTo>
                    <a:pt x="62" y="132"/>
                    <a:pt x="63" y="129"/>
                    <a:pt x="64" y="126"/>
                  </a:cubicBezTo>
                  <a:cubicBezTo>
                    <a:pt x="68" y="120"/>
                    <a:pt x="73" y="115"/>
                    <a:pt x="78" y="108"/>
                  </a:cubicBezTo>
                  <a:cubicBezTo>
                    <a:pt x="76" y="109"/>
                    <a:pt x="74" y="109"/>
                    <a:pt x="73" y="110"/>
                  </a:cubicBezTo>
                  <a:cubicBezTo>
                    <a:pt x="62" y="114"/>
                    <a:pt x="50" y="117"/>
                    <a:pt x="39" y="122"/>
                  </a:cubicBezTo>
                  <a:cubicBezTo>
                    <a:pt x="35" y="123"/>
                    <a:pt x="31" y="127"/>
                    <a:pt x="27" y="130"/>
                  </a:cubicBezTo>
                  <a:cubicBezTo>
                    <a:pt x="24" y="134"/>
                    <a:pt x="21" y="138"/>
                    <a:pt x="19" y="142"/>
                  </a:cubicBezTo>
                  <a:cubicBezTo>
                    <a:pt x="15" y="148"/>
                    <a:pt x="10" y="148"/>
                    <a:pt x="4" y="147"/>
                  </a:cubicBezTo>
                  <a:cubicBezTo>
                    <a:pt x="1" y="146"/>
                    <a:pt x="0" y="143"/>
                    <a:pt x="3" y="141"/>
                  </a:cubicBezTo>
                  <a:cubicBezTo>
                    <a:pt x="6" y="138"/>
                    <a:pt x="9" y="136"/>
                    <a:pt x="12" y="134"/>
                  </a:cubicBezTo>
                  <a:cubicBezTo>
                    <a:pt x="19" y="130"/>
                    <a:pt x="23" y="124"/>
                    <a:pt x="26" y="117"/>
                  </a:cubicBezTo>
                  <a:cubicBezTo>
                    <a:pt x="27" y="113"/>
                    <a:pt x="29" y="110"/>
                    <a:pt x="33" y="110"/>
                  </a:cubicBezTo>
                  <a:cubicBezTo>
                    <a:pt x="44" y="108"/>
                    <a:pt x="50" y="100"/>
                    <a:pt x="57" y="93"/>
                  </a:cubicBezTo>
                  <a:cubicBezTo>
                    <a:pt x="57" y="93"/>
                    <a:pt x="58" y="92"/>
                    <a:pt x="58" y="92"/>
                  </a:cubicBezTo>
                  <a:cubicBezTo>
                    <a:pt x="58" y="77"/>
                    <a:pt x="69" y="68"/>
                    <a:pt x="75" y="57"/>
                  </a:cubicBezTo>
                  <a:cubicBezTo>
                    <a:pt x="75" y="57"/>
                    <a:pt x="76" y="56"/>
                    <a:pt x="76" y="55"/>
                  </a:cubicBezTo>
                  <a:cubicBezTo>
                    <a:pt x="61" y="52"/>
                    <a:pt x="46" y="45"/>
                    <a:pt x="30" y="53"/>
                  </a:cubicBezTo>
                  <a:cubicBezTo>
                    <a:pt x="23" y="57"/>
                    <a:pt x="17" y="54"/>
                    <a:pt x="10" y="51"/>
                  </a:cubicBezTo>
                  <a:cubicBezTo>
                    <a:pt x="22" y="51"/>
                    <a:pt x="32" y="45"/>
                    <a:pt x="42" y="42"/>
                  </a:cubicBezTo>
                  <a:cubicBezTo>
                    <a:pt x="51" y="40"/>
                    <a:pt x="61" y="41"/>
                    <a:pt x="70" y="42"/>
                  </a:cubicBezTo>
                  <a:cubicBezTo>
                    <a:pt x="80" y="43"/>
                    <a:pt x="89" y="47"/>
                    <a:pt x="100" y="42"/>
                  </a:cubicBezTo>
                  <a:cubicBezTo>
                    <a:pt x="105" y="40"/>
                    <a:pt x="112" y="42"/>
                    <a:pt x="118" y="42"/>
                  </a:cubicBezTo>
                  <a:cubicBezTo>
                    <a:pt x="139" y="42"/>
                    <a:pt x="160" y="41"/>
                    <a:pt x="180" y="35"/>
                  </a:cubicBezTo>
                  <a:cubicBezTo>
                    <a:pt x="202" y="28"/>
                    <a:pt x="225" y="22"/>
                    <a:pt x="248" y="16"/>
                  </a:cubicBezTo>
                  <a:cubicBezTo>
                    <a:pt x="247" y="11"/>
                    <a:pt x="246" y="6"/>
                    <a:pt x="245" y="1"/>
                  </a:cubicBezTo>
                  <a:lnTo>
                    <a:pt x="247" y="0"/>
                  </a:lnTo>
                  <a:cubicBezTo>
                    <a:pt x="249" y="2"/>
                    <a:pt x="249" y="3"/>
                    <a:pt x="251" y="4"/>
                  </a:cubicBezTo>
                  <a:cubicBezTo>
                    <a:pt x="253" y="6"/>
                    <a:pt x="255" y="8"/>
                    <a:pt x="257" y="9"/>
                  </a:cubicBezTo>
                  <a:cubicBezTo>
                    <a:pt x="258" y="10"/>
                    <a:pt x="260" y="9"/>
                    <a:pt x="261" y="10"/>
                  </a:cubicBezTo>
                  <a:cubicBezTo>
                    <a:pt x="265" y="16"/>
                    <a:pt x="271" y="15"/>
                    <a:pt x="276" y="16"/>
                  </a:cubicBezTo>
                  <a:cubicBezTo>
                    <a:pt x="284" y="18"/>
                    <a:pt x="290" y="21"/>
                    <a:pt x="294" y="28"/>
                  </a:cubicBezTo>
                  <a:cubicBezTo>
                    <a:pt x="296" y="33"/>
                    <a:pt x="299" y="35"/>
                    <a:pt x="304" y="37"/>
                  </a:cubicBezTo>
                  <a:cubicBezTo>
                    <a:pt x="307" y="37"/>
                    <a:pt x="309" y="38"/>
                    <a:pt x="311" y="39"/>
                  </a:cubicBezTo>
                  <a:cubicBezTo>
                    <a:pt x="312" y="40"/>
                    <a:pt x="314" y="42"/>
                    <a:pt x="314" y="43"/>
                  </a:cubicBezTo>
                  <a:cubicBezTo>
                    <a:pt x="313" y="45"/>
                    <a:pt x="312" y="47"/>
                    <a:pt x="310" y="48"/>
                  </a:cubicBezTo>
                  <a:cubicBezTo>
                    <a:pt x="303" y="49"/>
                    <a:pt x="295" y="50"/>
                    <a:pt x="287" y="51"/>
                  </a:cubicBezTo>
                  <a:cubicBezTo>
                    <a:pt x="290" y="53"/>
                    <a:pt x="293" y="55"/>
                    <a:pt x="296" y="58"/>
                  </a:cubicBezTo>
                  <a:cubicBezTo>
                    <a:pt x="297" y="59"/>
                    <a:pt x="298" y="61"/>
                    <a:pt x="298" y="63"/>
                  </a:cubicBezTo>
                  <a:cubicBezTo>
                    <a:pt x="298" y="64"/>
                    <a:pt x="295" y="65"/>
                    <a:pt x="294" y="65"/>
                  </a:cubicBezTo>
                  <a:cubicBezTo>
                    <a:pt x="287" y="63"/>
                    <a:pt x="281" y="60"/>
                    <a:pt x="275" y="58"/>
                  </a:cubicBezTo>
                  <a:cubicBezTo>
                    <a:pt x="271" y="57"/>
                    <a:pt x="267" y="55"/>
                    <a:pt x="264" y="55"/>
                  </a:cubicBezTo>
                  <a:cubicBezTo>
                    <a:pt x="253" y="56"/>
                    <a:pt x="251" y="59"/>
                    <a:pt x="254" y="69"/>
                  </a:cubicBezTo>
                  <a:cubicBezTo>
                    <a:pt x="256" y="74"/>
                    <a:pt x="257" y="79"/>
                    <a:pt x="259" y="84"/>
                  </a:cubicBezTo>
                  <a:cubicBezTo>
                    <a:pt x="257" y="84"/>
                    <a:pt x="256" y="84"/>
                    <a:pt x="254" y="85"/>
                  </a:cubicBezTo>
                  <a:cubicBezTo>
                    <a:pt x="255" y="85"/>
                    <a:pt x="255" y="85"/>
                    <a:pt x="256" y="85"/>
                  </a:cubicBezTo>
                  <a:cubicBezTo>
                    <a:pt x="268" y="86"/>
                    <a:pt x="280" y="84"/>
                    <a:pt x="290" y="91"/>
                  </a:cubicBezTo>
                  <a:cubicBezTo>
                    <a:pt x="298" y="97"/>
                    <a:pt x="304" y="105"/>
                    <a:pt x="311" y="112"/>
                  </a:cubicBezTo>
                  <a:cubicBezTo>
                    <a:pt x="311" y="113"/>
                    <a:pt x="310" y="117"/>
                    <a:pt x="308" y="118"/>
                  </a:cubicBezTo>
                  <a:cubicBezTo>
                    <a:pt x="307" y="119"/>
                    <a:pt x="303" y="118"/>
                    <a:pt x="303" y="116"/>
                  </a:cubicBezTo>
                  <a:cubicBezTo>
                    <a:pt x="297" y="102"/>
                    <a:pt x="286" y="101"/>
                    <a:pt x="273" y="101"/>
                  </a:cubicBezTo>
                  <a:cubicBezTo>
                    <a:pt x="281" y="117"/>
                    <a:pt x="290" y="133"/>
                    <a:pt x="309" y="138"/>
                  </a:cubicBezTo>
                  <a:cubicBezTo>
                    <a:pt x="314" y="140"/>
                    <a:pt x="315" y="142"/>
                    <a:pt x="313" y="146"/>
                  </a:cubicBezTo>
                  <a:cubicBezTo>
                    <a:pt x="312" y="149"/>
                    <a:pt x="310" y="151"/>
                    <a:pt x="307" y="148"/>
                  </a:cubicBezTo>
                  <a:cubicBezTo>
                    <a:pt x="303" y="145"/>
                    <a:pt x="300" y="142"/>
                    <a:pt x="296" y="140"/>
                  </a:cubicBezTo>
                  <a:cubicBezTo>
                    <a:pt x="281" y="132"/>
                    <a:pt x="269" y="119"/>
                    <a:pt x="257" y="107"/>
                  </a:cubicBezTo>
                  <a:cubicBezTo>
                    <a:pt x="254" y="103"/>
                    <a:pt x="251" y="101"/>
                    <a:pt x="245" y="103"/>
                  </a:cubicBezTo>
                  <a:cubicBezTo>
                    <a:pt x="242" y="104"/>
                    <a:pt x="238" y="105"/>
                    <a:pt x="235" y="104"/>
                  </a:cubicBezTo>
                  <a:cubicBezTo>
                    <a:pt x="231" y="104"/>
                    <a:pt x="228" y="102"/>
                    <a:pt x="226" y="99"/>
                  </a:cubicBezTo>
                  <a:cubicBezTo>
                    <a:pt x="223" y="95"/>
                    <a:pt x="220" y="91"/>
                    <a:pt x="217" y="86"/>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23" name="Freeform 146"/>
            <p:cNvSpPr>
              <a:spLocks/>
            </p:cNvSpPr>
            <p:nvPr/>
          </p:nvSpPr>
          <p:spPr bwMode="auto">
            <a:xfrm>
              <a:off x="8380413" y="3327383"/>
              <a:ext cx="60325" cy="61913"/>
            </a:xfrm>
            <a:custGeom>
              <a:avLst/>
              <a:gdLst>
                <a:gd name="T0" fmla="*/ 64 w 64"/>
                <a:gd name="T1" fmla="*/ 33 h 64"/>
                <a:gd name="T2" fmla="*/ 64 w 64"/>
                <a:gd name="T3" fmla="*/ 33 h 64"/>
                <a:gd name="T4" fmla="*/ 32 w 64"/>
                <a:gd name="T5" fmla="*/ 64 h 64"/>
                <a:gd name="T6" fmla="*/ 0 w 64"/>
                <a:gd name="T7" fmla="*/ 32 h 64"/>
                <a:gd name="T8" fmla="*/ 32 w 64"/>
                <a:gd name="T9" fmla="*/ 1 h 64"/>
                <a:gd name="T10" fmla="*/ 64 w 64"/>
                <a:gd name="T11" fmla="*/ 33 h 64"/>
              </a:gdLst>
              <a:ahLst/>
              <a:cxnLst>
                <a:cxn ang="0">
                  <a:pos x="T0" y="T1"/>
                </a:cxn>
                <a:cxn ang="0">
                  <a:pos x="T2" y="T3"/>
                </a:cxn>
                <a:cxn ang="0">
                  <a:pos x="T4" y="T5"/>
                </a:cxn>
                <a:cxn ang="0">
                  <a:pos x="T6" y="T7"/>
                </a:cxn>
                <a:cxn ang="0">
                  <a:pos x="T8" y="T9"/>
                </a:cxn>
                <a:cxn ang="0">
                  <a:pos x="T10" y="T11"/>
                </a:cxn>
              </a:cxnLst>
              <a:rect l="0" t="0" r="r" b="b"/>
              <a:pathLst>
                <a:path w="64" h="64">
                  <a:moveTo>
                    <a:pt x="64" y="33"/>
                  </a:moveTo>
                  <a:lnTo>
                    <a:pt x="64" y="33"/>
                  </a:lnTo>
                  <a:cubicBezTo>
                    <a:pt x="64" y="50"/>
                    <a:pt x="49" y="64"/>
                    <a:pt x="32" y="64"/>
                  </a:cubicBezTo>
                  <a:cubicBezTo>
                    <a:pt x="14" y="64"/>
                    <a:pt x="0" y="50"/>
                    <a:pt x="0" y="32"/>
                  </a:cubicBezTo>
                  <a:cubicBezTo>
                    <a:pt x="0" y="15"/>
                    <a:pt x="14" y="0"/>
                    <a:pt x="32" y="1"/>
                  </a:cubicBezTo>
                  <a:cubicBezTo>
                    <a:pt x="50" y="1"/>
                    <a:pt x="64" y="15"/>
                    <a:pt x="64" y="33"/>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24" name="Freeform 147"/>
            <p:cNvSpPr>
              <a:spLocks/>
            </p:cNvSpPr>
            <p:nvPr/>
          </p:nvSpPr>
          <p:spPr bwMode="auto">
            <a:xfrm>
              <a:off x="9083676" y="3149583"/>
              <a:ext cx="42863" cy="42863"/>
            </a:xfrm>
            <a:custGeom>
              <a:avLst/>
              <a:gdLst>
                <a:gd name="T0" fmla="*/ 0 w 46"/>
                <a:gd name="T1" fmla="*/ 22 h 45"/>
                <a:gd name="T2" fmla="*/ 0 w 46"/>
                <a:gd name="T3" fmla="*/ 22 h 45"/>
                <a:gd name="T4" fmla="*/ 23 w 46"/>
                <a:gd name="T5" fmla="*/ 0 h 45"/>
                <a:gd name="T6" fmla="*/ 46 w 46"/>
                <a:gd name="T7" fmla="*/ 23 h 45"/>
                <a:gd name="T8" fmla="*/ 23 w 46"/>
                <a:gd name="T9" fmla="*/ 45 h 45"/>
                <a:gd name="T10" fmla="*/ 0 w 46"/>
                <a:gd name="T11" fmla="*/ 22 h 45"/>
              </a:gdLst>
              <a:ahLst/>
              <a:cxnLst>
                <a:cxn ang="0">
                  <a:pos x="T0" y="T1"/>
                </a:cxn>
                <a:cxn ang="0">
                  <a:pos x="T2" y="T3"/>
                </a:cxn>
                <a:cxn ang="0">
                  <a:pos x="T4" y="T5"/>
                </a:cxn>
                <a:cxn ang="0">
                  <a:pos x="T6" y="T7"/>
                </a:cxn>
                <a:cxn ang="0">
                  <a:pos x="T8" y="T9"/>
                </a:cxn>
                <a:cxn ang="0">
                  <a:pos x="T10" y="T11"/>
                </a:cxn>
              </a:cxnLst>
              <a:rect l="0" t="0" r="r" b="b"/>
              <a:pathLst>
                <a:path w="46" h="45">
                  <a:moveTo>
                    <a:pt x="0" y="22"/>
                  </a:moveTo>
                  <a:lnTo>
                    <a:pt x="0" y="22"/>
                  </a:lnTo>
                  <a:cubicBezTo>
                    <a:pt x="0" y="10"/>
                    <a:pt x="11" y="0"/>
                    <a:pt x="23" y="0"/>
                  </a:cubicBezTo>
                  <a:cubicBezTo>
                    <a:pt x="35" y="0"/>
                    <a:pt x="46" y="10"/>
                    <a:pt x="46" y="23"/>
                  </a:cubicBezTo>
                  <a:cubicBezTo>
                    <a:pt x="46" y="35"/>
                    <a:pt x="36" y="45"/>
                    <a:pt x="23" y="45"/>
                  </a:cubicBezTo>
                  <a:cubicBezTo>
                    <a:pt x="10" y="45"/>
                    <a:pt x="0" y="35"/>
                    <a:pt x="0" y="22"/>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25" name="Freeform 148"/>
            <p:cNvSpPr>
              <a:spLocks/>
            </p:cNvSpPr>
            <p:nvPr/>
          </p:nvSpPr>
          <p:spPr bwMode="auto">
            <a:xfrm>
              <a:off x="8755063" y="3136883"/>
              <a:ext cx="28575" cy="15875"/>
            </a:xfrm>
            <a:custGeom>
              <a:avLst/>
              <a:gdLst>
                <a:gd name="T0" fmla="*/ 28 w 30"/>
                <a:gd name="T1" fmla="*/ 0 h 16"/>
                <a:gd name="T2" fmla="*/ 28 w 30"/>
                <a:gd name="T3" fmla="*/ 0 h 16"/>
                <a:gd name="T4" fmla="*/ 30 w 30"/>
                <a:gd name="T5" fmla="*/ 9 h 16"/>
                <a:gd name="T6" fmla="*/ 3 w 30"/>
                <a:gd name="T7" fmla="*/ 16 h 16"/>
                <a:gd name="T8" fmla="*/ 0 w 30"/>
                <a:gd name="T9" fmla="*/ 6 h 16"/>
                <a:gd name="T10" fmla="*/ 28 w 30"/>
                <a:gd name="T11" fmla="*/ 0 h 16"/>
              </a:gdLst>
              <a:ahLst/>
              <a:cxnLst>
                <a:cxn ang="0">
                  <a:pos x="T0" y="T1"/>
                </a:cxn>
                <a:cxn ang="0">
                  <a:pos x="T2" y="T3"/>
                </a:cxn>
                <a:cxn ang="0">
                  <a:pos x="T4" y="T5"/>
                </a:cxn>
                <a:cxn ang="0">
                  <a:pos x="T6" y="T7"/>
                </a:cxn>
                <a:cxn ang="0">
                  <a:pos x="T8" y="T9"/>
                </a:cxn>
                <a:cxn ang="0">
                  <a:pos x="T10" y="T11"/>
                </a:cxn>
              </a:cxnLst>
              <a:rect l="0" t="0" r="r" b="b"/>
              <a:pathLst>
                <a:path w="30" h="16">
                  <a:moveTo>
                    <a:pt x="28" y="0"/>
                  </a:moveTo>
                  <a:lnTo>
                    <a:pt x="28" y="0"/>
                  </a:lnTo>
                  <a:cubicBezTo>
                    <a:pt x="29" y="3"/>
                    <a:pt x="29" y="6"/>
                    <a:pt x="30" y="9"/>
                  </a:cubicBezTo>
                  <a:cubicBezTo>
                    <a:pt x="21" y="11"/>
                    <a:pt x="12" y="13"/>
                    <a:pt x="3" y="16"/>
                  </a:cubicBezTo>
                  <a:cubicBezTo>
                    <a:pt x="2" y="13"/>
                    <a:pt x="1" y="10"/>
                    <a:pt x="0" y="6"/>
                  </a:cubicBezTo>
                  <a:cubicBezTo>
                    <a:pt x="10" y="4"/>
                    <a:pt x="19" y="2"/>
                    <a:pt x="28"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26" name="Freeform 149"/>
            <p:cNvSpPr>
              <a:spLocks/>
            </p:cNvSpPr>
            <p:nvPr/>
          </p:nvSpPr>
          <p:spPr bwMode="auto">
            <a:xfrm>
              <a:off x="9024938" y="3143233"/>
              <a:ext cx="28575" cy="14288"/>
            </a:xfrm>
            <a:custGeom>
              <a:avLst/>
              <a:gdLst>
                <a:gd name="T0" fmla="*/ 30 w 30"/>
                <a:gd name="T1" fmla="*/ 6 h 16"/>
                <a:gd name="T2" fmla="*/ 30 w 30"/>
                <a:gd name="T3" fmla="*/ 6 h 16"/>
                <a:gd name="T4" fmla="*/ 19 w 30"/>
                <a:gd name="T5" fmla="*/ 14 h 16"/>
                <a:gd name="T6" fmla="*/ 0 w 30"/>
                <a:gd name="T7" fmla="*/ 9 h 16"/>
                <a:gd name="T8" fmla="*/ 2 w 30"/>
                <a:gd name="T9" fmla="*/ 0 h 16"/>
                <a:gd name="T10" fmla="*/ 30 w 30"/>
                <a:gd name="T11" fmla="*/ 6 h 16"/>
              </a:gdLst>
              <a:ahLst/>
              <a:cxnLst>
                <a:cxn ang="0">
                  <a:pos x="T0" y="T1"/>
                </a:cxn>
                <a:cxn ang="0">
                  <a:pos x="T2" y="T3"/>
                </a:cxn>
                <a:cxn ang="0">
                  <a:pos x="T4" y="T5"/>
                </a:cxn>
                <a:cxn ang="0">
                  <a:pos x="T6" y="T7"/>
                </a:cxn>
                <a:cxn ang="0">
                  <a:pos x="T8" y="T9"/>
                </a:cxn>
                <a:cxn ang="0">
                  <a:pos x="T10" y="T11"/>
                </a:cxn>
              </a:cxnLst>
              <a:rect l="0" t="0" r="r" b="b"/>
              <a:pathLst>
                <a:path w="30" h="16">
                  <a:moveTo>
                    <a:pt x="30" y="6"/>
                  </a:moveTo>
                  <a:lnTo>
                    <a:pt x="30" y="6"/>
                  </a:lnTo>
                  <a:cubicBezTo>
                    <a:pt x="28" y="16"/>
                    <a:pt x="28" y="16"/>
                    <a:pt x="19" y="14"/>
                  </a:cubicBezTo>
                  <a:cubicBezTo>
                    <a:pt x="13" y="12"/>
                    <a:pt x="7" y="11"/>
                    <a:pt x="0" y="9"/>
                  </a:cubicBezTo>
                  <a:cubicBezTo>
                    <a:pt x="1" y="6"/>
                    <a:pt x="1" y="4"/>
                    <a:pt x="2" y="0"/>
                  </a:cubicBezTo>
                  <a:cubicBezTo>
                    <a:pt x="11" y="2"/>
                    <a:pt x="20" y="4"/>
                    <a:pt x="30" y="6"/>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27" name="Freeform 150"/>
            <p:cNvSpPr>
              <a:spLocks/>
            </p:cNvSpPr>
            <p:nvPr/>
          </p:nvSpPr>
          <p:spPr bwMode="auto">
            <a:xfrm>
              <a:off x="8702676" y="3151171"/>
              <a:ext cx="28575" cy="17463"/>
            </a:xfrm>
            <a:custGeom>
              <a:avLst/>
              <a:gdLst>
                <a:gd name="T0" fmla="*/ 4 w 30"/>
                <a:gd name="T1" fmla="*/ 18 h 18"/>
                <a:gd name="T2" fmla="*/ 4 w 30"/>
                <a:gd name="T3" fmla="*/ 18 h 18"/>
                <a:gd name="T4" fmla="*/ 0 w 30"/>
                <a:gd name="T5" fmla="*/ 9 h 18"/>
                <a:gd name="T6" fmla="*/ 27 w 30"/>
                <a:gd name="T7" fmla="*/ 0 h 18"/>
                <a:gd name="T8" fmla="*/ 30 w 30"/>
                <a:gd name="T9" fmla="*/ 8 h 18"/>
                <a:gd name="T10" fmla="*/ 4 w 30"/>
                <a:gd name="T11" fmla="*/ 18 h 18"/>
              </a:gdLst>
              <a:ahLst/>
              <a:cxnLst>
                <a:cxn ang="0">
                  <a:pos x="T0" y="T1"/>
                </a:cxn>
                <a:cxn ang="0">
                  <a:pos x="T2" y="T3"/>
                </a:cxn>
                <a:cxn ang="0">
                  <a:pos x="T4" y="T5"/>
                </a:cxn>
                <a:cxn ang="0">
                  <a:pos x="T6" y="T7"/>
                </a:cxn>
                <a:cxn ang="0">
                  <a:pos x="T8" y="T9"/>
                </a:cxn>
                <a:cxn ang="0">
                  <a:pos x="T10" y="T11"/>
                </a:cxn>
              </a:cxnLst>
              <a:rect l="0" t="0" r="r" b="b"/>
              <a:pathLst>
                <a:path w="30" h="18">
                  <a:moveTo>
                    <a:pt x="4" y="18"/>
                  </a:moveTo>
                  <a:lnTo>
                    <a:pt x="4" y="18"/>
                  </a:lnTo>
                  <a:cubicBezTo>
                    <a:pt x="3" y="15"/>
                    <a:pt x="2" y="13"/>
                    <a:pt x="0" y="9"/>
                  </a:cubicBezTo>
                  <a:cubicBezTo>
                    <a:pt x="9" y="6"/>
                    <a:pt x="18" y="3"/>
                    <a:pt x="27" y="0"/>
                  </a:cubicBezTo>
                  <a:cubicBezTo>
                    <a:pt x="28" y="3"/>
                    <a:pt x="29" y="5"/>
                    <a:pt x="30" y="8"/>
                  </a:cubicBezTo>
                  <a:cubicBezTo>
                    <a:pt x="22" y="12"/>
                    <a:pt x="13" y="15"/>
                    <a:pt x="4" y="18"/>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28" name="Freeform 151"/>
            <p:cNvSpPr>
              <a:spLocks/>
            </p:cNvSpPr>
            <p:nvPr/>
          </p:nvSpPr>
          <p:spPr bwMode="auto">
            <a:xfrm>
              <a:off x="8562976" y="3228958"/>
              <a:ext cx="26988" cy="23813"/>
            </a:xfrm>
            <a:custGeom>
              <a:avLst/>
              <a:gdLst>
                <a:gd name="T0" fmla="*/ 28 w 28"/>
                <a:gd name="T1" fmla="*/ 8 h 26"/>
                <a:gd name="T2" fmla="*/ 28 w 28"/>
                <a:gd name="T3" fmla="*/ 8 h 26"/>
                <a:gd name="T4" fmla="*/ 6 w 28"/>
                <a:gd name="T5" fmla="*/ 26 h 26"/>
                <a:gd name="T6" fmla="*/ 0 w 28"/>
                <a:gd name="T7" fmla="*/ 19 h 26"/>
                <a:gd name="T8" fmla="*/ 22 w 28"/>
                <a:gd name="T9" fmla="*/ 0 h 26"/>
                <a:gd name="T10" fmla="*/ 28 w 28"/>
                <a:gd name="T11" fmla="*/ 8 h 26"/>
              </a:gdLst>
              <a:ahLst/>
              <a:cxnLst>
                <a:cxn ang="0">
                  <a:pos x="T0" y="T1"/>
                </a:cxn>
                <a:cxn ang="0">
                  <a:pos x="T2" y="T3"/>
                </a:cxn>
                <a:cxn ang="0">
                  <a:pos x="T4" y="T5"/>
                </a:cxn>
                <a:cxn ang="0">
                  <a:pos x="T6" y="T7"/>
                </a:cxn>
                <a:cxn ang="0">
                  <a:pos x="T8" y="T9"/>
                </a:cxn>
                <a:cxn ang="0">
                  <a:pos x="T10" y="T11"/>
                </a:cxn>
              </a:cxnLst>
              <a:rect l="0" t="0" r="r" b="b"/>
              <a:pathLst>
                <a:path w="28" h="26">
                  <a:moveTo>
                    <a:pt x="28" y="8"/>
                  </a:moveTo>
                  <a:lnTo>
                    <a:pt x="28" y="8"/>
                  </a:lnTo>
                  <a:cubicBezTo>
                    <a:pt x="20" y="14"/>
                    <a:pt x="14" y="20"/>
                    <a:pt x="6" y="26"/>
                  </a:cubicBezTo>
                  <a:cubicBezTo>
                    <a:pt x="4" y="24"/>
                    <a:pt x="2" y="21"/>
                    <a:pt x="0" y="19"/>
                  </a:cubicBezTo>
                  <a:cubicBezTo>
                    <a:pt x="7" y="13"/>
                    <a:pt x="14" y="7"/>
                    <a:pt x="22" y="0"/>
                  </a:cubicBezTo>
                  <a:cubicBezTo>
                    <a:pt x="24" y="3"/>
                    <a:pt x="26" y="5"/>
                    <a:pt x="28" y="8"/>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29" name="Freeform 152"/>
            <p:cNvSpPr>
              <a:spLocks/>
            </p:cNvSpPr>
            <p:nvPr/>
          </p:nvSpPr>
          <p:spPr bwMode="auto">
            <a:xfrm>
              <a:off x="8970963" y="3133708"/>
              <a:ext cx="28575" cy="12700"/>
            </a:xfrm>
            <a:custGeom>
              <a:avLst/>
              <a:gdLst>
                <a:gd name="T0" fmla="*/ 30 w 30"/>
                <a:gd name="T1" fmla="*/ 5 h 14"/>
                <a:gd name="T2" fmla="*/ 30 w 30"/>
                <a:gd name="T3" fmla="*/ 5 h 14"/>
                <a:gd name="T4" fmla="*/ 28 w 30"/>
                <a:gd name="T5" fmla="*/ 14 h 14"/>
                <a:gd name="T6" fmla="*/ 0 w 30"/>
                <a:gd name="T7" fmla="*/ 10 h 14"/>
                <a:gd name="T8" fmla="*/ 2 w 30"/>
                <a:gd name="T9" fmla="*/ 0 h 14"/>
                <a:gd name="T10" fmla="*/ 30 w 30"/>
                <a:gd name="T11" fmla="*/ 5 h 14"/>
              </a:gdLst>
              <a:ahLst/>
              <a:cxnLst>
                <a:cxn ang="0">
                  <a:pos x="T0" y="T1"/>
                </a:cxn>
                <a:cxn ang="0">
                  <a:pos x="T2" y="T3"/>
                </a:cxn>
                <a:cxn ang="0">
                  <a:pos x="T4" y="T5"/>
                </a:cxn>
                <a:cxn ang="0">
                  <a:pos x="T6" y="T7"/>
                </a:cxn>
                <a:cxn ang="0">
                  <a:pos x="T8" y="T9"/>
                </a:cxn>
                <a:cxn ang="0">
                  <a:pos x="T10" y="T11"/>
                </a:cxn>
              </a:cxnLst>
              <a:rect l="0" t="0" r="r" b="b"/>
              <a:pathLst>
                <a:path w="30" h="14">
                  <a:moveTo>
                    <a:pt x="30" y="5"/>
                  </a:moveTo>
                  <a:lnTo>
                    <a:pt x="30" y="5"/>
                  </a:lnTo>
                  <a:cubicBezTo>
                    <a:pt x="29" y="8"/>
                    <a:pt x="29" y="11"/>
                    <a:pt x="28" y="14"/>
                  </a:cubicBezTo>
                  <a:cubicBezTo>
                    <a:pt x="19" y="12"/>
                    <a:pt x="10" y="11"/>
                    <a:pt x="0" y="10"/>
                  </a:cubicBezTo>
                  <a:cubicBezTo>
                    <a:pt x="1" y="7"/>
                    <a:pt x="1" y="4"/>
                    <a:pt x="2" y="0"/>
                  </a:cubicBezTo>
                  <a:cubicBezTo>
                    <a:pt x="11" y="2"/>
                    <a:pt x="20" y="3"/>
                    <a:pt x="30" y="5"/>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30" name="Freeform 153"/>
            <p:cNvSpPr>
              <a:spLocks/>
            </p:cNvSpPr>
            <p:nvPr/>
          </p:nvSpPr>
          <p:spPr bwMode="auto">
            <a:xfrm>
              <a:off x="8653463" y="3171808"/>
              <a:ext cx="28575" cy="19050"/>
            </a:xfrm>
            <a:custGeom>
              <a:avLst/>
              <a:gdLst>
                <a:gd name="T0" fmla="*/ 0 w 30"/>
                <a:gd name="T1" fmla="*/ 13 h 21"/>
                <a:gd name="T2" fmla="*/ 0 w 30"/>
                <a:gd name="T3" fmla="*/ 13 h 21"/>
                <a:gd name="T4" fmla="*/ 26 w 30"/>
                <a:gd name="T5" fmla="*/ 0 h 21"/>
                <a:gd name="T6" fmla="*/ 30 w 30"/>
                <a:gd name="T7" fmla="*/ 8 h 21"/>
                <a:gd name="T8" fmla="*/ 5 w 30"/>
                <a:gd name="T9" fmla="*/ 21 h 21"/>
                <a:gd name="T10" fmla="*/ 0 w 30"/>
                <a:gd name="T11" fmla="*/ 13 h 21"/>
              </a:gdLst>
              <a:ahLst/>
              <a:cxnLst>
                <a:cxn ang="0">
                  <a:pos x="T0" y="T1"/>
                </a:cxn>
                <a:cxn ang="0">
                  <a:pos x="T2" y="T3"/>
                </a:cxn>
                <a:cxn ang="0">
                  <a:pos x="T4" y="T5"/>
                </a:cxn>
                <a:cxn ang="0">
                  <a:pos x="T6" y="T7"/>
                </a:cxn>
                <a:cxn ang="0">
                  <a:pos x="T8" y="T9"/>
                </a:cxn>
                <a:cxn ang="0">
                  <a:pos x="T10" y="T11"/>
                </a:cxn>
              </a:cxnLst>
              <a:rect l="0" t="0" r="r" b="b"/>
              <a:pathLst>
                <a:path w="30" h="21">
                  <a:moveTo>
                    <a:pt x="0" y="13"/>
                  </a:moveTo>
                  <a:lnTo>
                    <a:pt x="0" y="13"/>
                  </a:lnTo>
                  <a:cubicBezTo>
                    <a:pt x="9" y="8"/>
                    <a:pt x="17" y="4"/>
                    <a:pt x="26" y="0"/>
                  </a:cubicBezTo>
                  <a:cubicBezTo>
                    <a:pt x="27" y="3"/>
                    <a:pt x="29" y="5"/>
                    <a:pt x="30" y="8"/>
                  </a:cubicBezTo>
                  <a:cubicBezTo>
                    <a:pt x="21" y="13"/>
                    <a:pt x="13" y="17"/>
                    <a:pt x="5" y="21"/>
                  </a:cubicBezTo>
                  <a:cubicBezTo>
                    <a:pt x="3" y="18"/>
                    <a:pt x="2" y="16"/>
                    <a:pt x="0" y="13"/>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31" name="Freeform 154"/>
            <p:cNvSpPr>
              <a:spLocks/>
            </p:cNvSpPr>
            <p:nvPr/>
          </p:nvSpPr>
          <p:spPr bwMode="auto">
            <a:xfrm>
              <a:off x="8524876" y="3265471"/>
              <a:ext cx="23813" cy="25400"/>
            </a:xfrm>
            <a:custGeom>
              <a:avLst/>
              <a:gdLst>
                <a:gd name="T0" fmla="*/ 26 w 26"/>
                <a:gd name="T1" fmla="*/ 5 h 26"/>
                <a:gd name="T2" fmla="*/ 26 w 26"/>
                <a:gd name="T3" fmla="*/ 5 h 26"/>
                <a:gd name="T4" fmla="*/ 6 w 26"/>
                <a:gd name="T5" fmla="*/ 26 h 26"/>
                <a:gd name="T6" fmla="*/ 0 w 26"/>
                <a:gd name="T7" fmla="*/ 20 h 26"/>
                <a:gd name="T8" fmla="*/ 20 w 26"/>
                <a:gd name="T9" fmla="*/ 0 h 26"/>
                <a:gd name="T10" fmla="*/ 26 w 26"/>
                <a:gd name="T11" fmla="*/ 5 h 26"/>
              </a:gdLst>
              <a:ahLst/>
              <a:cxnLst>
                <a:cxn ang="0">
                  <a:pos x="T0" y="T1"/>
                </a:cxn>
                <a:cxn ang="0">
                  <a:pos x="T2" y="T3"/>
                </a:cxn>
                <a:cxn ang="0">
                  <a:pos x="T4" y="T5"/>
                </a:cxn>
                <a:cxn ang="0">
                  <a:pos x="T6" y="T7"/>
                </a:cxn>
                <a:cxn ang="0">
                  <a:pos x="T8" y="T9"/>
                </a:cxn>
                <a:cxn ang="0">
                  <a:pos x="T10" y="T11"/>
                </a:cxn>
              </a:cxnLst>
              <a:rect l="0" t="0" r="r" b="b"/>
              <a:pathLst>
                <a:path w="26" h="26">
                  <a:moveTo>
                    <a:pt x="26" y="5"/>
                  </a:moveTo>
                  <a:lnTo>
                    <a:pt x="26" y="5"/>
                  </a:lnTo>
                  <a:cubicBezTo>
                    <a:pt x="19" y="12"/>
                    <a:pt x="13" y="19"/>
                    <a:pt x="6" y="26"/>
                  </a:cubicBezTo>
                  <a:cubicBezTo>
                    <a:pt x="4" y="24"/>
                    <a:pt x="2" y="22"/>
                    <a:pt x="0" y="20"/>
                  </a:cubicBezTo>
                  <a:cubicBezTo>
                    <a:pt x="7" y="13"/>
                    <a:pt x="13" y="7"/>
                    <a:pt x="20" y="0"/>
                  </a:cubicBezTo>
                  <a:cubicBezTo>
                    <a:pt x="22" y="2"/>
                    <a:pt x="24" y="4"/>
                    <a:pt x="26" y="5"/>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32" name="Freeform 155"/>
            <p:cNvSpPr>
              <a:spLocks/>
            </p:cNvSpPr>
            <p:nvPr/>
          </p:nvSpPr>
          <p:spPr bwMode="auto">
            <a:xfrm>
              <a:off x="8809038" y="3128946"/>
              <a:ext cx="28575" cy="12700"/>
            </a:xfrm>
            <a:custGeom>
              <a:avLst/>
              <a:gdLst>
                <a:gd name="T0" fmla="*/ 29 w 30"/>
                <a:gd name="T1" fmla="*/ 0 h 13"/>
                <a:gd name="T2" fmla="*/ 29 w 30"/>
                <a:gd name="T3" fmla="*/ 0 h 13"/>
                <a:gd name="T4" fmla="*/ 30 w 30"/>
                <a:gd name="T5" fmla="*/ 9 h 13"/>
                <a:gd name="T6" fmla="*/ 2 w 30"/>
                <a:gd name="T7" fmla="*/ 13 h 13"/>
                <a:gd name="T8" fmla="*/ 0 w 30"/>
                <a:gd name="T9" fmla="*/ 3 h 13"/>
                <a:gd name="T10" fmla="*/ 29 w 30"/>
                <a:gd name="T11" fmla="*/ 0 h 13"/>
              </a:gdLst>
              <a:ahLst/>
              <a:cxnLst>
                <a:cxn ang="0">
                  <a:pos x="T0" y="T1"/>
                </a:cxn>
                <a:cxn ang="0">
                  <a:pos x="T2" y="T3"/>
                </a:cxn>
                <a:cxn ang="0">
                  <a:pos x="T4" y="T5"/>
                </a:cxn>
                <a:cxn ang="0">
                  <a:pos x="T6" y="T7"/>
                </a:cxn>
                <a:cxn ang="0">
                  <a:pos x="T8" y="T9"/>
                </a:cxn>
                <a:cxn ang="0">
                  <a:pos x="T10" y="T11"/>
                </a:cxn>
              </a:cxnLst>
              <a:rect l="0" t="0" r="r" b="b"/>
              <a:pathLst>
                <a:path w="30" h="13">
                  <a:moveTo>
                    <a:pt x="29" y="0"/>
                  </a:moveTo>
                  <a:lnTo>
                    <a:pt x="29" y="0"/>
                  </a:lnTo>
                  <a:cubicBezTo>
                    <a:pt x="29" y="3"/>
                    <a:pt x="29" y="6"/>
                    <a:pt x="30" y="9"/>
                  </a:cubicBezTo>
                  <a:cubicBezTo>
                    <a:pt x="21" y="10"/>
                    <a:pt x="12" y="11"/>
                    <a:pt x="2" y="13"/>
                  </a:cubicBezTo>
                  <a:cubicBezTo>
                    <a:pt x="2" y="10"/>
                    <a:pt x="1" y="7"/>
                    <a:pt x="0" y="3"/>
                  </a:cubicBezTo>
                  <a:cubicBezTo>
                    <a:pt x="10" y="2"/>
                    <a:pt x="19" y="1"/>
                    <a:pt x="29"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33" name="Freeform 156"/>
            <p:cNvSpPr>
              <a:spLocks/>
            </p:cNvSpPr>
            <p:nvPr/>
          </p:nvSpPr>
          <p:spPr bwMode="auto">
            <a:xfrm>
              <a:off x="8605838" y="3197208"/>
              <a:ext cx="28575" cy="22225"/>
            </a:xfrm>
            <a:custGeom>
              <a:avLst/>
              <a:gdLst>
                <a:gd name="T0" fmla="*/ 6 w 29"/>
                <a:gd name="T1" fmla="*/ 24 h 24"/>
                <a:gd name="T2" fmla="*/ 6 w 29"/>
                <a:gd name="T3" fmla="*/ 24 h 24"/>
                <a:gd name="T4" fmla="*/ 0 w 29"/>
                <a:gd name="T5" fmla="*/ 16 h 24"/>
                <a:gd name="T6" fmla="*/ 24 w 29"/>
                <a:gd name="T7" fmla="*/ 0 h 24"/>
                <a:gd name="T8" fmla="*/ 29 w 29"/>
                <a:gd name="T9" fmla="*/ 8 h 24"/>
                <a:gd name="T10" fmla="*/ 6 w 29"/>
                <a:gd name="T11" fmla="*/ 24 h 24"/>
              </a:gdLst>
              <a:ahLst/>
              <a:cxnLst>
                <a:cxn ang="0">
                  <a:pos x="T0" y="T1"/>
                </a:cxn>
                <a:cxn ang="0">
                  <a:pos x="T2" y="T3"/>
                </a:cxn>
                <a:cxn ang="0">
                  <a:pos x="T4" y="T5"/>
                </a:cxn>
                <a:cxn ang="0">
                  <a:pos x="T6" y="T7"/>
                </a:cxn>
                <a:cxn ang="0">
                  <a:pos x="T8" y="T9"/>
                </a:cxn>
                <a:cxn ang="0">
                  <a:pos x="T10" y="T11"/>
                </a:cxn>
              </a:cxnLst>
              <a:rect l="0" t="0" r="r" b="b"/>
              <a:pathLst>
                <a:path w="29" h="24">
                  <a:moveTo>
                    <a:pt x="6" y="24"/>
                  </a:moveTo>
                  <a:lnTo>
                    <a:pt x="6" y="24"/>
                  </a:lnTo>
                  <a:cubicBezTo>
                    <a:pt x="4" y="21"/>
                    <a:pt x="3" y="19"/>
                    <a:pt x="0" y="16"/>
                  </a:cubicBezTo>
                  <a:cubicBezTo>
                    <a:pt x="8" y="11"/>
                    <a:pt x="16" y="6"/>
                    <a:pt x="24" y="0"/>
                  </a:cubicBezTo>
                  <a:cubicBezTo>
                    <a:pt x="26" y="3"/>
                    <a:pt x="27" y="5"/>
                    <a:pt x="29" y="8"/>
                  </a:cubicBezTo>
                  <a:cubicBezTo>
                    <a:pt x="21" y="13"/>
                    <a:pt x="14" y="18"/>
                    <a:pt x="6" y="24"/>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34" name="Freeform 157"/>
            <p:cNvSpPr>
              <a:spLocks/>
            </p:cNvSpPr>
            <p:nvPr/>
          </p:nvSpPr>
          <p:spPr bwMode="auto">
            <a:xfrm>
              <a:off x="8864601" y="3127358"/>
              <a:ext cx="25400" cy="7938"/>
            </a:xfrm>
            <a:custGeom>
              <a:avLst/>
              <a:gdLst>
                <a:gd name="T0" fmla="*/ 27 w 27"/>
                <a:gd name="T1" fmla="*/ 9 h 9"/>
                <a:gd name="T2" fmla="*/ 27 w 27"/>
                <a:gd name="T3" fmla="*/ 9 h 9"/>
                <a:gd name="T4" fmla="*/ 0 w 27"/>
                <a:gd name="T5" fmla="*/ 9 h 9"/>
                <a:gd name="T6" fmla="*/ 0 w 27"/>
                <a:gd name="T7" fmla="*/ 0 h 9"/>
                <a:gd name="T8" fmla="*/ 27 w 27"/>
                <a:gd name="T9" fmla="*/ 0 h 9"/>
                <a:gd name="T10" fmla="*/ 27 w 27"/>
                <a:gd name="T11" fmla="*/ 9 h 9"/>
              </a:gdLst>
              <a:ahLst/>
              <a:cxnLst>
                <a:cxn ang="0">
                  <a:pos x="T0" y="T1"/>
                </a:cxn>
                <a:cxn ang="0">
                  <a:pos x="T2" y="T3"/>
                </a:cxn>
                <a:cxn ang="0">
                  <a:pos x="T4" y="T5"/>
                </a:cxn>
                <a:cxn ang="0">
                  <a:pos x="T6" y="T7"/>
                </a:cxn>
                <a:cxn ang="0">
                  <a:pos x="T8" y="T9"/>
                </a:cxn>
                <a:cxn ang="0">
                  <a:pos x="T10" y="T11"/>
                </a:cxn>
              </a:cxnLst>
              <a:rect l="0" t="0" r="r" b="b"/>
              <a:pathLst>
                <a:path w="27" h="9">
                  <a:moveTo>
                    <a:pt x="27" y="9"/>
                  </a:moveTo>
                  <a:lnTo>
                    <a:pt x="27" y="9"/>
                  </a:lnTo>
                  <a:lnTo>
                    <a:pt x="0" y="9"/>
                  </a:lnTo>
                  <a:lnTo>
                    <a:pt x="0" y="0"/>
                  </a:lnTo>
                  <a:lnTo>
                    <a:pt x="27" y="0"/>
                  </a:lnTo>
                  <a:lnTo>
                    <a:pt x="27" y="9"/>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35" name="Freeform 158"/>
            <p:cNvSpPr>
              <a:spLocks/>
            </p:cNvSpPr>
            <p:nvPr/>
          </p:nvSpPr>
          <p:spPr bwMode="auto">
            <a:xfrm>
              <a:off x="8918576" y="3128946"/>
              <a:ext cx="26988" cy="9525"/>
            </a:xfrm>
            <a:custGeom>
              <a:avLst/>
              <a:gdLst>
                <a:gd name="T0" fmla="*/ 29 w 29"/>
                <a:gd name="T1" fmla="*/ 2 h 11"/>
                <a:gd name="T2" fmla="*/ 29 w 29"/>
                <a:gd name="T3" fmla="*/ 2 h 11"/>
                <a:gd name="T4" fmla="*/ 28 w 29"/>
                <a:gd name="T5" fmla="*/ 11 h 11"/>
                <a:gd name="T6" fmla="*/ 0 w 29"/>
                <a:gd name="T7" fmla="*/ 9 h 11"/>
                <a:gd name="T8" fmla="*/ 1 w 29"/>
                <a:gd name="T9" fmla="*/ 0 h 11"/>
                <a:gd name="T10" fmla="*/ 29 w 29"/>
                <a:gd name="T11" fmla="*/ 2 h 11"/>
              </a:gdLst>
              <a:ahLst/>
              <a:cxnLst>
                <a:cxn ang="0">
                  <a:pos x="T0" y="T1"/>
                </a:cxn>
                <a:cxn ang="0">
                  <a:pos x="T2" y="T3"/>
                </a:cxn>
                <a:cxn ang="0">
                  <a:pos x="T4" y="T5"/>
                </a:cxn>
                <a:cxn ang="0">
                  <a:pos x="T6" y="T7"/>
                </a:cxn>
                <a:cxn ang="0">
                  <a:pos x="T8" y="T9"/>
                </a:cxn>
                <a:cxn ang="0">
                  <a:pos x="T10" y="T11"/>
                </a:cxn>
              </a:cxnLst>
              <a:rect l="0" t="0" r="r" b="b"/>
              <a:pathLst>
                <a:path w="29" h="11">
                  <a:moveTo>
                    <a:pt x="29" y="2"/>
                  </a:moveTo>
                  <a:lnTo>
                    <a:pt x="29" y="2"/>
                  </a:lnTo>
                  <a:cubicBezTo>
                    <a:pt x="28" y="5"/>
                    <a:pt x="28" y="8"/>
                    <a:pt x="28" y="11"/>
                  </a:cubicBezTo>
                  <a:cubicBezTo>
                    <a:pt x="19" y="11"/>
                    <a:pt x="10" y="10"/>
                    <a:pt x="0" y="9"/>
                  </a:cubicBezTo>
                  <a:cubicBezTo>
                    <a:pt x="0" y="6"/>
                    <a:pt x="0" y="3"/>
                    <a:pt x="1" y="0"/>
                  </a:cubicBezTo>
                  <a:cubicBezTo>
                    <a:pt x="10" y="1"/>
                    <a:pt x="19" y="1"/>
                    <a:pt x="29" y="2"/>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88" name="Freeform 212"/>
            <p:cNvSpPr>
              <a:spLocks noEditPoints="1"/>
            </p:cNvSpPr>
            <p:nvPr/>
          </p:nvSpPr>
          <p:spPr bwMode="auto">
            <a:xfrm>
              <a:off x="9123363" y="3141645"/>
              <a:ext cx="263525" cy="157163"/>
            </a:xfrm>
            <a:custGeom>
              <a:avLst/>
              <a:gdLst>
                <a:gd name="T0" fmla="*/ 54 w 276"/>
                <a:gd name="T1" fmla="*/ 20 h 164"/>
                <a:gd name="T2" fmla="*/ 54 w 276"/>
                <a:gd name="T3" fmla="*/ 20 h 164"/>
                <a:gd name="T4" fmla="*/ 66 w 276"/>
                <a:gd name="T5" fmla="*/ 33 h 164"/>
                <a:gd name="T6" fmla="*/ 79 w 276"/>
                <a:gd name="T7" fmla="*/ 20 h 164"/>
                <a:gd name="T8" fmla="*/ 67 w 276"/>
                <a:gd name="T9" fmla="*/ 8 h 164"/>
                <a:gd name="T10" fmla="*/ 54 w 276"/>
                <a:gd name="T11" fmla="*/ 20 h 164"/>
                <a:gd name="T12" fmla="*/ 131 w 276"/>
                <a:gd name="T13" fmla="*/ 35 h 164"/>
                <a:gd name="T14" fmla="*/ 131 w 276"/>
                <a:gd name="T15" fmla="*/ 35 h 164"/>
                <a:gd name="T16" fmla="*/ 112 w 276"/>
                <a:gd name="T17" fmla="*/ 54 h 164"/>
                <a:gd name="T18" fmla="*/ 131 w 276"/>
                <a:gd name="T19" fmla="*/ 74 h 164"/>
                <a:gd name="T20" fmla="*/ 151 w 276"/>
                <a:gd name="T21" fmla="*/ 54 h 164"/>
                <a:gd name="T22" fmla="*/ 131 w 276"/>
                <a:gd name="T23" fmla="*/ 35 h 164"/>
                <a:gd name="T24" fmla="*/ 59 w 276"/>
                <a:gd name="T25" fmla="*/ 131 h 164"/>
                <a:gd name="T26" fmla="*/ 59 w 276"/>
                <a:gd name="T27" fmla="*/ 131 h 164"/>
                <a:gd name="T28" fmla="*/ 34 w 276"/>
                <a:gd name="T29" fmla="*/ 106 h 164"/>
                <a:gd name="T30" fmla="*/ 9 w 276"/>
                <a:gd name="T31" fmla="*/ 131 h 164"/>
                <a:gd name="T32" fmla="*/ 34 w 276"/>
                <a:gd name="T33" fmla="*/ 156 h 164"/>
                <a:gd name="T34" fmla="*/ 59 w 276"/>
                <a:gd name="T35" fmla="*/ 131 h 164"/>
                <a:gd name="T36" fmla="*/ 198 w 276"/>
                <a:gd name="T37" fmla="*/ 119 h 164"/>
                <a:gd name="T38" fmla="*/ 198 w 276"/>
                <a:gd name="T39" fmla="*/ 119 h 164"/>
                <a:gd name="T40" fmla="*/ 233 w 276"/>
                <a:gd name="T41" fmla="*/ 154 h 164"/>
                <a:gd name="T42" fmla="*/ 268 w 276"/>
                <a:gd name="T43" fmla="*/ 120 h 164"/>
                <a:gd name="T44" fmla="*/ 232 w 276"/>
                <a:gd name="T45" fmla="*/ 85 h 164"/>
                <a:gd name="T46" fmla="*/ 198 w 276"/>
                <a:gd name="T47" fmla="*/ 119 h 164"/>
                <a:gd name="T48" fmla="*/ 108 w 276"/>
                <a:gd name="T49" fmla="*/ 41 h 164"/>
                <a:gd name="T50" fmla="*/ 108 w 276"/>
                <a:gd name="T51" fmla="*/ 41 h 164"/>
                <a:gd name="T52" fmla="*/ 147 w 276"/>
                <a:gd name="T53" fmla="*/ 33 h 164"/>
                <a:gd name="T54" fmla="*/ 152 w 276"/>
                <a:gd name="T55" fmla="*/ 69 h 164"/>
                <a:gd name="T56" fmla="*/ 115 w 276"/>
                <a:gd name="T57" fmla="*/ 75 h 164"/>
                <a:gd name="T58" fmla="*/ 62 w 276"/>
                <a:gd name="T59" fmla="*/ 116 h 164"/>
                <a:gd name="T60" fmla="*/ 65 w 276"/>
                <a:gd name="T61" fmla="*/ 124 h 164"/>
                <a:gd name="T62" fmla="*/ 191 w 276"/>
                <a:gd name="T63" fmla="*/ 118 h 164"/>
                <a:gd name="T64" fmla="*/ 193 w 276"/>
                <a:gd name="T65" fmla="*/ 108 h 164"/>
                <a:gd name="T66" fmla="*/ 235 w 276"/>
                <a:gd name="T67" fmla="*/ 78 h 164"/>
                <a:gd name="T68" fmla="*/ 275 w 276"/>
                <a:gd name="T69" fmla="*/ 118 h 164"/>
                <a:gd name="T70" fmla="*/ 240 w 276"/>
                <a:gd name="T71" fmla="*/ 161 h 164"/>
                <a:gd name="T72" fmla="*/ 193 w 276"/>
                <a:gd name="T73" fmla="*/ 130 h 164"/>
                <a:gd name="T74" fmla="*/ 190 w 276"/>
                <a:gd name="T75" fmla="*/ 128 h 164"/>
                <a:gd name="T76" fmla="*/ 148 w 276"/>
                <a:gd name="T77" fmla="*/ 130 h 164"/>
                <a:gd name="T78" fmla="*/ 110 w 276"/>
                <a:gd name="T79" fmla="*/ 132 h 164"/>
                <a:gd name="T80" fmla="*/ 67 w 276"/>
                <a:gd name="T81" fmla="*/ 135 h 164"/>
                <a:gd name="T82" fmla="*/ 66 w 276"/>
                <a:gd name="T83" fmla="*/ 136 h 164"/>
                <a:gd name="T84" fmla="*/ 35 w 276"/>
                <a:gd name="T85" fmla="*/ 163 h 164"/>
                <a:gd name="T86" fmla="*/ 4 w 276"/>
                <a:gd name="T87" fmla="*/ 138 h 164"/>
                <a:gd name="T88" fmla="*/ 30 w 276"/>
                <a:gd name="T89" fmla="*/ 100 h 164"/>
                <a:gd name="T90" fmla="*/ 55 w 276"/>
                <a:gd name="T91" fmla="*/ 106 h 164"/>
                <a:gd name="T92" fmla="*/ 56 w 276"/>
                <a:gd name="T93" fmla="*/ 108 h 164"/>
                <a:gd name="T94" fmla="*/ 74 w 276"/>
                <a:gd name="T95" fmla="*/ 94 h 164"/>
                <a:gd name="T96" fmla="*/ 106 w 276"/>
                <a:gd name="T97" fmla="*/ 68 h 164"/>
                <a:gd name="T98" fmla="*/ 107 w 276"/>
                <a:gd name="T99" fmla="*/ 65 h 164"/>
                <a:gd name="T100" fmla="*/ 105 w 276"/>
                <a:gd name="T101" fmla="*/ 50 h 164"/>
                <a:gd name="T102" fmla="*/ 104 w 276"/>
                <a:gd name="T103" fmla="*/ 46 h 164"/>
                <a:gd name="T104" fmla="*/ 81 w 276"/>
                <a:gd name="T105" fmla="*/ 33 h 164"/>
                <a:gd name="T106" fmla="*/ 70 w 276"/>
                <a:gd name="T107" fmla="*/ 39 h 164"/>
                <a:gd name="T108" fmla="*/ 50 w 276"/>
                <a:gd name="T109" fmla="*/ 30 h 164"/>
                <a:gd name="T110" fmla="*/ 51 w 276"/>
                <a:gd name="T111" fmla="*/ 9 h 164"/>
                <a:gd name="T112" fmla="*/ 70 w 276"/>
                <a:gd name="T113" fmla="*/ 1 h 164"/>
                <a:gd name="T114" fmla="*/ 85 w 276"/>
                <a:gd name="T115" fmla="*/ 16 h 164"/>
                <a:gd name="T116" fmla="*/ 85 w 276"/>
                <a:gd name="T117" fmla="*/ 25 h 164"/>
                <a:gd name="T118" fmla="*/ 85 w 276"/>
                <a:gd name="T119" fmla="*/ 27 h 164"/>
                <a:gd name="T120" fmla="*/ 108 w 276"/>
                <a:gd name="T121" fmla="*/ 4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6" h="164">
                  <a:moveTo>
                    <a:pt x="54" y="20"/>
                  </a:moveTo>
                  <a:lnTo>
                    <a:pt x="54" y="20"/>
                  </a:lnTo>
                  <a:cubicBezTo>
                    <a:pt x="54" y="27"/>
                    <a:pt x="60" y="32"/>
                    <a:pt x="66" y="33"/>
                  </a:cubicBezTo>
                  <a:cubicBezTo>
                    <a:pt x="73" y="33"/>
                    <a:pt x="79" y="27"/>
                    <a:pt x="79" y="20"/>
                  </a:cubicBezTo>
                  <a:cubicBezTo>
                    <a:pt x="79" y="13"/>
                    <a:pt x="73" y="8"/>
                    <a:pt x="67" y="8"/>
                  </a:cubicBezTo>
                  <a:cubicBezTo>
                    <a:pt x="60" y="7"/>
                    <a:pt x="54" y="13"/>
                    <a:pt x="54" y="20"/>
                  </a:cubicBezTo>
                  <a:close/>
                  <a:moveTo>
                    <a:pt x="131" y="35"/>
                  </a:moveTo>
                  <a:lnTo>
                    <a:pt x="131" y="35"/>
                  </a:lnTo>
                  <a:cubicBezTo>
                    <a:pt x="121" y="35"/>
                    <a:pt x="112" y="43"/>
                    <a:pt x="112" y="54"/>
                  </a:cubicBezTo>
                  <a:cubicBezTo>
                    <a:pt x="112" y="65"/>
                    <a:pt x="121" y="74"/>
                    <a:pt x="131" y="74"/>
                  </a:cubicBezTo>
                  <a:cubicBezTo>
                    <a:pt x="142" y="74"/>
                    <a:pt x="151" y="65"/>
                    <a:pt x="151" y="54"/>
                  </a:cubicBezTo>
                  <a:cubicBezTo>
                    <a:pt x="151" y="43"/>
                    <a:pt x="142" y="35"/>
                    <a:pt x="131" y="35"/>
                  </a:cubicBezTo>
                  <a:close/>
                  <a:moveTo>
                    <a:pt x="59" y="131"/>
                  </a:moveTo>
                  <a:lnTo>
                    <a:pt x="59" y="131"/>
                  </a:lnTo>
                  <a:cubicBezTo>
                    <a:pt x="59" y="119"/>
                    <a:pt x="50" y="106"/>
                    <a:pt x="34" y="106"/>
                  </a:cubicBezTo>
                  <a:cubicBezTo>
                    <a:pt x="21" y="105"/>
                    <a:pt x="9" y="117"/>
                    <a:pt x="9" y="131"/>
                  </a:cubicBezTo>
                  <a:cubicBezTo>
                    <a:pt x="9" y="145"/>
                    <a:pt x="20" y="156"/>
                    <a:pt x="34" y="156"/>
                  </a:cubicBezTo>
                  <a:cubicBezTo>
                    <a:pt x="48" y="156"/>
                    <a:pt x="59" y="144"/>
                    <a:pt x="59" y="131"/>
                  </a:cubicBezTo>
                  <a:close/>
                  <a:moveTo>
                    <a:pt x="198" y="119"/>
                  </a:moveTo>
                  <a:lnTo>
                    <a:pt x="198" y="119"/>
                  </a:lnTo>
                  <a:cubicBezTo>
                    <a:pt x="198" y="138"/>
                    <a:pt x="214" y="154"/>
                    <a:pt x="233" y="154"/>
                  </a:cubicBezTo>
                  <a:cubicBezTo>
                    <a:pt x="252" y="154"/>
                    <a:pt x="268" y="139"/>
                    <a:pt x="268" y="120"/>
                  </a:cubicBezTo>
                  <a:cubicBezTo>
                    <a:pt x="268" y="100"/>
                    <a:pt x="252" y="85"/>
                    <a:pt x="232" y="85"/>
                  </a:cubicBezTo>
                  <a:cubicBezTo>
                    <a:pt x="213" y="85"/>
                    <a:pt x="198" y="100"/>
                    <a:pt x="198" y="119"/>
                  </a:cubicBezTo>
                  <a:close/>
                  <a:moveTo>
                    <a:pt x="108" y="41"/>
                  </a:moveTo>
                  <a:lnTo>
                    <a:pt x="108" y="41"/>
                  </a:lnTo>
                  <a:cubicBezTo>
                    <a:pt x="118" y="26"/>
                    <a:pt x="136" y="25"/>
                    <a:pt x="147" y="33"/>
                  </a:cubicBezTo>
                  <a:cubicBezTo>
                    <a:pt x="158" y="42"/>
                    <a:pt x="161" y="57"/>
                    <a:pt x="152" y="69"/>
                  </a:cubicBezTo>
                  <a:cubicBezTo>
                    <a:pt x="144" y="80"/>
                    <a:pt x="128" y="84"/>
                    <a:pt x="115" y="75"/>
                  </a:cubicBezTo>
                  <a:cubicBezTo>
                    <a:pt x="98" y="88"/>
                    <a:pt x="80" y="102"/>
                    <a:pt x="62" y="116"/>
                  </a:cubicBezTo>
                  <a:cubicBezTo>
                    <a:pt x="63" y="118"/>
                    <a:pt x="64" y="121"/>
                    <a:pt x="65" y="124"/>
                  </a:cubicBezTo>
                  <a:cubicBezTo>
                    <a:pt x="107" y="122"/>
                    <a:pt x="149" y="120"/>
                    <a:pt x="191" y="118"/>
                  </a:cubicBezTo>
                  <a:cubicBezTo>
                    <a:pt x="191" y="114"/>
                    <a:pt x="192" y="111"/>
                    <a:pt x="193" y="108"/>
                  </a:cubicBezTo>
                  <a:cubicBezTo>
                    <a:pt x="198" y="90"/>
                    <a:pt x="216" y="77"/>
                    <a:pt x="235" y="78"/>
                  </a:cubicBezTo>
                  <a:cubicBezTo>
                    <a:pt x="256" y="79"/>
                    <a:pt x="273" y="97"/>
                    <a:pt x="275" y="118"/>
                  </a:cubicBezTo>
                  <a:cubicBezTo>
                    <a:pt x="276" y="137"/>
                    <a:pt x="262" y="157"/>
                    <a:pt x="240" y="161"/>
                  </a:cubicBezTo>
                  <a:cubicBezTo>
                    <a:pt x="219" y="164"/>
                    <a:pt x="199" y="152"/>
                    <a:pt x="193" y="130"/>
                  </a:cubicBezTo>
                  <a:cubicBezTo>
                    <a:pt x="192" y="128"/>
                    <a:pt x="192" y="128"/>
                    <a:pt x="190" y="128"/>
                  </a:cubicBezTo>
                  <a:cubicBezTo>
                    <a:pt x="176" y="129"/>
                    <a:pt x="162" y="130"/>
                    <a:pt x="148" y="130"/>
                  </a:cubicBezTo>
                  <a:cubicBezTo>
                    <a:pt x="135" y="131"/>
                    <a:pt x="123" y="132"/>
                    <a:pt x="110" y="132"/>
                  </a:cubicBezTo>
                  <a:cubicBezTo>
                    <a:pt x="96" y="133"/>
                    <a:pt x="82" y="134"/>
                    <a:pt x="67" y="135"/>
                  </a:cubicBezTo>
                  <a:cubicBezTo>
                    <a:pt x="67" y="135"/>
                    <a:pt x="66" y="136"/>
                    <a:pt x="66" y="136"/>
                  </a:cubicBezTo>
                  <a:cubicBezTo>
                    <a:pt x="64" y="149"/>
                    <a:pt x="53" y="162"/>
                    <a:pt x="35" y="163"/>
                  </a:cubicBezTo>
                  <a:cubicBezTo>
                    <a:pt x="20" y="163"/>
                    <a:pt x="7" y="152"/>
                    <a:pt x="4" y="138"/>
                  </a:cubicBezTo>
                  <a:cubicBezTo>
                    <a:pt x="0" y="120"/>
                    <a:pt x="11" y="102"/>
                    <a:pt x="30" y="100"/>
                  </a:cubicBezTo>
                  <a:cubicBezTo>
                    <a:pt x="39" y="98"/>
                    <a:pt x="47" y="101"/>
                    <a:pt x="55" y="106"/>
                  </a:cubicBezTo>
                  <a:cubicBezTo>
                    <a:pt x="55" y="107"/>
                    <a:pt x="56" y="107"/>
                    <a:pt x="56" y="108"/>
                  </a:cubicBezTo>
                  <a:cubicBezTo>
                    <a:pt x="62" y="103"/>
                    <a:pt x="68" y="98"/>
                    <a:pt x="74" y="94"/>
                  </a:cubicBezTo>
                  <a:cubicBezTo>
                    <a:pt x="85" y="85"/>
                    <a:pt x="95" y="77"/>
                    <a:pt x="106" y="68"/>
                  </a:cubicBezTo>
                  <a:cubicBezTo>
                    <a:pt x="108" y="67"/>
                    <a:pt x="108" y="66"/>
                    <a:pt x="107" y="65"/>
                  </a:cubicBezTo>
                  <a:cubicBezTo>
                    <a:pt x="105" y="60"/>
                    <a:pt x="104" y="55"/>
                    <a:pt x="105" y="50"/>
                  </a:cubicBezTo>
                  <a:cubicBezTo>
                    <a:pt x="106" y="48"/>
                    <a:pt x="105" y="47"/>
                    <a:pt x="104" y="46"/>
                  </a:cubicBezTo>
                  <a:cubicBezTo>
                    <a:pt x="96" y="42"/>
                    <a:pt x="89" y="37"/>
                    <a:pt x="81" y="33"/>
                  </a:cubicBezTo>
                  <a:cubicBezTo>
                    <a:pt x="78" y="36"/>
                    <a:pt x="74" y="38"/>
                    <a:pt x="70" y="39"/>
                  </a:cubicBezTo>
                  <a:cubicBezTo>
                    <a:pt x="62" y="40"/>
                    <a:pt x="54" y="37"/>
                    <a:pt x="50" y="30"/>
                  </a:cubicBezTo>
                  <a:cubicBezTo>
                    <a:pt x="46" y="24"/>
                    <a:pt x="46" y="15"/>
                    <a:pt x="51" y="9"/>
                  </a:cubicBezTo>
                  <a:cubicBezTo>
                    <a:pt x="55" y="3"/>
                    <a:pt x="62" y="0"/>
                    <a:pt x="70" y="1"/>
                  </a:cubicBezTo>
                  <a:cubicBezTo>
                    <a:pt x="78" y="3"/>
                    <a:pt x="83" y="8"/>
                    <a:pt x="85" y="16"/>
                  </a:cubicBezTo>
                  <a:cubicBezTo>
                    <a:pt x="86" y="19"/>
                    <a:pt x="85" y="22"/>
                    <a:pt x="85" y="25"/>
                  </a:cubicBezTo>
                  <a:cubicBezTo>
                    <a:pt x="85" y="26"/>
                    <a:pt x="85" y="27"/>
                    <a:pt x="85" y="27"/>
                  </a:cubicBezTo>
                  <a:cubicBezTo>
                    <a:pt x="93" y="32"/>
                    <a:pt x="101" y="36"/>
                    <a:pt x="108" y="41"/>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95" name="TextBox 94"/>
            <p:cNvSpPr txBox="1"/>
            <p:nvPr/>
          </p:nvSpPr>
          <p:spPr>
            <a:xfrm>
              <a:off x="8315464" y="3691422"/>
              <a:ext cx="93326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IBM Plex Sans" panose="020B0503050000000000" pitchFamily="34" charset="77"/>
                  <a:ea typeface="IBM Plex Sans" charset="0"/>
                  <a:cs typeface="IBM Plex Sans" charset="0"/>
                </a:rPr>
                <a:t>Fetch Data</a:t>
              </a:r>
            </a:p>
          </p:txBody>
        </p:sp>
      </p:grpSp>
      <p:grpSp>
        <p:nvGrpSpPr>
          <p:cNvPr id="121" name="Group 120"/>
          <p:cNvGrpSpPr/>
          <p:nvPr/>
        </p:nvGrpSpPr>
        <p:grpSpPr>
          <a:xfrm>
            <a:off x="10127951" y="4293748"/>
            <a:ext cx="862013" cy="944596"/>
            <a:chOff x="10267951" y="3209908"/>
            <a:chExt cx="862013" cy="944596"/>
          </a:xfrm>
        </p:grpSpPr>
        <p:sp>
          <p:nvSpPr>
            <p:cNvPr id="36" name="Freeform 159"/>
            <p:cNvSpPr>
              <a:spLocks/>
            </p:cNvSpPr>
            <p:nvPr/>
          </p:nvSpPr>
          <p:spPr bwMode="auto">
            <a:xfrm>
              <a:off x="10267951" y="3209908"/>
              <a:ext cx="862013" cy="454025"/>
            </a:xfrm>
            <a:custGeom>
              <a:avLst/>
              <a:gdLst>
                <a:gd name="T0" fmla="*/ 568 w 904"/>
                <a:gd name="T1" fmla="*/ 372 h 477"/>
                <a:gd name="T2" fmla="*/ 554 w 904"/>
                <a:gd name="T3" fmla="*/ 322 h 477"/>
                <a:gd name="T4" fmla="*/ 507 w 904"/>
                <a:gd name="T5" fmla="*/ 296 h 477"/>
                <a:gd name="T6" fmla="*/ 533 w 904"/>
                <a:gd name="T7" fmla="*/ 217 h 477"/>
                <a:gd name="T8" fmla="*/ 569 w 904"/>
                <a:gd name="T9" fmla="*/ 217 h 477"/>
                <a:gd name="T10" fmla="*/ 559 w 904"/>
                <a:gd name="T11" fmla="*/ 180 h 477"/>
                <a:gd name="T12" fmla="*/ 105 w 904"/>
                <a:gd name="T13" fmla="*/ 180 h 477"/>
                <a:gd name="T14" fmla="*/ 86 w 904"/>
                <a:gd name="T15" fmla="*/ 217 h 477"/>
                <a:gd name="T16" fmla="*/ 132 w 904"/>
                <a:gd name="T17" fmla="*/ 219 h 477"/>
                <a:gd name="T18" fmla="*/ 148 w 904"/>
                <a:gd name="T19" fmla="*/ 260 h 477"/>
                <a:gd name="T20" fmla="*/ 292 w 904"/>
                <a:gd name="T21" fmla="*/ 260 h 477"/>
                <a:gd name="T22" fmla="*/ 334 w 904"/>
                <a:gd name="T23" fmla="*/ 363 h 477"/>
                <a:gd name="T24" fmla="*/ 367 w 904"/>
                <a:gd name="T25" fmla="*/ 372 h 477"/>
                <a:gd name="T26" fmla="*/ 396 w 904"/>
                <a:gd name="T27" fmla="*/ 451 h 477"/>
                <a:gd name="T28" fmla="*/ 273 w 904"/>
                <a:gd name="T29" fmla="*/ 477 h 477"/>
                <a:gd name="T30" fmla="*/ 248 w 904"/>
                <a:gd name="T31" fmla="*/ 395 h 477"/>
                <a:gd name="T32" fmla="*/ 309 w 904"/>
                <a:gd name="T33" fmla="*/ 372 h 477"/>
                <a:gd name="T34" fmla="*/ 309 w 904"/>
                <a:gd name="T35" fmla="*/ 299 h 477"/>
                <a:gd name="T36" fmla="*/ 151 w 904"/>
                <a:gd name="T37" fmla="*/ 285 h 477"/>
                <a:gd name="T38" fmla="*/ 148 w 904"/>
                <a:gd name="T39" fmla="*/ 298 h 477"/>
                <a:gd name="T40" fmla="*/ 81 w 904"/>
                <a:gd name="T41" fmla="*/ 322 h 477"/>
                <a:gd name="T42" fmla="*/ 88 w 904"/>
                <a:gd name="T43" fmla="*/ 372 h 477"/>
                <a:gd name="T44" fmla="*/ 148 w 904"/>
                <a:gd name="T45" fmla="*/ 396 h 477"/>
                <a:gd name="T46" fmla="*/ 123 w 904"/>
                <a:gd name="T47" fmla="*/ 477 h 477"/>
                <a:gd name="T48" fmla="*/ 0 w 904"/>
                <a:gd name="T49" fmla="*/ 450 h 477"/>
                <a:gd name="T50" fmla="*/ 26 w 904"/>
                <a:gd name="T51" fmla="*/ 372 h 477"/>
                <a:gd name="T52" fmla="*/ 55 w 904"/>
                <a:gd name="T53" fmla="*/ 322 h 477"/>
                <a:gd name="T54" fmla="*/ 0 w 904"/>
                <a:gd name="T55" fmla="*/ 294 h 477"/>
                <a:gd name="T56" fmla="*/ 26 w 904"/>
                <a:gd name="T57" fmla="*/ 217 h 477"/>
                <a:gd name="T58" fmla="*/ 62 w 904"/>
                <a:gd name="T59" fmla="*/ 194 h 477"/>
                <a:gd name="T60" fmla="*/ 306 w 904"/>
                <a:gd name="T61" fmla="*/ 155 h 477"/>
                <a:gd name="T62" fmla="*/ 315 w 904"/>
                <a:gd name="T63" fmla="*/ 106 h 477"/>
                <a:gd name="T64" fmla="*/ 275 w 904"/>
                <a:gd name="T65" fmla="*/ 105 h 477"/>
                <a:gd name="T66" fmla="*/ 254 w 904"/>
                <a:gd name="T67" fmla="*/ 24 h 477"/>
                <a:gd name="T68" fmla="*/ 377 w 904"/>
                <a:gd name="T69" fmla="*/ 0 h 477"/>
                <a:gd name="T70" fmla="*/ 402 w 904"/>
                <a:gd name="T71" fmla="*/ 82 h 477"/>
                <a:gd name="T72" fmla="*/ 340 w 904"/>
                <a:gd name="T73" fmla="*/ 105 h 477"/>
                <a:gd name="T74" fmla="*/ 348 w 904"/>
                <a:gd name="T75" fmla="*/ 155 h 477"/>
                <a:gd name="T76" fmla="*/ 594 w 904"/>
                <a:gd name="T77" fmla="*/ 195 h 477"/>
                <a:gd name="T78" fmla="*/ 629 w 904"/>
                <a:gd name="T79" fmla="*/ 217 h 477"/>
                <a:gd name="T80" fmla="*/ 656 w 904"/>
                <a:gd name="T81" fmla="*/ 249 h 477"/>
                <a:gd name="T82" fmla="*/ 664 w 904"/>
                <a:gd name="T83" fmla="*/ 260 h 477"/>
                <a:gd name="T84" fmla="*/ 839 w 904"/>
                <a:gd name="T85" fmla="*/ 287 h 477"/>
                <a:gd name="T86" fmla="*/ 841 w 904"/>
                <a:gd name="T87" fmla="*/ 363 h 477"/>
                <a:gd name="T88" fmla="*/ 873 w 904"/>
                <a:gd name="T89" fmla="*/ 371 h 477"/>
                <a:gd name="T90" fmla="*/ 903 w 904"/>
                <a:gd name="T91" fmla="*/ 450 h 477"/>
                <a:gd name="T92" fmla="*/ 782 w 904"/>
                <a:gd name="T93" fmla="*/ 477 h 477"/>
                <a:gd name="T94" fmla="*/ 755 w 904"/>
                <a:gd name="T95" fmla="*/ 398 h 477"/>
                <a:gd name="T96" fmla="*/ 816 w 904"/>
                <a:gd name="T97" fmla="*/ 372 h 477"/>
                <a:gd name="T98" fmla="*/ 816 w 904"/>
                <a:gd name="T99" fmla="*/ 299 h 477"/>
                <a:gd name="T100" fmla="*/ 655 w 904"/>
                <a:gd name="T101" fmla="*/ 285 h 477"/>
                <a:gd name="T102" fmla="*/ 630 w 904"/>
                <a:gd name="T103" fmla="*/ 322 h 477"/>
                <a:gd name="T104" fmla="*/ 594 w 904"/>
                <a:gd name="T105" fmla="*/ 323 h 477"/>
                <a:gd name="T106" fmla="*/ 628 w 904"/>
                <a:gd name="T107" fmla="*/ 372 h 477"/>
                <a:gd name="T108" fmla="*/ 656 w 904"/>
                <a:gd name="T109" fmla="*/ 449 h 477"/>
                <a:gd name="T110" fmla="*/ 535 w 904"/>
                <a:gd name="T111" fmla="*/ 477 h 477"/>
                <a:gd name="T112" fmla="*/ 507 w 904"/>
                <a:gd name="T113" fmla="*/ 398 h 477"/>
                <a:gd name="T114" fmla="*/ 568 w 904"/>
                <a:gd name="T115" fmla="*/ 372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4" h="477">
                  <a:moveTo>
                    <a:pt x="568" y="372"/>
                  </a:moveTo>
                  <a:lnTo>
                    <a:pt x="568" y="372"/>
                  </a:lnTo>
                  <a:lnTo>
                    <a:pt x="568" y="322"/>
                  </a:lnTo>
                  <a:cubicBezTo>
                    <a:pt x="564" y="322"/>
                    <a:pt x="559" y="322"/>
                    <a:pt x="554" y="322"/>
                  </a:cubicBezTo>
                  <a:cubicBezTo>
                    <a:pt x="547" y="322"/>
                    <a:pt x="540" y="322"/>
                    <a:pt x="533" y="322"/>
                  </a:cubicBezTo>
                  <a:cubicBezTo>
                    <a:pt x="518" y="322"/>
                    <a:pt x="507" y="311"/>
                    <a:pt x="507" y="296"/>
                  </a:cubicBezTo>
                  <a:cubicBezTo>
                    <a:pt x="507" y="279"/>
                    <a:pt x="507" y="261"/>
                    <a:pt x="507" y="243"/>
                  </a:cubicBezTo>
                  <a:cubicBezTo>
                    <a:pt x="507" y="227"/>
                    <a:pt x="517" y="217"/>
                    <a:pt x="533" y="217"/>
                  </a:cubicBezTo>
                  <a:cubicBezTo>
                    <a:pt x="542" y="217"/>
                    <a:pt x="552" y="217"/>
                    <a:pt x="561" y="217"/>
                  </a:cubicBezTo>
                  <a:cubicBezTo>
                    <a:pt x="563" y="217"/>
                    <a:pt x="565" y="217"/>
                    <a:pt x="569" y="217"/>
                  </a:cubicBezTo>
                  <a:cubicBezTo>
                    <a:pt x="569" y="207"/>
                    <a:pt x="569" y="198"/>
                    <a:pt x="568" y="189"/>
                  </a:cubicBezTo>
                  <a:cubicBezTo>
                    <a:pt x="568" y="184"/>
                    <a:pt x="564" y="181"/>
                    <a:pt x="559" y="180"/>
                  </a:cubicBezTo>
                  <a:cubicBezTo>
                    <a:pt x="556" y="180"/>
                    <a:pt x="553" y="180"/>
                    <a:pt x="550" y="180"/>
                  </a:cubicBezTo>
                  <a:cubicBezTo>
                    <a:pt x="402" y="180"/>
                    <a:pt x="253" y="180"/>
                    <a:pt x="105" y="180"/>
                  </a:cubicBezTo>
                  <a:cubicBezTo>
                    <a:pt x="89" y="180"/>
                    <a:pt x="86" y="183"/>
                    <a:pt x="86" y="199"/>
                  </a:cubicBezTo>
                  <a:cubicBezTo>
                    <a:pt x="86" y="204"/>
                    <a:pt x="86" y="210"/>
                    <a:pt x="86" y="217"/>
                  </a:cubicBezTo>
                  <a:cubicBezTo>
                    <a:pt x="98" y="217"/>
                    <a:pt x="109" y="217"/>
                    <a:pt x="119" y="217"/>
                  </a:cubicBezTo>
                  <a:cubicBezTo>
                    <a:pt x="124" y="217"/>
                    <a:pt x="128" y="217"/>
                    <a:pt x="132" y="219"/>
                  </a:cubicBezTo>
                  <a:cubicBezTo>
                    <a:pt x="143" y="223"/>
                    <a:pt x="148" y="231"/>
                    <a:pt x="148" y="242"/>
                  </a:cubicBezTo>
                  <a:cubicBezTo>
                    <a:pt x="148" y="248"/>
                    <a:pt x="148" y="253"/>
                    <a:pt x="148" y="260"/>
                  </a:cubicBezTo>
                  <a:lnTo>
                    <a:pt x="157" y="260"/>
                  </a:lnTo>
                  <a:cubicBezTo>
                    <a:pt x="202" y="260"/>
                    <a:pt x="247" y="260"/>
                    <a:pt x="292" y="260"/>
                  </a:cubicBezTo>
                  <a:cubicBezTo>
                    <a:pt x="319" y="260"/>
                    <a:pt x="334" y="275"/>
                    <a:pt x="334" y="302"/>
                  </a:cubicBezTo>
                  <a:cubicBezTo>
                    <a:pt x="334" y="322"/>
                    <a:pt x="334" y="343"/>
                    <a:pt x="334" y="363"/>
                  </a:cubicBezTo>
                  <a:lnTo>
                    <a:pt x="334" y="372"/>
                  </a:lnTo>
                  <a:cubicBezTo>
                    <a:pt x="345" y="372"/>
                    <a:pt x="356" y="372"/>
                    <a:pt x="367" y="372"/>
                  </a:cubicBezTo>
                  <a:cubicBezTo>
                    <a:pt x="387" y="372"/>
                    <a:pt x="396" y="381"/>
                    <a:pt x="396" y="401"/>
                  </a:cubicBezTo>
                  <a:cubicBezTo>
                    <a:pt x="396" y="417"/>
                    <a:pt x="396" y="434"/>
                    <a:pt x="396" y="451"/>
                  </a:cubicBezTo>
                  <a:cubicBezTo>
                    <a:pt x="396" y="466"/>
                    <a:pt x="385" y="477"/>
                    <a:pt x="370" y="477"/>
                  </a:cubicBezTo>
                  <a:cubicBezTo>
                    <a:pt x="338" y="477"/>
                    <a:pt x="305" y="477"/>
                    <a:pt x="273" y="477"/>
                  </a:cubicBezTo>
                  <a:cubicBezTo>
                    <a:pt x="259" y="477"/>
                    <a:pt x="248" y="468"/>
                    <a:pt x="248" y="453"/>
                  </a:cubicBezTo>
                  <a:cubicBezTo>
                    <a:pt x="247" y="434"/>
                    <a:pt x="247" y="414"/>
                    <a:pt x="248" y="395"/>
                  </a:cubicBezTo>
                  <a:cubicBezTo>
                    <a:pt x="248" y="380"/>
                    <a:pt x="258" y="372"/>
                    <a:pt x="273" y="372"/>
                  </a:cubicBezTo>
                  <a:cubicBezTo>
                    <a:pt x="285" y="371"/>
                    <a:pt x="297" y="372"/>
                    <a:pt x="309" y="372"/>
                  </a:cubicBezTo>
                  <a:lnTo>
                    <a:pt x="309" y="346"/>
                  </a:lnTo>
                  <a:cubicBezTo>
                    <a:pt x="309" y="331"/>
                    <a:pt x="309" y="315"/>
                    <a:pt x="309" y="299"/>
                  </a:cubicBezTo>
                  <a:cubicBezTo>
                    <a:pt x="309" y="290"/>
                    <a:pt x="305" y="285"/>
                    <a:pt x="295" y="285"/>
                  </a:cubicBezTo>
                  <a:cubicBezTo>
                    <a:pt x="247" y="285"/>
                    <a:pt x="199" y="285"/>
                    <a:pt x="151" y="285"/>
                  </a:cubicBezTo>
                  <a:cubicBezTo>
                    <a:pt x="150" y="285"/>
                    <a:pt x="150" y="285"/>
                    <a:pt x="148" y="285"/>
                  </a:cubicBezTo>
                  <a:cubicBezTo>
                    <a:pt x="148" y="289"/>
                    <a:pt x="148" y="293"/>
                    <a:pt x="148" y="298"/>
                  </a:cubicBezTo>
                  <a:cubicBezTo>
                    <a:pt x="147" y="312"/>
                    <a:pt x="137" y="322"/>
                    <a:pt x="122" y="322"/>
                  </a:cubicBezTo>
                  <a:cubicBezTo>
                    <a:pt x="109" y="322"/>
                    <a:pt x="95" y="322"/>
                    <a:pt x="81" y="322"/>
                  </a:cubicBezTo>
                  <a:lnTo>
                    <a:pt x="81" y="371"/>
                  </a:lnTo>
                  <a:cubicBezTo>
                    <a:pt x="83" y="371"/>
                    <a:pt x="86" y="372"/>
                    <a:pt x="88" y="372"/>
                  </a:cubicBezTo>
                  <a:cubicBezTo>
                    <a:pt x="100" y="372"/>
                    <a:pt x="111" y="371"/>
                    <a:pt x="122" y="372"/>
                  </a:cubicBezTo>
                  <a:cubicBezTo>
                    <a:pt x="138" y="372"/>
                    <a:pt x="148" y="381"/>
                    <a:pt x="148" y="396"/>
                  </a:cubicBezTo>
                  <a:cubicBezTo>
                    <a:pt x="149" y="415"/>
                    <a:pt x="149" y="434"/>
                    <a:pt x="148" y="452"/>
                  </a:cubicBezTo>
                  <a:cubicBezTo>
                    <a:pt x="147" y="467"/>
                    <a:pt x="137" y="477"/>
                    <a:pt x="123" y="477"/>
                  </a:cubicBezTo>
                  <a:cubicBezTo>
                    <a:pt x="90" y="477"/>
                    <a:pt x="58" y="477"/>
                    <a:pt x="25" y="477"/>
                  </a:cubicBezTo>
                  <a:cubicBezTo>
                    <a:pt x="10" y="476"/>
                    <a:pt x="0" y="466"/>
                    <a:pt x="0" y="450"/>
                  </a:cubicBezTo>
                  <a:cubicBezTo>
                    <a:pt x="0" y="433"/>
                    <a:pt x="0" y="415"/>
                    <a:pt x="0" y="398"/>
                  </a:cubicBezTo>
                  <a:cubicBezTo>
                    <a:pt x="0" y="382"/>
                    <a:pt x="10" y="372"/>
                    <a:pt x="26" y="372"/>
                  </a:cubicBezTo>
                  <a:cubicBezTo>
                    <a:pt x="35" y="371"/>
                    <a:pt x="45" y="372"/>
                    <a:pt x="55" y="372"/>
                  </a:cubicBezTo>
                  <a:lnTo>
                    <a:pt x="55" y="322"/>
                  </a:lnTo>
                  <a:cubicBezTo>
                    <a:pt x="46" y="322"/>
                    <a:pt x="37" y="322"/>
                    <a:pt x="28" y="322"/>
                  </a:cubicBezTo>
                  <a:cubicBezTo>
                    <a:pt x="10" y="322"/>
                    <a:pt x="0" y="312"/>
                    <a:pt x="0" y="294"/>
                  </a:cubicBezTo>
                  <a:cubicBezTo>
                    <a:pt x="0" y="277"/>
                    <a:pt x="0" y="260"/>
                    <a:pt x="0" y="244"/>
                  </a:cubicBezTo>
                  <a:cubicBezTo>
                    <a:pt x="0" y="227"/>
                    <a:pt x="10" y="217"/>
                    <a:pt x="26" y="217"/>
                  </a:cubicBezTo>
                  <a:cubicBezTo>
                    <a:pt x="38" y="217"/>
                    <a:pt x="49" y="217"/>
                    <a:pt x="62" y="217"/>
                  </a:cubicBezTo>
                  <a:cubicBezTo>
                    <a:pt x="62" y="209"/>
                    <a:pt x="62" y="202"/>
                    <a:pt x="62" y="194"/>
                  </a:cubicBezTo>
                  <a:cubicBezTo>
                    <a:pt x="62" y="170"/>
                    <a:pt x="77" y="155"/>
                    <a:pt x="101" y="155"/>
                  </a:cubicBezTo>
                  <a:cubicBezTo>
                    <a:pt x="169" y="155"/>
                    <a:pt x="238" y="155"/>
                    <a:pt x="306" y="155"/>
                  </a:cubicBezTo>
                  <a:lnTo>
                    <a:pt x="315" y="155"/>
                  </a:lnTo>
                  <a:lnTo>
                    <a:pt x="315" y="106"/>
                  </a:lnTo>
                  <a:cubicBezTo>
                    <a:pt x="312" y="106"/>
                    <a:pt x="310" y="105"/>
                    <a:pt x="307" y="105"/>
                  </a:cubicBezTo>
                  <a:cubicBezTo>
                    <a:pt x="297" y="105"/>
                    <a:pt x="286" y="106"/>
                    <a:pt x="275" y="105"/>
                  </a:cubicBezTo>
                  <a:cubicBezTo>
                    <a:pt x="263" y="104"/>
                    <a:pt x="254" y="94"/>
                    <a:pt x="254" y="82"/>
                  </a:cubicBezTo>
                  <a:cubicBezTo>
                    <a:pt x="253" y="62"/>
                    <a:pt x="253" y="43"/>
                    <a:pt x="254" y="24"/>
                  </a:cubicBezTo>
                  <a:cubicBezTo>
                    <a:pt x="254" y="11"/>
                    <a:pt x="264" y="0"/>
                    <a:pt x="278" y="0"/>
                  </a:cubicBezTo>
                  <a:cubicBezTo>
                    <a:pt x="311" y="0"/>
                    <a:pt x="344" y="0"/>
                    <a:pt x="377" y="0"/>
                  </a:cubicBezTo>
                  <a:cubicBezTo>
                    <a:pt x="391" y="0"/>
                    <a:pt x="401" y="10"/>
                    <a:pt x="401" y="24"/>
                  </a:cubicBezTo>
                  <a:cubicBezTo>
                    <a:pt x="402" y="43"/>
                    <a:pt x="402" y="62"/>
                    <a:pt x="402" y="82"/>
                  </a:cubicBezTo>
                  <a:cubicBezTo>
                    <a:pt x="401" y="96"/>
                    <a:pt x="391" y="105"/>
                    <a:pt x="376" y="105"/>
                  </a:cubicBezTo>
                  <a:cubicBezTo>
                    <a:pt x="364" y="105"/>
                    <a:pt x="352" y="105"/>
                    <a:pt x="340" y="105"/>
                  </a:cubicBezTo>
                  <a:lnTo>
                    <a:pt x="340" y="155"/>
                  </a:lnTo>
                  <a:lnTo>
                    <a:pt x="348" y="155"/>
                  </a:lnTo>
                  <a:cubicBezTo>
                    <a:pt x="417" y="155"/>
                    <a:pt x="485" y="155"/>
                    <a:pt x="553" y="155"/>
                  </a:cubicBezTo>
                  <a:cubicBezTo>
                    <a:pt x="578" y="155"/>
                    <a:pt x="594" y="170"/>
                    <a:pt x="594" y="195"/>
                  </a:cubicBezTo>
                  <a:cubicBezTo>
                    <a:pt x="594" y="202"/>
                    <a:pt x="594" y="209"/>
                    <a:pt x="594" y="217"/>
                  </a:cubicBezTo>
                  <a:cubicBezTo>
                    <a:pt x="606" y="217"/>
                    <a:pt x="617" y="217"/>
                    <a:pt x="629" y="217"/>
                  </a:cubicBezTo>
                  <a:cubicBezTo>
                    <a:pt x="644" y="217"/>
                    <a:pt x="654" y="225"/>
                    <a:pt x="655" y="239"/>
                  </a:cubicBezTo>
                  <a:cubicBezTo>
                    <a:pt x="656" y="242"/>
                    <a:pt x="655" y="246"/>
                    <a:pt x="656" y="249"/>
                  </a:cubicBezTo>
                  <a:cubicBezTo>
                    <a:pt x="656" y="252"/>
                    <a:pt x="656" y="256"/>
                    <a:pt x="656" y="260"/>
                  </a:cubicBezTo>
                  <a:lnTo>
                    <a:pt x="664" y="260"/>
                  </a:lnTo>
                  <a:cubicBezTo>
                    <a:pt x="710" y="260"/>
                    <a:pt x="755" y="260"/>
                    <a:pt x="801" y="260"/>
                  </a:cubicBezTo>
                  <a:cubicBezTo>
                    <a:pt x="821" y="260"/>
                    <a:pt x="834" y="270"/>
                    <a:pt x="839" y="287"/>
                  </a:cubicBezTo>
                  <a:cubicBezTo>
                    <a:pt x="840" y="291"/>
                    <a:pt x="841" y="295"/>
                    <a:pt x="841" y="299"/>
                  </a:cubicBezTo>
                  <a:cubicBezTo>
                    <a:pt x="841" y="320"/>
                    <a:pt x="841" y="342"/>
                    <a:pt x="841" y="363"/>
                  </a:cubicBezTo>
                  <a:lnTo>
                    <a:pt x="841" y="372"/>
                  </a:lnTo>
                  <a:cubicBezTo>
                    <a:pt x="852" y="372"/>
                    <a:pt x="862" y="372"/>
                    <a:pt x="873" y="371"/>
                  </a:cubicBezTo>
                  <a:cubicBezTo>
                    <a:pt x="893" y="370"/>
                    <a:pt x="904" y="384"/>
                    <a:pt x="903" y="402"/>
                  </a:cubicBezTo>
                  <a:cubicBezTo>
                    <a:pt x="902" y="418"/>
                    <a:pt x="903" y="434"/>
                    <a:pt x="903" y="450"/>
                  </a:cubicBezTo>
                  <a:cubicBezTo>
                    <a:pt x="903" y="466"/>
                    <a:pt x="893" y="477"/>
                    <a:pt x="876" y="477"/>
                  </a:cubicBezTo>
                  <a:cubicBezTo>
                    <a:pt x="845" y="477"/>
                    <a:pt x="813" y="477"/>
                    <a:pt x="782" y="477"/>
                  </a:cubicBezTo>
                  <a:cubicBezTo>
                    <a:pt x="765" y="477"/>
                    <a:pt x="755" y="467"/>
                    <a:pt x="755" y="450"/>
                  </a:cubicBezTo>
                  <a:cubicBezTo>
                    <a:pt x="754" y="433"/>
                    <a:pt x="754" y="416"/>
                    <a:pt x="755" y="398"/>
                  </a:cubicBezTo>
                  <a:cubicBezTo>
                    <a:pt x="755" y="381"/>
                    <a:pt x="765" y="372"/>
                    <a:pt x="782" y="372"/>
                  </a:cubicBezTo>
                  <a:cubicBezTo>
                    <a:pt x="793" y="372"/>
                    <a:pt x="804" y="372"/>
                    <a:pt x="816" y="372"/>
                  </a:cubicBezTo>
                  <a:lnTo>
                    <a:pt x="816" y="331"/>
                  </a:lnTo>
                  <a:cubicBezTo>
                    <a:pt x="816" y="320"/>
                    <a:pt x="817" y="310"/>
                    <a:pt x="816" y="299"/>
                  </a:cubicBezTo>
                  <a:cubicBezTo>
                    <a:pt x="816" y="290"/>
                    <a:pt x="812" y="285"/>
                    <a:pt x="804" y="285"/>
                  </a:cubicBezTo>
                  <a:cubicBezTo>
                    <a:pt x="755" y="285"/>
                    <a:pt x="706" y="285"/>
                    <a:pt x="655" y="285"/>
                  </a:cubicBezTo>
                  <a:cubicBezTo>
                    <a:pt x="655" y="289"/>
                    <a:pt x="656" y="294"/>
                    <a:pt x="655" y="298"/>
                  </a:cubicBezTo>
                  <a:cubicBezTo>
                    <a:pt x="654" y="312"/>
                    <a:pt x="644" y="322"/>
                    <a:pt x="630" y="322"/>
                  </a:cubicBezTo>
                  <a:cubicBezTo>
                    <a:pt x="618" y="322"/>
                    <a:pt x="607" y="322"/>
                    <a:pt x="595" y="322"/>
                  </a:cubicBezTo>
                  <a:cubicBezTo>
                    <a:pt x="595" y="322"/>
                    <a:pt x="595" y="322"/>
                    <a:pt x="594" y="323"/>
                  </a:cubicBezTo>
                  <a:lnTo>
                    <a:pt x="594" y="372"/>
                  </a:lnTo>
                  <a:cubicBezTo>
                    <a:pt x="605" y="372"/>
                    <a:pt x="616" y="372"/>
                    <a:pt x="628" y="372"/>
                  </a:cubicBezTo>
                  <a:cubicBezTo>
                    <a:pt x="646" y="372"/>
                    <a:pt x="655" y="381"/>
                    <a:pt x="656" y="399"/>
                  </a:cubicBezTo>
                  <a:cubicBezTo>
                    <a:pt x="656" y="416"/>
                    <a:pt x="656" y="432"/>
                    <a:pt x="656" y="449"/>
                  </a:cubicBezTo>
                  <a:cubicBezTo>
                    <a:pt x="655" y="467"/>
                    <a:pt x="646" y="477"/>
                    <a:pt x="627" y="477"/>
                  </a:cubicBezTo>
                  <a:cubicBezTo>
                    <a:pt x="597" y="477"/>
                    <a:pt x="566" y="477"/>
                    <a:pt x="535" y="477"/>
                  </a:cubicBezTo>
                  <a:cubicBezTo>
                    <a:pt x="517" y="477"/>
                    <a:pt x="507" y="467"/>
                    <a:pt x="507" y="448"/>
                  </a:cubicBezTo>
                  <a:cubicBezTo>
                    <a:pt x="507" y="431"/>
                    <a:pt x="507" y="415"/>
                    <a:pt x="507" y="398"/>
                  </a:cubicBezTo>
                  <a:cubicBezTo>
                    <a:pt x="507" y="382"/>
                    <a:pt x="517" y="372"/>
                    <a:pt x="533" y="372"/>
                  </a:cubicBezTo>
                  <a:cubicBezTo>
                    <a:pt x="545" y="371"/>
                    <a:pt x="556" y="372"/>
                    <a:pt x="568" y="372"/>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96" name="TextBox 95"/>
            <p:cNvSpPr txBox="1"/>
            <p:nvPr/>
          </p:nvSpPr>
          <p:spPr>
            <a:xfrm>
              <a:off x="10292308" y="3692839"/>
              <a:ext cx="782587"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IBM Plex Sans" panose="020B0503050000000000" pitchFamily="34" charset="77"/>
                  <a:ea typeface="IBM Plex Sans" charset="0"/>
                  <a:cs typeface="IBM Plex Sans" charset="0"/>
                </a:rPr>
                <a:t>Conform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IBM Plex Sans" panose="020B0503050000000000" pitchFamily="34" charset="77"/>
                  <a:ea typeface="IBM Plex Sans" charset="0"/>
                  <a:cs typeface="IBM Plex Sans" charset="0"/>
                </a:rPr>
                <a:t>Data</a:t>
              </a:r>
            </a:p>
          </p:txBody>
        </p:sp>
      </p:grpSp>
      <p:grpSp>
        <p:nvGrpSpPr>
          <p:cNvPr id="120" name="Group 119"/>
          <p:cNvGrpSpPr/>
          <p:nvPr/>
        </p:nvGrpSpPr>
        <p:grpSpPr>
          <a:xfrm>
            <a:off x="8213687" y="5519654"/>
            <a:ext cx="1239700" cy="1119985"/>
            <a:chOff x="8213687" y="4389420"/>
            <a:chExt cx="1239700" cy="1119985"/>
          </a:xfrm>
        </p:grpSpPr>
        <p:sp>
          <p:nvSpPr>
            <p:cNvPr id="83" name="Freeform 207"/>
            <p:cNvSpPr>
              <a:spLocks/>
            </p:cNvSpPr>
            <p:nvPr/>
          </p:nvSpPr>
          <p:spPr bwMode="auto">
            <a:xfrm>
              <a:off x="8705850" y="4578333"/>
              <a:ext cx="80963" cy="254000"/>
            </a:xfrm>
            <a:custGeom>
              <a:avLst/>
              <a:gdLst>
                <a:gd name="T0" fmla="*/ 85 w 85"/>
                <a:gd name="T1" fmla="*/ 134 h 267"/>
                <a:gd name="T2" fmla="*/ 85 w 85"/>
                <a:gd name="T3" fmla="*/ 134 h 267"/>
                <a:gd name="T4" fmla="*/ 85 w 85"/>
                <a:gd name="T5" fmla="*/ 253 h 267"/>
                <a:gd name="T6" fmla="*/ 71 w 85"/>
                <a:gd name="T7" fmla="*/ 267 h 267"/>
                <a:gd name="T8" fmla="*/ 14 w 85"/>
                <a:gd name="T9" fmla="*/ 267 h 267"/>
                <a:gd name="T10" fmla="*/ 0 w 85"/>
                <a:gd name="T11" fmla="*/ 253 h 267"/>
                <a:gd name="T12" fmla="*/ 0 w 85"/>
                <a:gd name="T13" fmla="*/ 14 h 267"/>
                <a:gd name="T14" fmla="*/ 13 w 85"/>
                <a:gd name="T15" fmla="*/ 0 h 267"/>
                <a:gd name="T16" fmla="*/ 72 w 85"/>
                <a:gd name="T17" fmla="*/ 0 h 267"/>
                <a:gd name="T18" fmla="*/ 85 w 85"/>
                <a:gd name="T19" fmla="*/ 13 h 267"/>
                <a:gd name="T20" fmla="*/ 85 w 85"/>
                <a:gd name="T21" fmla="*/ 13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267">
                  <a:moveTo>
                    <a:pt x="85" y="134"/>
                  </a:moveTo>
                  <a:lnTo>
                    <a:pt x="85" y="134"/>
                  </a:lnTo>
                  <a:cubicBezTo>
                    <a:pt x="85" y="173"/>
                    <a:pt x="85" y="213"/>
                    <a:pt x="85" y="253"/>
                  </a:cubicBezTo>
                  <a:cubicBezTo>
                    <a:pt x="85" y="263"/>
                    <a:pt x="81" y="267"/>
                    <a:pt x="71" y="267"/>
                  </a:cubicBezTo>
                  <a:cubicBezTo>
                    <a:pt x="52" y="267"/>
                    <a:pt x="33" y="267"/>
                    <a:pt x="14" y="267"/>
                  </a:cubicBezTo>
                  <a:cubicBezTo>
                    <a:pt x="5" y="267"/>
                    <a:pt x="0" y="262"/>
                    <a:pt x="0" y="253"/>
                  </a:cubicBezTo>
                  <a:cubicBezTo>
                    <a:pt x="0" y="173"/>
                    <a:pt x="0" y="94"/>
                    <a:pt x="0" y="14"/>
                  </a:cubicBezTo>
                  <a:cubicBezTo>
                    <a:pt x="0" y="5"/>
                    <a:pt x="5" y="0"/>
                    <a:pt x="13" y="0"/>
                  </a:cubicBezTo>
                  <a:cubicBezTo>
                    <a:pt x="33" y="0"/>
                    <a:pt x="52" y="0"/>
                    <a:pt x="72" y="0"/>
                  </a:cubicBezTo>
                  <a:cubicBezTo>
                    <a:pt x="81" y="0"/>
                    <a:pt x="85" y="5"/>
                    <a:pt x="85" y="13"/>
                  </a:cubicBezTo>
                  <a:cubicBezTo>
                    <a:pt x="85" y="53"/>
                    <a:pt x="85" y="94"/>
                    <a:pt x="85" y="134"/>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84" name="Freeform 208"/>
            <p:cNvSpPr>
              <a:spLocks noEditPoints="1"/>
            </p:cNvSpPr>
            <p:nvPr/>
          </p:nvSpPr>
          <p:spPr bwMode="auto">
            <a:xfrm>
              <a:off x="8815388" y="4508483"/>
              <a:ext cx="80963" cy="323850"/>
            </a:xfrm>
            <a:custGeom>
              <a:avLst/>
              <a:gdLst>
                <a:gd name="T0" fmla="*/ 14 w 85"/>
                <a:gd name="T1" fmla="*/ 20 h 340"/>
                <a:gd name="T2" fmla="*/ 14 w 85"/>
                <a:gd name="T3" fmla="*/ 13 h 340"/>
                <a:gd name="T4" fmla="*/ 61 w 85"/>
                <a:gd name="T5" fmla="*/ 15 h 340"/>
                <a:gd name="T6" fmla="*/ 60 w 85"/>
                <a:gd name="T7" fmla="*/ 13 h 340"/>
                <a:gd name="T8" fmla="*/ 33 w 85"/>
                <a:gd name="T9" fmla="*/ 15 h 340"/>
                <a:gd name="T10" fmla="*/ 14 w 85"/>
                <a:gd name="T11" fmla="*/ 36 h 340"/>
                <a:gd name="T12" fmla="*/ 61 w 85"/>
                <a:gd name="T13" fmla="*/ 15 h 340"/>
                <a:gd name="T14" fmla="*/ 26 w 85"/>
                <a:gd name="T15" fmla="*/ 326 h 340"/>
                <a:gd name="T16" fmla="*/ 66 w 85"/>
                <a:gd name="T17" fmla="*/ 313 h 340"/>
                <a:gd name="T18" fmla="*/ 72 w 85"/>
                <a:gd name="T19" fmla="*/ 306 h 340"/>
                <a:gd name="T20" fmla="*/ 26 w 85"/>
                <a:gd name="T21" fmla="*/ 326 h 340"/>
                <a:gd name="T22" fmla="*/ 72 w 85"/>
                <a:gd name="T23" fmla="*/ 189 h 340"/>
                <a:gd name="T24" fmla="*/ 15 w 85"/>
                <a:gd name="T25" fmla="*/ 246 h 340"/>
                <a:gd name="T26" fmla="*/ 13 w 85"/>
                <a:gd name="T27" fmla="*/ 274 h 340"/>
                <a:gd name="T28" fmla="*/ 71 w 85"/>
                <a:gd name="T29" fmla="*/ 218 h 340"/>
                <a:gd name="T30" fmla="*/ 72 w 85"/>
                <a:gd name="T31" fmla="*/ 189 h 340"/>
                <a:gd name="T32" fmla="*/ 13 w 85"/>
                <a:gd name="T33" fmla="*/ 145 h 340"/>
                <a:gd name="T34" fmla="*/ 71 w 85"/>
                <a:gd name="T35" fmla="*/ 89 h 340"/>
                <a:gd name="T36" fmla="*/ 72 w 85"/>
                <a:gd name="T37" fmla="*/ 60 h 340"/>
                <a:gd name="T38" fmla="*/ 15 w 85"/>
                <a:gd name="T39" fmla="*/ 116 h 340"/>
                <a:gd name="T40" fmla="*/ 13 w 85"/>
                <a:gd name="T41" fmla="*/ 145 h 340"/>
                <a:gd name="T42" fmla="*/ 72 w 85"/>
                <a:gd name="T43" fmla="*/ 17 h 340"/>
                <a:gd name="T44" fmla="*/ 24 w 85"/>
                <a:gd name="T45" fmla="*/ 65 h 340"/>
                <a:gd name="T46" fmla="*/ 13 w 85"/>
                <a:gd name="T47" fmla="*/ 104 h 340"/>
                <a:gd name="T48" fmla="*/ 72 w 85"/>
                <a:gd name="T49" fmla="*/ 43 h 340"/>
                <a:gd name="T50" fmla="*/ 72 w 85"/>
                <a:gd name="T51" fmla="*/ 146 h 340"/>
                <a:gd name="T52" fmla="*/ 68 w 85"/>
                <a:gd name="T53" fmla="*/ 150 h 340"/>
                <a:gd name="T54" fmla="*/ 13 w 85"/>
                <a:gd name="T55" fmla="*/ 215 h 340"/>
                <a:gd name="T56" fmla="*/ 71 w 85"/>
                <a:gd name="T57" fmla="*/ 175 h 340"/>
                <a:gd name="T58" fmla="*/ 72 w 85"/>
                <a:gd name="T59" fmla="*/ 146 h 340"/>
                <a:gd name="T60" fmla="*/ 72 w 85"/>
                <a:gd name="T61" fmla="*/ 102 h 340"/>
                <a:gd name="T62" fmla="*/ 15 w 85"/>
                <a:gd name="T63" fmla="*/ 158 h 340"/>
                <a:gd name="T64" fmla="*/ 13 w 85"/>
                <a:gd name="T65" fmla="*/ 189 h 340"/>
                <a:gd name="T66" fmla="*/ 71 w 85"/>
                <a:gd name="T67" fmla="*/ 133 h 340"/>
                <a:gd name="T68" fmla="*/ 72 w 85"/>
                <a:gd name="T69" fmla="*/ 102 h 340"/>
                <a:gd name="T70" fmla="*/ 72 w 85"/>
                <a:gd name="T71" fmla="*/ 231 h 340"/>
                <a:gd name="T72" fmla="*/ 15 w 85"/>
                <a:gd name="T73" fmla="*/ 288 h 340"/>
                <a:gd name="T74" fmla="*/ 13 w 85"/>
                <a:gd name="T75" fmla="*/ 323 h 340"/>
                <a:gd name="T76" fmla="*/ 71 w 85"/>
                <a:gd name="T77" fmla="*/ 266 h 340"/>
                <a:gd name="T78" fmla="*/ 72 w 85"/>
                <a:gd name="T79" fmla="*/ 231 h 340"/>
                <a:gd name="T80" fmla="*/ 0 w 85"/>
                <a:gd name="T81" fmla="*/ 169 h 340"/>
                <a:gd name="T82" fmla="*/ 14 w 85"/>
                <a:gd name="T83" fmla="*/ 0 h 340"/>
                <a:gd name="T84" fmla="*/ 85 w 85"/>
                <a:gd name="T85" fmla="*/ 12 h 340"/>
                <a:gd name="T86" fmla="*/ 85 w 85"/>
                <a:gd name="T87" fmla="*/ 323 h 340"/>
                <a:gd name="T88" fmla="*/ 74 w 85"/>
                <a:gd name="T89" fmla="*/ 340 h 340"/>
                <a:gd name="T90" fmla="*/ 0 w 85"/>
                <a:gd name="T91" fmla="*/ 329 h 340"/>
                <a:gd name="T92" fmla="*/ 0 w 85"/>
                <a:gd name="T93" fmla="*/ 169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5" h="340">
                  <a:moveTo>
                    <a:pt x="14" y="20"/>
                  </a:moveTo>
                  <a:lnTo>
                    <a:pt x="14" y="20"/>
                  </a:lnTo>
                  <a:cubicBezTo>
                    <a:pt x="16" y="18"/>
                    <a:pt x="18" y="16"/>
                    <a:pt x="21" y="13"/>
                  </a:cubicBezTo>
                  <a:lnTo>
                    <a:pt x="14" y="13"/>
                  </a:lnTo>
                  <a:lnTo>
                    <a:pt x="14" y="20"/>
                  </a:lnTo>
                  <a:close/>
                  <a:moveTo>
                    <a:pt x="61" y="15"/>
                  </a:moveTo>
                  <a:lnTo>
                    <a:pt x="61" y="15"/>
                  </a:lnTo>
                  <a:cubicBezTo>
                    <a:pt x="61" y="14"/>
                    <a:pt x="60" y="14"/>
                    <a:pt x="60" y="13"/>
                  </a:cubicBezTo>
                  <a:cubicBezTo>
                    <a:pt x="52" y="13"/>
                    <a:pt x="44" y="13"/>
                    <a:pt x="36" y="13"/>
                  </a:cubicBezTo>
                  <a:cubicBezTo>
                    <a:pt x="35" y="13"/>
                    <a:pt x="34" y="14"/>
                    <a:pt x="33" y="15"/>
                  </a:cubicBezTo>
                  <a:cubicBezTo>
                    <a:pt x="27" y="22"/>
                    <a:pt x="21" y="28"/>
                    <a:pt x="15" y="34"/>
                  </a:cubicBezTo>
                  <a:cubicBezTo>
                    <a:pt x="15" y="35"/>
                    <a:pt x="14" y="36"/>
                    <a:pt x="14" y="36"/>
                  </a:cubicBezTo>
                  <a:cubicBezTo>
                    <a:pt x="13" y="45"/>
                    <a:pt x="13" y="53"/>
                    <a:pt x="13" y="60"/>
                  </a:cubicBezTo>
                  <a:cubicBezTo>
                    <a:pt x="29" y="45"/>
                    <a:pt x="45" y="30"/>
                    <a:pt x="61" y="15"/>
                  </a:cubicBezTo>
                  <a:close/>
                  <a:moveTo>
                    <a:pt x="26" y="326"/>
                  </a:moveTo>
                  <a:lnTo>
                    <a:pt x="26" y="326"/>
                  </a:lnTo>
                  <a:cubicBezTo>
                    <a:pt x="35" y="326"/>
                    <a:pt x="44" y="328"/>
                    <a:pt x="52" y="326"/>
                  </a:cubicBezTo>
                  <a:cubicBezTo>
                    <a:pt x="58" y="324"/>
                    <a:pt x="62" y="317"/>
                    <a:pt x="66" y="313"/>
                  </a:cubicBezTo>
                  <a:cubicBezTo>
                    <a:pt x="68" y="311"/>
                    <a:pt x="69" y="310"/>
                    <a:pt x="71" y="309"/>
                  </a:cubicBezTo>
                  <a:cubicBezTo>
                    <a:pt x="71" y="308"/>
                    <a:pt x="72" y="307"/>
                    <a:pt x="72" y="306"/>
                  </a:cubicBezTo>
                  <a:cubicBezTo>
                    <a:pt x="72" y="297"/>
                    <a:pt x="72" y="289"/>
                    <a:pt x="72" y="280"/>
                  </a:cubicBezTo>
                  <a:cubicBezTo>
                    <a:pt x="57" y="296"/>
                    <a:pt x="42" y="311"/>
                    <a:pt x="26" y="326"/>
                  </a:cubicBezTo>
                  <a:close/>
                  <a:moveTo>
                    <a:pt x="72" y="189"/>
                  </a:moveTo>
                  <a:lnTo>
                    <a:pt x="72" y="189"/>
                  </a:lnTo>
                  <a:cubicBezTo>
                    <a:pt x="71" y="190"/>
                    <a:pt x="71" y="190"/>
                    <a:pt x="71" y="190"/>
                  </a:cubicBezTo>
                  <a:cubicBezTo>
                    <a:pt x="52" y="208"/>
                    <a:pt x="34" y="227"/>
                    <a:pt x="15" y="246"/>
                  </a:cubicBezTo>
                  <a:cubicBezTo>
                    <a:pt x="14" y="246"/>
                    <a:pt x="13" y="247"/>
                    <a:pt x="13" y="248"/>
                  </a:cubicBezTo>
                  <a:cubicBezTo>
                    <a:pt x="13" y="257"/>
                    <a:pt x="13" y="265"/>
                    <a:pt x="13" y="274"/>
                  </a:cubicBezTo>
                  <a:cubicBezTo>
                    <a:pt x="14" y="273"/>
                    <a:pt x="15" y="273"/>
                    <a:pt x="15" y="273"/>
                  </a:cubicBezTo>
                  <a:cubicBezTo>
                    <a:pt x="34" y="255"/>
                    <a:pt x="52" y="236"/>
                    <a:pt x="71" y="218"/>
                  </a:cubicBezTo>
                  <a:cubicBezTo>
                    <a:pt x="72" y="217"/>
                    <a:pt x="72" y="215"/>
                    <a:pt x="72" y="214"/>
                  </a:cubicBezTo>
                  <a:cubicBezTo>
                    <a:pt x="72" y="206"/>
                    <a:pt x="72" y="198"/>
                    <a:pt x="72" y="189"/>
                  </a:cubicBezTo>
                  <a:close/>
                  <a:moveTo>
                    <a:pt x="13" y="145"/>
                  </a:moveTo>
                  <a:lnTo>
                    <a:pt x="13" y="145"/>
                  </a:lnTo>
                  <a:cubicBezTo>
                    <a:pt x="15" y="144"/>
                    <a:pt x="15" y="144"/>
                    <a:pt x="15" y="144"/>
                  </a:cubicBezTo>
                  <a:cubicBezTo>
                    <a:pt x="34" y="125"/>
                    <a:pt x="52" y="107"/>
                    <a:pt x="71" y="89"/>
                  </a:cubicBezTo>
                  <a:cubicBezTo>
                    <a:pt x="71" y="88"/>
                    <a:pt x="72" y="87"/>
                    <a:pt x="72" y="86"/>
                  </a:cubicBezTo>
                  <a:cubicBezTo>
                    <a:pt x="72" y="77"/>
                    <a:pt x="72" y="69"/>
                    <a:pt x="72" y="60"/>
                  </a:cubicBezTo>
                  <a:cubicBezTo>
                    <a:pt x="71" y="61"/>
                    <a:pt x="70" y="61"/>
                    <a:pt x="70" y="62"/>
                  </a:cubicBezTo>
                  <a:cubicBezTo>
                    <a:pt x="52" y="80"/>
                    <a:pt x="33" y="98"/>
                    <a:pt x="15" y="116"/>
                  </a:cubicBezTo>
                  <a:cubicBezTo>
                    <a:pt x="14" y="117"/>
                    <a:pt x="13" y="119"/>
                    <a:pt x="13" y="120"/>
                  </a:cubicBezTo>
                  <a:cubicBezTo>
                    <a:pt x="13" y="128"/>
                    <a:pt x="13" y="136"/>
                    <a:pt x="13" y="145"/>
                  </a:cubicBezTo>
                  <a:close/>
                  <a:moveTo>
                    <a:pt x="72" y="17"/>
                  </a:moveTo>
                  <a:lnTo>
                    <a:pt x="72" y="17"/>
                  </a:lnTo>
                  <a:cubicBezTo>
                    <a:pt x="70" y="19"/>
                    <a:pt x="69" y="20"/>
                    <a:pt x="68" y="21"/>
                  </a:cubicBezTo>
                  <a:cubicBezTo>
                    <a:pt x="53" y="36"/>
                    <a:pt x="39" y="51"/>
                    <a:pt x="24" y="65"/>
                  </a:cubicBezTo>
                  <a:cubicBezTo>
                    <a:pt x="16" y="73"/>
                    <a:pt x="12" y="80"/>
                    <a:pt x="13" y="91"/>
                  </a:cubicBezTo>
                  <a:cubicBezTo>
                    <a:pt x="14" y="95"/>
                    <a:pt x="13" y="99"/>
                    <a:pt x="13" y="104"/>
                  </a:cubicBezTo>
                  <a:cubicBezTo>
                    <a:pt x="33" y="84"/>
                    <a:pt x="52" y="65"/>
                    <a:pt x="71" y="46"/>
                  </a:cubicBezTo>
                  <a:cubicBezTo>
                    <a:pt x="72" y="46"/>
                    <a:pt x="72" y="44"/>
                    <a:pt x="72" y="43"/>
                  </a:cubicBezTo>
                  <a:cubicBezTo>
                    <a:pt x="72" y="35"/>
                    <a:pt x="72" y="27"/>
                    <a:pt x="72" y="17"/>
                  </a:cubicBezTo>
                  <a:close/>
                  <a:moveTo>
                    <a:pt x="72" y="146"/>
                  </a:moveTo>
                  <a:lnTo>
                    <a:pt x="72" y="146"/>
                  </a:lnTo>
                  <a:cubicBezTo>
                    <a:pt x="70" y="148"/>
                    <a:pt x="69" y="149"/>
                    <a:pt x="68" y="150"/>
                  </a:cubicBezTo>
                  <a:cubicBezTo>
                    <a:pt x="52" y="166"/>
                    <a:pt x="37" y="182"/>
                    <a:pt x="21" y="197"/>
                  </a:cubicBezTo>
                  <a:cubicBezTo>
                    <a:pt x="15" y="202"/>
                    <a:pt x="12" y="208"/>
                    <a:pt x="13" y="215"/>
                  </a:cubicBezTo>
                  <a:cubicBezTo>
                    <a:pt x="14" y="221"/>
                    <a:pt x="13" y="226"/>
                    <a:pt x="13" y="233"/>
                  </a:cubicBezTo>
                  <a:cubicBezTo>
                    <a:pt x="33" y="213"/>
                    <a:pt x="52" y="194"/>
                    <a:pt x="71" y="175"/>
                  </a:cubicBezTo>
                  <a:cubicBezTo>
                    <a:pt x="72" y="174"/>
                    <a:pt x="72" y="173"/>
                    <a:pt x="72" y="172"/>
                  </a:cubicBezTo>
                  <a:cubicBezTo>
                    <a:pt x="72" y="164"/>
                    <a:pt x="72" y="155"/>
                    <a:pt x="72" y="146"/>
                  </a:cubicBezTo>
                  <a:close/>
                  <a:moveTo>
                    <a:pt x="72" y="102"/>
                  </a:moveTo>
                  <a:lnTo>
                    <a:pt x="72" y="102"/>
                  </a:lnTo>
                  <a:cubicBezTo>
                    <a:pt x="71" y="102"/>
                    <a:pt x="71" y="102"/>
                    <a:pt x="71" y="102"/>
                  </a:cubicBezTo>
                  <a:cubicBezTo>
                    <a:pt x="52" y="121"/>
                    <a:pt x="34" y="139"/>
                    <a:pt x="15" y="158"/>
                  </a:cubicBezTo>
                  <a:cubicBezTo>
                    <a:pt x="14" y="159"/>
                    <a:pt x="13" y="160"/>
                    <a:pt x="13" y="161"/>
                  </a:cubicBezTo>
                  <a:cubicBezTo>
                    <a:pt x="13" y="170"/>
                    <a:pt x="13" y="179"/>
                    <a:pt x="13" y="189"/>
                  </a:cubicBezTo>
                  <a:cubicBezTo>
                    <a:pt x="14" y="189"/>
                    <a:pt x="15" y="189"/>
                    <a:pt x="15" y="188"/>
                  </a:cubicBezTo>
                  <a:cubicBezTo>
                    <a:pt x="33" y="170"/>
                    <a:pt x="52" y="151"/>
                    <a:pt x="71" y="133"/>
                  </a:cubicBezTo>
                  <a:cubicBezTo>
                    <a:pt x="72" y="132"/>
                    <a:pt x="72" y="131"/>
                    <a:pt x="72" y="129"/>
                  </a:cubicBezTo>
                  <a:cubicBezTo>
                    <a:pt x="72" y="120"/>
                    <a:pt x="72" y="111"/>
                    <a:pt x="72" y="102"/>
                  </a:cubicBezTo>
                  <a:close/>
                  <a:moveTo>
                    <a:pt x="72" y="231"/>
                  </a:moveTo>
                  <a:lnTo>
                    <a:pt x="72" y="231"/>
                  </a:lnTo>
                  <a:cubicBezTo>
                    <a:pt x="71" y="232"/>
                    <a:pt x="71" y="232"/>
                    <a:pt x="70" y="232"/>
                  </a:cubicBezTo>
                  <a:cubicBezTo>
                    <a:pt x="52" y="251"/>
                    <a:pt x="34" y="269"/>
                    <a:pt x="15" y="288"/>
                  </a:cubicBezTo>
                  <a:cubicBezTo>
                    <a:pt x="14" y="288"/>
                    <a:pt x="13" y="290"/>
                    <a:pt x="13" y="291"/>
                  </a:cubicBezTo>
                  <a:cubicBezTo>
                    <a:pt x="13" y="301"/>
                    <a:pt x="13" y="312"/>
                    <a:pt x="13" y="323"/>
                  </a:cubicBezTo>
                  <a:cubicBezTo>
                    <a:pt x="14" y="322"/>
                    <a:pt x="15" y="322"/>
                    <a:pt x="15" y="322"/>
                  </a:cubicBezTo>
                  <a:cubicBezTo>
                    <a:pt x="34" y="303"/>
                    <a:pt x="52" y="285"/>
                    <a:pt x="71" y="266"/>
                  </a:cubicBezTo>
                  <a:cubicBezTo>
                    <a:pt x="71" y="265"/>
                    <a:pt x="72" y="264"/>
                    <a:pt x="72" y="263"/>
                  </a:cubicBezTo>
                  <a:cubicBezTo>
                    <a:pt x="72" y="253"/>
                    <a:pt x="72" y="242"/>
                    <a:pt x="72" y="231"/>
                  </a:cubicBezTo>
                  <a:close/>
                  <a:moveTo>
                    <a:pt x="0" y="169"/>
                  </a:moveTo>
                  <a:lnTo>
                    <a:pt x="0" y="169"/>
                  </a:lnTo>
                  <a:cubicBezTo>
                    <a:pt x="0" y="117"/>
                    <a:pt x="0" y="66"/>
                    <a:pt x="0" y="14"/>
                  </a:cubicBezTo>
                  <a:cubicBezTo>
                    <a:pt x="0" y="4"/>
                    <a:pt x="4" y="0"/>
                    <a:pt x="14" y="0"/>
                  </a:cubicBezTo>
                  <a:cubicBezTo>
                    <a:pt x="33" y="0"/>
                    <a:pt x="52" y="0"/>
                    <a:pt x="72" y="0"/>
                  </a:cubicBezTo>
                  <a:cubicBezTo>
                    <a:pt x="80" y="0"/>
                    <a:pt x="85" y="4"/>
                    <a:pt x="85" y="12"/>
                  </a:cubicBezTo>
                  <a:cubicBezTo>
                    <a:pt x="85" y="14"/>
                    <a:pt x="85" y="15"/>
                    <a:pt x="85" y="16"/>
                  </a:cubicBezTo>
                  <a:cubicBezTo>
                    <a:pt x="85" y="119"/>
                    <a:pt x="85" y="221"/>
                    <a:pt x="85" y="323"/>
                  </a:cubicBezTo>
                  <a:cubicBezTo>
                    <a:pt x="85" y="326"/>
                    <a:pt x="85" y="328"/>
                    <a:pt x="85" y="330"/>
                  </a:cubicBezTo>
                  <a:cubicBezTo>
                    <a:pt x="84" y="336"/>
                    <a:pt x="80" y="340"/>
                    <a:pt x="74" y="340"/>
                  </a:cubicBezTo>
                  <a:cubicBezTo>
                    <a:pt x="53" y="340"/>
                    <a:pt x="32" y="340"/>
                    <a:pt x="11" y="340"/>
                  </a:cubicBezTo>
                  <a:cubicBezTo>
                    <a:pt x="5" y="340"/>
                    <a:pt x="0" y="335"/>
                    <a:pt x="0" y="329"/>
                  </a:cubicBezTo>
                  <a:cubicBezTo>
                    <a:pt x="0" y="324"/>
                    <a:pt x="0" y="320"/>
                    <a:pt x="0" y="316"/>
                  </a:cubicBezTo>
                  <a:lnTo>
                    <a:pt x="0" y="169"/>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85" name="Freeform 209"/>
            <p:cNvSpPr>
              <a:spLocks/>
            </p:cNvSpPr>
            <p:nvPr/>
          </p:nvSpPr>
          <p:spPr bwMode="auto">
            <a:xfrm>
              <a:off x="8545513" y="4389420"/>
              <a:ext cx="509588" cy="493713"/>
            </a:xfrm>
            <a:custGeom>
              <a:avLst/>
              <a:gdLst>
                <a:gd name="T0" fmla="*/ 12 w 534"/>
                <a:gd name="T1" fmla="*/ 29 h 517"/>
                <a:gd name="T2" fmla="*/ 12 w 534"/>
                <a:gd name="T3" fmla="*/ 29 h 517"/>
                <a:gd name="T4" fmla="*/ 5 w 534"/>
                <a:gd name="T5" fmla="*/ 29 h 517"/>
                <a:gd name="T6" fmla="*/ 2 w 534"/>
                <a:gd name="T7" fmla="*/ 23 h 517"/>
                <a:gd name="T8" fmla="*/ 16 w 534"/>
                <a:gd name="T9" fmla="*/ 3 h 517"/>
                <a:gd name="T10" fmla="*/ 22 w 534"/>
                <a:gd name="T11" fmla="*/ 3 h 517"/>
                <a:gd name="T12" fmla="*/ 36 w 534"/>
                <a:gd name="T13" fmla="*/ 24 h 517"/>
                <a:gd name="T14" fmla="*/ 33 w 534"/>
                <a:gd name="T15" fmla="*/ 29 h 517"/>
                <a:gd name="T16" fmla="*/ 26 w 534"/>
                <a:gd name="T17" fmla="*/ 29 h 517"/>
                <a:gd name="T18" fmla="*/ 26 w 534"/>
                <a:gd name="T19" fmla="*/ 491 h 517"/>
                <a:gd name="T20" fmla="*/ 505 w 534"/>
                <a:gd name="T21" fmla="*/ 491 h 517"/>
                <a:gd name="T22" fmla="*/ 505 w 534"/>
                <a:gd name="T23" fmla="*/ 485 h 517"/>
                <a:gd name="T24" fmla="*/ 510 w 534"/>
                <a:gd name="T25" fmla="*/ 481 h 517"/>
                <a:gd name="T26" fmla="*/ 531 w 534"/>
                <a:gd name="T27" fmla="*/ 496 h 517"/>
                <a:gd name="T28" fmla="*/ 531 w 534"/>
                <a:gd name="T29" fmla="*/ 501 h 517"/>
                <a:gd name="T30" fmla="*/ 510 w 534"/>
                <a:gd name="T31" fmla="*/ 516 h 517"/>
                <a:gd name="T32" fmla="*/ 505 w 534"/>
                <a:gd name="T33" fmla="*/ 512 h 517"/>
                <a:gd name="T34" fmla="*/ 505 w 534"/>
                <a:gd name="T35" fmla="*/ 505 h 517"/>
                <a:gd name="T36" fmla="*/ 498 w 534"/>
                <a:gd name="T37" fmla="*/ 505 h 517"/>
                <a:gd name="T38" fmla="*/ 23 w 534"/>
                <a:gd name="T39" fmla="*/ 505 h 517"/>
                <a:gd name="T40" fmla="*/ 18 w 534"/>
                <a:gd name="T41" fmla="*/ 505 h 517"/>
                <a:gd name="T42" fmla="*/ 12 w 534"/>
                <a:gd name="T43" fmla="*/ 500 h 517"/>
                <a:gd name="T44" fmla="*/ 12 w 534"/>
                <a:gd name="T45" fmla="*/ 494 h 517"/>
                <a:gd name="T46" fmla="*/ 12 w 534"/>
                <a:gd name="T47" fmla="*/ 36 h 517"/>
                <a:gd name="T48" fmla="*/ 12 w 534"/>
                <a:gd name="T49" fmla="*/ 29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4" h="517">
                  <a:moveTo>
                    <a:pt x="12" y="29"/>
                  </a:moveTo>
                  <a:lnTo>
                    <a:pt x="12" y="29"/>
                  </a:lnTo>
                  <a:cubicBezTo>
                    <a:pt x="9" y="29"/>
                    <a:pt x="7" y="30"/>
                    <a:pt x="5" y="29"/>
                  </a:cubicBezTo>
                  <a:cubicBezTo>
                    <a:pt x="2" y="29"/>
                    <a:pt x="0" y="26"/>
                    <a:pt x="2" y="23"/>
                  </a:cubicBezTo>
                  <a:cubicBezTo>
                    <a:pt x="6" y="16"/>
                    <a:pt x="11" y="10"/>
                    <a:pt x="16" y="3"/>
                  </a:cubicBezTo>
                  <a:cubicBezTo>
                    <a:pt x="18" y="0"/>
                    <a:pt x="20" y="0"/>
                    <a:pt x="22" y="3"/>
                  </a:cubicBezTo>
                  <a:cubicBezTo>
                    <a:pt x="26" y="10"/>
                    <a:pt x="31" y="17"/>
                    <a:pt x="36" y="24"/>
                  </a:cubicBezTo>
                  <a:cubicBezTo>
                    <a:pt x="38" y="26"/>
                    <a:pt x="36" y="29"/>
                    <a:pt x="33" y="29"/>
                  </a:cubicBezTo>
                  <a:cubicBezTo>
                    <a:pt x="31" y="30"/>
                    <a:pt x="28" y="29"/>
                    <a:pt x="26" y="29"/>
                  </a:cubicBezTo>
                  <a:lnTo>
                    <a:pt x="26" y="491"/>
                  </a:lnTo>
                  <a:lnTo>
                    <a:pt x="505" y="491"/>
                  </a:lnTo>
                  <a:cubicBezTo>
                    <a:pt x="505" y="489"/>
                    <a:pt x="505" y="487"/>
                    <a:pt x="505" y="485"/>
                  </a:cubicBezTo>
                  <a:cubicBezTo>
                    <a:pt x="505" y="481"/>
                    <a:pt x="507" y="479"/>
                    <a:pt x="510" y="481"/>
                  </a:cubicBezTo>
                  <a:cubicBezTo>
                    <a:pt x="517" y="486"/>
                    <a:pt x="524" y="491"/>
                    <a:pt x="531" y="496"/>
                  </a:cubicBezTo>
                  <a:cubicBezTo>
                    <a:pt x="534" y="497"/>
                    <a:pt x="533" y="500"/>
                    <a:pt x="531" y="501"/>
                  </a:cubicBezTo>
                  <a:cubicBezTo>
                    <a:pt x="524" y="506"/>
                    <a:pt x="517" y="511"/>
                    <a:pt x="510" y="516"/>
                  </a:cubicBezTo>
                  <a:cubicBezTo>
                    <a:pt x="507" y="517"/>
                    <a:pt x="505" y="516"/>
                    <a:pt x="505" y="512"/>
                  </a:cubicBezTo>
                  <a:cubicBezTo>
                    <a:pt x="505" y="510"/>
                    <a:pt x="505" y="508"/>
                    <a:pt x="505" y="505"/>
                  </a:cubicBezTo>
                  <a:lnTo>
                    <a:pt x="498" y="505"/>
                  </a:lnTo>
                  <a:cubicBezTo>
                    <a:pt x="340" y="505"/>
                    <a:pt x="182" y="505"/>
                    <a:pt x="23" y="505"/>
                  </a:cubicBezTo>
                  <a:cubicBezTo>
                    <a:pt x="22" y="505"/>
                    <a:pt x="20" y="505"/>
                    <a:pt x="18" y="505"/>
                  </a:cubicBezTo>
                  <a:cubicBezTo>
                    <a:pt x="15" y="505"/>
                    <a:pt x="13" y="503"/>
                    <a:pt x="12" y="500"/>
                  </a:cubicBezTo>
                  <a:cubicBezTo>
                    <a:pt x="12" y="498"/>
                    <a:pt x="12" y="496"/>
                    <a:pt x="12" y="494"/>
                  </a:cubicBezTo>
                  <a:cubicBezTo>
                    <a:pt x="12" y="341"/>
                    <a:pt x="12" y="189"/>
                    <a:pt x="12" y="36"/>
                  </a:cubicBezTo>
                  <a:lnTo>
                    <a:pt x="12" y="29"/>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86" name="Freeform 210"/>
            <p:cNvSpPr>
              <a:spLocks noEditPoints="1"/>
            </p:cNvSpPr>
            <p:nvPr/>
          </p:nvSpPr>
          <p:spPr bwMode="auto">
            <a:xfrm>
              <a:off x="8597900" y="4444983"/>
              <a:ext cx="80963" cy="387350"/>
            </a:xfrm>
            <a:custGeom>
              <a:avLst/>
              <a:gdLst>
                <a:gd name="T0" fmla="*/ 71 w 85"/>
                <a:gd name="T1" fmla="*/ 13 h 406"/>
                <a:gd name="T2" fmla="*/ 71 w 85"/>
                <a:gd name="T3" fmla="*/ 13 h 406"/>
                <a:gd name="T4" fmla="*/ 13 w 85"/>
                <a:gd name="T5" fmla="*/ 13 h 406"/>
                <a:gd name="T6" fmla="*/ 13 w 85"/>
                <a:gd name="T7" fmla="*/ 392 h 406"/>
                <a:gd name="T8" fmla="*/ 71 w 85"/>
                <a:gd name="T9" fmla="*/ 392 h 406"/>
                <a:gd name="T10" fmla="*/ 71 w 85"/>
                <a:gd name="T11" fmla="*/ 13 h 406"/>
                <a:gd name="T12" fmla="*/ 0 w 85"/>
                <a:gd name="T13" fmla="*/ 203 h 406"/>
                <a:gd name="T14" fmla="*/ 0 w 85"/>
                <a:gd name="T15" fmla="*/ 203 h 406"/>
                <a:gd name="T16" fmla="*/ 0 w 85"/>
                <a:gd name="T17" fmla="*/ 15 h 406"/>
                <a:gd name="T18" fmla="*/ 15 w 85"/>
                <a:gd name="T19" fmla="*/ 0 h 406"/>
                <a:gd name="T20" fmla="*/ 71 w 85"/>
                <a:gd name="T21" fmla="*/ 0 h 406"/>
                <a:gd name="T22" fmla="*/ 85 w 85"/>
                <a:gd name="T23" fmla="*/ 14 h 406"/>
                <a:gd name="T24" fmla="*/ 85 w 85"/>
                <a:gd name="T25" fmla="*/ 391 h 406"/>
                <a:gd name="T26" fmla="*/ 71 w 85"/>
                <a:gd name="T27" fmla="*/ 406 h 406"/>
                <a:gd name="T28" fmla="*/ 13 w 85"/>
                <a:gd name="T29" fmla="*/ 406 h 406"/>
                <a:gd name="T30" fmla="*/ 0 w 85"/>
                <a:gd name="T31" fmla="*/ 393 h 406"/>
                <a:gd name="T32" fmla="*/ 0 w 85"/>
                <a:gd name="T33" fmla="*/ 203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406">
                  <a:moveTo>
                    <a:pt x="71" y="13"/>
                  </a:moveTo>
                  <a:lnTo>
                    <a:pt x="71" y="13"/>
                  </a:lnTo>
                  <a:lnTo>
                    <a:pt x="13" y="13"/>
                  </a:lnTo>
                  <a:lnTo>
                    <a:pt x="13" y="392"/>
                  </a:lnTo>
                  <a:lnTo>
                    <a:pt x="71" y="392"/>
                  </a:lnTo>
                  <a:lnTo>
                    <a:pt x="71" y="13"/>
                  </a:lnTo>
                  <a:close/>
                  <a:moveTo>
                    <a:pt x="0" y="203"/>
                  </a:moveTo>
                  <a:lnTo>
                    <a:pt x="0" y="203"/>
                  </a:lnTo>
                  <a:cubicBezTo>
                    <a:pt x="0" y="140"/>
                    <a:pt x="0" y="78"/>
                    <a:pt x="0" y="15"/>
                  </a:cubicBezTo>
                  <a:cubicBezTo>
                    <a:pt x="0" y="3"/>
                    <a:pt x="3" y="0"/>
                    <a:pt x="15" y="0"/>
                  </a:cubicBezTo>
                  <a:cubicBezTo>
                    <a:pt x="34" y="0"/>
                    <a:pt x="52" y="0"/>
                    <a:pt x="71" y="0"/>
                  </a:cubicBezTo>
                  <a:cubicBezTo>
                    <a:pt x="81" y="0"/>
                    <a:pt x="85" y="4"/>
                    <a:pt x="85" y="14"/>
                  </a:cubicBezTo>
                  <a:cubicBezTo>
                    <a:pt x="85" y="140"/>
                    <a:pt x="85" y="266"/>
                    <a:pt x="85" y="391"/>
                  </a:cubicBezTo>
                  <a:cubicBezTo>
                    <a:pt x="85" y="402"/>
                    <a:pt x="81" y="406"/>
                    <a:pt x="71" y="406"/>
                  </a:cubicBezTo>
                  <a:cubicBezTo>
                    <a:pt x="52" y="406"/>
                    <a:pt x="32" y="406"/>
                    <a:pt x="13" y="406"/>
                  </a:cubicBezTo>
                  <a:cubicBezTo>
                    <a:pt x="4" y="406"/>
                    <a:pt x="0" y="402"/>
                    <a:pt x="0" y="393"/>
                  </a:cubicBezTo>
                  <a:cubicBezTo>
                    <a:pt x="0" y="329"/>
                    <a:pt x="0" y="266"/>
                    <a:pt x="0" y="203"/>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87" name="Freeform 211"/>
            <p:cNvSpPr>
              <a:spLocks noEditPoints="1"/>
            </p:cNvSpPr>
            <p:nvPr/>
          </p:nvSpPr>
          <p:spPr bwMode="auto">
            <a:xfrm>
              <a:off x="8924925" y="4713270"/>
              <a:ext cx="82550" cy="119063"/>
            </a:xfrm>
            <a:custGeom>
              <a:avLst/>
              <a:gdLst>
                <a:gd name="T0" fmla="*/ 73 w 86"/>
                <a:gd name="T1" fmla="*/ 13 h 126"/>
                <a:gd name="T2" fmla="*/ 73 w 86"/>
                <a:gd name="T3" fmla="*/ 13 h 126"/>
                <a:gd name="T4" fmla="*/ 14 w 86"/>
                <a:gd name="T5" fmla="*/ 13 h 126"/>
                <a:gd name="T6" fmla="*/ 14 w 86"/>
                <a:gd name="T7" fmla="*/ 112 h 126"/>
                <a:gd name="T8" fmla="*/ 73 w 86"/>
                <a:gd name="T9" fmla="*/ 112 h 126"/>
                <a:gd name="T10" fmla="*/ 73 w 86"/>
                <a:gd name="T11" fmla="*/ 13 h 126"/>
                <a:gd name="T12" fmla="*/ 86 w 86"/>
                <a:gd name="T13" fmla="*/ 62 h 126"/>
                <a:gd name="T14" fmla="*/ 86 w 86"/>
                <a:gd name="T15" fmla="*/ 62 h 126"/>
                <a:gd name="T16" fmla="*/ 86 w 86"/>
                <a:gd name="T17" fmla="*/ 112 h 126"/>
                <a:gd name="T18" fmla="*/ 72 w 86"/>
                <a:gd name="T19" fmla="*/ 126 h 126"/>
                <a:gd name="T20" fmla="*/ 14 w 86"/>
                <a:gd name="T21" fmla="*/ 126 h 126"/>
                <a:gd name="T22" fmla="*/ 0 w 86"/>
                <a:gd name="T23" fmla="*/ 113 h 126"/>
                <a:gd name="T24" fmla="*/ 0 w 86"/>
                <a:gd name="T25" fmla="*/ 13 h 126"/>
                <a:gd name="T26" fmla="*/ 13 w 86"/>
                <a:gd name="T27" fmla="*/ 0 h 126"/>
                <a:gd name="T28" fmla="*/ 73 w 86"/>
                <a:gd name="T29" fmla="*/ 0 h 126"/>
                <a:gd name="T30" fmla="*/ 86 w 86"/>
                <a:gd name="T31" fmla="*/ 13 h 126"/>
                <a:gd name="T32" fmla="*/ 86 w 86"/>
                <a:gd name="T33" fmla="*/ 6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26">
                  <a:moveTo>
                    <a:pt x="73" y="13"/>
                  </a:moveTo>
                  <a:lnTo>
                    <a:pt x="73" y="13"/>
                  </a:lnTo>
                  <a:lnTo>
                    <a:pt x="14" y="13"/>
                  </a:lnTo>
                  <a:lnTo>
                    <a:pt x="14" y="112"/>
                  </a:lnTo>
                  <a:lnTo>
                    <a:pt x="73" y="112"/>
                  </a:lnTo>
                  <a:lnTo>
                    <a:pt x="73" y="13"/>
                  </a:lnTo>
                  <a:close/>
                  <a:moveTo>
                    <a:pt x="86" y="62"/>
                  </a:moveTo>
                  <a:lnTo>
                    <a:pt x="86" y="62"/>
                  </a:lnTo>
                  <a:cubicBezTo>
                    <a:pt x="86" y="79"/>
                    <a:pt x="86" y="96"/>
                    <a:pt x="86" y="112"/>
                  </a:cubicBezTo>
                  <a:cubicBezTo>
                    <a:pt x="86" y="122"/>
                    <a:pt x="82" y="126"/>
                    <a:pt x="72" y="126"/>
                  </a:cubicBezTo>
                  <a:cubicBezTo>
                    <a:pt x="53" y="126"/>
                    <a:pt x="33" y="126"/>
                    <a:pt x="14" y="126"/>
                  </a:cubicBezTo>
                  <a:cubicBezTo>
                    <a:pt x="5" y="126"/>
                    <a:pt x="1" y="121"/>
                    <a:pt x="0" y="113"/>
                  </a:cubicBezTo>
                  <a:cubicBezTo>
                    <a:pt x="0" y="79"/>
                    <a:pt x="0" y="46"/>
                    <a:pt x="0" y="13"/>
                  </a:cubicBezTo>
                  <a:cubicBezTo>
                    <a:pt x="1" y="4"/>
                    <a:pt x="5" y="0"/>
                    <a:pt x="13" y="0"/>
                  </a:cubicBezTo>
                  <a:cubicBezTo>
                    <a:pt x="33" y="0"/>
                    <a:pt x="53" y="0"/>
                    <a:pt x="73" y="0"/>
                  </a:cubicBezTo>
                  <a:cubicBezTo>
                    <a:pt x="82" y="0"/>
                    <a:pt x="86" y="4"/>
                    <a:pt x="86" y="13"/>
                  </a:cubicBezTo>
                  <a:cubicBezTo>
                    <a:pt x="86" y="29"/>
                    <a:pt x="86" y="46"/>
                    <a:pt x="86" y="62"/>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97" name="TextBox 96"/>
            <p:cNvSpPr txBox="1"/>
            <p:nvPr/>
          </p:nvSpPr>
          <p:spPr>
            <a:xfrm>
              <a:off x="8213687" y="4863074"/>
              <a:ext cx="12397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IBM Plex Sans" panose="020B0503050000000000" pitchFamily="34" charset="77"/>
                  <a:ea typeface="IBM Plex Sans" charset="0"/>
                  <a:cs typeface="IBM Plex Sans" charset="0"/>
                </a:rPr>
                <a:t>Visualize &amp;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IBM Plex Sans" panose="020B0503050000000000" pitchFamily="34" charset="77"/>
                  <a:ea typeface="IBM Plex Sans" charset="0"/>
                  <a:cs typeface="IBM Plex Sans" charset="0"/>
                </a:rPr>
                <a:t>Explore Insights</a:t>
              </a:r>
            </a:p>
          </p:txBody>
        </p:sp>
      </p:grpSp>
      <p:grpSp>
        <p:nvGrpSpPr>
          <p:cNvPr id="119" name="Group 118"/>
          <p:cNvGrpSpPr/>
          <p:nvPr/>
        </p:nvGrpSpPr>
        <p:grpSpPr>
          <a:xfrm>
            <a:off x="9960111" y="5562517"/>
            <a:ext cx="1239700" cy="732910"/>
            <a:chOff x="10100111" y="4432283"/>
            <a:chExt cx="1239700" cy="732910"/>
          </a:xfrm>
        </p:grpSpPr>
        <p:sp>
          <p:nvSpPr>
            <p:cNvPr id="37" name="Freeform 160"/>
            <p:cNvSpPr>
              <a:spLocks noEditPoints="1"/>
            </p:cNvSpPr>
            <p:nvPr/>
          </p:nvSpPr>
          <p:spPr bwMode="auto">
            <a:xfrm>
              <a:off x="10598151" y="4435458"/>
              <a:ext cx="444500" cy="419100"/>
            </a:xfrm>
            <a:custGeom>
              <a:avLst/>
              <a:gdLst>
                <a:gd name="T0" fmla="*/ 400 w 466"/>
                <a:gd name="T1" fmla="*/ 344 h 440"/>
                <a:gd name="T2" fmla="*/ 399 w 466"/>
                <a:gd name="T3" fmla="*/ 405 h 440"/>
                <a:gd name="T4" fmla="*/ 400 w 466"/>
                <a:gd name="T5" fmla="*/ 344 h 440"/>
                <a:gd name="T6" fmla="*/ 70 w 466"/>
                <a:gd name="T7" fmla="*/ 35 h 440"/>
                <a:gd name="T8" fmla="*/ 69 w 466"/>
                <a:gd name="T9" fmla="*/ 97 h 440"/>
                <a:gd name="T10" fmla="*/ 70 w 466"/>
                <a:gd name="T11" fmla="*/ 35 h 440"/>
                <a:gd name="T12" fmla="*/ 0 w 466"/>
                <a:gd name="T13" fmla="*/ 84 h 440"/>
                <a:gd name="T14" fmla="*/ 0 w 466"/>
                <a:gd name="T15" fmla="*/ 49 h 440"/>
                <a:gd name="T16" fmla="*/ 11 w 466"/>
                <a:gd name="T17" fmla="*/ 36 h 440"/>
                <a:gd name="T18" fmla="*/ 45 w 466"/>
                <a:gd name="T19" fmla="*/ 5 h 440"/>
                <a:gd name="T20" fmla="*/ 100 w 466"/>
                <a:gd name="T21" fmla="*/ 8 h 440"/>
                <a:gd name="T22" fmla="*/ 130 w 466"/>
                <a:gd name="T23" fmla="*/ 42 h 440"/>
                <a:gd name="T24" fmla="*/ 133 w 466"/>
                <a:gd name="T25" fmla="*/ 48 h 440"/>
                <a:gd name="T26" fmla="*/ 149 w 466"/>
                <a:gd name="T27" fmla="*/ 54 h 440"/>
                <a:gd name="T28" fmla="*/ 158 w 466"/>
                <a:gd name="T29" fmla="*/ 49 h 440"/>
                <a:gd name="T30" fmla="*/ 161 w 466"/>
                <a:gd name="T31" fmla="*/ 60 h 440"/>
                <a:gd name="T32" fmla="*/ 166 w 466"/>
                <a:gd name="T33" fmla="*/ 52 h 440"/>
                <a:gd name="T34" fmla="*/ 175 w 466"/>
                <a:gd name="T35" fmla="*/ 49 h 440"/>
                <a:gd name="T36" fmla="*/ 180 w 466"/>
                <a:gd name="T37" fmla="*/ 72 h 440"/>
                <a:gd name="T38" fmla="*/ 184 w 466"/>
                <a:gd name="T39" fmla="*/ 71 h 440"/>
                <a:gd name="T40" fmla="*/ 184 w 466"/>
                <a:gd name="T41" fmla="*/ 50 h 440"/>
                <a:gd name="T42" fmla="*/ 193 w 466"/>
                <a:gd name="T43" fmla="*/ 56 h 440"/>
                <a:gd name="T44" fmla="*/ 197 w 466"/>
                <a:gd name="T45" fmla="*/ 90 h 440"/>
                <a:gd name="T46" fmla="*/ 224 w 466"/>
                <a:gd name="T47" fmla="*/ 139 h 440"/>
                <a:gd name="T48" fmla="*/ 239 w 466"/>
                <a:gd name="T49" fmla="*/ 181 h 440"/>
                <a:gd name="T50" fmla="*/ 251 w 466"/>
                <a:gd name="T51" fmla="*/ 220 h 440"/>
                <a:gd name="T52" fmla="*/ 259 w 466"/>
                <a:gd name="T53" fmla="*/ 247 h 440"/>
                <a:gd name="T54" fmla="*/ 275 w 466"/>
                <a:gd name="T55" fmla="*/ 292 h 440"/>
                <a:gd name="T56" fmla="*/ 293 w 466"/>
                <a:gd name="T57" fmla="*/ 326 h 440"/>
                <a:gd name="T58" fmla="*/ 312 w 466"/>
                <a:gd name="T59" fmla="*/ 345 h 440"/>
                <a:gd name="T60" fmla="*/ 333 w 466"/>
                <a:gd name="T61" fmla="*/ 355 h 440"/>
                <a:gd name="T62" fmla="*/ 345 w 466"/>
                <a:gd name="T63" fmla="*/ 337 h 440"/>
                <a:gd name="T64" fmla="*/ 368 w 466"/>
                <a:gd name="T65" fmla="*/ 316 h 440"/>
                <a:gd name="T66" fmla="*/ 384 w 466"/>
                <a:gd name="T67" fmla="*/ 310 h 440"/>
                <a:gd name="T68" fmla="*/ 428 w 466"/>
                <a:gd name="T69" fmla="*/ 315 h 440"/>
                <a:gd name="T70" fmla="*/ 453 w 466"/>
                <a:gd name="T71" fmla="*/ 336 h 440"/>
                <a:gd name="T72" fmla="*/ 464 w 466"/>
                <a:gd name="T73" fmla="*/ 361 h 440"/>
                <a:gd name="T74" fmla="*/ 458 w 466"/>
                <a:gd name="T75" fmla="*/ 404 h 440"/>
                <a:gd name="T76" fmla="*/ 424 w 466"/>
                <a:gd name="T77" fmla="*/ 435 h 440"/>
                <a:gd name="T78" fmla="*/ 396 w 466"/>
                <a:gd name="T79" fmla="*/ 440 h 440"/>
                <a:gd name="T80" fmla="*/ 360 w 466"/>
                <a:gd name="T81" fmla="*/ 427 h 440"/>
                <a:gd name="T82" fmla="*/ 341 w 466"/>
                <a:gd name="T83" fmla="*/ 405 h 440"/>
                <a:gd name="T84" fmla="*/ 333 w 466"/>
                <a:gd name="T85" fmla="*/ 390 h 440"/>
                <a:gd name="T86" fmla="*/ 317 w 466"/>
                <a:gd name="T87" fmla="*/ 391 h 440"/>
                <a:gd name="T88" fmla="*/ 307 w 466"/>
                <a:gd name="T89" fmla="*/ 387 h 440"/>
                <a:gd name="T90" fmla="*/ 300 w 466"/>
                <a:gd name="T91" fmla="*/ 391 h 440"/>
                <a:gd name="T92" fmla="*/ 298 w 466"/>
                <a:gd name="T93" fmla="*/ 383 h 440"/>
                <a:gd name="T94" fmla="*/ 290 w 466"/>
                <a:gd name="T95" fmla="*/ 391 h 440"/>
                <a:gd name="T96" fmla="*/ 281 w 466"/>
                <a:gd name="T97" fmla="*/ 372 h 440"/>
                <a:gd name="T98" fmla="*/ 260 w 466"/>
                <a:gd name="T99" fmla="*/ 340 h 440"/>
                <a:gd name="T100" fmla="*/ 240 w 466"/>
                <a:gd name="T101" fmla="*/ 300 h 440"/>
                <a:gd name="T102" fmla="*/ 225 w 466"/>
                <a:gd name="T103" fmla="*/ 259 h 440"/>
                <a:gd name="T104" fmla="*/ 214 w 466"/>
                <a:gd name="T105" fmla="*/ 221 h 440"/>
                <a:gd name="T106" fmla="*/ 204 w 466"/>
                <a:gd name="T107" fmla="*/ 188 h 440"/>
                <a:gd name="T108" fmla="*/ 193 w 466"/>
                <a:gd name="T109" fmla="*/ 155 h 440"/>
                <a:gd name="T110" fmla="*/ 178 w 466"/>
                <a:gd name="T111" fmla="*/ 124 h 440"/>
                <a:gd name="T112" fmla="*/ 147 w 466"/>
                <a:gd name="T113" fmla="*/ 91 h 440"/>
                <a:gd name="T114" fmla="*/ 130 w 466"/>
                <a:gd name="T115" fmla="*/ 90 h 440"/>
                <a:gd name="T116" fmla="*/ 110 w 466"/>
                <a:gd name="T117" fmla="*/ 117 h 440"/>
                <a:gd name="T118" fmla="*/ 81 w 466"/>
                <a:gd name="T119" fmla="*/ 131 h 440"/>
                <a:gd name="T120" fmla="*/ 35 w 466"/>
                <a:gd name="T121" fmla="*/ 122 h 440"/>
                <a:gd name="T122" fmla="*/ 7 w 466"/>
                <a:gd name="T123" fmla="*/ 87 h 440"/>
                <a:gd name="T124" fmla="*/ 0 w 466"/>
                <a:gd name="T125" fmla="*/ 84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6" h="440">
                  <a:moveTo>
                    <a:pt x="400" y="344"/>
                  </a:moveTo>
                  <a:lnTo>
                    <a:pt x="400" y="344"/>
                  </a:lnTo>
                  <a:cubicBezTo>
                    <a:pt x="383" y="342"/>
                    <a:pt x="368" y="359"/>
                    <a:pt x="368" y="374"/>
                  </a:cubicBezTo>
                  <a:cubicBezTo>
                    <a:pt x="368" y="389"/>
                    <a:pt x="382" y="405"/>
                    <a:pt x="399" y="405"/>
                  </a:cubicBezTo>
                  <a:cubicBezTo>
                    <a:pt x="416" y="405"/>
                    <a:pt x="430" y="390"/>
                    <a:pt x="430" y="374"/>
                  </a:cubicBezTo>
                  <a:cubicBezTo>
                    <a:pt x="430" y="358"/>
                    <a:pt x="416" y="342"/>
                    <a:pt x="400" y="344"/>
                  </a:cubicBezTo>
                  <a:close/>
                  <a:moveTo>
                    <a:pt x="70" y="35"/>
                  </a:moveTo>
                  <a:lnTo>
                    <a:pt x="70" y="35"/>
                  </a:lnTo>
                  <a:cubicBezTo>
                    <a:pt x="53" y="35"/>
                    <a:pt x="39" y="49"/>
                    <a:pt x="39" y="66"/>
                  </a:cubicBezTo>
                  <a:cubicBezTo>
                    <a:pt x="39" y="83"/>
                    <a:pt x="52" y="97"/>
                    <a:pt x="69" y="97"/>
                  </a:cubicBezTo>
                  <a:cubicBezTo>
                    <a:pt x="87" y="97"/>
                    <a:pt x="100" y="83"/>
                    <a:pt x="100" y="66"/>
                  </a:cubicBezTo>
                  <a:cubicBezTo>
                    <a:pt x="100" y="49"/>
                    <a:pt x="87" y="35"/>
                    <a:pt x="70" y="35"/>
                  </a:cubicBezTo>
                  <a:close/>
                  <a:moveTo>
                    <a:pt x="0" y="84"/>
                  </a:moveTo>
                  <a:lnTo>
                    <a:pt x="0" y="84"/>
                  </a:lnTo>
                  <a:lnTo>
                    <a:pt x="0" y="50"/>
                  </a:lnTo>
                  <a:cubicBezTo>
                    <a:pt x="0" y="49"/>
                    <a:pt x="0" y="49"/>
                    <a:pt x="0" y="49"/>
                  </a:cubicBezTo>
                  <a:cubicBezTo>
                    <a:pt x="6" y="49"/>
                    <a:pt x="6" y="49"/>
                    <a:pt x="8" y="42"/>
                  </a:cubicBezTo>
                  <a:cubicBezTo>
                    <a:pt x="9" y="40"/>
                    <a:pt x="10" y="38"/>
                    <a:pt x="11" y="36"/>
                  </a:cubicBezTo>
                  <a:cubicBezTo>
                    <a:pt x="14" y="29"/>
                    <a:pt x="19" y="22"/>
                    <a:pt x="25" y="17"/>
                  </a:cubicBezTo>
                  <a:cubicBezTo>
                    <a:pt x="31" y="12"/>
                    <a:pt x="38" y="8"/>
                    <a:pt x="45" y="5"/>
                  </a:cubicBezTo>
                  <a:cubicBezTo>
                    <a:pt x="58" y="0"/>
                    <a:pt x="70" y="0"/>
                    <a:pt x="83" y="1"/>
                  </a:cubicBezTo>
                  <a:cubicBezTo>
                    <a:pt x="89" y="2"/>
                    <a:pt x="95" y="5"/>
                    <a:pt x="100" y="8"/>
                  </a:cubicBezTo>
                  <a:cubicBezTo>
                    <a:pt x="106" y="11"/>
                    <a:pt x="112" y="15"/>
                    <a:pt x="116" y="20"/>
                  </a:cubicBezTo>
                  <a:cubicBezTo>
                    <a:pt x="122" y="26"/>
                    <a:pt x="128" y="33"/>
                    <a:pt x="130" y="42"/>
                  </a:cubicBezTo>
                  <a:cubicBezTo>
                    <a:pt x="131" y="43"/>
                    <a:pt x="131" y="45"/>
                    <a:pt x="132" y="46"/>
                  </a:cubicBezTo>
                  <a:cubicBezTo>
                    <a:pt x="132" y="47"/>
                    <a:pt x="133" y="48"/>
                    <a:pt x="133" y="48"/>
                  </a:cubicBezTo>
                  <a:cubicBezTo>
                    <a:pt x="137" y="48"/>
                    <a:pt x="140" y="51"/>
                    <a:pt x="143" y="53"/>
                  </a:cubicBezTo>
                  <a:cubicBezTo>
                    <a:pt x="144" y="54"/>
                    <a:pt x="146" y="54"/>
                    <a:pt x="149" y="54"/>
                  </a:cubicBezTo>
                  <a:cubicBezTo>
                    <a:pt x="149" y="52"/>
                    <a:pt x="149" y="51"/>
                    <a:pt x="149" y="49"/>
                  </a:cubicBezTo>
                  <a:lnTo>
                    <a:pt x="158" y="49"/>
                  </a:lnTo>
                  <a:cubicBezTo>
                    <a:pt x="158" y="51"/>
                    <a:pt x="158" y="53"/>
                    <a:pt x="158" y="55"/>
                  </a:cubicBezTo>
                  <a:cubicBezTo>
                    <a:pt x="157" y="58"/>
                    <a:pt x="159" y="59"/>
                    <a:pt x="161" y="60"/>
                  </a:cubicBezTo>
                  <a:cubicBezTo>
                    <a:pt x="163" y="61"/>
                    <a:pt x="164" y="61"/>
                    <a:pt x="166" y="62"/>
                  </a:cubicBezTo>
                  <a:cubicBezTo>
                    <a:pt x="166" y="59"/>
                    <a:pt x="166" y="56"/>
                    <a:pt x="166" y="52"/>
                  </a:cubicBezTo>
                  <a:cubicBezTo>
                    <a:pt x="166" y="50"/>
                    <a:pt x="167" y="49"/>
                    <a:pt x="169" y="49"/>
                  </a:cubicBezTo>
                  <a:cubicBezTo>
                    <a:pt x="171" y="49"/>
                    <a:pt x="172" y="49"/>
                    <a:pt x="175" y="49"/>
                  </a:cubicBezTo>
                  <a:cubicBezTo>
                    <a:pt x="175" y="53"/>
                    <a:pt x="175" y="58"/>
                    <a:pt x="174" y="62"/>
                  </a:cubicBezTo>
                  <a:cubicBezTo>
                    <a:pt x="174" y="67"/>
                    <a:pt x="175" y="70"/>
                    <a:pt x="180" y="72"/>
                  </a:cubicBezTo>
                  <a:cubicBezTo>
                    <a:pt x="181" y="72"/>
                    <a:pt x="181" y="74"/>
                    <a:pt x="183" y="76"/>
                  </a:cubicBezTo>
                  <a:cubicBezTo>
                    <a:pt x="184" y="74"/>
                    <a:pt x="184" y="72"/>
                    <a:pt x="184" y="71"/>
                  </a:cubicBezTo>
                  <a:cubicBezTo>
                    <a:pt x="184" y="65"/>
                    <a:pt x="184" y="59"/>
                    <a:pt x="184" y="53"/>
                  </a:cubicBezTo>
                  <a:lnTo>
                    <a:pt x="184" y="50"/>
                  </a:lnTo>
                  <a:cubicBezTo>
                    <a:pt x="185" y="49"/>
                    <a:pt x="185" y="49"/>
                    <a:pt x="185" y="49"/>
                  </a:cubicBezTo>
                  <a:cubicBezTo>
                    <a:pt x="193" y="48"/>
                    <a:pt x="193" y="48"/>
                    <a:pt x="193" y="56"/>
                  </a:cubicBezTo>
                  <a:cubicBezTo>
                    <a:pt x="193" y="65"/>
                    <a:pt x="192" y="74"/>
                    <a:pt x="193" y="83"/>
                  </a:cubicBezTo>
                  <a:cubicBezTo>
                    <a:pt x="193" y="85"/>
                    <a:pt x="195" y="88"/>
                    <a:pt x="197" y="90"/>
                  </a:cubicBezTo>
                  <a:cubicBezTo>
                    <a:pt x="202" y="97"/>
                    <a:pt x="208" y="105"/>
                    <a:pt x="212" y="113"/>
                  </a:cubicBezTo>
                  <a:cubicBezTo>
                    <a:pt x="217" y="121"/>
                    <a:pt x="221" y="130"/>
                    <a:pt x="224" y="139"/>
                  </a:cubicBezTo>
                  <a:cubicBezTo>
                    <a:pt x="228" y="148"/>
                    <a:pt x="231" y="156"/>
                    <a:pt x="234" y="165"/>
                  </a:cubicBezTo>
                  <a:cubicBezTo>
                    <a:pt x="236" y="170"/>
                    <a:pt x="238" y="175"/>
                    <a:pt x="239" y="181"/>
                  </a:cubicBezTo>
                  <a:cubicBezTo>
                    <a:pt x="241" y="187"/>
                    <a:pt x="244" y="194"/>
                    <a:pt x="246" y="201"/>
                  </a:cubicBezTo>
                  <a:cubicBezTo>
                    <a:pt x="247" y="207"/>
                    <a:pt x="249" y="214"/>
                    <a:pt x="251" y="220"/>
                  </a:cubicBezTo>
                  <a:cubicBezTo>
                    <a:pt x="252" y="226"/>
                    <a:pt x="255" y="232"/>
                    <a:pt x="256" y="238"/>
                  </a:cubicBezTo>
                  <a:cubicBezTo>
                    <a:pt x="257" y="241"/>
                    <a:pt x="258" y="244"/>
                    <a:pt x="259" y="247"/>
                  </a:cubicBezTo>
                  <a:cubicBezTo>
                    <a:pt x="261" y="256"/>
                    <a:pt x="264" y="264"/>
                    <a:pt x="267" y="272"/>
                  </a:cubicBezTo>
                  <a:cubicBezTo>
                    <a:pt x="270" y="279"/>
                    <a:pt x="272" y="286"/>
                    <a:pt x="275" y="292"/>
                  </a:cubicBezTo>
                  <a:cubicBezTo>
                    <a:pt x="277" y="298"/>
                    <a:pt x="279" y="303"/>
                    <a:pt x="282" y="308"/>
                  </a:cubicBezTo>
                  <a:cubicBezTo>
                    <a:pt x="286" y="314"/>
                    <a:pt x="289" y="320"/>
                    <a:pt x="293" y="326"/>
                  </a:cubicBezTo>
                  <a:cubicBezTo>
                    <a:pt x="296" y="330"/>
                    <a:pt x="298" y="334"/>
                    <a:pt x="302" y="337"/>
                  </a:cubicBezTo>
                  <a:cubicBezTo>
                    <a:pt x="304" y="340"/>
                    <a:pt x="308" y="342"/>
                    <a:pt x="312" y="345"/>
                  </a:cubicBezTo>
                  <a:cubicBezTo>
                    <a:pt x="316" y="349"/>
                    <a:pt x="322" y="350"/>
                    <a:pt x="327" y="353"/>
                  </a:cubicBezTo>
                  <a:cubicBezTo>
                    <a:pt x="329" y="354"/>
                    <a:pt x="331" y="354"/>
                    <a:pt x="333" y="355"/>
                  </a:cubicBezTo>
                  <a:cubicBezTo>
                    <a:pt x="335" y="355"/>
                    <a:pt x="336" y="355"/>
                    <a:pt x="337" y="352"/>
                  </a:cubicBezTo>
                  <a:cubicBezTo>
                    <a:pt x="339" y="347"/>
                    <a:pt x="342" y="342"/>
                    <a:pt x="345" y="337"/>
                  </a:cubicBezTo>
                  <a:cubicBezTo>
                    <a:pt x="347" y="335"/>
                    <a:pt x="349" y="332"/>
                    <a:pt x="351" y="330"/>
                  </a:cubicBezTo>
                  <a:cubicBezTo>
                    <a:pt x="355" y="324"/>
                    <a:pt x="361" y="320"/>
                    <a:pt x="368" y="316"/>
                  </a:cubicBezTo>
                  <a:cubicBezTo>
                    <a:pt x="372" y="314"/>
                    <a:pt x="375" y="313"/>
                    <a:pt x="379" y="311"/>
                  </a:cubicBezTo>
                  <a:cubicBezTo>
                    <a:pt x="381" y="311"/>
                    <a:pt x="382" y="310"/>
                    <a:pt x="384" y="310"/>
                  </a:cubicBezTo>
                  <a:cubicBezTo>
                    <a:pt x="390" y="309"/>
                    <a:pt x="397" y="308"/>
                    <a:pt x="403" y="308"/>
                  </a:cubicBezTo>
                  <a:cubicBezTo>
                    <a:pt x="412" y="309"/>
                    <a:pt x="421" y="310"/>
                    <a:pt x="428" y="315"/>
                  </a:cubicBezTo>
                  <a:cubicBezTo>
                    <a:pt x="432" y="317"/>
                    <a:pt x="436" y="319"/>
                    <a:pt x="439" y="321"/>
                  </a:cubicBezTo>
                  <a:cubicBezTo>
                    <a:pt x="444" y="326"/>
                    <a:pt x="449" y="331"/>
                    <a:pt x="453" y="336"/>
                  </a:cubicBezTo>
                  <a:cubicBezTo>
                    <a:pt x="456" y="340"/>
                    <a:pt x="459" y="346"/>
                    <a:pt x="461" y="351"/>
                  </a:cubicBezTo>
                  <a:cubicBezTo>
                    <a:pt x="463" y="354"/>
                    <a:pt x="464" y="357"/>
                    <a:pt x="464" y="361"/>
                  </a:cubicBezTo>
                  <a:cubicBezTo>
                    <a:pt x="465" y="367"/>
                    <a:pt x="466" y="373"/>
                    <a:pt x="465" y="379"/>
                  </a:cubicBezTo>
                  <a:cubicBezTo>
                    <a:pt x="464" y="388"/>
                    <a:pt x="462" y="397"/>
                    <a:pt x="458" y="404"/>
                  </a:cubicBezTo>
                  <a:cubicBezTo>
                    <a:pt x="454" y="410"/>
                    <a:pt x="451" y="416"/>
                    <a:pt x="446" y="421"/>
                  </a:cubicBezTo>
                  <a:cubicBezTo>
                    <a:pt x="439" y="427"/>
                    <a:pt x="432" y="431"/>
                    <a:pt x="424" y="435"/>
                  </a:cubicBezTo>
                  <a:cubicBezTo>
                    <a:pt x="420" y="437"/>
                    <a:pt x="415" y="439"/>
                    <a:pt x="410" y="439"/>
                  </a:cubicBezTo>
                  <a:cubicBezTo>
                    <a:pt x="405" y="439"/>
                    <a:pt x="400" y="440"/>
                    <a:pt x="396" y="440"/>
                  </a:cubicBezTo>
                  <a:cubicBezTo>
                    <a:pt x="387" y="439"/>
                    <a:pt x="379" y="438"/>
                    <a:pt x="371" y="434"/>
                  </a:cubicBezTo>
                  <a:cubicBezTo>
                    <a:pt x="368" y="431"/>
                    <a:pt x="363" y="430"/>
                    <a:pt x="360" y="427"/>
                  </a:cubicBezTo>
                  <a:cubicBezTo>
                    <a:pt x="356" y="424"/>
                    <a:pt x="353" y="421"/>
                    <a:pt x="350" y="417"/>
                  </a:cubicBezTo>
                  <a:cubicBezTo>
                    <a:pt x="347" y="413"/>
                    <a:pt x="344" y="409"/>
                    <a:pt x="341" y="405"/>
                  </a:cubicBezTo>
                  <a:cubicBezTo>
                    <a:pt x="339" y="402"/>
                    <a:pt x="339" y="398"/>
                    <a:pt x="337" y="395"/>
                  </a:cubicBezTo>
                  <a:cubicBezTo>
                    <a:pt x="336" y="393"/>
                    <a:pt x="334" y="391"/>
                    <a:pt x="333" y="390"/>
                  </a:cubicBezTo>
                  <a:cubicBezTo>
                    <a:pt x="330" y="389"/>
                    <a:pt x="328" y="389"/>
                    <a:pt x="325" y="388"/>
                  </a:cubicBezTo>
                  <a:cubicBezTo>
                    <a:pt x="324" y="392"/>
                    <a:pt x="323" y="392"/>
                    <a:pt x="317" y="391"/>
                  </a:cubicBezTo>
                  <a:cubicBezTo>
                    <a:pt x="315" y="385"/>
                    <a:pt x="313" y="383"/>
                    <a:pt x="307" y="382"/>
                  </a:cubicBezTo>
                  <a:lnTo>
                    <a:pt x="307" y="387"/>
                  </a:lnTo>
                  <a:lnTo>
                    <a:pt x="307" y="391"/>
                  </a:lnTo>
                  <a:cubicBezTo>
                    <a:pt x="304" y="391"/>
                    <a:pt x="302" y="392"/>
                    <a:pt x="300" y="391"/>
                  </a:cubicBezTo>
                  <a:cubicBezTo>
                    <a:pt x="299" y="391"/>
                    <a:pt x="298" y="390"/>
                    <a:pt x="298" y="389"/>
                  </a:cubicBezTo>
                  <a:cubicBezTo>
                    <a:pt x="298" y="387"/>
                    <a:pt x="298" y="385"/>
                    <a:pt x="298" y="383"/>
                  </a:cubicBezTo>
                  <a:cubicBezTo>
                    <a:pt x="298" y="377"/>
                    <a:pt x="296" y="375"/>
                    <a:pt x="290" y="372"/>
                  </a:cubicBezTo>
                  <a:lnTo>
                    <a:pt x="290" y="391"/>
                  </a:lnTo>
                  <a:lnTo>
                    <a:pt x="281" y="391"/>
                  </a:lnTo>
                  <a:cubicBezTo>
                    <a:pt x="281" y="385"/>
                    <a:pt x="280" y="378"/>
                    <a:pt x="281" y="372"/>
                  </a:cubicBezTo>
                  <a:cubicBezTo>
                    <a:pt x="281" y="367"/>
                    <a:pt x="279" y="363"/>
                    <a:pt x="275" y="359"/>
                  </a:cubicBezTo>
                  <a:cubicBezTo>
                    <a:pt x="269" y="354"/>
                    <a:pt x="265" y="347"/>
                    <a:pt x="260" y="340"/>
                  </a:cubicBezTo>
                  <a:cubicBezTo>
                    <a:pt x="255" y="333"/>
                    <a:pt x="251" y="325"/>
                    <a:pt x="247" y="317"/>
                  </a:cubicBezTo>
                  <a:cubicBezTo>
                    <a:pt x="244" y="312"/>
                    <a:pt x="242" y="306"/>
                    <a:pt x="240" y="300"/>
                  </a:cubicBezTo>
                  <a:cubicBezTo>
                    <a:pt x="237" y="293"/>
                    <a:pt x="234" y="286"/>
                    <a:pt x="232" y="280"/>
                  </a:cubicBezTo>
                  <a:cubicBezTo>
                    <a:pt x="229" y="273"/>
                    <a:pt x="227" y="266"/>
                    <a:pt x="225" y="259"/>
                  </a:cubicBezTo>
                  <a:cubicBezTo>
                    <a:pt x="223" y="254"/>
                    <a:pt x="222" y="250"/>
                    <a:pt x="221" y="245"/>
                  </a:cubicBezTo>
                  <a:cubicBezTo>
                    <a:pt x="219" y="237"/>
                    <a:pt x="216" y="229"/>
                    <a:pt x="214" y="221"/>
                  </a:cubicBezTo>
                  <a:cubicBezTo>
                    <a:pt x="212" y="217"/>
                    <a:pt x="211" y="212"/>
                    <a:pt x="210" y="208"/>
                  </a:cubicBezTo>
                  <a:cubicBezTo>
                    <a:pt x="208" y="201"/>
                    <a:pt x="206" y="195"/>
                    <a:pt x="204" y="188"/>
                  </a:cubicBezTo>
                  <a:cubicBezTo>
                    <a:pt x="203" y="184"/>
                    <a:pt x="202" y="180"/>
                    <a:pt x="200" y="175"/>
                  </a:cubicBezTo>
                  <a:cubicBezTo>
                    <a:pt x="198" y="168"/>
                    <a:pt x="195" y="161"/>
                    <a:pt x="193" y="155"/>
                  </a:cubicBezTo>
                  <a:cubicBezTo>
                    <a:pt x="190" y="148"/>
                    <a:pt x="187" y="142"/>
                    <a:pt x="184" y="136"/>
                  </a:cubicBezTo>
                  <a:cubicBezTo>
                    <a:pt x="183" y="132"/>
                    <a:pt x="181" y="128"/>
                    <a:pt x="178" y="124"/>
                  </a:cubicBezTo>
                  <a:cubicBezTo>
                    <a:pt x="174" y="118"/>
                    <a:pt x="170" y="113"/>
                    <a:pt x="166" y="107"/>
                  </a:cubicBezTo>
                  <a:cubicBezTo>
                    <a:pt x="161" y="100"/>
                    <a:pt x="154" y="95"/>
                    <a:pt x="147" y="91"/>
                  </a:cubicBezTo>
                  <a:cubicBezTo>
                    <a:pt x="143" y="89"/>
                    <a:pt x="138" y="87"/>
                    <a:pt x="134" y="86"/>
                  </a:cubicBezTo>
                  <a:cubicBezTo>
                    <a:pt x="133" y="86"/>
                    <a:pt x="131" y="89"/>
                    <a:pt x="130" y="90"/>
                  </a:cubicBezTo>
                  <a:cubicBezTo>
                    <a:pt x="128" y="95"/>
                    <a:pt x="126" y="100"/>
                    <a:pt x="123" y="105"/>
                  </a:cubicBezTo>
                  <a:cubicBezTo>
                    <a:pt x="120" y="109"/>
                    <a:pt x="115" y="113"/>
                    <a:pt x="110" y="117"/>
                  </a:cubicBezTo>
                  <a:cubicBezTo>
                    <a:pt x="106" y="120"/>
                    <a:pt x="102" y="123"/>
                    <a:pt x="98" y="125"/>
                  </a:cubicBezTo>
                  <a:cubicBezTo>
                    <a:pt x="92" y="128"/>
                    <a:pt x="87" y="129"/>
                    <a:pt x="81" y="131"/>
                  </a:cubicBezTo>
                  <a:cubicBezTo>
                    <a:pt x="79" y="132"/>
                    <a:pt x="76" y="132"/>
                    <a:pt x="73" y="132"/>
                  </a:cubicBezTo>
                  <a:cubicBezTo>
                    <a:pt x="60" y="133"/>
                    <a:pt x="47" y="129"/>
                    <a:pt x="35" y="122"/>
                  </a:cubicBezTo>
                  <a:cubicBezTo>
                    <a:pt x="29" y="118"/>
                    <a:pt x="23" y="113"/>
                    <a:pt x="18" y="107"/>
                  </a:cubicBezTo>
                  <a:cubicBezTo>
                    <a:pt x="13" y="101"/>
                    <a:pt x="9" y="94"/>
                    <a:pt x="7" y="87"/>
                  </a:cubicBezTo>
                  <a:cubicBezTo>
                    <a:pt x="7" y="85"/>
                    <a:pt x="6" y="84"/>
                    <a:pt x="3" y="84"/>
                  </a:cubicBezTo>
                  <a:cubicBezTo>
                    <a:pt x="2" y="84"/>
                    <a:pt x="1" y="84"/>
                    <a:pt x="0" y="84"/>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38" name="Freeform 161"/>
            <p:cNvSpPr>
              <a:spLocks noEditPoints="1"/>
            </p:cNvSpPr>
            <p:nvPr/>
          </p:nvSpPr>
          <p:spPr bwMode="auto">
            <a:xfrm>
              <a:off x="10604501" y="4729146"/>
              <a:ext cx="136525" cy="125413"/>
            </a:xfrm>
            <a:custGeom>
              <a:avLst/>
              <a:gdLst>
                <a:gd name="T0" fmla="*/ 67 w 142"/>
                <a:gd name="T1" fmla="*/ 96 h 132"/>
                <a:gd name="T2" fmla="*/ 67 w 142"/>
                <a:gd name="T3" fmla="*/ 96 h 132"/>
                <a:gd name="T4" fmla="*/ 98 w 142"/>
                <a:gd name="T5" fmla="*/ 66 h 132"/>
                <a:gd name="T6" fmla="*/ 66 w 142"/>
                <a:gd name="T7" fmla="*/ 36 h 132"/>
                <a:gd name="T8" fmla="*/ 36 w 142"/>
                <a:gd name="T9" fmla="*/ 66 h 132"/>
                <a:gd name="T10" fmla="*/ 67 w 142"/>
                <a:gd name="T11" fmla="*/ 96 h 132"/>
                <a:gd name="T12" fmla="*/ 133 w 142"/>
                <a:gd name="T13" fmla="*/ 57 h 132"/>
                <a:gd name="T14" fmla="*/ 133 w 142"/>
                <a:gd name="T15" fmla="*/ 57 h 132"/>
                <a:gd name="T16" fmla="*/ 133 w 142"/>
                <a:gd name="T17" fmla="*/ 49 h 132"/>
                <a:gd name="T18" fmla="*/ 140 w 142"/>
                <a:gd name="T19" fmla="*/ 49 h 132"/>
                <a:gd name="T20" fmla="*/ 142 w 142"/>
                <a:gd name="T21" fmla="*/ 51 h 132"/>
                <a:gd name="T22" fmla="*/ 142 w 142"/>
                <a:gd name="T23" fmla="*/ 81 h 132"/>
                <a:gd name="T24" fmla="*/ 139 w 142"/>
                <a:gd name="T25" fmla="*/ 84 h 132"/>
                <a:gd name="T26" fmla="*/ 133 w 142"/>
                <a:gd name="T27" fmla="*/ 84 h 132"/>
                <a:gd name="T28" fmla="*/ 133 w 142"/>
                <a:gd name="T29" fmla="*/ 75 h 132"/>
                <a:gd name="T30" fmla="*/ 126 w 142"/>
                <a:gd name="T31" fmla="*/ 95 h 132"/>
                <a:gd name="T32" fmla="*/ 107 w 142"/>
                <a:gd name="T33" fmla="*/ 118 h 132"/>
                <a:gd name="T34" fmla="*/ 77 w 142"/>
                <a:gd name="T35" fmla="*/ 131 h 132"/>
                <a:gd name="T36" fmla="*/ 62 w 142"/>
                <a:gd name="T37" fmla="*/ 132 h 132"/>
                <a:gd name="T38" fmla="*/ 38 w 142"/>
                <a:gd name="T39" fmla="*/ 125 h 132"/>
                <a:gd name="T40" fmla="*/ 25 w 142"/>
                <a:gd name="T41" fmla="*/ 117 h 132"/>
                <a:gd name="T42" fmla="*/ 10 w 142"/>
                <a:gd name="T43" fmla="*/ 99 h 132"/>
                <a:gd name="T44" fmla="*/ 4 w 142"/>
                <a:gd name="T45" fmla="*/ 84 h 132"/>
                <a:gd name="T46" fmla="*/ 0 w 142"/>
                <a:gd name="T47" fmla="*/ 82 h 132"/>
                <a:gd name="T48" fmla="*/ 1 w 142"/>
                <a:gd name="T49" fmla="*/ 62 h 132"/>
                <a:gd name="T50" fmla="*/ 6 w 142"/>
                <a:gd name="T51" fmla="*/ 41 h 132"/>
                <a:gd name="T52" fmla="*/ 18 w 142"/>
                <a:gd name="T53" fmla="*/ 21 h 132"/>
                <a:gd name="T54" fmla="*/ 31 w 142"/>
                <a:gd name="T55" fmla="*/ 11 h 132"/>
                <a:gd name="T56" fmla="*/ 47 w 142"/>
                <a:gd name="T57" fmla="*/ 3 h 132"/>
                <a:gd name="T58" fmla="*/ 51 w 142"/>
                <a:gd name="T59" fmla="*/ 2 h 132"/>
                <a:gd name="T60" fmla="*/ 70 w 142"/>
                <a:gd name="T61" fmla="*/ 0 h 132"/>
                <a:gd name="T62" fmla="*/ 96 w 142"/>
                <a:gd name="T63" fmla="*/ 7 h 132"/>
                <a:gd name="T64" fmla="*/ 116 w 142"/>
                <a:gd name="T65" fmla="*/ 22 h 132"/>
                <a:gd name="T66" fmla="*/ 129 w 142"/>
                <a:gd name="T67" fmla="*/ 46 h 132"/>
                <a:gd name="T68" fmla="*/ 133 w 142"/>
                <a:gd name="T69" fmla="*/ 56 h 132"/>
                <a:gd name="T70" fmla="*/ 133 w 142"/>
                <a:gd name="T71" fmla="*/ 5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2" h="132">
                  <a:moveTo>
                    <a:pt x="67" y="96"/>
                  </a:moveTo>
                  <a:lnTo>
                    <a:pt x="67" y="96"/>
                  </a:lnTo>
                  <a:cubicBezTo>
                    <a:pt x="86" y="97"/>
                    <a:pt x="98" y="82"/>
                    <a:pt x="98" y="66"/>
                  </a:cubicBezTo>
                  <a:cubicBezTo>
                    <a:pt x="97" y="50"/>
                    <a:pt x="86" y="35"/>
                    <a:pt x="66" y="36"/>
                  </a:cubicBezTo>
                  <a:cubicBezTo>
                    <a:pt x="47" y="36"/>
                    <a:pt x="36" y="50"/>
                    <a:pt x="36" y="66"/>
                  </a:cubicBezTo>
                  <a:cubicBezTo>
                    <a:pt x="36" y="82"/>
                    <a:pt x="48" y="97"/>
                    <a:pt x="67" y="96"/>
                  </a:cubicBezTo>
                  <a:close/>
                  <a:moveTo>
                    <a:pt x="133" y="57"/>
                  </a:moveTo>
                  <a:lnTo>
                    <a:pt x="133" y="57"/>
                  </a:lnTo>
                  <a:lnTo>
                    <a:pt x="133" y="49"/>
                  </a:lnTo>
                  <a:cubicBezTo>
                    <a:pt x="136" y="49"/>
                    <a:pt x="138" y="48"/>
                    <a:pt x="140" y="49"/>
                  </a:cubicBezTo>
                  <a:cubicBezTo>
                    <a:pt x="140" y="49"/>
                    <a:pt x="142" y="50"/>
                    <a:pt x="142" y="51"/>
                  </a:cubicBezTo>
                  <a:cubicBezTo>
                    <a:pt x="142" y="61"/>
                    <a:pt x="142" y="71"/>
                    <a:pt x="142" y="81"/>
                  </a:cubicBezTo>
                  <a:cubicBezTo>
                    <a:pt x="142" y="83"/>
                    <a:pt x="141" y="84"/>
                    <a:pt x="139" y="84"/>
                  </a:cubicBezTo>
                  <a:cubicBezTo>
                    <a:pt x="137" y="84"/>
                    <a:pt x="136" y="84"/>
                    <a:pt x="133" y="84"/>
                  </a:cubicBezTo>
                  <a:lnTo>
                    <a:pt x="133" y="75"/>
                  </a:lnTo>
                  <a:cubicBezTo>
                    <a:pt x="131" y="82"/>
                    <a:pt x="129" y="89"/>
                    <a:pt x="126" y="95"/>
                  </a:cubicBezTo>
                  <a:cubicBezTo>
                    <a:pt x="122" y="104"/>
                    <a:pt x="116" y="112"/>
                    <a:pt x="107" y="118"/>
                  </a:cubicBezTo>
                  <a:cubicBezTo>
                    <a:pt x="98" y="125"/>
                    <a:pt x="89" y="130"/>
                    <a:pt x="77" y="131"/>
                  </a:cubicBezTo>
                  <a:cubicBezTo>
                    <a:pt x="72" y="131"/>
                    <a:pt x="67" y="132"/>
                    <a:pt x="62" y="132"/>
                  </a:cubicBezTo>
                  <a:cubicBezTo>
                    <a:pt x="54" y="131"/>
                    <a:pt x="45" y="130"/>
                    <a:pt x="38" y="125"/>
                  </a:cubicBezTo>
                  <a:cubicBezTo>
                    <a:pt x="34" y="122"/>
                    <a:pt x="29" y="121"/>
                    <a:pt x="25" y="117"/>
                  </a:cubicBezTo>
                  <a:cubicBezTo>
                    <a:pt x="19" y="112"/>
                    <a:pt x="14" y="105"/>
                    <a:pt x="10" y="99"/>
                  </a:cubicBezTo>
                  <a:cubicBezTo>
                    <a:pt x="7" y="95"/>
                    <a:pt x="6" y="89"/>
                    <a:pt x="4" y="84"/>
                  </a:cubicBezTo>
                  <a:cubicBezTo>
                    <a:pt x="3" y="83"/>
                    <a:pt x="1" y="82"/>
                    <a:pt x="0" y="82"/>
                  </a:cubicBezTo>
                  <a:cubicBezTo>
                    <a:pt x="0" y="75"/>
                    <a:pt x="1" y="68"/>
                    <a:pt x="1" y="62"/>
                  </a:cubicBezTo>
                  <a:cubicBezTo>
                    <a:pt x="1" y="54"/>
                    <a:pt x="4" y="48"/>
                    <a:pt x="6" y="41"/>
                  </a:cubicBezTo>
                  <a:cubicBezTo>
                    <a:pt x="9" y="34"/>
                    <a:pt x="13" y="27"/>
                    <a:pt x="18" y="21"/>
                  </a:cubicBezTo>
                  <a:cubicBezTo>
                    <a:pt x="22" y="17"/>
                    <a:pt x="26" y="14"/>
                    <a:pt x="31" y="11"/>
                  </a:cubicBezTo>
                  <a:cubicBezTo>
                    <a:pt x="36" y="8"/>
                    <a:pt x="41" y="5"/>
                    <a:pt x="47" y="3"/>
                  </a:cubicBezTo>
                  <a:cubicBezTo>
                    <a:pt x="48" y="2"/>
                    <a:pt x="50" y="2"/>
                    <a:pt x="51" y="2"/>
                  </a:cubicBezTo>
                  <a:cubicBezTo>
                    <a:pt x="58" y="1"/>
                    <a:pt x="64" y="0"/>
                    <a:pt x="70" y="0"/>
                  </a:cubicBezTo>
                  <a:cubicBezTo>
                    <a:pt x="79" y="1"/>
                    <a:pt x="87" y="3"/>
                    <a:pt x="96" y="7"/>
                  </a:cubicBezTo>
                  <a:cubicBezTo>
                    <a:pt x="103" y="11"/>
                    <a:pt x="110" y="16"/>
                    <a:pt x="116" y="22"/>
                  </a:cubicBezTo>
                  <a:cubicBezTo>
                    <a:pt x="122" y="29"/>
                    <a:pt x="127" y="37"/>
                    <a:pt x="129" y="46"/>
                  </a:cubicBezTo>
                  <a:cubicBezTo>
                    <a:pt x="130" y="50"/>
                    <a:pt x="132" y="53"/>
                    <a:pt x="133" y="56"/>
                  </a:cubicBezTo>
                  <a:cubicBezTo>
                    <a:pt x="133" y="56"/>
                    <a:pt x="133" y="57"/>
                    <a:pt x="133" y="57"/>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39" name="Freeform 162"/>
            <p:cNvSpPr>
              <a:spLocks noEditPoints="1"/>
            </p:cNvSpPr>
            <p:nvPr/>
          </p:nvSpPr>
          <p:spPr bwMode="auto">
            <a:xfrm>
              <a:off x="10287001" y="4435458"/>
              <a:ext cx="133350" cy="125413"/>
            </a:xfrm>
            <a:custGeom>
              <a:avLst/>
              <a:gdLst>
                <a:gd name="T0" fmla="*/ 67 w 141"/>
                <a:gd name="T1" fmla="*/ 35 h 132"/>
                <a:gd name="T2" fmla="*/ 67 w 141"/>
                <a:gd name="T3" fmla="*/ 35 h 132"/>
                <a:gd name="T4" fmla="*/ 35 w 141"/>
                <a:gd name="T5" fmla="*/ 66 h 132"/>
                <a:gd name="T6" fmla="*/ 66 w 141"/>
                <a:gd name="T7" fmla="*/ 97 h 132"/>
                <a:gd name="T8" fmla="*/ 97 w 141"/>
                <a:gd name="T9" fmla="*/ 66 h 132"/>
                <a:gd name="T10" fmla="*/ 67 w 141"/>
                <a:gd name="T11" fmla="*/ 35 h 132"/>
                <a:gd name="T12" fmla="*/ 141 w 141"/>
                <a:gd name="T13" fmla="*/ 49 h 132"/>
                <a:gd name="T14" fmla="*/ 141 w 141"/>
                <a:gd name="T15" fmla="*/ 49 h 132"/>
                <a:gd name="T16" fmla="*/ 141 w 141"/>
                <a:gd name="T17" fmla="*/ 84 h 132"/>
                <a:gd name="T18" fmla="*/ 132 w 141"/>
                <a:gd name="T19" fmla="*/ 84 h 132"/>
                <a:gd name="T20" fmla="*/ 129 w 141"/>
                <a:gd name="T21" fmla="*/ 86 h 132"/>
                <a:gd name="T22" fmla="*/ 115 w 141"/>
                <a:gd name="T23" fmla="*/ 110 h 132"/>
                <a:gd name="T24" fmla="*/ 92 w 141"/>
                <a:gd name="T25" fmla="*/ 127 h 132"/>
                <a:gd name="T26" fmla="*/ 78 w 141"/>
                <a:gd name="T27" fmla="*/ 131 h 132"/>
                <a:gd name="T28" fmla="*/ 67 w 141"/>
                <a:gd name="T29" fmla="*/ 132 h 132"/>
                <a:gd name="T30" fmla="*/ 33 w 141"/>
                <a:gd name="T31" fmla="*/ 123 h 132"/>
                <a:gd name="T32" fmla="*/ 17 w 141"/>
                <a:gd name="T33" fmla="*/ 110 h 132"/>
                <a:gd name="T34" fmla="*/ 5 w 141"/>
                <a:gd name="T35" fmla="*/ 91 h 132"/>
                <a:gd name="T36" fmla="*/ 1 w 141"/>
                <a:gd name="T37" fmla="*/ 61 h 132"/>
                <a:gd name="T38" fmla="*/ 7 w 141"/>
                <a:gd name="T39" fmla="*/ 37 h 132"/>
                <a:gd name="T40" fmla="*/ 20 w 141"/>
                <a:gd name="T41" fmla="*/ 19 h 132"/>
                <a:gd name="T42" fmla="*/ 32 w 141"/>
                <a:gd name="T43" fmla="*/ 10 h 132"/>
                <a:gd name="T44" fmla="*/ 47 w 141"/>
                <a:gd name="T45" fmla="*/ 3 h 132"/>
                <a:gd name="T46" fmla="*/ 60 w 141"/>
                <a:gd name="T47" fmla="*/ 1 h 132"/>
                <a:gd name="T48" fmla="*/ 79 w 141"/>
                <a:gd name="T49" fmla="*/ 1 h 132"/>
                <a:gd name="T50" fmla="*/ 99 w 141"/>
                <a:gd name="T51" fmla="*/ 9 h 132"/>
                <a:gd name="T52" fmla="*/ 111 w 141"/>
                <a:gd name="T53" fmla="*/ 17 h 132"/>
                <a:gd name="T54" fmla="*/ 125 w 141"/>
                <a:gd name="T55" fmla="*/ 36 h 132"/>
                <a:gd name="T56" fmla="*/ 130 w 141"/>
                <a:gd name="T57" fmla="*/ 47 h 132"/>
                <a:gd name="T58" fmla="*/ 133 w 141"/>
                <a:gd name="T59" fmla="*/ 49 h 132"/>
                <a:gd name="T60" fmla="*/ 141 w 141"/>
                <a:gd name="T61" fmla="*/ 4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1" h="132">
                  <a:moveTo>
                    <a:pt x="67" y="35"/>
                  </a:moveTo>
                  <a:lnTo>
                    <a:pt x="67" y="35"/>
                  </a:lnTo>
                  <a:cubicBezTo>
                    <a:pt x="50" y="35"/>
                    <a:pt x="36" y="50"/>
                    <a:pt x="35" y="66"/>
                  </a:cubicBezTo>
                  <a:cubicBezTo>
                    <a:pt x="35" y="81"/>
                    <a:pt x="49" y="97"/>
                    <a:pt x="66" y="97"/>
                  </a:cubicBezTo>
                  <a:cubicBezTo>
                    <a:pt x="83" y="97"/>
                    <a:pt x="97" y="83"/>
                    <a:pt x="97" y="66"/>
                  </a:cubicBezTo>
                  <a:cubicBezTo>
                    <a:pt x="97" y="49"/>
                    <a:pt x="83" y="35"/>
                    <a:pt x="67" y="35"/>
                  </a:cubicBezTo>
                  <a:close/>
                  <a:moveTo>
                    <a:pt x="141" y="49"/>
                  </a:moveTo>
                  <a:lnTo>
                    <a:pt x="141" y="49"/>
                  </a:lnTo>
                  <a:lnTo>
                    <a:pt x="141" y="84"/>
                  </a:lnTo>
                  <a:cubicBezTo>
                    <a:pt x="138" y="84"/>
                    <a:pt x="135" y="84"/>
                    <a:pt x="132" y="84"/>
                  </a:cubicBezTo>
                  <a:cubicBezTo>
                    <a:pt x="131" y="84"/>
                    <a:pt x="129" y="85"/>
                    <a:pt x="129" y="86"/>
                  </a:cubicBezTo>
                  <a:cubicBezTo>
                    <a:pt x="126" y="95"/>
                    <a:pt x="121" y="103"/>
                    <a:pt x="115" y="110"/>
                  </a:cubicBezTo>
                  <a:cubicBezTo>
                    <a:pt x="109" y="118"/>
                    <a:pt x="101" y="123"/>
                    <a:pt x="92" y="127"/>
                  </a:cubicBezTo>
                  <a:cubicBezTo>
                    <a:pt x="88" y="129"/>
                    <a:pt x="83" y="130"/>
                    <a:pt x="78" y="131"/>
                  </a:cubicBezTo>
                  <a:cubicBezTo>
                    <a:pt x="74" y="132"/>
                    <a:pt x="70" y="132"/>
                    <a:pt x="67" y="132"/>
                  </a:cubicBezTo>
                  <a:cubicBezTo>
                    <a:pt x="55" y="132"/>
                    <a:pt x="44" y="129"/>
                    <a:pt x="33" y="123"/>
                  </a:cubicBezTo>
                  <a:cubicBezTo>
                    <a:pt x="27" y="119"/>
                    <a:pt x="22" y="115"/>
                    <a:pt x="17" y="110"/>
                  </a:cubicBezTo>
                  <a:cubicBezTo>
                    <a:pt x="12" y="104"/>
                    <a:pt x="8" y="98"/>
                    <a:pt x="5" y="91"/>
                  </a:cubicBezTo>
                  <a:cubicBezTo>
                    <a:pt x="1" y="81"/>
                    <a:pt x="0" y="71"/>
                    <a:pt x="1" y="61"/>
                  </a:cubicBezTo>
                  <a:cubicBezTo>
                    <a:pt x="1" y="53"/>
                    <a:pt x="3" y="45"/>
                    <a:pt x="7" y="37"/>
                  </a:cubicBezTo>
                  <a:cubicBezTo>
                    <a:pt x="11" y="31"/>
                    <a:pt x="15" y="25"/>
                    <a:pt x="20" y="19"/>
                  </a:cubicBezTo>
                  <a:cubicBezTo>
                    <a:pt x="23" y="15"/>
                    <a:pt x="28" y="13"/>
                    <a:pt x="32" y="10"/>
                  </a:cubicBezTo>
                  <a:cubicBezTo>
                    <a:pt x="37" y="7"/>
                    <a:pt x="42" y="5"/>
                    <a:pt x="47" y="3"/>
                  </a:cubicBezTo>
                  <a:cubicBezTo>
                    <a:pt x="51" y="1"/>
                    <a:pt x="55" y="1"/>
                    <a:pt x="60" y="1"/>
                  </a:cubicBezTo>
                  <a:cubicBezTo>
                    <a:pt x="66" y="0"/>
                    <a:pt x="73" y="0"/>
                    <a:pt x="79" y="1"/>
                  </a:cubicBezTo>
                  <a:cubicBezTo>
                    <a:pt x="86" y="3"/>
                    <a:pt x="93" y="6"/>
                    <a:pt x="99" y="9"/>
                  </a:cubicBezTo>
                  <a:cubicBezTo>
                    <a:pt x="104" y="11"/>
                    <a:pt x="108" y="14"/>
                    <a:pt x="111" y="17"/>
                  </a:cubicBezTo>
                  <a:cubicBezTo>
                    <a:pt x="116" y="23"/>
                    <a:pt x="122" y="29"/>
                    <a:pt x="125" y="36"/>
                  </a:cubicBezTo>
                  <a:cubicBezTo>
                    <a:pt x="126" y="40"/>
                    <a:pt x="128" y="44"/>
                    <a:pt x="130" y="47"/>
                  </a:cubicBezTo>
                  <a:cubicBezTo>
                    <a:pt x="130" y="48"/>
                    <a:pt x="132" y="49"/>
                    <a:pt x="133" y="49"/>
                  </a:cubicBezTo>
                  <a:cubicBezTo>
                    <a:pt x="135" y="49"/>
                    <a:pt x="138" y="49"/>
                    <a:pt x="141" y="49"/>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40" name="Freeform 163"/>
            <p:cNvSpPr>
              <a:spLocks noEditPoints="1"/>
            </p:cNvSpPr>
            <p:nvPr/>
          </p:nvSpPr>
          <p:spPr bwMode="auto">
            <a:xfrm>
              <a:off x="10907713" y="4432283"/>
              <a:ext cx="136525" cy="130175"/>
            </a:xfrm>
            <a:custGeom>
              <a:avLst/>
              <a:gdLst>
                <a:gd name="T0" fmla="*/ 105 w 143"/>
                <a:gd name="T1" fmla="*/ 69 h 137"/>
                <a:gd name="T2" fmla="*/ 105 w 143"/>
                <a:gd name="T3" fmla="*/ 69 h 137"/>
                <a:gd name="T4" fmla="*/ 75 w 143"/>
                <a:gd name="T5" fmla="*/ 38 h 137"/>
                <a:gd name="T6" fmla="*/ 43 w 143"/>
                <a:gd name="T7" fmla="*/ 69 h 137"/>
                <a:gd name="T8" fmla="*/ 74 w 143"/>
                <a:gd name="T9" fmla="*/ 100 h 137"/>
                <a:gd name="T10" fmla="*/ 105 w 143"/>
                <a:gd name="T11" fmla="*/ 69 h 137"/>
                <a:gd name="T12" fmla="*/ 9 w 143"/>
                <a:gd name="T13" fmla="*/ 77 h 137"/>
                <a:gd name="T14" fmla="*/ 9 w 143"/>
                <a:gd name="T15" fmla="*/ 77 h 137"/>
                <a:gd name="T16" fmla="*/ 8 w 143"/>
                <a:gd name="T17" fmla="*/ 87 h 137"/>
                <a:gd name="T18" fmla="*/ 0 w 143"/>
                <a:gd name="T19" fmla="*/ 87 h 137"/>
                <a:gd name="T20" fmla="*/ 0 w 143"/>
                <a:gd name="T21" fmla="*/ 52 h 137"/>
                <a:gd name="T22" fmla="*/ 8 w 143"/>
                <a:gd name="T23" fmla="*/ 52 h 137"/>
                <a:gd name="T24" fmla="*/ 9 w 143"/>
                <a:gd name="T25" fmla="*/ 61 h 137"/>
                <a:gd name="T26" fmla="*/ 36 w 143"/>
                <a:gd name="T27" fmla="*/ 15 h 137"/>
                <a:gd name="T28" fmla="*/ 88 w 143"/>
                <a:gd name="T29" fmla="*/ 5 h 137"/>
                <a:gd name="T30" fmla="*/ 140 w 143"/>
                <a:gd name="T31" fmla="*/ 75 h 137"/>
                <a:gd name="T32" fmla="*/ 87 w 143"/>
                <a:gd name="T33" fmla="*/ 134 h 137"/>
                <a:gd name="T34" fmla="*/ 51 w 143"/>
                <a:gd name="T35" fmla="*/ 131 h 137"/>
                <a:gd name="T36" fmla="*/ 23 w 143"/>
                <a:gd name="T37" fmla="*/ 110 h 137"/>
                <a:gd name="T38" fmla="*/ 9 w 143"/>
                <a:gd name="T39" fmla="*/ 7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7">
                  <a:moveTo>
                    <a:pt x="105" y="69"/>
                  </a:moveTo>
                  <a:lnTo>
                    <a:pt x="105" y="69"/>
                  </a:lnTo>
                  <a:cubicBezTo>
                    <a:pt x="106" y="53"/>
                    <a:pt x="91" y="38"/>
                    <a:pt x="75" y="38"/>
                  </a:cubicBezTo>
                  <a:cubicBezTo>
                    <a:pt x="58" y="38"/>
                    <a:pt x="43" y="53"/>
                    <a:pt x="43" y="69"/>
                  </a:cubicBezTo>
                  <a:cubicBezTo>
                    <a:pt x="43" y="85"/>
                    <a:pt x="57" y="100"/>
                    <a:pt x="74" y="100"/>
                  </a:cubicBezTo>
                  <a:cubicBezTo>
                    <a:pt x="90" y="100"/>
                    <a:pt x="106" y="86"/>
                    <a:pt x="105" y="69"/>
                  </a:cubicBezTo>
                  <a:close/>
                  <a:moveTo>
                    <a:pt x="9" y="77"/>
                  </a:moveTo>
                  <a:lnTo>
                    <a:pt x="9" y="77"/>
                  </a:lnTo>
                  <a:cubicBezTo>
                    <a:pt x="9" y="80"/>
                    <a:pt x="9" y="83"/>
                    <a:pt x="8" y="87"/>
                  </a:cubicBezTo>
                  <a:lnTo>
                    <a:pt x="0" y="87"/>
                  </a:lnTo>
                  <a:lnTo>
                    <a:pt x="0" y="52"/>
                  </a:lnTo>
                  <a:lnTo>
                    <a:pt x="8" y="52"/>
                  </a:lnTo>
                  <a:cubicBezTo>
                    <a:pt x="9" y="55"/>
                    <a:pt x="9" y="58"/>
                    <a:pt x="9" y="61"/>
                  </a:cubicBezTo>
                  <a:cubicBezTo>
                    <a:pt x="11" y="41"/>
                    <a:pt x="21" y="27"/>
                    <a:pt x="36" y="15"/>
                  </a:cubicBezTo>
                  <a:cubicBezTo>
                    <a:pt x="51" y="4"/>
                    <a:pt x="70" y="0"/>
                    <a:pt x="88" y="5"/>
                  </a:cubicBezTo>
                  <a:cubicBezTo>
                    <a:pt x="123" y="13"/>
                    <a:pt x="143" y="42"/>
                    <a:pt x="140" y="75"/>
                  </a:cubicBezTo>
                  <a:cubicBezTo>
                    <a:pt x="137" y="107"/>
                    <a:pt x="114" y="128"/>
                    <a:pt x="87" y="134"/>
                  </a:cubicBezTo>
                  <a:cubicBezTo>
                    <a:pt x="75" y="137"/>
                    <a:pt x="63" y="135"/>
                    <a:pt x="51" y="131"/>
                  </a:cubicBezTo>
                  <a:cubicBezTo>
                    <a:pt x="40" y="127"/>
                    <a:pt x="30" y="120"/>
                    <a:pt x="23" y="110"/>
                  </a:cubicBezTo>
                  <a:cubicBezTo>
                    <a:pt x="16" y="100"/>
                    <a:pt x="10" y="90"/>
                    <a:pt x="9" y="77"/>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41" name="Freeform 164"/>
            <p:cNvSpPr>
              <a:spLocks/>
            </p:cNvSpPr>
            <p:nvPr/>
          </p:nvSpPr>
          <p:spPr bwMode="auto">
            <a:xfrm>
              <a:off x="10444163" y="4481496"/>
              <a:ext cx="28575" cy="58738"/>
            </a:xfrm>
            <a:custGeom>
              <a:avLst/>
              <a:gdLst>
                <a:gd name="T0" fmla="*/ 21 w 31"/>
                <a:gd name="T1" fmla="*/ 0 h 61"/>
                <a:gd name="T2" fmla="*/ 21 w 31"/>
                <a:gd name="T3" fmla="*/ 0 h 61"/>
                <a:gd name="T4" fmla="*/ 29 w 31"/>
                <a:gd name="T5" fmla="*/ 0 h 61"/>
                <a:gd name="T6" fmla="*/ 29 w 31"/>
                <a:gd name="T7" fmla="*/ 4 h 61"/>
                <a:gd name="T8" fmla="*/ 29 w 31"/>
                <a:gd name="T9" fmla="*/ 29 h 61"/>
                <a:gd name="T10" fmla="*/ 31 w 31"/>
                <a:gd name="T11" fmla="*/ 37 h 61"/>
                <a:gd name="T12" fmla="*/ 31 w 31"/>
                <a:gd name="T13" fmla="*/ 40 h 61"/>
                <a:gd name="T14" fmla="*/ 23 w 31"/>
                <a:gd name="T15" fmla="*/ 46 h 61"/>
                <a:gd name="T16" fmla="*/ 14 w 31"/>
                <a:gd name="T17" fmla="*/ 54 h 61"/>
                <a:gd name="T18" fmla="*/ 6 w 31"/>
                <a:gd name="T19" fmla="*/ 61 h 61"/>
                <a:gd name="T20" fmla="*/ 4 w 31"/>
                <a:gd name="T21" fmla="*/ 61 h 61"/>
                <a:gd name="T22" fmla="*/ 2 w 31"/>
                <a:gd name="T23" fmla="*/ 55 h 61"/>
                <a:gd name="T24" fmla="*/ 10 w 31"/>
                <a:gd name="T25" fmla="*/ 46 h 61"/>
                <a:gd name="T26" fmla="*/ 18 w 31"/>
                <a:gd name="T27" fmla="*/ 38 h 61"/>
                <a:gd name="T28" fmla="*/ 20 w 31"/>
                <a:gd name="T29" fmla="*/ 32 h 61"/>
                <a:gd name="T30" fmla="*/ 20 w 31"/>
                <a:gd name="T31" fmla="*/ 3 h 61"/>
                <a:gd name="T32" fmla="*/ 21 w 31"/>
                <a:gd name="T3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61">
                  <a:moveTo>
                    <a:pt x="21" y="0"/>
                  </a:moveTo>
                  <a:lnTo>
                    <a:pt x="21" y="0"/>
                  </a:lnTo>
                  <a:lnTo>
                    <a:pt x="29" y="0"/>
                  </a:lnTo>
                  <a:cubicBezTo>
                    <a:pt x="29" y="2"/>
                    <a:pt x="29" y="3"/>
                    <a:pt x="29" y="4"/>
                  </a:cubicBezTo>
                  <a:cubicBezTo>
                    <a:pt x="29" y="12"/>
                    <a:pt x="29" y="21"/>
                    <a:pt x="29" y="29"/>
                  </a:cubicBezTo>
                  <a:cubicBezTo>
                    <a:pt x="29" y="32"/>
                    <a:pt x="28" y="35"/>
                    <a:pt x="31" y="37"/>
                  </a:cubicBezTo>
                  <a:cubicBezTo>
                    <a:pt x="31" y="38"/>
                    <a:pt x="31" y="40"/>
                    <a:pt x="31" y="40"/>
                  </a:cubicBezTo>
                  <a:cubicBezTo>
                    <a:pt x="28" y="42"/>
                    <a:pt x="26" y="44"/>
                    <a:pt x="23" y="46"/>
                  </a:cubicBezTo>
                  <a:cubicBezTo>
                    <a:pt x="20" y="49"/>
                    <a:pt x="17" y="52"/>
                    <a:pt x="14" y="54"/>
                  </a:cubicBezTo>
                  <a:cubicBezTo>
                    <a:pt x="11" y="57"/>
                    <a:pt x="9" y="59"/>
                    <a:pt x="6" y="61"/>
                  </a:cubicBezTo>
                  <a:cubicBezTo>
                    <a:pt x="5" y="61"/>
                    <a:pt x="4" y="61"/>
                    <a:pt x="4" y="61"/>
                  </a:cubicBezTo>
                  <a:cubicBezTo>
                    <a:pt x="4" y="59"/>
                    <a:pt x="0" y="58"/>
                    <a:pt x="2" y="55"/>
                  </a:cubicBezTo>
                  <a:cubicBezTo>
                    <a:pt x="5" y="52"/>
                    <a:pt x="7" y="49"/>
                    <a:pt x="10" y="46"/>
                  </a:cubicBezTo>
                  <a:cubicBezTo>
                    <a:pt x="12" y="44"/>
                    <a:pt x="15" y="41"/>
                    <a:pt x="18" y="38"/>
                  </a:cubicBezTo>
                  <a:cubicBezTo>
                    <a:pt x="20" y="37"/>
                    <a:pt x="20" y="35"/>
                    <a:pt x="20" y="32"/>
                  </a:cubicBezTo>
                  <a:cubicBezTo>
                    <a:pt x="20" y="23"/>
                    <a:pt x="20" y="13"/>
                    <a:pt x="20" y="3"/>
                  </a:cubicBezTo>
                  <a:cubicBezTo>
                    <a:pt x="20" y="2"/>
                    <a:pt x="20" y="1"/>
                    <a:pt x="21"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42" name="Freeform 165"/>
            <p:cNvSpPr>
              <a:spLocks/>
            </p:cNvSpPr>
            <p:nvPr/>
          </p:nvSpPr>
          <p:spPr bwMode="auto">
            <a:xfrm>
              <a:off x="10433051" y="4481496"/>
              <a:ext cx="28575" cy="50800"/>
            </a:xfrm>
            <a:custGeom>
              <a:avLst/>
              <a:gdLst>
                <a:gd name="T0" fmla="*/ 30 w 30"/>
                <a:gd name="T1" fmla="*/ 25 h 52"/>
                <a:gd name="T2" fmla="*/ 30 w 30"/>
                <a:gd name="T3" fmla="*/ 25 h 52"/>
                <a:gd name="T4" fmla="*/ 23 w 30"/>
                <a:gd name="T5" fmla="*/ 32 h 52"/>
                <a:gd name="T6" fmla="*/ 19 w 30"/>
                <a:gd name="T7" fmla="*/ 36 h 52"/>
                <a:gd name="T8" fmla="*/ 10 w 30"/>
                <a:gd name="T9" fmla="*/ 48 h 52"/>
                <a:gd name="T10" fmla="*/ 3 w 30"/>
                <a:gd name="T11" fmla="*/ 49 h 52"/>
                <a:gd name="T12" fmla="*/ 1 w 30"/>
                <a:gd name="T13" fmla="*/ 46 h 52"/>
                <a:gd name="T14" fmla="*/ 4 w 30"/>
                <a:gd name="T15" fmla="*/ 40 h 52"/>
                <a:gd name="T16" fmla="*/ 13 w 30"/>
                <a:gd name="T17" fmla="*/ 29 h 52"/>
                <a:gd name="T18" fmla="*/ 14 w 30"/>
                <a:gd name="T19" fmla="*/ 25 h 52"/>
                <a:gd name="T20" fmla="*/ 14 w 30"/>
                <a:gd name="T21" fmla="*/ 0 h 52"/>
                <a:gd name="T22" fmla="*/ 22 w 30"/>
                <a:gd name="T23" fmla="*/ 0 h 52"/>
                <a:gd name="T24" fmla="*/ 22 w 30"/>
                <a:gd name="T25" fmla="*/ 16 h 52"/>
                <a:gd name="T26" fmla="*/ 26 w 30"/>
                <a:gd name="T27" fmla="*/ 22 h 52"/>
                <a:gd name="T28" fmla="*/ 30 w 30"/>
                <a:gd name="T29" fmla="*/ 2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2">
                  <a:moveTo>
                    <a:pt x="30" y="25"/>
                  </a:moveTo>
                  <a:lnTo>
                    <a:pt x="30" y="25"/>
                  </a:lnTo>
                  <a:cubicBezTo>
                    <a:pt x="28" y="27"/>
                    <a:pt x="25" y="29"/>
                    <a:pt x="23" y="32"/>
                  </a:cubicBezTo>
                  <a:cubicBezTo>
                    <a:pt x="22" y="33"/>
                    <a:pt x="21" y="35"/>
                    <a:pt x="19" y="36"/>
                  </a:cubicBezTo>
                  <a:cubicBezTo>
                    <a:pt x="15" y="39"/>
                    <a:pt x="12" y="43"/>
                    <a:pt x="10" y="48"/>
                  </a:cubicBezTo>
                  <a:cubicBezTo>
                    <a:pt x="7" y="51"/>
                    <a:pt x="6" y="52"/>
                    <a:pt x="3" y="49"/>
                  </a:cubicBezTo>
                  <a:cubicBezTo>
                    <a:pt x="2" y="48"/>
                    <a:pt x="0" y="47"/>
                    <a:pt x="1" y="46"/>
                  </a:cubicBezTo>
                  <a:cubicBezTo>
                    <a:pt x="2" y="44"/>
                    <a:pt x="3" y="42"/>
                    <a:pt x="4" y="40"/>
                  </a:cubicBezTo>
                  <a:cubicBezTo>
                    <a:pt x="7" y="36"/>
                    <a:pt x="10" y="32"/>
                    <a:pt x="13" y="29"/>
                  </a:cubicBezTo>
                  <a:cubicBezTo>
                    <a:pt x="14" y="28"/>
                    <a:pt x="14" y="26"/>
                    <a:pt x="14" y="25"/>
                  </a:cubicBezTo>
                  <a:cubicBezTo>
                    <a:pt x="14" y="17"/>
                    <a:pt x="14" y="9"/>
                    <a:pt x="14" y="0"/>
                  </a:cubicBezTo>
                  <a:lnTo>
                    <a:pt x="22" y="0"/>
                  </a:lnTo>
                  <a:cubicBezTo>
                    <a:pt x="22" y="5"/>
                    <a:pt x="23" y="11"/>
                    <a:pt x="22" y="16"/>
                  </a:cubicBezTo>
                  <a:cubicBezTo>
                    <a:pt x="22" y="19"/>
                    <a:pt x="24" y="21"/>
                    <a:pt x="26" y="22"/>
                  </a:cubicBezTo>
                  <a:cubicBezTo>
                    <a:pt x="28" y="23"/>
                    <a:pt x="29" y="24"/>
                    <a:pt x="30" y="25"/>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43" name="Freeform 166"/>
            <p:cNvSpPr>
              <a:spLocks/>
            </p:cNvSpPr>
            <p:nvPr/>
          </p:nvSpPr>
          <p:spPr bwMode="auto">
            <a:xfrm>
              <a:off x="10421938" y="4481496"/>
              <a:ext cx="22225" cy="41275"/>
            </a:xfrm>
            <a:custGeom>
              <a:avLst/>
              <a:gdLst>
                <a:gd name="T0" fmla="*/ 17 w 23"/>
                <a:gd name="T1" fmla="*/ 35 h 43"/>
                <a:gd name="T2" fmla="*/ 17 w 23"/>
                <a:gd name="T3" fmla="*/ 35 h 43"/>
                <a:gd name="T4" fmla="*/ 6 w 23"/>
                <a:gd name="T5" fmla="*/ 43 h 43"/>
                <a:gd name="T6" fmla="*/ 0 w 23"/>
                <a:gd name="T7" fmla="*/ 39 h 43"/>
                <a:gd name="T8" fmla="*/ 8 w 23"/>
                <a:gd name="T9" fmla="*/ 0 h 43"/>
                <a:gd name="T10" fmla="*/ 16 w 23"/>
                <a:gd name="T11" fmla="*/ 0 h 43"/>
                <a:gd name="T12" fmla="*/ 17 w 23"/>
                <a:gd name="T13" fmla="*/ 8 h 43"/>
                <a:gd name="T14" fmla="*/ 23 w 23"/>
                <a:gd name="T15" fmla="*/ 12 h 43"/>
                <a:gd name="T16" fmla="*/ 17 w 23"/>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3">
                  <a:moveTo>
                    <a:pt x="17" y="35"/>
                  </a:moveTo>
                  <a:lnTo>
                    <a:pt x="17" y="35"/>
                  </a:lnTo>
                  <a:cubicBezTo>
                    <a:pt x="9" y="33"/>
                    <a:pt x="10" y="41"/>
                    <a:pt x="6" y="43"/>
                  </a:cubicBezTo>
                  <a:cubicBezTo>
                    <a:pt x="4" y="42"/>
                    <a:pt x="2" y="41"/>
                    <a:pt x="0" y="39"/>
                  </a:cubicBezTo>
                  <a:cubicBezTo>
                    <a:pt x="7" y="27"/>
                    <a:pt x="11" y="14"/>
                    <a:pt x="8" y="0"/>
                  </a:cubicBezTo>
                  <a:lnTo>
                    <a:pt x="16" y="0"/>
                  </a:lnTo>
                  <a:cubicBezTo>
                    <a:pt x="16" y="3"/>
                    <a:pt x="16" y="6"/>
                    <a:pt x="17" y="8"/>
                  </a:cubicBezTo>
                  <a:cubicBezTo>
                    <a:pt x="18" y="10"/>
                    <a:pt x="21" y="11"/>
                    <a:pt x="23" y="12"/>
                  </a:cubicBezTo>
                  <a:cubicBezTo>
                    <a:pt x="20" y="19"/>
                    <a:pt x="14" y="26"/>
                    <a:pt x="17" y="35"/>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44" name="Freeform 167"/>
            <p:cNvSpPr>
              <a:spLocks/>
            </p:cNvSpPr>
            <p:nvPr/>
          </p:nvSpPr>
          <p:spPr bwMode="auto">
            <a:xfrm>
              <a:off x="10550526" y="4756133"/>
              <a:ext cx="30163" cy="28575"/>
            </a:xfrm>
            <a:custGeom>
              <a:avLst/>
              <a:gdLst>
                <a:gd name="T0" fmla="*/ 8 w 31"/>
                <a:gd name="T1" fmla="*/ 31 h 31"/>
                <a:gd name="T2" fmla="*/ 8 w 31"/>
                <a:gd name="T3" fmla="*/ 31 h 31"/>
                <a:gd name="T4" fmla="*/ 0 w 31"/>
                <a:gd name="T5" fmla="*/ 26 h 31"/>
                <a:gd name="T6" fmla="*/ 1 w 31"/>
                <a:gd name="T7" fmla="*/ 24 h 31"/>
                <a:gd name="T8" fmla="*/ 25 w 31"/>
                <a:gd name="T9" fmla="*/ 0 h 31"/>
                <a:gd name="T10" fmla="*/ 30 w 31"/>
                <a:gd name="T11" fmla="*/ 4 h 31"/>
                <a:gd name="T12" fmla="*/ 30 w 31"/>
                <a:gd name="T13" fmla="*/ 8 h 31"/>
                <a:gd name="T14" fmla="*/ 12 w 31"/>
                <a:gd name="T15" fmla="*/ 29 h 31"/>
                <a:gd name="T16" fmla="*/ 8 w 31"/>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1">
                  <a:moveTo>
                    <a:pt x="8" y="31"/>
                  </a:moveTo>
                  <a:lnTo>
                    <a:pt x="8" y="31"/>
                  </a:lnTo>
                  <a:cubicBezTo>
                    <a:pt x="6" y="30"/>
                    <a:pt x="3" y="28"/>
                    <a:pt x="0" y="26"/>
                  </a:cubicBezTo>
                  <a:lnTo>
                    <a:pt x="1" y="24"/>
                  </a:lnTo>
                  <a:cubicBezTo>
                    <a:pt x="9" y="16"/>
                    <a:pt x="17" y="8"/>
                    <a:pt x="25" y="0"/>
                  </a:cubicBezTo>
                  <a:cubicBezTo>
                    <a:pt x="27" y="1"/>
                    <a:pt x="29" y="2"/>
                    <a:pt x="30" y="4"/>
                  </a:cubicBezTo>
                  <a:cubicBezTo>
                    <a:pt x="31" y="5"/>
                    <a:pt x="30" y="7"/>
                    <a:pt x="30" y="8"/>
                  </a:cubicBezTo>
                  <a:cubicBezTo>
                    <a:pt x="22" y="13"/>
                    <a:pt x="17" y="21"/>
                    <a:pt x="12" y="29"/>
                  </a:cubicBezTo>
                  <a:cubicBezTo>
                    <a:pt x="11" y="30"/>
                    <a:pt x="9" y="30"/>
                    <a:pt x="8" y="31"/>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45" name="Freeform 168"/>
            <p:cNvSpPr>
              <a:spLocks/>
            </p:cNvSpPr>
            <p:nvPr/>
          </p:nvSpPr>
          <p:spPr bwMode="auto">
            <a:xfrm>
              <a:off x="10583863" y="4770421"/>
              <a:ext cx="19050" cy="34925"/>
            </a:xfrm>
            <a:custGeom>
              <a:avLst/>
              <a:gdLst>
                <a:gd name="T0" fmla="*/ 20 w 20"/>
                <a:gd name="T1" fmla="*/ 3 h 37"/>
                <a:gd name="T2" fmla="*/ 20 w 20"/>
                <a:gd name="T3" fmla="*/ 3 h 37"/>
                <a:gd name="T4" fmla="*/ 11 w 20"/>
                <a:gd name="T5" fmla="*/ 37 h 37"/>
                <a:gd name="T6" fmla="*/ 5 w 20"/>
                <a:gd name="T7" fmla="*/ 35 h 37"/>
                <a:gd name="T8" fmla="*/ 3 w 20"/>
                <a:gd name="T9" fmla="*/ 27 h 37"/>
                <a:gd name="T10" fmla="*/ 12 w 20"/>
                <a:gd name="T11" fmla="*/ 4 h 37"/>
                <a:gd name="T12" fmla="*/ 20 w 20"/>
                <a:gd name="T13" fmla="*/ 3 h 37"/>
              </a:gdLst>
              <a:ahLst/>
              <a:cxnLst>
                <a:cxn ang="0">
                  <a:pos x="T0" y="T1"/>
                </a:cxn>
                <a:cxn ang="0">
                  <a:pos x="T2" y="T3"/>
                </a:cxn>
                <a:cxn ang="0">
                  <a:pos x="T4" y="T5"/>
                </a:cxn>
                <a:cxn ang="0">
                  <a:pos x="T6" y="T7"/>
                </a:cxn>
                <a:cxn ang="0">
                  <a:pos x="T8" y="T9"/>
                </a:cxn>
                <a:cxn ang="0">
                  <a:pos x="T10" y="T11"/>
                </a:cxn>
                <a:cxn ang="0">
                  <a:pos x="T12" y="T13"/>
                </a:cxn>
              </a:cxnLst>
              <a:rect l="0" t="0" r="r" b="b"/>
              <a:pathLst>
                <a:path w="20" h="37">
                  <a:moveTo>
                    <a:pt x="20" y="3"/>
                  </a:moveTo>
                  <a:lnTo>
                    <a:pt x="20" y="3"/>
                  </a:lnTo>
                  <a:cubicBezTo>
                    <a:pt x="17" y="14"/>
                    <a:pt x="14" y="25"/>
                    <a:pt x="11" y="37"/>
                  </a:cubicBezTo>
                  <a:cubicBezTo>
                    <a:pt x="9" y="36"/>
                    <a:pt x="7" y="36"/>
                    <a:pt x="5" y="35"/>
                  </a:cubicBezTo>
                  <a:cubicBezTo>
                    <a:pt x="0" y="33"/>
                    <a:pt x="0" y="32"/>
                    <a:pt x="3" y="27"/>
                  </a:cubicBezTo>
                  <a:cubicBezTo>
                    <a:pt x="6" y="19"/>
                    <a:pt x="9" y="12"/>
                    <a:pt x="12" y="4"/>
                  </a:cubicBezTo>
                  <a:cubicBezTo>
                    <a:pt x="13" y="1"/>
                    <a:pt x="14" y="0"/>
                    <a:pt x="20" y="3"/>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46" name="Freeform 169"/>
            <p:cNvSpPr>
              <a:spLocks/>
            </p:cNvSpPr>
            <p:nvPr/>
          </p:nvSpPr>
          <p:spPr bwMode="auto">
            <a:xfrm>
              <a:off x="10498138" y="4656121"/>
              <a:ext cx="33338" cy="19050"/>
            </a:xfrm>
            <a:custGeom>
              <a:avLst/>
              <a:gdLst>
                <a:gd name="T0" fmla="*/ 34 w 35"/>
                <a:gd name="T1" fmla="*/ 0 h 19"/>
                <a:gd name="T2" fmla="*/ 34 w 35"/>
                <a:gd name="T3" fmla="*/ 0 h 19"/>
                <a:gd name="T4" fmla="*/ 35 w 35"/>
                <a:gd name="T5" fmla="*/ 7 h 19"/>
                <a:gd name="T6" fmla="*/ 34 w 35"/>
                <a:gd name="T7" fmla="*/ 10 h 19"/>
                <a:gd name="T8" fmla="*/ 15 w 35"/>
                <a:gd name="T9" fmla="*/ 15 h 19"/>
                <a:gd name="T10" fmla="*/ 3 w 35"/>
                <a:gd name="T11" fmla="*/ 19 h 19"/>
                <a:gd name="T12" fmla="*/ 0 w 35"/>
                <a:gd name="T13" fmla="*/ 10 h 19"/>
                <a:gd name="T14" fmla="*/ 34 w 35"/>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19">
                  <a:moveTo>
                    <a:pt x="34" y="0"/>
                  </a:moveTo>
                  <a:lnTo>
                    <a:pt x="34" y="0"/>
                  </a:lnTo>
                  <a:cubicBezTo>
                    <a:pt x="34" y="3"/>
                    <a:pt x="35" y="5"/>
                    <a:pt x="35" y="7"/>
                  </a:cubicBezTo>
                  <a:cubicBezTo>
                    <a:pt x="35" y="8"/>
                    <a:pt x="35" y="10"/>
                    <a:pt x="34" y="10"/>
                  </a:cubicBezTo>
                  <a:cubicBezTo>
                    <a:pt x="28" y="12"/>
                    <a:pt x="21" y="13"/>
                    <a:pt x="15" y="15"/>
                  </a:cubicBezTo>
                  <a:cubicBezTo>
                    <a:pt x="11" y="16"/>
                    <a:pt x="7" y="18"/>
                    <a:pt x="3" y="19"/>
                  </a:cubicBezTo>
                  <a:cubicBezTo>
                    <a:pt x="2" y="16"/>
                    <a:pt x="1" y="13"/>
                    <a:pt x="0" y="10"/>
                  </a:cubicBezTo>
                  <a:cubicBezTo>
                    <a:pt x="11" y="7"/>
                    <a:pt x="22" y="4"/>
                    <a:pt x="34"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47" name="Freeform 170"/>
            <p:cNvSpPr>
              <a:spLocks/>
            </p:cNvSpPr>
            <p:nvPr/>
          </p:nvSpPr>
          <p:spPr bwMode="auto">
            <a:xfrm>
              <a:off x="10488613" y="4624371"/>
              <a:ext cx="33338" cy="17463"/>
            </a:xfrm>
            <a:custGeom>
              <a:avLst/>
              <a:gdLst>
                <a:gd name="T0" fmla="*/ 1 w 35"/>
                <a:gd name="T1" fmla="*/ 9 h 18"/>
                <a:gd name="T2" fmla="*/ 1 w 35"/>
                <a:gd name="T3" fmla="*/ 9 h 18"/>
                <a:gd name="T4" fmla="*/ 34 w 35"/>
                <a:gd name="T5" fmla="*/ 0 h 18"/>
                <a:gd name="T6" fmla="*/ 35 w 35"/>
                <a:gd name="T7" fmla="*/ 8 h 18"/>
                <a:gd name="T8" fmla="*/ 10 w 35"/>
                <a:gd name="T9" fmla="*/ 16 h 18"/>
                <a:gd name="T10" fmla="*/ 7 w 35"/>
                <a:gd name="T11" fmla="*/ 16 h 18"/>
                <a:gd name="T12" fmla="*/ 1 w 35"/>
                <a:gd name="T13" fmla="*/ 9 h 18"/>
              </a:gdLst>
              <a:ahLst/>
              <a:cxnLst>
                <a:cxn ang="0">
                  <a:pos x="T0" y="T1"/>
                </a:cxn>
                <a:cxn ang="0">
                  <a:pos x="T2" y="T3"/>
                </a:cxn>
                <a:cxn ang="0">
                  <a:pos x="T4" y="T5"/>
                </a:cxn>
                <a:cxn ang="0">
                  <a:pos x="T6" y="T7"/>
                </a:cxn>
                <a:cxn ang="0">
                  <a:pos x="T8" y="T9"/>
                </a:cxn>
                <a:cxn ang="0">
                  <a:pos x="T10" y="T11"/>
                </a:cxn>
                <a:cxn ang="0">
                  <a:pos x="T12" y="T13"/>
                </a:cxn>
              </a:cxnLst>
              <a:rect l="0" t="0" r="r" b="b"/>
              <a:pathLst>
                <a:path w="35" h="18">
                  <a:moveTo>
                    <a:pt x="1" y="9"/>
                  </a:moveTo>
                  <a:lnTo>
                    <a:pt x="1" y="9"/>
                  </a:lnTo>
                  <a:cubicBezTo>
                    <a:pt x="12" y="6"/>
                    <a:pt x="23" y="3"/>
                    <a:pt x="34" y="0"/>
                  </a:cubicBezTo>
                  <a:cubicBezTo>
                    <a:pt x="35" y="3"/>
                    <a:pt x="35" y="6"/>
                    <a:pt x="35" y="8"/>
                  </a:cubicBezTo>
                  <a:cubicBezTo>
                    <a:pt x="27" y="11"/>
                    <a:pt x="18" y="14"/>
                    <a:pt x="10" y="16"/>
                  </a:cubicBezTo>
                  <a:cubicBezTo>
                    <a:pt x="9" y="16"/>
                    <a:pt x="8" y="16"/>
                    <a:pt x="7" y="16"/>
                  </a:cubicBezTo>
                  <a:cubicBezTo>
                    <a:pt x="1" y="18"/>
                    <a:pt x="0" y="16"/>
                    <a:pt x="1" y="9"/>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48" name="Freeform 171"/>
            <p:cNvSpPr>
              <a:spLocks/>
            </p:cNvSpPr>
            <p:nvPr/>
          </p:nvSpPr>
          <p:spPr bwMode="auto">
            <a:xfrm>
              <a:off x="10472738" y="4575158"/>
              <a:ext cx="33338" cy="20638"/>
            </a:xfrm>
            <a:custGeom>
              <a:avLst/>
              <a:gdLst>
                <a:gd name="T0" fmla="*/ 33 w 35"/>
                <a:gd name="T1" fmla="*/ 0 h 21"/>
                <a:gd name="T2" fmla="*/ 33 w 35"/>
                <a:gd name="T3" fmla="*/ 0 h 21"/>
                <a:gd name="T4" fmla="*/ 35 w 35"/>
                <a:gd name="T5" fmla="*/ 6 h 21"/>
                <a:gd name="T6" fmla="*/ 34 w 35"/>
                <a:gd name="T7" fmla="*/ 9 h 21"/>
                <a:gd name="T8" fmla="*/ 6 w 35"/>
                <a:gd name="T9" fmla="*/ 20 h 21"/>
                <a:gd name="T10" fmla="*/ 1 w 35"/>
                <a:gd name="T11" fmla="*/ 16 h 21"/>
                <a:gd name="T12" fmla="*/ 0 w 35"/>
                <a:gd name="T13" fmla="*/ 12 h 21"/>
                <a:gd name="T14" fmla="*/ 33 w 35"/>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1">
                  <a:moveTo>
                    <a:pt x="33" y="0"/>
                  </a:moveTo>
                  <a:lnTo>
                    <a:pt x="33" y="0"/>
                  </a:lnTo>
                  <a:cubicBezTo>
                    <a:pt x="34" y="3"/>
                    <a:pt x="35" y="4"/>
                    <a:pt x="35" y="6"/>
                  </a:cubicBezTo>
                  <a:cubicBezTo>
                    <a:pt x="35" y="7"/>
                    <a:pt x="35" y="9"/>
                    <a:pt x="34" y="9"/>
                  </a:cubicBezTo>
                  <a:cubicBezTo>
                    <a:pt x="25" y="13"/>
                    <a:pt x="16" y="16"/>
                    <a:pt x="6" y="20"/>
                  </a:cubicBezTo>
                  <a:cubicBezTo>
                    <a:pt x="3" y="21"/>
                    <a:pt x="2" y="20"/>
                    <a:pt x="1" y="16"/>
                  </a:cubicBezTo>
                  <a:cubicBezTo>
                    <a:pt x="1" y="15"/>
                    <a:pt x="1" y="14"/>
                    <a:pt x="0" y="12"/>
                  </a:cubicBezTo>
                  <a:cubicBezTo>
                    <a:pt x="11" y="8"/>
                    <a:pt x="22" y="4"/>
                    <a:pt x="33"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49" name="Freeform 172"/>
            <p:cNvSpPr>
              <a:spLocks/>
            </p:cNvSpPr>
            <p:nvPr/>
          </p:nvSpPr>
          <p:spPr bwMode="auto">
            <a:xfrm>
              <a:off x="10483851" y="4608496"/>
              <a:ext cx="34925" cy="17463"/>
            </a:xfrm>
            <a:custGeom>
              <a:avLst/>
              <a:gdLst>
                <a:gd name="T0" fmla="*/ 34 w 36"/>
                <a:gd name="T1" fmla="*/ 0 h 19"/>
                <a:gd name="T2" fmla="*/ 34 w 36"/>
                <a:gd name="T3" fmla="*/ 0 h 19"/>
                <a:gd name="T4" fmla="*/ 36 w 36"/>
                <a:gd name="T5" fmla="*/ 9 h 19"/>
                <a:gd name="T6" fmla="*/ 3 w 36"/>
                <a:gd name="T7" fmla="*/ 19 h 19"/>
                <a:gd name="T8" fmla="*/ 0 w 36"/>
                <a:gd name="T9" fmla="*/ 11 h 19"/>
                <a:gd name="T10" fmla="*/ 34 w 36"/>
                <a:gd name="T11" fmla="*/ 0 h 19"/>
              </a:gdLst>
              <a:ahLst/>
              <a:cxnLst>
                <a:cxn ang="0">
                  <a:pos x="T0" y="T1"/>
                </a:cxn>
                <a:cxn ang="0">
                  <a:pos x="T2" y="T3"/>
                </a:cxn>
                <a:cxn ang="0">
                  <a:pos x="T4" y="T5"/>
                </a:cxn>
                <a:cxn ang="0">
                  <a:pos x="T6" y="T7"/>
                </a:cxn>
                <a:cxn ang="0">
                  <a:pos x="T8" y="T9"/>
                </a:cxn>
                <a:cxn ang="0">
                  <a:pos x="T10" y="T11"/>
                </a:cxn>
              </a:cxnLst>
              <a:rect l="0" t="0" r="r" b="b"/>
              <a:pathLst>
                <a:path w="36" h="19">
                  <a:moveTo>
                    <a:pt x="34" y="0"/>
                  </a:moveTo>
                  <a:lnTo>
                    <a:pt x="34" y="0"/>
                  </a:lnTo>
                  <a:cubicBezTo>
                    <a:pt x="34" y="4"/>
                    <a:pt x="35" y="6"/>
                    <a:pt x="36" y="9"/>
                  </a:cubicBezTo>
                  <a:cubicBezTo>
                    <a:pt x="25" y="13"/>
                    <a:pt x="14" y="16"/>
                    <a:pt x="3" y="19"/>
                  </a:cubicBezTo>
                  <a:cubicBezTo>
                    <a:pt x="2" y="16"/>
                    <a:pt x="1" y="14"/>
                    <a:pt x="0" y="11"/>
                  </a:cubicBezTo>
                  <a:cubicBezTo>
                    <a:pt x="11" y="8"/>
                    <a:pt x="22" y="4"/>
                    <a:pt x="34"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50" name="Freeform 173"/>
            <p:cNvSpPr>
              <a:spLocks/>
            </p:cNvSpPr>
            <p:nvPr/>
          </p:nvSpPr>
          <p:spPr bwMode="auto">
            <a:xfrm>
              <a:off x="10479088" y="4592621"/>
              <a:ext cx="33338" cy="17463"/>
            </a:xfrm>
            <a:custGeom>
              <a:avLst/>
              <a:gdLst>
                <a:gd name="T0" fmla="*/ 33 w 35"/>
                <a:gd name="T1" fmla="*/ 0 h 18"/>
                <a:gd name="T2" fmla="*/ 33 w 35"/>
                <a:gd name="T3" fmla="*/ 0 h 18"/>
                <a:gd name="T4" fmla="*/ 35 w 35"/>
                <a:gd name="T5" fmla="*/ 8 h 18"/>
                <a:gd name="T6" fmla="*/ 9 w 35"/>
                <a:gd name="T7" fmla="*/ 17 h 18"/>
                <a:gd name="T8" fmla="*/ 4 w 35"/>
                <a:gd name="T9" fmla="*/ 18 h 18"/>
                <a:gd name="T10" fmla="*/ 2 w 35"/>
                <a:gd name="T11" fmla="*/ 17 h 18"/>
                <a:gd name="T12" fmla="*/ 0 w 35"/>
                <a:gd name="T13" fmla="*/ 10 h 18"/>
                <a:gd name="T14" fmla="*/ 33 w 35"/>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18">
                  <a:moveTo>
                    <a:pt x="33" y="0"/>
                  </a:moveTo>
                  <a:lnTo>
                    <a:pt x="33" y="0"/>
                  </a:lnTo>
                  <a:cubicBezTo>
                    <a:pt x="34" y="3"/>
                    <a:pt x="35" y="5"/>
                    <a:pt x="35" y="8"/>
                  </a:cubicBezTo>
                  <a:cubicBezTo>
                    <a:pt x="26" y="11"/>
                    <a:pt x="18" y="14"/>
                    <a:pt x="9" y="17"/>
                  </a:cubicBezTo>
                  <a:cubicBezTo>
                    <a:pt x="7" y="18"/>
                    <a:pt x="6" y="18"/>
                    <a:pt x="4" y="18"/>
                  </a:cubicBezTo>
                  <a:cubicBezTo>
                    <a:pt x="3" y="18"/>
                    <a:pt x="2" y="18"/>
                    <a:pt x="2" y="17"/>
                  </a:cubicBezTo>
                  <a:cubicBezTo>
                    <a:pt x="1" y="15"/>
                    <a:pt x="0" y="13"/>
                    <a:pt x="0" y="10"/>
                  </a:cubicBezTo>
                  <a:cubicBezTo>
                    <a:pt x="11" y="7"/>
                    <a:pt x="22" y="3"/>
                    <a:pt x="33"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51" name="Freeform 174"/>
            <p:cNvSpPr>
              <a:spLocks/>
            </p:cNvSpPr>
            <p:nvPr/>
          </p:nvSpPr>
          <p:spPr bwMode="auto">
            <a:xfrm>
              <a:off x="10514013" y="4703746"/>
              <a:ext cx="33338" cy="20638"/>
            </a:xfrm>
            <a:custGeom>
              <a:avLst/>
              <a:gdLst>
                <a:gd name="T0" fmla="*/ 33 w 35"/>
                <a:gd name="T1" fmla="*/ 0 h 22"/>
                <a:gd name="T2" fmla="*/ 33 w 35"/>
                <a:gd name="T3" fmla="*/ 0 h 22"/>
                <a:gd name="T4" fmla="*/ 35 w 35"/>
                <a:gd name="T5" fmla="*/ 8 h 22"/>
                <a:gd name="T6" fmla="*/ 11 w 35"/>
                <a:gd name="T7" fmla="*/ 18 h 22"/>
                <a:gd name="T8" fmla="*/ 6 w 35"/>
                <a:gd name="T9" fmla="*/ 21 h 22"/>
                <a:gd name="T10" fmla="*/ 2 w 35"/>
                <a:gd name="T11" fmla="*/ 19 h 22"/>
                <a:gd name="T12" fmla="*/ 0 w 35"/>
                <a:gd name="T13" fmla="*/ 13 h 22"/>
                <a:gd name="T14" fmla="*/ 33 w 35"/>
                <a:gd name="T15" fmla="*/ 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33" y="0"/>
                  </a:moveTo>
                  <a:lnTo>
                    <a:pt x="33" y="0"/>
                  </a:lnTo>
                  <a:cubicBezTo>
                    <a:pt x="33" y="3"/>
                    <a:pt x="34" y="5"/>
                    <a:pt x="35" y="8"/>
                  </a:cubicBezTo>
                  <a:cubicBezTo>
                    <a:pt x="27" y="12"/>
                    <a:pt x="19" y="15"/>
                    <a:pt x="11" y="18"/>
                  </a:cubicBezTo>
                  <a:cubicBezTo>
                    <a:pt x="9" y="19"/>
                    <a:pt x="8" y="20"/>
                    <a:pt x="6" y="21"/>
                  </a:cubicBezTo>
                  <a:cubicBezTo>
                    <a:pt x="4" y="21"/>
                    <a:pt x="2" y="22"/>
                    <a:pt x="2" y="19"/>
                  </a:cubicBezTo>
                  <a:cubicBezTo>
                    <a:pt x="2" y="17"/>
                    <a:pt x="1" y="15"/>
                    <a:pt x="0" y="13"/>
                  </a:cubicBezTo>
                  <a:cubicBezTo>
                    <a:pt x="11" y="9"/>
                    <a:pt x="21" y="5"/>
                    <a:pt x="33"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52" name="Freeform 175"/>
            <p:cNvSpPr>
              <a:spLocks/>
            </p:cNvSpPr>
            <p:nvPr/>
          </p:nvSpPr>
          <p:spPr bwMode="auto">
            <a:xfrm>
              <a:off x="10452101" y="4527533"/>
              <a:ext cx="33338" cy="25400"/>
            </a:xfrm>
            <a:custGeom>
              <a:avLst/>
              <a:gdLst>
                <a:gd name="T0" fmla="*/ 6 w 35"/>
                <a:gd name="T1" fmla="*/ 27 h 27"/>
                <a:gd name="T2" fmla="*/ 6 w 35"/>
                <a:gd name="T3" fmla="*/ 27 h 27"/>
                <a:gd name="T4" fmla="*/ 3 w 35"/>
                <a:gd name="T5" fmla="*/ 24 h 27"/>
                <a:gd name="T6" fmla="*/ 4 w 35"/>
                <a:gd name="T7" fmla="*/ 18 h 27"/>
                <a:gd name="T8" fmla="*/ 23 w 35"/>
                <a:gd name="T9" fmla="*/ 4 h 27"/>
                <a:gd name="T10" fmla="*/ 29 w 35"/>
                <a:gd name="T11" fmla="*/ 1 h 27"/>
                <a:gd name="T12" fmla="*/ 29 w 35"/>
                <a:gd name="T13" fmla="*/ 0 h 27"/>
                <a:gd name="T14" fmla="*/ 31 w 35"/>
                <a:gd name="T15" fmla="*/ 3 h 27"/>
                <a:gd name="T16" fmla="*/ 30 w 35"/>
                <a:gd name="T17" fmla="*/ 10 h 27"/>
                <a:gd name="T18" fmla="*/ 19 w 35"/>
                <a:gd name="T19" fmla="*/ 18 h 27"/>
                <a:gd name="T20" fmla="*/ 6 w 35"/>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27">
                  <a:moveTo>
                    <a:pt x="6" y="27"/>
                  </a:moveTo>
                  <a:lnTo>
                    <a:pt x="6" y="27"/>
                  </a:lnTo>
                  <a:cubicBezTo>
                    <a:pt x="5" y="26"/>
                    <a:pt x="4" y="25"/>
                    <a:pt x="3" y="24"/>
                  </a:cubicBezTo>
                  <a:cubicBezTo>
                    <a:pt x="0" y="20"/>
                    <a:pt x="0" y="20"/>
                    <a:pt x="4" y="18"/>
                  </a:cubicBezTo>
                  <a:cubicBezTo>
                    <a:pt x="10" y="13"/>
                    <a:pt x="17" y="9"/>
                    <a:pt x="23" y="4"/>
                  </a:cubicBezTo>
                  <a:cubicBezTo>
                    <a:pt x="25" y="3"/>
                    <a:pt x="27" y="2"/>
                    <a:pt x="29" y="1"/>
                  </a:cubicBezTo>
                  <a:cubicBezTo>
                    <a:pt x="29" y="1"/>
                    <a:pt x="29" y="0"/>
                    <a:pt x="29" y="0"/>
                  </a:cubicBezTo>
                  <a:cubicBezTo>
                    <a:pt x="30" y="1"/>
                    <a:pt x="31" y="2"/>
                    <a:pt x="31" y="3"/>
                  </a:cubicBezTo>
                  <a:cubicBezTo>
                    <a:pt x="35" y="7"/>
                    <a:pt x="34" y="8"/>
                    <a:pt x="30" y="10"/>
                  </a:cubicBezTo>
                  <a:cubicBezTo>
                    <a:pt x="26" y="13"/>
                    <a:pt x="23" y="16"/>
                    <a:pt x="19" y="18"/>
                  </a:cubicBezTo>
                  <a:cubicBezTo>
                    <a:pt x="14" y="21"/>
                    <a:pt x="10" y="24"/>
                    <a:pt x="6" y="27"/>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53" name="Freeform 176"/>
            <p:cNvSpPr>
              <a:spLocks/>
            </p:cNvSpPr>
            <p:nvPr/>
          </p:nvSpPr>
          <p:spPr bwMode="auto">
            <a:xfrm>
              <a:off x="10566401" y="4765658"/>
              <a:ext cx="25400" cy="31750"/>
            </a:xfrm>
            <a:custGeom>
              <a:avLst/>
              <a:gdLst>
                <a:gd name="T0" fmla="*/ 9 w 26"/>
                <a:gd name="T1" fmla="*/ 33 h 33"/>
                <a:gd name="T2" fmla="*/ 9 w 26"/>
                <a:gd name="T3" fmla="*/ 33 h 33"/>
                <a:gd name="T4" fmla="*/ 1 w 26"/>
                <a:gd name="T5" fmla="*/ 28 h 33"/>
                <a:gd name="T6" fmla="*/ 1 w 26"/>
                <a:gd name="T7" fmla="*/ 25 h 33"/>
                <a:gd name="T8" fmla="*/ 6 w 26"/>
                <a:gd name="T9" fmla="*/ 18 h 33"/>
                <a:gd name="T10" fmla="*/ 19 w 26"/>
                <a:gd name="T11" fmla="*/ 1 h 33"/>
                <a:gd name="T12" fmla="*/ 22 w 26"/>
                <a:gd name="T13" fmla="*/ 0 h 33"/>
                <a:gd name="T14" fmla="*/ 25 w 26"/>
                <a:gd name="T15" fmla="*/ 4 h 33"/>
                <a:gd name="T16" fmla="*/ 20 w 26"/>
                <a:gd name="T17" fmla="*/ 12 h 33"/>
                <a:gd name="T18" fmla="*/ 9 w 26"/>
                <a:gd name="T1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3">
                  <a:moveTo>
                    <a:pt x="9" y="33"/>
                  </a:moveTo>
                  <a:lnTo>
                    <a:pt x="9" y="33"/>
                  </a:lnTo>
                  <a:cubicBezTo>
                    <a:pt x="6" y="32"/>
                    <a:pt x="3" y="30"/>
                    <a:pt x="1" y="28"/>
                  </a:cubicBezTo>
                  <a:cubicBezTo>
                    <a:pt x="0" y="28"/>
                    <a:pt x="0" y="26"/>
                    <a:pt x="1" y="25"/>
                  </a:cubicBezTo>
                  <a:cubicBezTo>
                    <a:pt x="2" y="23"/>
                    <a:pt x="4" y="21"/>
                    <a:pt x="6" y="18"/>
                  </a:cubicBezTo>
                  <a:cubicBezTo>
                    <a:pt x="11" y="12"/>
                    <a:pt x="15" y="6"/>
                    <a:pt x="19" y="1"/>
                  </a:cubicBezTo>
                  <a:cubicBezTo>
                    <a:pt x="20" y="0"/>
                    <a:pt x="21" y="0"/>
                    <a:pt x="22" y="0"/>
                  </a:cubicBezTo>
                  <a:cubicBezTo>
                    <a:pt x="23" y="2"/>
                    <a:pt x="26" y="1"/>
                    <a:pt x="25" y="4"/>
                  </a:cubicBezTo>
                  <a:cubicBezTo>
                    <a:pt x="23" y="7"/>
                    <a:pt x="22" y="9"/>
                    <a:pt x="20" y="12"/>
                  </a:cubicBezTo>
                  <a:cubicBezTo>
                    <a:pt x="17" y="19"/>
                    <a:pt x="13" y="26"/>
                    <a:pt x="9" y="33"/>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54" name="Freeform 177"/>
            <p:cNvSpPr>
              <a:spLocks/>
            </p:cNvSpPr>
            <p:nvPr/>
          </p:nvSpPr>
          <p:spPr bwMode="auto">
            <a:xfrm>
              <a:off x="10528301" y="4732321"/>
              <a:ext cx="33338" cy="23813"/>
            </a:xfrm>
            <a:custGeom>
              <a:avLst/>
              <a:gdLst>
                <a:gd name="T0" fmla="*/ 34 w 34"/>
                <a:gd name="T1" fmla="*/ 5 h 25"/>
                <a:gd name="T2" fmla="*/ 34 w 34"/>
                <a:gd name="T3" fmla="*/ 5 h 25"/>
                <a:gd name="T4" fmla="*/ 13 w 34"/>
                <a:gd name="T5" fmla="*/ 20 h 25"/>
                <a:gd name="T6" fmla="*/ 7 w 34"/>
                <a:gd name="T7" fmla="*/ 24 h 25"/>
                <a:gd name="T8" fmla="*/ 4 w 34"/>
                <a:gd name="T9" fmla="*/ 23 h 25"/>
                <a:gd name="T10" fmla="*/ 2 w 34"/>
                <a:gd name="T11" fmla="*/ 18 h 25"/>
                <a:gd name="T12" fmla="*/ 3 w 34"/>
                <a:gd name="T13" fmla="*/ 15 h 25"/>
                <a:gd name="T14" fmla="*/ 20 w 34"/>
                <a:gd name="T15" fmla="*/ 5 h 25"/>
                <a:gd name="T16" fmla="*/ 29 w 34"/>
                <a:gd name="T17" fmla="*/ 0 h 25"/>
                <a:gd name="T18" fmla="*/ 32 w 34"/>
                <a:gd name="T19" fmla="*/ 1 h 25"/>
                <a:gd name="T20" fmla="*/ 34 w 34"/>
                <a:gd name="T21"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25">
                  <a:moveTo>
                    <a:pt x="34" y="5"/>
                  </a:moveTo>
                  <a:lnTo>
                    <a:pt x="34" y="5"/>
                  </a:lnTo>
                  <a:cubicBezTo>
                    <a:pt x="27" y="10"/>
                    <a:pt x="20" y="15"/>
                    <a:pt x="13" y="20"/>
                  </a:cubicBezTo>
                  <a:cubicBezTo>
                    <a:pt x="11" y="21"/>
                    <a:pt x="9" y="23"/>
                    <a:pt x="7" y="24"/>
                  </a:cubicBezTo>
                  <a:cubicBezTo>
                    <a:pt x="6" y="25"/>
                    <a:pt x="5" y="25"/>
                    <a:pt x="4" y="23"/>
                  </a:cubicBezTo>
                  <a:cubicBezTo>
                    <a:pt x="3" y="21"/>
                    <a:pt x="3" y="20"/>
                    <a:pt x="2" y="18"/>
                  </a:cubicBezTo>
                  <a:cubicBezTo>
                    <a:pt x="0" y="16"/>
                    <a:pt x="1" y="16"/>
                    <a:pt x="3" y="15"/>
                  </a:cubicBezTo>
                  <a:cubicBezTo>
                    <a:pt x="8" y="12"/>
                    <a:pt x="14" y="8"/>
                    <a:pt x="20" y="5"/>
                  </a:cubicBezTo>
                  <a:cubicBezTo>
                    <a:pt x="23" y="3"/>
                    <a:pt x="26" y="1"/>
                    <a:pt x="29" y="0"/>
                  </a:cubicBezTo>
                  <a:cubicBezTo>
                    <a:pt x="30" y="0"/>
                    <a:pt x="31" y="0"/>
                    <a:pt x="32" y="1"/>
                  </a:cubicBezTo>
                  <a:cubicBezTo>
                    <a:pt x="33" y="2"/>
                    <a:pt x="34" y="4"/>
                    <a:pt x="34" y="5"/>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55" name="Freeform 178"/>
            <p:cNvSpPr>
              <a:spLocks/>
            </p:cNvSpPr>
            <p:nvPr/>
          </p:nvSpPr>
          <p:spPr bwMode="auto">
            <a:xfrm>
              <a:off x="10496551" y="4481496"/>
              <a:ext cx="7938" cy="33338"/>
            </a:xfrm>
            <a:custGeom>
              <a:avLst/>
              <a:gdLst>
                <a:gd name="T0" fmla="*/ 8 w 8"/>
                <a:gd name="T1" fmla="*/ 35 h 35"/>
                <a:gd name="T2" fmla="*/ 8 w 8"/>
                <a:gd name="T3" fmla="*/ 35 h 35"/>
                <a:gd name="T4" fmla="*/ 0 w 8"/>
                <a:gd name="T5" fmla="*/ 35 h 35"/>
                <a:gd name="T6" fmla="*/ 0 w 8"/>
                <a:gd name="T7" fmla="*/ 0 h 35"/>
                <a:gd name="T8" fmla="*/ 8 w 8"/>
                <a:gd name="T9" fmla="*/ 0 h 35"/>
                <a:gd name="T10" fmla="*/ 8 w 8"/>
                <a:gd name="T11" fmla="*/ 35 h 35"/>
              </a:gdLst>
              <a:ahLst/>
              <a:cxnLst>
                <a:cxn ang="0">
                  <a:pos x="T0" y="T1"/>
                </a:cxn>
                <a:cxn ang="0">
                  <a:pos x="T2" y="T3"/>
                </a:cxn>
                <a:cxn ang="0">
                  <a:pos x="T4" y="T5"/>
                </a:cxn>
                <a:cxn ang="0">
                  <a:pos x="T6" y="T7"/>
                </a:cxn>
                <a:cxn ang="0">
                  <a:pos x="T8" y="T9"/>
                </a:cxn>
                <a:cxn ang="0">
                  <a:pos x="T10" y="T11"/>
                </a:cxn>
              </a:cxnLst>
              <a:rect l="0" t="0" r="r" b="b"/>
              <a:pathLst>
                <a:path w="8" h="35">
                  <a:moveTo>
                    <a:pt x="8" y="35"/>
                  </a:moveTo>
                  <a:lnTo>
                    <a:pt x="8" y="35"/>
                  </a:lnTo>
                  <a:lnTo>
                    <a:pt x="0" y="35"/>
                  </a:lnTo>
                  <a:lnTo>
                    <a:pt x="0" y="0"/>
                  </a:lnTo>
                  <a:lnTo>
                    <a:pt x="8" y="0"/>
                  </a:lnTo>
                  <a:lnTo>
                    <a:pt x="8" y="35"/>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56" name="Freeform 179"/>
            <p:cNvSpPr>
              <a:spLocks/>
            </p:cNvSpPr>
            <p:nvPr/>
          </p:nvSpPr>
          <p:spPr bwMode="auto">
            <a:xfrm>
              <a:off x="10841038" y="4481496"/>
              <a:ext cx="7938" cy="33338"/>
            </a:xfrm>
            <a:custGeom>
              <a:avLst/>
              <a:gdLst>
                <a:gd name="T0" fmla="*/ 9 w 9"/>
                <a:gd name="T1" fmla="*/ 0 h 35"/>
                <a:gd name="T2" fmla="*/ 9 w 9"/>
                <a:gd name="T3" fmla="*/ 0 h 35"/>
                <a:gd name="T4" fmla="*/ 9 w 9"/>
                <a:gd name="T5" fmla="*/ 34 h 35"/>
                <a:gd name="T6" fmla="*/ 8 w 9"/>
                <a:gd name="T7" fmla="*/ 35 h 35"/>
                <a:gd name="T8" fmla="*/ 0 w 9"/>
                <a:gd name="T9" fmla="*/ 27 h 35"/>
                <a:gd name="T10" fmla="*/ 0 w 9"/>
                <a:gd name="T11" fmla="*/ 4 h 35"/>
                <a:gd name="T12" fmla="*/ 4 w 9"/>
                <a:gd name="T13" fmla="*/ 0 h 35"/>
                <a:gd name="T14" fmla="*/ 9 w 9"/>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5">
                  <a:moveTo>
                    <a:pt x="9" y="0"/>
                  </a:moveTo>
                  <a:lnTo>
                    <a:pt x="9" y="0"/>
                  </a:lnTo>
                  <a:lnTo>
                    <a:pt x="9" y="34"/>
                  </a:lnTo>
                  <a:cubicBezTo>
                    <a:pt x="9" y="34"/>
                    <a:pt x="8" y="35"/>
                    <a:pt x="8" y="35"/>
                  </a:cubicBezTo>
                  <a:cubicBezTo>
                    <a:pt x="0" y="35"/>
                    <a:pt x="0" y="35"/>
                    <a:pt x="0" y="27"/>
                  </a:cubicBezTo>
                  <a:cubicBezTo>
                    <a:pt x="0" y="19"/>
                    <a:pt x="0" y="12"/>
                    <a:pt x="0" y="4"/>
                  </a:cubicBezTo>
                  <a:cubicBezTo>
                    <a:pt x="0" y="1"/>
                    <a:pt x="1" y="0"/>
                    <a:pt x="4" y="0"/>
                  </a:cubicBezTo>
                  <a:cubicBezTo>
                    <a:pt x="5" y="0"/>
                    <a:pt x="7" y="0"/>
                    <a:pt x="9"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57" name="Freeform 180"/>
            <p:cNvSpPr>
              <a:spLocks/>
            </p:cNvSpPr>
            <p:nvPr/>
          </p:nvSpPr>
          <p:spPr bwMode="auto">
            <a:xfrm>
              <a:off x="10823576" y="4481496"/>
              <a:ext cx="7938" cy="33338"/>
            </a:xfrm>
            <a:custGeom>
              <a:avLst/>
              <a:gdLst>
                <a:gd name="T0" fmla="*/ 0 w 8"/>
                <a:gd name="T1" fmla="*/ 0 h 35"/>
                <a:gd name="T2" fmla="*/ 0 w 8"/>
                <a:gd name="T3" fmla="*/ 0 h 35"/>
                <a:gd name="T4" fmla="*/ 8 w 8"/>
                <a:gd name="T5" fmla="*/ 0 h 35"/>
                <a:gd name="T6" fmla="*/ 8 w 8"/>
                <a:gd name="T7" fmla="*/ 35 h 35"/>
                <a:gd name="T8" fmla="*/ 0 w 8"/>
                <a:gd name="T9" fmla="*/ 35 h 35"/>
                <a:gd name="T10" fmla="*/ 0 w 8"/>
                <a:gd name="T11" fmla="*/ 0 h 35"/>
              </a:gdLst>
              <a:ahLst/>
              <a:cxnLst>
                <a:cxn ang="0">
                  <a:pos x="T0" y="T1"/>
                </a:cxn>
                <a:cxn ang="0">
                  <a:pos x="T2" y="T3"/>
                </a:cxn>
                <a:cxn ang="0">
                  <a:pos x="T4" y="T5"/>
                </a:cxn>
                <a:cxn ang="0">
                  <a:pos x="T6" y="T7"/>
                </a:cxn>
                <a:cxn ang="0">
                  <a:pos x="T8" y="T9"/>
                </a:cxn>
                <a:cxn ang="0">
                  <a:pos x="T10" y="T11"/>
                </a:cxn>
              </a:cxnLst>
              <a:rect l="0" t="0" r="r" b="b"/>
              <a:pathLst>
                <a:path w="8" h="35">
                  <a:moveTo>
                    <a:pt x="0" y="0"/>
                  </a:moveTo>
                  <a:lnTo>
                    <a:pt x="0" y="0"/>
                  </a:lnTo>
                  <a:lnTo>
                    <a:pt x="8" y="0"/>
                  </a:lnTo>
                  <a:lnTo>
                    <a:pt x="8" y="35"/>
                  </a:lnTo>
                  <a:lnTo>
                    <a:pt x="0" y="35"/>
                  </a:lnTo>
                  <a:lnTo>
                    <a:pt x="0" y="0"/>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58" name="Freeform 181"/>
            <p:cNvSpPr>
              <a:spLocks/>
            </p:cNvSpPr>
            <p:nvPr/>
          </p:nvSpPr>
          <p:spPr bwMode="auto">
            <a:xfrm>
              <a:off x="10493376" y="4641833"/>
              <a:ext cx="34925" cy="15875"/>
            </a:xfrm>
            <a:custGeom>
              <a:avLst/>
              <a:gdLst>
                <a:gd name="T0" fmla="*/ 34 w 36"/>
                <a:gd name="T1" fmla="*/ 0 h 17"/>
                <a:gd name="T2" fmla="*/ 34 w 36"/>
                <a:gd name="T3" fmla="*/ 0 h 17"/>
                <a:gd name="T4" fmla="*/ 34 w 36"/>
                <a:gd name="T5" fmla="*/ 1 h 17"/>
                <a:gd name="T6" fmla="*/ 28 w 36"/>
                <a:gd name="T7" fmla="*/ 11 h 17"/>
                <a:gd name="T8" fmla="*/ 9 w 36"/>
                <a:gd name="T9" fmla="*/ 16 h 17"/>
                <a:gd name="T10" fmla="*/ 2 w 36"/>
                <a:gd name="T11" fmla="*/ 17 h 17"/>
                <a:gd name="T12" fmla="*/ 0 w 36"/>
                <a:gd name="T13" fmla="*/ 9 h 17"/>
                <a:gd name="T14" fmla="*/ 34 w 36"/>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17">
                  <a:moveTo>
                    <a:pt x="34" y="0"/>
                  </a:moveTo>
                  <a:lnTo>
                    <a:pt x="34" y="0"/>
                  </a:lnTo>
                  <a:cubicBezTo>
                    <a:pt x="34" y="1"/>
                    <a:pt x="34" y="1"/>
                    <a:pt x="34" y="1"/>
                  </a:cubicBezTo>
                  <a:cubicBezTo>
                    <a:pt x="36" y="9"/>
                    <a:pt x="36" y="9"/>
                    <a:pt x="28" y="11"/>
                  </a:cubicBezTo>
                  <a:cubicBezTo>
                    <a:pt x="22" y="12"/>
                    <a:pt x="15" y="14"/>
                    <a:pt x="9" y="16"/>
                  </a:cubicBezTo>
                  <a:cubicBezTo>
                    <a:pt x="7" y="17"/>
                    <a:pt x="5" y="17"/>
                    <a:pt x="2" y="17"/>
                  </a:cubicBezTo>
                  <a:cubicBezTo>
                    <a:pt x="2" y="15"/>
                    <a:pt x="1" y="12"/>
                    <a:pt x="0" y="9"/>
                  </a:cubicBezTo>
                  <a:cubicBezTo>
                    <a:pt x="11" y="6"/>
                    <a:pt x="22" y="3"/>
                    <a:pt x="34"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59" name="Freeform 182"/>
            <p:cNvSpPr>
              <a:spLocks/>
            </p:cNvSpPr>
            <p:nvPr/>
          </p:nvSpPr>
          <p:spPr bwMode="auto">
            <a:xfrm>
              <a:off x="10480676" y="4481496"/>
              <a:ext cx="7938" cy="33338"/>
            </a:xfrm>
            <a:custGeom>
              <a:avLst/>
              <a:gdLst>
                <a:gd name="T0" fmla="*/ 0 w 9"/>
                <a:gd name="T1" fmla="*/ 1 h 36"/>
                <a:gd name="T2" fmla="*/ 0 w 9"/>
                <a:gd name="T3" fmla="*/ 1 h 36"/>
                <a:gd name="T4" fmla="*/ 9 w 9"/>
                <a:gd name="T5" fmla="*/ 8 h 36"/>
                <a:gd name="T6" fmla="*/ 9 w 9"/>
                <a:gd name="T7" fmla="*/ 32 h 36"/>
                <a:gd name="T8" fmla="*/ 5 w 9"/>
                <a:gd name="T9" fmla="*/ 36 h 36"/>
                <a:gd name="T10" fmla="*/ 0 w 9"/>
                <a:gd name="T11" fmla="*/ 36 h 36"/>
                <a:gd name="T12" fmla="*/ 0 w 9"/>
                <a:gd name="T13" fmla="*/ 1 h 36"/>
              </a:gdLst>
              <a:ahLst/>
              <a:cxnLst>
                <a:cxn ang="0">
                  <a:pos x="T0" y="T1"/>
                </a:cxn>
                <a:cxn ang="0">
                  <a:pos x="T2" y="T3"/>
                </a:cxn>
                <a:cxn ang="0">
                  <a:pos x="T4" y="T5"/>
                </a:cxn>
                <a:cxn ang="0">
                  <a:pos x="T6" y="T7"/>
                </a:cxn>
                <a:cxn ang="0">
                  <a:pos x="T8" y="T9"/>
                </a:cxn>
                <a:cxn ang="0">
                  <a:pos x="T10" y="T11"/>
                </a:cxn>
                <a:cxn ang="0">
                  <a:pos x="T12" y="T13"/>
                </a:cxn>
              </a:cxnLst>
              <a:rect l="0" t="0" r="r" b="b"/>
              <a:pathLst>
                <a:path w="9" h="36">
                  <a:moveTo>
                    <a:pt x="0" y="1"/>
                  </a:moveTo>
                  <a:lnTo>
                    <a:pt x="0" y="1"/>
                  </a:lnTo>
                  <a:cubicBezTo>
                    <a:pt x="9" y="0"/>
                    <a:pt x="9" y="0"/>
                    <a:pt x="9" y="8"/>
                  </a:cubicBezTo>
                  <a:cubicBezTo>
                    <a:pt x="9" y="16"/>
                    <a:pt x="9" y="24"/>
                    <a:pt x="9" y="32"/>
                  </a:cubicBezTo>
                  <a:cubicBezTo>
                    <a:pt x="9" y="35"/>
                    <a:pt x="8" y="36"/>
                    <a:pt x="5" y="36"/>
                  </a:cubicBezTo>
                  <a:cubicBezTo>
                    <a:pt x="4" y="36"/>
                    <a:pt x="2" y="36"/>
                    <a:pt x="0" y="36"/>
                  </a:cubicBezTo>
                  <a:lnTo>
                    <a:pt x="0" y="1"/>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60" name="Freeform 183"/>
            <p:cNvSpPr>
              <a:spLocks/>
            </p:cNvSpPr>
            <p:nvPr/>
          </p:nvSpPr>
          <p:spPr bwMode="auto">
            <a:xfrm>
              <a:off x="10782301" y="4775183"/>
              <a:ext cx="7938" cy="33338"/>
            </a:xfrm>
            <a:custGeom>
              <a:avLst/>
              <a:gdLst>
                <a:gd name="T0" fmla="*/ 8 w 8"/>
                <a:gd name="T1" fmla="*/ 34 h 34"/>
                <a:gd name="T2" fmla="*/ 8 w 8"/>
                <a:gd name="T3" fmla="*/ 34 h 34"/>
                <a:gd name="T4" fmla="*/ 0 w 8"/>
                <a:gd name="T5" fmla="*/ 34 h 34"/>
                <a:gd name="T6" fmla="*/ 0 w 8"/>
                <a:gd name="T7" fmla="*/ 0 h 34"/>
                <a:gd name="T8" fmla="*/ 8 w 8"/>
                <a:gd name="T9" fmla="*/ 0 h 34"/>
                <a:gd name="T10" fmla="*/ 8 w 8"/>
                <a:gd name="T11" fmla="*/ 34 h 34"/>
              </a:gdLst>
              <a:ahLst/>
              <a:cxnLst>
                <a:cxn ang="0">
                  <a:pos x="T0" y="T1"/>
                </a:cxn>
                <a:cxn ang="0">
                  <a:pos x="T2" y="T3"/>
                </a:cxn>
                <a:cxn ang="0">
                  <a:pos x="T4" y="T5"/>
                </a:cxn>
                <a:cxn ang="0">
                  <a:pos x="T6" y="T7"/>
                </a:cxn>
                <a:cxn ang="0">
                  <a:pos x="T8" y="T9"/>
                </a:cxn>
                <a:cxn ang="0">
                  <a:pos x="T10" y="T11"/>
                </a:cxn>
              </a:cxnLst>
              <a:rect l="0" t="0" r="r" b="b"/>
              <a:pathLst>
                <a:path w="8" h="34">
                  <a:moveTo>
                    <a:pt x="8" y="34"/>
                  </a:moveTo>
                  <a:lnTo>
                    <a:pt x="8" y="34"/>
                  </a:lnTo>
                  <a:lnTo>
                    <a:pt x="0" y="34"/>
                  </a:lnTo>
                  <a:lnTo>
                    <a:pt x="0" y="0"/>
                  </a:lnTo>
                  <a:lnTo>
                    <a:pt x="8" y="0"/>
                  </a:lnTo>
                  <a:lnTo>
                    <a:pt x="8" y="34"/>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61" name="Freeform 184"/>
            <p:cNvSpPr>
              <a:spLocks/>
            </p:cNvSpPr>
            <p:nvPr/>
          </p:nvSpPr>
          <p:spPr bwMode="auto">
            <a:xfrm>
              <a:off x="10580688" y="4481496"/>
              <a:ext cx="7938" cy="33338"/>
            </a:xfrm>
            <a:custGeom>
              <a:avLst/>
              <a:gdLst>
                <a:gd name="T0" fmla="*/ 9 w 9"/>
                <a:gd name="T1" fmla="*/ 35 h 35"/>
                <a:gd name="T2" fmla="*/ 9 w 9"/>
                <a:gd name="T3" fmla="*/ 35 h 35"/>
                <a:gd name="T4" fmla="*/ 0 w 9"/>
                <a:gd name="T5" fmla="*/ 35 h 35"/>
                <a:gd name="T6" fmla="*/ 0 w 9"/>
                <a:gd name="T7" fmla="*/ 0 h 35"/>
                <a:gd name="T8" fmla="*/ 9 w 9"/>
                <a:gd name="T9" fmla="*/ 0 h 35"/>
                <a:gd name="T10" fmla="*/ 9 w 9"/>
                <a:gd name="T11" fmla="*/ 35 h 35"/>
              </a:gdLst>
              <a:ahLst/>
              <a:cxnLst>
                <a:cxn ang="0">
                  <a:pos x="T0" y="T1"/>
                </a:cxn>
                <a:cxn ang="0">
                  <a:pos x="T2" y="T3"/>
                </a:cxn>
                <a:cxn ang="0">
                  <a:pos x="T4" y="T5"/>
                </a:cxn>
                <a:cxn ang="0">
                  <a:pos x="T6" y="T7"/>
                </a:cxn>
                <a:cxn ang="0">
                  <a:pos x="T8" y="T9"/>
                </a:cxn>
                <a:cxn ang="0">
                  <a:pos x="T10" y="T11"/>
                </a:cxn>
              </a:cxnLst>
              <a:rect l="0" t="0" r="r" b="b"/>
              <a:pathLst>
                <a:path w="9" h="35">
                  <a:moveTo>
                    <a:pt x="9" y="35"/>
                  </a:moveTo>
                  <a:lnTo>
                    <a:pt x="9" y="35"/>
                  </a:lnTo>
                  <a:lnTo>
                    <a:pt x="0" y="35"/>
                  </a:lnTo>
                  <a:lnTo>
                    <a:pt x="0" y="0"/>
                  </a:lnTo>
                  <a:lnTo>
                    <a:pt x="9" y="0"/>
                  </a:lnTo>
                  <a:lnTo>
                    <a:pt x="9" y="35"/>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62" name="Freeform 185"/>
            <p:cNvSpPr>
              <a:spLocks/>
            </p:cNvSpPr>
            <p:nvPr/>
          </p:nvSpPr>
          <p:spPr bwMode="auto">
            <a:xfrm>
              <a:off x="10564813" y="4481496"/>
              <a:ext cx="7938" cy="33338"/>
            </a:xfrm>
            <a:custGeom>
              <a:avLst/>
              <a:gdLst>
                <a:gd name="T0" fmla="*/ 0 w 9"/>
                <a:gd name="T1" fmla="*/ 35 h 35"/>
                <a:gd name="T2" fmla="*/ 0 w 9"/>
                <a:gd name="T3" fmla="*/ 35 h 35"/>
                <a:gd name="T4" fmla="*/ 0 w 9"/>
                <a:gd name="T5" fmla="*/ 0 h 35"/>
                <a:gd name="T6" fmla="*/ 7 w 9"/>
                <a:gd name="T7" fmla="*/ 0 h 35"/>
                <a:gd name="T8" fmla="*/ 9 w 9"/>
                <a:gd name="T9" fmla="*/ 2 h 35"/>
                <a:gd name="T10" fmla="*/ 9 w 9"/>
                <a:gd name="T11" fmla="*/ 33 h 35"/>
                <a:gd name="T12" fmla="*/ 7 w 9"/>
                <a:gd name="T13" fmla="*/ 35 h 35"/>
                <a:gd name="T14" fmla="*/ 0 w 9"/>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5">
                  <a:moveTo>
                    <a:pt x="0" y="35"/>
                  </a:moveTo>
                  <a:lnTo>
                    <a:pt x="0" y="35"/>
                  </a:lnTo>
                  <a:lnTo>
                    <a:pt x="0" y="0"/>
                  </a:lnTo>
                  <a:cubicBezTo>
                    <a:pt x="2" y="0"/>
                    <a:pt x="5" y="0"/>
                    <a:pt x="7" y="0"/>
                  </a:cubicBezTo>
                  <a:cubicBezTo>
                    <a:pt x="8" y="0"/>
                    <a:pt x="9" y="1"/>
                    <a:pt x="9" y="2"/>
                  </a:cubicBezTo>
                  <a:cubicBezTo>
                    <a:pt x="9" y="12"/>
                    <a:pt x="9" y="22"/>
                    <a:pt x="9" y="33"/>
                  </a:cubicBezTo>
                  <a:cubicBezTo>
                    <a:pt x="9" y="33"/>
                    <a:pt x="8" y="35"/>
                    <a:pt x="7" y="35"/>
                  </a:cubicBezTo>
                  <a:cubicBezTo>
                    <a:pt x="5" y="35"/>
                    <a:pt x="2" y="35"/>
                    <a:pt x="0" y="35"/>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63" name="Freeform 186"/>
            <p:cNvSpPr>
              <a:spLocks/>
            </p:cNvSpPr>
            <p:nvPr/>
          </p:nvSpPr>
          <p:spPr bwMode="auto">
            <a:xfrm>
              <a:off x="10467976" y="4559283"/>
              <a:ext cx="33338" cy="20638"/>
            </a:xfrm>
            <a:custGeom>
              <a:avLst/>
              <a:gdLst>
                <a:gd name="T0" fmla="*/ 0 w 36"/>
                <a:gd name="T1" fmla="*/ 14 h 21"/>
                <a:gd name="T2" fmla="*/ 0 w 36"/>
                <a:gd name="T3" fmla="*/ 14 h 21"/>
                <a:gd name="T4" fmla="*/ 32 w 36"/>
                <a:gd name="T5" fmla="*/ 0 h 21"/>
                <a:gd name="T6" fmla="*/ 36 w 36"/>
                <a:gd name="T7" fmla="*/ 8 h 21"/>
                <a:gd name="T8" fmla="*/ 12 w 36"/>
                <a:gd name="T9" fmla="*/ 18 h 21"/>
                <a:gd name="T10" fmla="*/ 4 w 36"/>
                <a:gd name="T11" fmla="*/ 21 h 21"/>
                <a:gd name="T12" fmla="*/ 1 w 36"/>
                <a:gd name="T13" fmla="*/ 18 h 21"/>
                <a:gd name="T14" fmla="*/ 0 w 36"/>
                <a:gd name="T15" fmla="*/ 1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1">
                  <a:moveTo>
                    <a:pt x="0" y="14"/>
                  </a:moveTo>
                  <a:lnTo>
                    <a:pt x="0" y="14"/>
                  </a:lnTo>
                  <a:cubicBezTo>
                    <a:pt x="11" y="10"/>
                    <a:pt x="21" y="5"/>
                    <a:pt x="32" y="0"/>
                  </a:cubicBezTo>
                  <a:cubicBezTo>
                    <a:pt x="33" y="2"/>
                    <a:pt x="34" y="5"/>
                    <a:pt x="36" y="8"/>
                  </a:cubicBezTo>
                  <a:cubicBezTo>
                    <a:pt x="27" y="12"/>
                    <a:pt x="20" y="15"/>
                    <a:pt x="12" y="18"/>
                  </a:cubicBezTo>
                  <a:cubicBezTo>
                    <a:pt x="10" y="19"/>
                    <a:pt x="7" y="21"/>
                    <a:pt x="4" y="21"/>
                  </a:cubicBezTo>
                  <a:cubicBezTo>
                    <a:pt x="3" y="21"/>
                    <a:pt x="2" y="20"/>
                    <a:pt x="1" y="18"/>
                  </a:cubicBezTo>
                  <a:cubicBezTo>
                    <a:pt x="0" y="17"/>
                    <a:pt x="0" y="16"/>
                    <a:pt x="0" y="14"/>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64" name="Freeform 187"/>
            <p:cNvSpPr>
              <a:spLocks/>
            </p:cNvSpPr>
            <p:nvPr/>
          </p:nvSpPr>
          <p:spPr bwMode="auto">
            <a:xfrm>
              <a:off x="10461626" y="4543408"/>
              <a:ext cx="33338" cy="22225"/>
            </a:xfrm>
            <a:custGeom>
              <a:avLst/>
              <a:gdLst>
                <a:gd name="T0" fmla="*/ 0 w 35"/>
                <a:gd name="T1" fmla="*/ 16 h 23"/>
                <a:gd name="T2" fmla="*/ 0 w 35"/>
                <a:gd name="T3" fmla="*/ 16 h 23"/>
                <a:gd name="T4" fmla="*/ 28 w 35"/>
                <a:gd name="T5" fmla="*/ 0 h 23"/>
                <a:gd name="T6" fmla="*/ 31 w 35"/>
                <a:gd name="T7" fmla="*/ 1 h 23"/>
                <a:gd name="T8" fmla="*/ 35 w 35"/>
                <a:gd name="T9" fmla="*/ 7 h 23"/>
                <a:gd name="T10" fmla="*/ 3 w 35"/>
                <a:gd name="T11" fmla="*/ 23 h 23"/>
                <a:gd name="T12" fmla="*/ 0 w 35"/>
                <a:gd name="T13" fmla="*/ 16 h 23"/>
              </a:gdLst>
              <a:ahLst/>
              <a:cxnLst>
                <a:cxn ang="0">
                  <a:pos x="T0" y="T1"/>
                </a:cxn>
                <a:cxn ang="0">
                  <a:pos x="T2" y="T3"/>
                </a:cxn>
                <a:cxn ang="0">
                  <a:pos x="T4" y="T5"/>
                </a:cxn>
                <a:cxn ang="0">
                  <a:pos x="T6" y="T7"/>
                </a:cxn>
                <a:cxn ang="0">
                  <a:pos x="T8" y="T9"/>
                </a:cxn>
                <a:cxn ang="0">
                  <a:pos x="T10" y="T11"/>
                </a:cxn>
                <a:cxn ang="0">
                  <a:pos x="T12" y="T13"/>
                </a:cxn>
              </a:cxnLst>
              <a:rect l="0" t="0" r="r" b="b"/>
              <a:pathLst>
                <a:path w="35" h="23">
                  <a:moveTo>
                    <a:pt x="0" y="16"/>
                  </a:moveTo>
                  <a:lnTo>
                    <a:pt x="0" y="16"/>
                  </a:lnTo>
                  <a:cubicBezTo>
                    <a:pt x="9" y="11"/>
                    <a:pt x="19" y="5"/>
                    <a:pt x="28" y="0"/>
                  </a:cubicBezTo>
                  <a:cubicBezTo>
                    <a:pt x="29" y="0"/>
                    <a:pt x="31" y="0"/>
                    <a:pt x="31" y="1"/>
                  </a:cubicBezTo>
                  <a:cubicBezTo>
                    <a:pt x="33" y="3"/>
                    <a:pt x="34" y="5"/>
                    <a:pt x="35" y="7"/>
                  </a:cubicBezTo>
                  <a:cubicBezTo>
                    <a:pt x="25" y="12"/>
                    <a:pt x="14" y="18"/>
                    <a:pt x="3" y="23"/>
                  </a:cubicBezTo>
                  <a:cubicBezTo>
                    <a:pt x="2" y="21"/>
                    <a:pt x="1" y="18"/>
                    <a:pt x="0" y="16"/>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65" name="Freeform 188"/>
            <p:cNvSpPr>
              <a:spLocks/>
            </p:cNvSpPr>
            <p:nvPr/>
          </p:nvSpPr>
          <p:spPr bwMode="auto">
            <a:xfrm>
              <a:off x="10502901" y="4673583"/>
              <a:ext cx="34925" cy="17463"/>
            </a:xfrm>
            <a:custGeom>
              <a:avLst/>
              <a:gdLst>
                <a:gd name="T0" fmla="*/ 3 w 37"/>
                <a:gd name="T1" fmla="*/ 17 h 18"/>
                <a:gd name="T2" fmla="*/ 3 w 37"/>
                <a:gd name="T3" fmla="*/ 17 h 18"/>
                <a:gd name="T4" fmla="*/ 1 w 37"/>
                <a:gd name="T5" fmla="*/ 13 h 18"/>
                <a:gd name="T6" fmla="*/ 4 w 37"/>
                <a:gd name="T7" fmla="*/ 8 h 18"/>
                <a:gd name="T8" fmla="*/ 27 w 37"/>
                <a:gd name="T9" fmla="*/ 1 h 18"/>
                <a:gd name="T10" fmla="*/ 32 w 37"/>
                <a:gd name="T11" fmla="*/ 0 h 18"/>
                <a:gd name="T12" fmla="*/ 34 w 37"/>
                <a:gd name="T13" fmla="*/ 1 h 18"/>
                <a:gd name="T14" fmla="*/ 31 w 37"/>
                <a:gd name="T15" fmla="*/ 9 h 18"/>
                <a:gd name="T16" fmla="*/ 4 w 37"/>
                <a:gd name="T17" fmla="*/ 18 h 18"/>
                <a:gd name="T18" fmla="*/ 3 w 37"/>
                <a:gd name="T19"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18">
                  <a:moveTo>
                    <a:pt x="3" y="17"/>
                  </a:moveTo>
                  <a:lnTo>
                    <a:pt x="3" y="17"/>
                  </a:lnTo>
                  <a:cubicBezTo>
                    <a:pt x="2" y="16"/>
                    <a:pt x="2" y="15"/>
                    <a:pt x="1" y="13"/>
                  </a:cubicBezTo>
                  <a:cubicBezTo>
                    <a:pt x="0" y="11"/>
                    <a:pt x="1" y="9"/>
                    <a:pt x="4" y="8"/>
                  </a:cubicBezTo>
                  <a:cubicBezTo>
                    <a:pt x="12" y="6"/>
                    <a:pt x="19" y="3"/>
                    <a:pt x="27" y="1"/>
                  </a:cubicBezTo>
                  <a:cubicBezTo>
                    <a:pt x="29" y="0"/>
                    <a:pt x="30" y="0"/>
                    <a:pt x="32" y="0"/>
                  </a:cubicBezTo>
                  <a:cubicBezTo>
                    <a:pt x="33" y="0"/>
                    <a:pt x="34" y="0"/>
                    <a:pt x="34" y="1"/>
                  </a:cubicBezTo>
                  <a:cubicBezTo>
                    <a:pt x="37" y="5"/>
                    <a:pt x="36" y="8"/>
                    <a:pt x="31" y="9"/>
                  </a:cubicBezTo>
                  <a:cubicBezTo>
                    <a:pt x="22" y="12"/>
                    <a:pt x="13" y="15"/>
                    <a:pt x="4" y="18"/>
                  </a:cubicBezTo>
                  <a:cubicBezTo>
                    <a:pt x="4" y="18"/>
                    <a:pt x="3" y="17"/>
                    <a:pt x="3" y="17"/>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66" name="Freeform 189"/>
            <p:cNvSpPr>
              <a:spLocks/>
            </p:cNvSpPr>
            <p:nvPr/>
          </p:nvSpPr>
          <p:spPr bwMode="auto">
            <a:xfrm>
              <a:off x="10509251" y="4687871"/>
              <a:ext cx="33338" cy="19050"/>
            </a:xfrm>
            <a:custGeom>
              <a:avLst/>
              <a:gdLst>
                <a:gd name="T0" fmla="*/ 0 w 35"/>
                <a:gd name="T1" fmla="*/ 11 h 20"/>
                <a:gd name="T2" fmla="*/ 0 w 35"/>
                <a:gd name="T3" fmla="*/ 11 h 20"/>
                <a:gd name="T4" fmla="*/ 19 w 35"/>
                <a:gd name="T5" fmla="*/ 5 h 20"/>
                <a:gd name="T6" fmla="*/ 29 w 35"/>
                <a:gd name="T7" fmla="*/ 1 h 20"/>
                <a:gd name="T8" fmla="*/ 34 w 35"/>
                <a:gd name="T9" fmla="*/ 4 h 20"/>
                <a:gd name="T10" fmla="*/ 35 w 35"/>
                <a:gd name="T11" fmla="*/ 8 h 20"/>
                <a:gd name="T12" fmla="*/ 12 w 35"/>
                <a:gd name="T13" fmla="*/ 18 h 20"/>
                <a:gd name="T14" fmla="*/ 5 w 35"/>
                <a:gd name="T15" fmla="*/ 20 h 20"/>
                <a:gd name="T16" fmla="*/ 1 w 35"/>
                <a:gd name="T17" fmla="*/ 17 h 20"/>
                <a:gd name="T18" fmla="*/ 0 w 35"/>
                <a:gd name="T19"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0">
                  <a:moveTo>
                    <a:pt x="0" y="11"/>
                  </a:moveTo>
                  <a:lnTo>
                    <a:pt x="0" y="11"/>
                  </a:lnTo>
                  <a:cubicBezTo>
                    <a:pt x="6" y="9"/>
                    <a:pt x="12" y="7"/>
                    <a:pt x="19" y="5"/>
                  </a:cubicBezTo>
                  <a:cubicBezTo>
                    <a:pt x="22" y="4"/>
                    <a:pt x="26" y="3"/>
                    <a:pt x="29" y="1"/>
                  </a:cubicBezTo>
                  <a:cubicBezTo>
                    <a:pt x="32" y="0"/>
                    <a:pt x="33" y="1"/>
                    <a:pt x="34" y="4"/>
                  </a:cubicBezTo>
                  <a:cubicBezTo>
                    <a:pt x="34" y="5"/>
                    <a:pt x="35" y="7"/>
                    <a:pt x="35" y="8"/>
                  </a:cubicBezTo>
                  <a:cubicBezTo>
                    <a:pt x="27" y="11"/>
                    <a:pt x="20" y="14"/>
                    <a:pt x="12" y="18"/>
                  </a:cubicBezTo>
                  <a:cubicBezTo>
                    <a:pt x="10" y="18"/>
                    <a:pt x="7" y="19"/>
                    <a:pt x="5" y="20"/>
                  </a:cubicBezTo>
                  <a:cubicBezTo>
                    <a:pt x="2" y="20"/>
                    <a:pt x="2" y="18"/>
                    <a:pt x="1" y="17"/>
                  </a:cubicBezTo>
                  <a:cubicBezTo>
                    <a:pt x="0" y="16"/>
                    <a:pt x="0" y="14"/>
                    <a:pt x="0" y="11"/>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67" name="Freeform 190"/>
            <p:cNvSpPr>
              <a:spLocks/>
            </p:cNvSpPr>
            <p:nvPr/>
          </p:nvSpPr>
          <p:spPr bwMode="auto">
            <a:xfrm>
              <a:off x="10520363" y="4718033"/>
              <a:ext cx="33338" cy="22225"/>
            </a:xfrm>
            <a:custGeom>
              <a:avLst/>
              <a:gdLst>
                <a:gd name="T0" fmla="*/ 35 w 35"/>
                <a:gd name="T1" fmla="*/ 8 h 23"/>
                <a:gd name="T2" fmla="*/ 35 w 35"/>
                <a:gd name="T3" fmla="*/ 8 h 23"/>
                <a:gd name="T4" fmla="*/ 4 w 35"/>
                <a:gd name="T5" fmla="*/ 23 h 23"/>
                <a:gd name="T6" fmla="*/ 1 w 35"/>
                <a:gd name="T7" fmla="*/ 16 h 23"/>
                <a:gd name="T8" fmla="*/ 2 w 35"/>
                <a:gd name="T9" fmla="*/ 14 h 23"/>
                <a:gd name="T10" fmla="*/ 23 w 35"/>
                <a:gd name="T11" fmla="*/ 4 h 23"/>
                <a:gd name="T12" fmla="*/ 29 w 35"/>
                <a:gd name="T13" fmla="*/ 1 h 23"/>
                <a:gd name="T14" fmla="*/ 34 w 35"/>
                <a:gd name="T15" fmla="*/ 4 h 23"/>
                <a:gd name="T16" fmla="*/ 35 w 35"/>
                <a:gd name="T17"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3">
                  <a:moveTo>
                    <a:pt x="35" y="8"/>
                  </a:moveTo>
                  <a:lnTo>
                    <a:pt x="35" y="8"/>
                  </a:lnTo>
                  <a:cubicBezTo>
                    <a:pt x="25" y="13"/>
                    <a:pt x="15" y="18"/>
                    <a:pt x="4" y="23"/>
                  </a:cubicBezTo>
                  <a:cubicBezTo>
                    <a:pt x="3" y="21"/>
                    <a:pt x="1" y="19"/>
                    <a:pt x="1" y="16"/>
                  </a:cubicBezTo>
                  <a:cubicBezTo>
                    <a:pt x="0" y="16"/>
                    <a:pt x="1" y="15"/>
                    <a:pt x="2" y="14"/>
                  </a:cubicBezTo>
                  <a:cubicBezTo>
                    <a:pt x="9" y="11"/>
                    <a:pt x="16" y="8"/>
                    <a:pt x="23" y="4"/>
                  </a:cubicBezTo>
                  <a:cubicBezTo>
                    <a:pt x="25" y="3"/>
                    <a:pt x="27" y="2"/>
                    <a:pt x="29" y="1"/>
                  </a:cubicBezTo>
                  <a:cubicBezTo>
                    <a:pt x="31" y="0"/>
                    <a:pt x="33" y="2"/>
                    <a:pt x="34" y="4"/>
                  </a:cubicBezTo>
                  <a:cubicBezTo>
                    <a:pt x="34" y="5"/>
                    <a:pt x="35" y="7"/>
                    <a:pt x="35" y="8"/>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68" name="Freeform 191"/>
            <p:cNvSpPr>
              <a:spLocks/>
            </p:cNvSpPr>
            <p:nvPr/>
          </p:nvSpPr>
          <p:spPr bwMode="auto">
            <a:xfrm>
              <a:off x="10539413" y="4745021"/>
              <a:ext cx="31750" cy="25400"/>
            </a:xfrm>
            <a:custGeom>
              <a:avLst/>
              <a:gdLst>
                <a:gd name="T0" fmla="*/ 0 w 33"/>
                <a:gd name="T1" fmla="*/ 19 h 27"/>
                <a:gd name="T2" fmla="*/ 0 w 33"/>
                <a:gd name="T3" fmla="*/ 19 h 27"/>
                <a:gd name="T4" fmla="*/ 28 w 33"/>
                <a:gd name="T5" fmla="*/ 0 h 27"/>
                <a:gd name="T6" fmla="*/ 32 w 33"/>
                <a:gd name="T7" fmla="*/ 4 h 27"/>
                <a:gd name="T8" fmla="*/ 30 w 33"/>
                <a:gd name="T9" fmla="*/ 8 h 27"/>
                <a:gd name="T10" fmla="*/ 19 w 33"/>
                <a:gd name="T11" fmla="*/ 17 h 27"/>
                <a:gd name="T12" fmla="*/ 7 w 33"/>
                <a:gd name="T13" fmla="*/ 27 h 27"/>
                <a:gd name="T14" fmla="*/ 4 w 33"/>
                <a:gd name="T15" fmla="*/ 26 h 27"/>
                <a:gd name="T16" fmla="*/ 0 w 33"/>
                <a:gd name="T17"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7">
                  <a:moveTo>
                    <a:pt x="0" y="19"/>
                  </a:moveTo>
                  <a:lnTo>
                    <a:pt x="0" y="19"/>
                  </a:lnTo>
                  <a:cubicBezTo>
                    <a:pt x="9" y="13"/>
                    <a:pt x="19" y="7"/>
                    <a:pt x="28" y="0"/>
                  </a:cubicBezTo>
                  <a:cubicBezTo>
                    <a:pt x="30" y="1"/>
                    <a:pt x="31" y="2"/>
                    <a:pt x="32" y="4"/>
                  </a:cubicBezTo>
                  <a:cubicBezTo>
                    <a:pt x="33" y="6"/>
                    <a:pt x="31" y="7"/>
                    <a:pt x="30" y="8"/>
                  </a:cubicBezTo>
                  <a:cubicBezTo>
                    <a:pt x="26" y="11"/>
                    <a:pt x="23" y="14"/>
                    <a:pt x="19" y="17"/>
                  </a:cubicBezTo>
                  <a:cubicBezTo>
                    <a:pt x="15" y="20"/>
                    <a:pt x="11" y="24"/>
                    <a:pt x="7" y="27"/>
                  </a:cubicBezTo>
                  <a:cubicBezTo>
                    <a:pt x="6" y="27"/>
                    <a:pt x="5" y="27"/>
                    <a:pt x="4" y="26"/>
                  </a:cubicBezTo>
                  <a:cubicBezTo>
                    <a:pt x="3" y="24"/>
                    <a:pt x="1" y="22"/>
                    <a:pt x="0" y="19"/>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69" name="Freeform 192"/>
            <p:cNvSpPr>
              <a:spLocks/>
            </p:cNvSpPr>
            <p:nvPr/>
          </p:nvSpPr>
          <p:spPr bwMode="auto">
            <a:xfrm>
              <a:off x="10547351" y="4481496"/>
              <a:ext cx="7938" cy="33338"/>
            </a:xfrm>
            <a:custGeom>
              <a:avLst/>
              <a:gdLst>
                <a:gd name="T0" fmla="*/ 9 w 9"/>
                <a:gd name="T1" fmla="*/ 35 h 35"/>
                <a:gd name="T2" fmla="*/ 9 w 9"/>
                <a:gd name="T3" fmla="*/ 35 h 35"/>
                <a:gd name="T4" fmla="*/ 0 w 9"/>
                <a:gd name="T5" fmla="*/ 35 h 35"/>
                <a:gd name="T6" fmla="*/ 0 w 9"/>
                <a:gd name="T7" fmla="*/ 0 h 35"/>
                <a:gd name="T8" fmla="*/ 9 w 9"/>
                <a:gd name="T9" fmla="*/ 0 h 35"/>
                <a:gd name="T10" fmla="*/ 9 w 9"/>
                <a:gd name="T11" fmla="*/ 35 h 35"/>
              </a:gdLst>
              <a:ahLst/>
              <a:cxnLst>
                <a:cxn ang="0">
                  <a:pos x="T0" y="T1"/>
                </a:cxn>
                <a:cxn ang="0">
                  <a:pos x="T2" y="T3"/>
                </a:cxn>
                <a:cxn ang="0">
                  <a:pos x="T4" y="T5"/>
                </a:cxn>
                <a:cxn ang="0">
                  <a:pos x="T6" y="T7"/>
                </a:cxn>
                <a:cxn ang="0">
                  <a:pos x="T8" y="T9"/>
                </a:cxn>
                <a:cxn ang="0">
                  <a:pos x="T10" y="T11"/>
                </a:cxn>
              </a:cxnLst>
              <a:rect l="0" t="0" r="r" b="b"/>
              <a:pathLst>
                <a:path w="9" h="35">
                  <a:moveTo>
                    <a:pt x="9" y="35"/>
                  </a:moveTo>
                  <a:lnTo>
                    <a:pt x="9" y="35"/>
                  </a:lnTo>
                  <a:lnTo>
                    <a:pt x="0" y="35"/>
                  </a:lnTo>
                  <a:lnTo>
                    <a:pt x="0" y="0"/>
                  </a:lnTo>
                  <a:lnTo>
                    <a:pt x="9" y="0"/>
                  </a:lnTo>
                  <a:lnTo>
                    <a:pt x="9" y="35"/>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70" name="Freeform 193"/>
            <p:cNvSpPr>
              <a:spLocks/>
            </p:cNvSpPr>
            <p:nvPr/>
          </p:nvSpPr>
          <p:spPr bwMode="auto">
            <a:xfrm>
              <a:off x="10833101" y="4775183"/>
              <a:ext cx="7938" cy="33338"/>
            </a:xfrm>
            <a:custGeom>
              <a:avLst/>
              <a:gdLst>
                <a:gd name="T0" fmla="*/ 0 w 8"/>
                <a:gd name="T1" fmla="*/ 0 h 34"/>
                <a:gd name="T2" fmla="*/ 0 w 8"/>
                <a:gd name="T3" fmla="*/ 0 h 34"/>
                <a:gd name="T4" fmla="*/ 8 w 8"/>
                <a:gd name="T5" fmla="*/ 0 h 34"/>
                <a:gd name="T6" fmla="*/ 8 w 8"/>
                <a:gd name="T7" fmla="*/ 34 h 34"/>
                <a:gd name="T8" fmla="*/ 0 w 8"/>
                <a:gd name="T9" fmla="*/ 34 h 34"/>
                <a:gd name="T10" fmla="*/ 0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0" y="0"/>
                  </a:moveTo>
                  <a:lnTo>
                    <a:pt x="0" y="0"/>
                  </a:lnTo>
                  <a:lnTo>
                    <a:pt x="8" y="0"/>
                  </a:lnTo>
                  <a:lnTo>
                    <a:pt x="8" y="34"/>
                  </a:lnTo>
                  <a:lnTo>
                    <a:pt x="0" y="34"/>
                  </a:lnTo>
                  <a:lnTo>
                    <a:pt x="0" y="0"/>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71" name="Freeform 194"/>
            <p:cNvSpPr>
              <a:spLocks/>
            </p:cNvSpPr>
            <p:nvPr/>
          </p:nvSpPr>
          <p:spPr bwMode="auto">
            <a:xfrm>
              <a:off x="10815638" y="4775183"/>
              <a:ext cx="7938" cy="33338"/>
            </a:xfrm>
            <a:custGeom>
              <a:avLst/>
              <a:gdLst>
                <a:gd name="T0" fmla="*/ 0 w 9"/>
                <a:gd name="T1" fmla="*/ 36 h 36"/>
                <a:gd name="T2" fmla="*/ 0 w 9"/>
                <a:gd name="T3" fmla="*/ 36 h 36"/>
                <a:gd name="T4" fmla="*/ 0 w 9"/>
                <a:gd name="T5" fmla="*/ 1 h 36"/>
                <a:gd name="T6" fmla="*/ 1 w 9"/>
                <a:gd name="T7" fmla="*/ 1 h 36"/>
                <a:gd name="T8" fmla="*/ 9 w 9"/>
                <a:gd name="T9" fmla="*/ 7 h 36"/>
                <a:gd name="T10" fmla="*/ 9 w 9"/>
                <a:gd name="T11" fmla="*/ 31 h 36"/>
                <a:gd name="T12" fmla="*/ 4 w 9"/>
                <a:gd name="T13" fmla="*/ 36 h 36"/>
                <a:gd name="T14" fmla="*/ 0 w 9"/>
                <a:gd name="T15" fmla="*/ 3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6">
                  <a:moveTo>
                    <a:pt x="0" y="36"/>
                  </a:moveTo>
                  <a:lnTo>
                    <a:pt x="0" y="36"/>
                  </a:lnTo>
                  <a:lnTo>
                    <a:pt x="0" y="1"/>
                  </a:lnTo>
                  <a:cubicBezTo>
                    <a:pt x="1" y="1"/>
                    <a:pt x="1" y="1"/>
                    <a:pt x="1" y="1"/>
                  </a:cubicBezTo>
                  <a:cubicBezTo>
                    <a:pt x="9" y="0"/>
                    <a:pt x="9" y="0"/>
                    <a:pt x="9" y="7"/>
                  </a:cubicBezTo>
                  <a:cubicBezTo>
                    <a:pt x="9" y="15"/>
                    <a:pt x="8" y="23"/>
                    <a:pt x="9" y="31"/>
                  </a:cubicBezTo>
                  <a:cubicBezTo>
                    <a:pt x="9" y="35"/>
                    <a:pt x="8" y="36"/>
                    <a:pt x="4" y="36"/>
                  </a:cubicBezTo>
                  <a:cubicBezTo>
                    <a:pt x="3" y="35"/>
                    <a:pt x="2" y="36"/>
                    <a:pt x="0" y="36"/>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72" name="Freeform 195"/>
            <p:cNvSpPr>
              <a:spLocks/>
            </p:cNvSpPr>
            <p:nvPr/>
          </p:nvSpPr>
          <p:spPr bwMode="auto">
            <a:xfrm>
              <a:off x="10798176" y="4775183"/>
              <a:ext cx="7938" cy="33338"/>
            </a:xfrm>
            <a:custGeom>
              <a:avLst/>
              <a:gdLst>
                <a:gd name="T0" fmla="*/ 8 w 8"/>
                <a:gd name="T1" fmla="*/ 35 h 36"/>
                <a:gd name="T2" fmla="*/ 8 w 8"/>
                <a:gd name="T3" fmla="*/ 35 h 36"/>
                <a:gd name="T4" fmla="*/ 0 w 8"/>
                <a:gd name="T5" fmla="*/ 29 h 36"/>
                <a:gd name="T6" fmla="*/ 0 w 8"/>
                <a:gd name="T7" fmla="*/ 5 h 36"/>
                <a:gd name="T8" fmla="*/ 4 w 8"/>
                <a:gd name="T9" fmla="*/ 1 h 36"/>
                <a:gd name="T10" fmla="*/ 8 w 8"/>
                <a:gd name="T11" fmla="*/ 1 h 36"/>
                <a:gd name="T12" fmla="*/ 8 w 8"/>
                <a:gd name="T13" fmla="*/ 35 h 36"/>
              </a:gdLst>
              <a:ahLst/>
              <a:cxnLst>
                <a:cxn ang="0">
                  <a:pos x="T0" y="T1"/>
                </a:cxn>
                <a:cxn ang="0">
                  <a:pos x="T2" y="T3"/>
                </a:cxn>
                <a:cxn ang="0">
                  <a:pos x="T4" y="T5"/>
                </a:cxn>
                <a:cxn ang="0">
                  <a:pos x="T6" y="T7"/>
                </a:cxn>
                <a:cxn ang="0">
                  <a:pos x="T8" y="T9"/>
                </a:cxn>
                <a:cxn ang="0">
                  <a:pos x="T10" y="T11"/>
                </a:cxn>
                <a:cxn ang="0">
                  <a:pos x="T12" y="T13"/>
                </a:cxn>
              </a:cxnLst>
              <a:rect l="0" t="0" r="r" b="b"/>
              <a:pathLst>
                <a:path w="8" h="36">
                  <a:moveTo>
                    <a:pt x="8" y="35"/>
                  </a:moveTo>
                  <a:lnTo>
                    <a:pt x="8" y="35"/>
                  </a:lnTo>
                  <a:cubicBezTo>
                    <a:pt x="0" y="36"/>
                    <a:pt x="0" y="36"/>
                    <a:pt x="0" y="29"/>
                  </a:cubicBezTo>
                  <a:cubicBezTo>
                    <a:pt x="0" y="21"/>
                    <a:pt x="0" y="13"/>
                    <a:pt x="0" y="5"/>
                  </a:cubicBezTo>
                  <a:cubicBezTo>
                    <a:pt x="0" y="1"/>
                    <a:pt x="1" y="0"/>
                    <a:pt x="4" y="1"/>
                  </a:cubicBezTo>
                  <a:cubicBezTo>
                    <a:pt x="5" y="1"/>
                    <a:pt x="7" y="1"/>
                    <a:pt x="8" y="1"/>
                  </a:cubicBezTo>
                  <a:lnTo>
                    <a:pt x="8" y="35"/>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73" name="Freeform 196"/>
            <p:cNvSpPr>
              <a:spLocks/>
            </p:cNvSpPr>
            <p:nvPr/>
          </p:nvSpPr>
          <p:spPr bwMode="auto">
            <a:xfrm>
              <a:off x="10790238" y="4481496"/>
              <a:ext cx="7938" cy="33338"/>
            </a:xfrm>
            <a:custGeom>
              <a:avLst/>
              <a:gdLst>
                <a:gd name="T0" fmla="*/ 0 w 8"/>
                <a:gd name="T1" fmla="*/ 0 h 35"/>
                <a:gd name="T2" fmla="*/ 0 w 8"/>
                <a:gd name="T3" fmla="*/ 0 h 35"/>
                <a:gd name="T4" fmla="*/ 8 w 8"/>
                <a:gd name="T5" fmla="*/ 0 h 35"/>
                <a:gd name="T6" fmla="*/ 8 w 8"/>
                <a:gd name="T7" fmla="*/ 35 h 35"/>
                <a:gd name="T8" fmla="*/ 0 w 8"/>
                <a:gd name="T9" fmla="*/ 35 h 35"/>
                <a:gd name="T10" fmla="*/ 0 w 8"/>
                <a:gd name="T11" fmla="*/ 0 h 35"/>
              </a:gdLst>
              <a:ahLst/>
              <a:cxnLst>
                <a:cxn ang="0">
                  <a:pos x="T0" y="T1"/>
                </a:cxn>
                <a:cxn ang="0">
                  <a:pos x="T2" y="T3"/>
                </a:cxn>
                <a:cxn ang="0">
                  <a:pos x="T4" y="T5"/>
                </a:cxn>
                <a:cxn ang="0">
                  <a:pos x="T6" y="T7"/>
                </a:cxn>
                <a:cxn ang="0">
                  <a:pos x="T8" y="T9"/>
                </a:cxn>
                <a:cxn ang="0">
                  <a:pos x="T10" y="T11"/>
                </a:cxn>
              </a:cxnLst>
              <a:rect l="0" t="0" r="r" b="b"/>
              <a:pathLst>
                <a:path w="8" h="35">
                  <a:moveTo>
                    <a:pt x="0" y="0"/>
                  </a:moveTo>
                  <a:lnTo>
                    <a:pt x="0" y="0"/>
                  </a:lnTo>
                  <a:lnTo>
                    <a:pt x="8" y="0"/>
                  </a:lnTo>
                  <a:lnTo>
                    <a:pt x="8" y="35"/>
                  </a:lnTo>
                  <a:lnTo>
                    <a:pt x="0" y="35"/>
                  </a:lnTo>
                  <a:lnTo>
                    <a:pt x="0" y="0"/>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74" name="Freeform 197"/>
            <p:cNvSpPr>
              <a:spLocks/>
            </p:cNvSpPr>
            <p:nvPr/>
          </p:nvSpPr>
          <p:spPr bwMode="auto">
            <a:xfrm>
              <a:off x="10748963" y="4775183"/>
              <a:ext cx="7938" cy="33338"/>
            </a:xfrm>
            <a:custGeom>
              <a:avLst/>
              <a:gdLst>
                <a:gd name="T0" fmla="*/ 0 w 8"/>
                <a:gd name="T1" fmla="*/ 0 h 34"/>
                <a:gd name="T2" fmla="*/ 0 w 8"/>
                <a:gd name="T3" fmla="*/ 0 h 34"/>
                <a:gd name="T4" fmla="*/ 8 w 8"/>
                <a:gd name="T5" fmla="*/ 0 h 34"/>
                <a:gd name="T6" fmla="*/ 8 w 8"/>
                <a:gd name="T7" fmla="*/ 34 h 34"/>
                <a:gd name="T8" fmla="*/ 0 w 8"/>
                <a:gd name="T9" fmla="*/ 34 h 34"/>
                <a:gd name="T10" fmla="*/ 0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0" y="0"/>
                  </a:moveTo>
                  <a:lnTo>
                    <a:pt x="0" y="0"/>
                  </a:lnTo>
                  <a:lnTo>
                    <a:pt x="8" y="0"/>
                  </a:lnTo>
                  <a:lnTo>
                    <a:pt x="8" y="34"/>
                  </a:lnTo>
                  <a:lnTo>
                    <a:pt x="0" y="34"/>
                  </a:lnTo>
                  <a:lnTo>
                    <a:pt x="0" y="0"/>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75" name="Freeform 198"/>
            <p:cNvSpPr>
              <a:spLocks/>
            </p:cNvSpPr>
            <p:nvPr/>
          </p:nvSpPr>
          <p:spPr bwMode="auto">
            <a:xfrm>
              <a:off x="10858501" y="4481496"/>
              <a:ext cx="7938" cy="33338"/>
            </a:xfrm>
            <a:custGeom>
              <a:avLst/>
              <a:gdLst>
                <a:gd name="T0" fmla="*/ 0 w 9"/>
                <a:gd name="T1" fmla="*/ 36 h 36"/>
                <a:gd name="T2" fmla="*/ 0 w 9"/>
                <a:gd name="T3" fmla="*/ 36 h 36"/>
                <a:gd name="T4" fmla="*/ 0 w 9"/>
                <a:gd name="T5" fmla="*/ 1 h 36"/>
                <a:gd name="T6" fmla="*/ 1 w 9"/>
                <a:gd name="T7" fmla="*/ 1 h 36"/>
                <a:gd name="T8" fmla="*/ 9 w 9"/>
                <a:gd name="T9" fmla="*/ 8 h 36"/>
                <a:gd name="T10" fmla="*/ 9 w 9"/>
                <a:gd name="T11" fmla="*/ 32 h 36"/>
                <a:gd name="T12" fmla="*/ 5 w 9"/>
                <a:gd name="T13" fmla="*/ 36 h 36"/>
                <a:gd name="T14" fmla="*/ 0 w 9"/>
                <a:gd name="T15" fmla="*/ 3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6">
                  <a:moveTo>
                    <a:pt x="0" y="36"/>
                  </a:moveTo>
                  <a:lnTo>
                    <a:pt x="0" y="36"/>
                  </a:lnTo>
                  <a:lnTo>
                    <a:pt x="0" y="1"/>
                  </a:lnTo>
                  <a:cubicBezTo>
                    <a:pt x="1" y="1"/>
                    <a:pt x="1" y="1"/>
                    <a:pt x="1" y="1"/>
                  </a:cubicBezTo>
                  <a:cubicBezTo>
                    <a:pt x="9" y="0"/>
                    <a:pt x="9" y="0"/>
                    <a:pt x="9" y="8"/>
                  </a:cubicBezTo>
                  <a:cubicBezTo>
                    <a:pt x="9" y="16"/>
                    <a:pt x="8" y="24"/>
                    <a:pt x="9" y="32"/>
                  </a:cubicBezTo>
                  <a:cubicBezTo>
                    <a:pt x="9" y="35"/>
                    <a:pt x="8" y="36"/>
                    <a:pt x="5" y="36"/>
                  </a:cubicBezTo>
                  <a:cubicBezTo>
                    <a:pt x="3" y="36"/>
                    <a:pt x="2" y="36"/>
                    <a:pt x="0" y="36"/>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76" name="Freeform 199"/>
            <p:cNvSpPr>
              <a:spLocks/>
            </p:cNvSpPr>
            <p:nvPr/>
          </p:nvSpPr>
          <p:spPr bwMode="auto">
            <a:xfrm>
              <a:off x="10874376" y="4481496"/>
              <a:ext cx="7938" cy="33338"/>
            </a:xfrm>
            <a:custGeom>
              <a:avLst/>
              <a:gdLst>
                <a:gd name="T0" fmla="*/ 8 w 8"/>
                <a:gd name="T1" fmla="*/ 35 h 35"/>
                <a:gd name="T2" fmla="*/ 8 w 8"/>
                <a:gd name="T3" fmla="*/ 35 h 35"/>
                <a:gd name="T4" fmla="*/ 0 w 8"/>
                <a:gd name="T5" fmla="*/ 35 h 35"/>
                <a:gd name="T6" fmla="*/ 0 w 8"/>
                <a:gd name="T7" fmla="*/ 0 h 35"/>
                <a:gd name="T8" fmla="*/ 8 w 8"/>
                <a:gd name="T9" fmla="*/ 0 h 35"/>
                <a:gd name="T10" fmla="*/ 8 w 8"/>
                <a:gd name="T11" fmla="*/ 35 h 35"/>
              </a:gdLst>
              <a:ahLst/>
              <a:cxnLst>
                <a:cxn ang="0">
                  <a:pos x="T0" y="T1"/>
                </a:cxn>
                <a:cxn ang="0">
                  <a:pos x="T2" y="T3"/>
                </a:cxn>
                <a:cxn ang="0">
                  <a:pos x="T4" y="T5"/>
                </a:cxn>
                <a:cxn ang="0">
                  <a:pos x="T6" y="T7"/>
                </a:cxn>
                <a:cxn ang="0">
                  <a:pos x="T8" y="T9"/>
                </a:cxn>
                <a:cxn ang="0">
                  <a:pos x="T10" y="T11"/>
                </a:cxn>
              </a:cxnLst>
              <a:rect l="0" t="0" r="r" b="b"/>
              <a:pathLst>
                <a:path w="8" h="35">
                  <a:moveTo>
                    <a:pt x="8" y="35"/>
                  </a:moveTo>
                  <a:lnTo>
                    <a:pt x="8" y="35"/>
                  </a:lnTo>
                  <a:lnTo>
                    <a:pt x="0" y="35"/>
                  </a:lnTo>
                  <a:lnTo>
                    <a:pt x="0" y="0"/>
                  </a:lnTo>
                  <a:lnTo>
                    <a:pt x="8" y="0"/>
                  </a:lnTo>
                  <a:lnTo>
                    <a:pt x="8" y="35"/>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77" name="Freeform 200"/>
            <p:cNvSpPr>
              <a:spLocks/>
            </p:cNvSpPr>
            <p:nvPr/>
          </p:nvSpPr>
          <p:spPr bwMode="auto">
            <a:xfrm>
              <a:off x="10529888" y="4481496"/>
              <a:ext cx="7938" cy="33338"/>
            </a:xfrm>
            <a:custGeom>
              <a:avLst/>
              <a:gdLst>
                <a:gd name="T0" fmla="*/ 0 w 8"/>
                <a:gd name="T1" fmla="*/ 0 h 35"/>
                <a:gd name="T2" fmla="*/ 0 w 8"/>
                <a:gd name="T3" fmla="*/ 0 h 35"/>
                <a:gd name="T4" fmla="*/ 8 w 8"/>
                <a:gd name="T5" fmla="*/ 0 h 35"/>
                <a:gd name="T6" fmla="*/ 8 w 8"/>
                <a:gd name="T7" fmla="*/ 35 h 35"/>
                <a:gd name="T8" fmla="*/ 0 w 8"/>
                <a:gd name="T9" fmla="*/ 35 h 35"/>
                <a:gd name="T10" fmla="*/ 0 w 8"/>
                <a:gd name="T11" fmla="*/ 0 h 35"/>
              </a:gdLst>
              <a:ahLst/>
              <a:cxnLst>
                <a:cxn ang="0">
                  <a:pos x="T0" y="T1"/>
                </a:cxn>
                <a:cxn ang="0">
                  <a:pos x="T2" y="T3"/>
                </a:cxn>
                <a:cxn ang="0">
                  <a:pos x="T4" y="T5"/>
                </a:cxn>
                <a:cxn ang="0">
                  <a:pos x="T6" y="T7"/>
                </a:cxn>
                <a:cxn ang="0">
                  <a:pos x="T8" y="T9"/>
                </a:cxn>
                <a:cxn ang="0">
                  <a:pos x="T10" y="T11"/>
                </a:cxn>
              </a:cxnLst>
              <a:rect l="0" t="0" r="r" b="b"/>
              <a:pathLst>
                <a:path w="8" h="35">
                  <a:moveTo>
                    <a:pt x="0" y="0"/>
                  </a:moveTo>
                  <a:lnTo>
                    <a:pt x="0" y="0"/>
                  </a:lnTo>
                  <a:lnTo>
                    <a:pt x="8" y="0"/>
                  </a:lnTo>
                  <a:lnTo>
                    <a:pt x="8" y="35"/>
                  </a:lnTo>
                  <a:lnTo>
                    <a:pt x="0" y="35"/>
                  </a:lnTo>
                  <a:lnTo>
                    <a:pt x="0" y="0"/>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78" name="Freeform 201"/>
            <p:cNvSpPr>
              <a:spLocks/>
            </p:cNvSpPr>
            <p:nvPr/>
          </p:nvSpPr>
          <p:spPr bwMode="auto">
            <a:xfrm>
              <a:off x="10807701" y="4481496"/>
              <a:ext cx="6350" cy="33338"/>
            </a:xfrm>
            <a:custGeom>
              <a:avLst/>
              <a:gdLst>
                <a:gd name="T0" fmla="*/ 0 w 8"/>
                <a:gd name="T1" fmla="*/ 0 h 35"/>
                <a:gd name="T2" fmla="*/ 0 w 8"/>
                <a:gd name="T3" fmla="*/ 0 h 35"/>
                <a:gd name="T4" fmla="*/ 8 w 8"/>
                <a:gd name="T5" fmla="*/ 0 h 35"/>
                <a:gd name="T6" fmla="*/ 8 w 8"/>
                <a:gd name="T7" fmla="*/ 35 h 35"/>
                <a:gd name="T8" fmla="*/ 0 w 8"/>
                <a:gd name="T9" fmla="*/ 35 h 35"/>
                <a:gd name="T10" fmla="*/ 0 w 8"/>
                <a:gd name="T11" fmla="*/ 0 h 35"/>
              </a:gdLst>
              <a:ahLst/>
              <a:cxnLst>
                <a:cxn ang="0">
                  <a:pos x="T0" y="T1"/>
                </a:cxn>
                <a:cxn ang="0">
                  <a:pos x="T2" y="T3"/>
                </a:cxn>
                <a:cxn ang="0">
                  <a:pos x="T4" y="T5"/>
                </a:cxn>
                <a:cxn ang="0">
                  <a:pos x="T6" y="T7"/>
                </a:cxn>
                <a:cxn ang="0">
                  <a:pos x="T8" y="T9"/>
                </a:cxn>
                <a:cxn ang="0">
                  <a:pos x="T10" y="T11"/>
                </a:cxn>
              </a:cxnLst>
              <a:rect l="0" t="0" r="r" b="b"/>
              <a:pathLst>
                <a:path w="8" h="35">
                  <a:moveTo>
                    <a:pt x="0" y="0"/>
                  </a:moveTo>
                  <a:lnTo>
                    <a:pt x="0" y="0"/>
                  </a:lnTo>
                  <a:lnTo>
                    <a:pt x="8" y="0"/>
                  </a:lnTo>
                  <a:lnTo>
                    <a:pt x="8" y="35"/>
                  </a:lnTo>
                  <a:lnTo>
                    <a:pt x="0" y="35"/>
                  </a:lnTo>
                  <a:lnTo>
                    <a:pt x="0" y="0"/>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79" name="Freeform 202"/>
            <p:cNvSpPr>
              <a:spLocks/>
            </p:cNvSpPr>
            <p:nvPr/>
          </p:nvSpPr>
          <p:spPr bwMode="auto">
            <a:xfrm>
              <a:off x="10764838" y="4775183"/>
              <a:ext cx="7938" cy="33338"/>
            </a:xfrm>
            <a:custGeom>
              <a:avLst/>
              <a:gdLst>
                <a:gd name="T0" fmla="*/ 0 w 8"/>
                <a:gd name="T1" fmla="*/ 0 h 34"/>
                <a:gd name="T2" fmla="*/ 0 w 8"/>
                <a:gd name="T3" fmla="*/ 0 h 34"/>
                <a:gd name="T4" fmla="*/ 8 w 8"/>
                <a:gd name="T5" fmla="*/ 0 h 34"/>
                <a:gd name="T6" fmla="*/ 8 w 8"/>
                <a:gd name="T7" fmla="*/ 34 h 34"/>
                <a:gd name="T8" fmla="*/ 0 w 8"/>
                <a:gd name="T9" fmla="*/ 34 h 34"/>
                <a:gd name="T10" fmla="*/ 0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0" y="0"/>
                  </a:moveTo>
                  <a:lnTo>
                    <a:pt x="0" y="0"/>
                  </a:lnTo>
                  <a:lnTo>
                    <a:pt x="8" y="0"/>
                  </a:lnTo>
                  <a:lnTo>
                    <a:pt x="8" y="34"/>
                  </a:lnTo>
                  <a:lnTo>
                    <a:pt x="0" y="34"/>
                  </a:lnTo>
                  <a:lnTo>
                    <a:pt x="0" y="0"/>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80" name="Freeform 203"/>
            <p:cNvSpPr>
              <a:spLocks/>
            </p:cNvSpPr>
            <p:nvPr/>
          </p:nvSpPr>
          <p:spPr bwMode="auto">
            <a:xfrm>
              <a:off x="10891838" y="4481496"/>
              <a:ext cx="6350" cy="33338"/>
            </a:xfrm>
            <a:custGeom>
              <a:avLst/>
              <a:gdLst>
                <a:gd name="T0" fmla="*/ 8 w 8"/>
                <a:gd name="T1" fmla="*/ 35 h 35"/>
                <a:gd name="T2" fmla="*/ 8 w 8"/>
                <a:gd name="T3" fmla="*/ 35 h 35"/>
                <a:gd name="T4" fmla="*/ 0 w 8"/>
                <a:gd name="T5" fmla="*/ 35 h 35"/>
                <a:gd name="T6" fmla="*/ 0 w 8"/>
                <a:gd name="T7" fmla="*/ 0 h 35"/>
                <a:gd name="T8" fmla="*/ 8 w 8"/>
                <a:gd name="T9" fmla="*/ 0 h 35"/>
                <a:gd name="T10" fmla="*/ 8 w 8"/>
                <a:gd name="T11" fmla="*/ 35 h 35"/>
              </a:gdLst>
              <a:ahLst/>
              <a:cxnLst>
                <a:cxn ang="0">
                  <a:pos x="T0" y="T1"/>
                </a:cxn>
                <a:cxn ang="0">
                  <a:pos x="T2" y="T3"/>
                </a:cxn>
                <a:cxn ang="0">
                  <a:pos x="T4" y="T5"/>
                </a:cxn>
                <a:cxn ang="0">
                  <a:pos x="T6" y="T7"/>
                </a:cxn>
                <a:cxn ang="0">
                  <a:pos x="T8" y="T9"/>
                </a:cxn>
                <a:cxn ang="0">
                  <a:pos x="T10" y="T11"/>
                </a:cxn>
              </a:cxnLst>
              <a:rect l="0" t="0" r="r" b="b"/>
              <a:pathLst>
                <a:path w="8" h="35">
                  <a:moveTo>
                    <a:pt x="8" y="35"/>
                  </a:moveTo>
                  <a:lnTo>
                    <a:pt x="8" y="35"/>
                  </a:lnTo>
                  <a:lnTo>
                    <a:pt x="0" y="35"/>
                  </a:lnTo>
                  <a:lnTo>
                    <a:pt x="0" y="0"/>
                  </a:lnTo>
                  <a:lnTo>
                    <a:pt x="8" y="0"/>
                  </a:lnTo>
                  <a:lnTo>
                    <a:pt x="8" y="35"/>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81" name="Freeform 204"/>
            <p:cNvSpPr>
              <a:spLocks/>
            </p:cNvSpPr>
            <p:nvPr/>
          </p:nvSpPr>
          <p:spPr bwMode="auto">
            <a:xfrm>
              <a:off x="10514013" y="4481496"/>
              <a:ext cx="6350" cy="33338"/>
            </a:xfrm>
            <a:custGeom>
              <a:avLst/>
              <a:gdLst>
                <a:gd name="T0" fmla="*/ 0 w 7"/>
                <a:gd name="T1" fmla="*/ 0 h 35"/>
                <a:gd name="T2" fmla="*/ 0 w 7"/>
                <a:gd name="T3" fmla="*/ 0 h 35"/>
                <a:gd name="T4" fmla="*/ 7 w 7"/>
                <a:gd name="T5" fmla="*/ 0 h 35"/>
                <a:gd name="T6" fmla="*/ 7 w 7"/>
                <a:gd name="T7" fmla="*/ 35 h 35"/>
                <a:gd name="T8" fmla="*/ 0 w 7"/>
                <a:gd name="T9" fmla="*/ 35 h 35"/>
                <a:gd name="T10" fmla="*/ 0 w 7"/>
                <a:gd name="T11" fmla="*/ 0 h 35"/>
              </a:gdLst>
              <a:ahLst/>
              <a:cxnLst>
                <a:cxn ang="0">
                  <a:pos x="T0" y="T1"/>
                </a:cxn>
                <a:cxn ang="0">
                  <a:pos x="T2" y="T3"/>
                </a:cxn>
                <a:cxn ang="0">
                  <a:pos x="T4" y="T5"/>
                </a:cxn>
                <a:cxn ang="0">
                  <a:pos x="T6" y="T7"/>
                </a:cxn>
                <a:cxn ang="0">
                  <a:pos x="T8" y="T9"/>
                </a:cxn>
                <a:cxn ang="0">
                  <a:pos x="T10" y="T11"/>
                </a:cxn>
              </a:cxnLst>
              <a:rect l="0" t="0" r="r" b="b"/>
              <a:pathLst>
                <a:path w="7" h="35">
                  <a:moveTo>
                    <a:pt x="0" y="0"/>
                  </a:moveTo>
                  <a:lnTo>
                    <a:pt x="0" y="0"/>
                  </a:lnTo>
                  <a:lnTo>
                    <a:pt x="7" y="0"/>
                  </a:lnTo>
                  <a:lnTo>
                    <a:pt x="7" y="35"/>
                  </a:lnTo>
                  <a:lnTo>
                    <a:pt x="0" y="35"/>
                  </a:lnTo>
                  <a:lnTo>
                    <a:pt x="0" y="0"/>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82" name="Freeform 206"/>
            <p:cNvSpPr>
              <a:spLocks/>
            </p:cNvSpPr>
            <p:nvPr/>
          </p:nvSpPr>
          <p:spPr bwMode="auto">
            <a:xfrm>
              <a:off x="10848975" y="4775183"/>
              <a:ext cx="7938" cy="33338"/>
            </a:xfrm>
            <a:custGeom>
              <a:avLst/>
              <a:gdLst>
                <a:gd name="T0" fmla="*/ 0 w 8"/>
                <a:gd name="T1" fmla="*/ 0 h 34"/>
                <a:gd name="T2" fmla="*/ 0 w 8"/>
                <a:gd name="T3" fmla="*/ 0 h 34"/>
                <a:gd name="T4" fmla="*/ 8 w 8"/>
                <a:gd name="T5" fmla="*/ 0 h 34"/>
                <a:gd name="T6" fmla="*/ 8 w 8"/>
                <a:gd name="T7" fmla="*/ 34 h 34"/>
                <a:gd name="T8" fmla="*/ 0 w 8"/>
                <a:gd name="T9" fmla="*/ 34 h 34"/>
                <a:gd name="T10" fmla="*/ 0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0" y="0"/>
                  </a:moveTo>
                  <a:lnTo>
                    <a:pt x="0" y="0"/>
                  </a:lnTo>
                  <a:lnTo>
                    <a:pt x="8" y="0"/>
                  </a:lnTo>
                  <a:lnTo>
                    <a:pt x="8" y="34"/>
                  </a:lnTo>
                  <a:lnTo>
                    <a:pt x="0" y="34"/>
                  </a:lnTo>
                  <a:lnTo>
                    <a:pt x="0" y="0"/>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98" name="TextBox 97"/>
            <p:cNvSpPr txBox="1"/>
            <p:nvPr/>
          </p:nvSpPr>
          <p:spPr>
            <a:xfrm>
              <a:off x="10100111" y="4888194"/>
              <a:ext cx="123970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IBM Plex Sans" panose="020B0503050000000000" pitchFamily="34" charset="77"/>
                  <a:ea typeface="IBM Plex Sans" charset="0"/>
                  <a:cs typeface="IBM Plex Sans" charset="0"/>
                </a:rPr>
                <a:t>Build Models</a:t>
              </a:r>
            </a:p>
          </p:txBody>
        </p:sp>
      </p:grpSp>
      <p:sp>
        <p:nvSpPr>
          <p:cNvPr id="103" name="TextBox 102"/>
          <p:cNvSpPr txBox="1"/>
          <p:nvPr/>
        </p:nvSpPr>
        <p:spPr>
          <a:xfrm>
            <a:off x="1087888" y="4087381"/>
            <a:ext cx="2026517"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latin typeface="IBM Plex Sans" panose="020B0503050000000000" pitchFamily="34" charset="77"/>
                <a:ea typeface="IBM Plex Sans" charset="0"/>
                <a:cs typeface="IBM Plex Sans" charset="0"/>
              </a:rPr>
              <a:t>Provide Data or Visualization </a:t>
            </a:r>
          </a:p>
        </p:txBody>
      </p:sp>
      <p:sp>
        <p:nvSpPr>
          <p:cNvPr id="104" name="TextBox 103"/>
          <p:cNvSpPr txBox="1"/>
          <p:nvPr/>
        </p:nvSpPr>
        <p:spPr>
          <a:xfrm>
            <a:off x="4549299" y="3085194"/>
            <a:ext cx="1753668" cy="938719"/>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100" b="1" i="1" u="none" strike="noStrike" kern="0" cap="none" spc="0" normalizeH="0" baseline="0">
                <a:ln>
                  <a:noFill/>
                </a:ln>
                <a:solidFill>
                  <a:srgbClr val="FFFF00"/>
                </a:solidFill>
                <a:effectLst/>
                <a:uLnTx/>
                <a:uFillTx/>
                <a:latin typeface="IBM Plex Sans" charset="0"/>
                <a:ea typeface="IBM Plex Sans" charset="0"/>
                <a:cs typeface="IBM Plex Sans"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1" u="none" strike="noStrike" kern="0" cap="none" spc="0" normalizeH="0" baseline="0" noProof="0" dirty="0">
                <a:ln>
                  <a:noFill/>
                </a:ln>
                <a:solidFill>
                  <a:schemeClr val="accent2"/>
                </a:solidFill>
                <a:effectLst/>
                <a:uLnTx/>
                <a:uFillTx/>
                <a:latin typeface="IBM Plex Sans" panose="020B0503050000000000" pitchFamily="34" charset="77"/>
              </a:rPr>
              <a:t>“Can we refine our customer segmentation model and develop more refined propensity models?”</a:t>
            </a:r>
          </a:p>
        </p:txBody>
      </p:sp>
      <p:sp>
        <p:nvSpPr>
          <p:cNvPr id="105" name="TextBox 104"/>
          <p:cNvSpPr txBox="1"/>
          <p:nvPr/>
        </p:nvSpPr>
        <p:spPr>
          <a:xfrm>
            <a:off x="7009075" y="4985938"/>
            <a:ext cx="1199904" cy="1107996"/>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100" b="1" i="1" u="none" strike="noStrike" kern="0" cap="none" spc="0" normalizeH="0" baseline="0">
                <a:ln>
                  <a:noFill/>
                </a:ln>
                <a:solidFill>
                  <a:srgbClr val="FFFF00"/>
                </a:solidFill>
                <a:effectLst/>
                <a:uLnTx/>
                <a:uFillTx/>
                <a:latin typeface="IBM Plex Sans" charset="0"/>
                <a:ea typeface="IBM Plex Sans" charset="0"/>
                <a:cs typeface="IBM Plex Sans"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1" u="none" strike="noStrike" kern="0" cap="none" spc="0" normalizeH="0" baseline="0" noProof="0" dirty="0">
                <a:ln>
                  <a:noFill/>
                </a:ln>
                <a:solidFill>
                  <a:schemeClr val="accent2"/>
                </a:solidFill>
                <a:effectLst/>
                <a:uLnTx/>
                <a:uFillTx/>
                <a:latin typeface="IBM Plex Sans" panose="020B0503050000000000" pitchFamily="34" charset="77"/>
              </a:rPr>
              <a:t>“What data attributes are in the available sets of data which can be used ?”</a:t>
            </a:r>
          </a:p>
        </p:txBody>
      </p:sp>
      <p:sp>
        <p:nvSpPr>
          <p:cNvPr id="116" name="Freeform 80"/>
          <p:cNvSpPr>
            <a:spLocks/>
          </p:cNvSpPr>
          <p:nvPr/>
        </p:nvSpPr>
        <p:spPr bwMode="auto">
          <a:xfrm rot="10800000">
            <a:off x="4991324" y="4754240"/>
            <a:ext cx="2684946" cy="1414480"/>
          </a:xfrm>
          <a:custGeom>
            <a:avLst/>
            <a:gdLst>
              <a:gd name="T0" fmla="*/ 0 w 1720"/>
              <a:gd name="T1" fmla="*/ 14 h 1167"/>
              <a:gd name="T2" fmla="*/ 0 w 1720"/>
              <a:gd name="T3" fmla="*/ 14 h 1167"/>
              <a:gd name="T4" fmla="*/ 1562 w 1720"/>
              <a:gd name="T5" fmla="*/ 14 h 1167"/>
              <a:gd name="T6" fmla="*/ 1720 w 1720"/>
              <a:gd name="T7" fmla="*/ 172 h 1167"/>
              <a:gd name="T8" fmla="*/ 1720 w 1720"/>
              <a:gd name="T9" fmla="*/ 1167 h 1167"/>
            </a:gdLst>
            <a:ahLst/>
            <a:cxnLst>
              <a:cxn ang="0">
                <a:pos x="T0" y="T1"/>
              </a:cxn>
              <a:cxn ang="0">
                <a:pos x="T2" y="T3"/>
              </a:cxn>
              <a:cxn ang="0">
                <a:pos x="T4" y="T5"/>
              </a:cxn>
              <a:cxn ang="0">
                <a:pos x="T6" y="T7"/>
              </a:cxn>
              <a:cxn ang="0">
                <a:pos x="T8" y="T9"/>
              </a:cxn>
            </a:cxnLst>
            <a:rect l="0" t="0" r="r" b="b"/>
            <a:pathLst>
              <a:path w="1720" h="1167">
                <a:moveTo>
                  <a:pt x="0" y="14"/>
                </a:moveTo>
                <a:lnTo>
                  <a:pt x="0" y="14"/>
                </a:lnTo>
                <a:lnTo>
                  <a:pt x="1562" y="14"/>
                </a:lnTo>
                <a:cubicBezTo>
                  <a:pt x="1562" y="14"/>
                  <a:pt x="1720" y="0"/>
                  <a:pt x="1720" y="172"/>
                </a:cubicBezTo>
                <a:lnTo>
                  <a:pt x="1720" y="1167"/>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17" name="Freeform 54"/>
          <p:cNvSpPr>
            <a:spLocks/>
          </p:cNvSpPr>
          <p:nvPr/>
        </p:nvSpPr>
        <p:spPr bwMode="auto">
          <a:xfrm flipV="1">
            <a:off x="4395464" y="1758694"/>
            <a:ext cx="2081003" cy="0"/>
          </a:xfrm>
          <a:custGeom>
            <a:avLst/>
            <a:gdLst>
              <a:gd name="T0" fmla="*/ 0 w 2233"/>
              <a:gd name="T1" fmla="*/ 0 w 2233"/>
              <a:gd name="T2" fmla="*/ 2233 w 2233"/>
            </a:gdLst>
            <a:ahLst/>
            <a:cxnLst>
              <a:cxn ang="0">
                <a:pos x="T0" y="0"/>
              </a:cxn>
              <a:cxn ang="0">
                <a:pos x="T1" y="0"/>
              </a:cxn>
              <a:cxn ang="0">
                <a:pos x="T2" y="0"/>
              </a:cxn>
            </a:cxnLst>
            <a:rect l="0" t="0" r="r" b="b"/>
            <a:pathLst>
              <a:path w="2233">
                <a:moveTo>
                  <a:pt x="0" y="0"/>
                </a:moveTo>
                <a:lnTo>
                  <a:pt x="0" y="0"/>
                </a:lnTo>
                <a:lnTo>
                  <a:pt x="2233"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22" name="Freeform 90"/>
          <p:cNvSpPr>
            <a:spLocks/>
          </p:cNvSpPr>
          <p:nvPr/>
        </p:nvSpPr>
        <p:spPr bwMode="auto">
          <a:xfrm>
            <a:off x="8612527" y="1667386"/>
            <a:ext cx="165100" cy="190500"/>
          </a:xfrm>
          <a:custGeom>
            <a:avLst/>
            <a:gdLst>
              <a:gd name="T0" fmla="*/ 0 w 173"/>
              <a:gd name="T1" fmla="*/ 199 h 199"/>
              <a:gd name="T2" fmla="*/ 0 w 173"/>
              <a:gd name="T3" fmla="*/ 199 h 199"/>
              <a:gd name="T4" fmla="*/ 173 w 173"/>
              <a:gd name="T5" fmla="*/ 100 h 199"/>
              <a:gd name="T6" fmla="*/ 0 w 173"/>
              <a:gd name="T7" fmla="*/ 0 h 199"/>
              <a:gd name="T8" fmla="*/ 0 w 173"/>
              <a:gd name="T9" fmla="*/ 199 h 199"/>
            </a:gdLst>
            <a:ahLst/>
            <a:cxnLst>
              <a:cxn ang="0">
                <a:pos x="T0" y="T1"/>
              </a:cxn>
              <a:cxn ang="0">
                <a:pos x="T2" y="T3"/>
              </a:cxn>
              <a:cxn ang="0">
                <a:pos x="T4" y="T5"/>
              </a:cxn>
              <a:cxn ang="0">
                <a:pos x="T6" y="T7"/>
              </a:cxn>
              <a:cxn ang="0">
                <a:pos x="T8" y="T9"/>
              </a:cxn>
            </a:cxnLst>
            <a:rect l="0" t="0" r="r" b="b"/>
            <a:pathLst>
              <a:path w="173" h="199">
                <a:moveTo>
                  <a:pt x="0" y="199"/>
                </a:moveTo>
                <a:lnTo>
                  <a:pt x="0" y="199"/>
                </a:lnTo>
                <a:lnTo>
                  <a:pt x="173" y="100"/>
                </a:lnTo>
                <a:lnTo>
                  <a:pt x="0" y="0"/>
                </a:lnTo>
                <a:lnTo>
                  <a:pt x="0" y="199"/>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23" name="Freeform 97"/>
          <p:cNvSpPr>
            <a:spLocks/>
          </p:cNvSpPr>
          <p:nvPr/>
        </p:nvSpPr>
        <p:spPr bwMode="auto">
          <a:xfrm>
            <a:off x="8070585" y="1758694"/>
            <a:ext cx="563828" cy="0"/>
          </a:xfrm>
          <a:custGeom>
            <a:avLst/>
            <a:gdLst>
              <a:gd name="T0" fmla="*/ 0 w 866"/>
              <a:gd name="T1" fmla="*/ 0 w 866"/>
              <a:gd name="T2" fmla="*/ 866 w 866"/>
            </a:gdLst>
            <a:ahLst/>
            <a:cxnLst>
              <a:cxn ang="0">
                <a:pos x="T0" y="0"/>
              </a:cxn>
              <a:cxn ang="0">
                <a:pos x="T1" y="0"/>
              </a:cxn>
              <a:cxn ang="0">
                <a:pos x="T2" y="0"/>
              </a:cxn>
            </a:cxnLst>
            <a:rect l="0" t="0" r="r" b="b"/>
            <a:pathLst>
              <a:path w="866">
                <a:moveTo>
                  <a:pt x="0" y="0"/>
                </a:moveTo>
                <a:lnTo>
                  <a:pt x="0" y="0"/>
                </a:lnTo>
                <a:lnTo>
                  <a:pt x="866"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grpSp>
        <p:nvGrpSpPr>
          <p:cNvPr id="124" name="Group 123"/>
          <p:cNvGrpSpPr/>
          <p:nvPr/>
        </p:nvGrpSpPr>
        <p:grpSpPr>
          <a:xfrm>
            <a:off x="6813877" y="1473442"/>
            <a:ext cx="1071424" cy="841063"/>
            <a:chOff x="8315464" y="3127358"/>
            <a:chExt cx="1071424" cy="841063"/>
          </a:xfrm>
        </p:grpSpPr>
        <p:sp>
          <p:nvSpPr>
            <p:cNvPr id="125" name="Freeform 144"/>
            <p:cNvSpPr>
              <a:spLocks/>
            </p:cNvSpPr>
            <p:nvPr/>
          </p:nvSpPr>
          <p:spPr bwMode="auto">
            <a:xfrm>
              <a:off x="8335963" y="3313096"/>
              <a:ext cx="165100" cy="350838"/>
            </a:xfrm>
            <a:custGeom>
              <a:avLst/>
              <a:gdLst>
                <a:gd name="T0" fmla="*/ 79 w 173"/>
                <a:gd name="T1" fmla="*/ 272 h 368"/>
                <a:gd name="T2" fmla="*/ 79 w 173"/>
                <a:gd name="T3" fmla="*/ 272 h 368"/>
                <a:gd name="T4" fmla="*/ 32 w 173"/>
                <a:gd name="T5" fmla="*/ 362 h 368"/>
                <a:gd name="T6" fmla="*/ 22 w 173"/>
                <a:gd name="T7" fmla="*/ 365 h 368"/>
                <a:gd name="T8" fmla="*/ 6 w 173"/>
                <a:gd name="T9" fmla="*/ 356 h 368"/>
                <a:gd name="T10" fmla="*/ 3 w 173"/>
                <a:gd name="T11" fmla="*/ 344 h 368"/>
                <a:gd name="T12" fmla="*/ 32 w 173"/>
                <a:gd name="T13" fmla="*/ 294 h 368"/>
                <a:gd name="T14" fmla="*/ 48 w 173"/>
                <a:gd name="T15" fmla="*/ 250 h 368"/>
                <a:gd name="T16" fmla="*/ 54 w 173"/>
                <a:gd name="T17" fmla="*/ 160 h 368"/>
                <a:gd name="T18" fmla="*/ 54 w 173"/>
                <a:gd name="T19" fmla="*/ 125 h 368"/>
                <a:gd name="T20" fmla="*/ 39 w 173"/>
                <a:gd name="T21" fmla="*/ 160 h 368"/>
                <a:gd name="T22" fmla="*/ 34 w 173"/>
                <a:gd name="T23" fmla="*/ 193 h 368"/>
                <a:gd name="T24" fmla="*/ 26 w 173"/>
                <a:gd name="T25" fmla="*/ 199 h 368"/>
                <a:gd name="T26" fmla="*/ 20 w 173"/>
                <a:gd name="T27" fmla="*/ 199 h 368"/>
                <a:gd name="T28" fmla="*/ 14 w 173"/>
                <a:gd name="T29" fmla="*/ 191 h 368"/>
                <a:gd name="T30" fmla="*/ 22 w 173"/>
                <a:gd name="T31" fmla="*/ 135 h 368"/>
                <a:gd name="T32" fmla="*/ 26 w 173"/>
                <a:gd name="T33" fmla="*/ 128 h 368"/>
                <a:gd name="T34" fmla="*/ 54 w 173"/>
                <a:gd name="T35" fmla="*/ 86 h 368"/>
                <a:gd name="T36" fmla="*/ 64 w 173"/>
                <a:gd name="T37" fmla="*/ 81 h 368"/>
                <a:gd name="T38" fmla="*/ 91 w 173"/>
                <a:gd name="T39" fmla="*/ 81 h 368"/>
                <a:gd name="T40" fmla="*/ 99 w 173"/>
                <a:gd name="T41" fmla="*/ 78 h 368"/>
                <a:gd name="T42" fmla="*/ 126 w 173"/>
                <a:gd name="T43" fmla="*/ 55 h 368"/>
                <a:gd name="T44" fmla="*/ 132 w 173"/>
                <a:gd name="T45" fmla="*/ 47 h 368"/>
                <a:gd name="T46" fmla="*/ 150 w 173"/>
                <a:gd name="T47" fmla="*/ 7 h 368"/>
                <a:gd name="T48" fmla="*/ 162 w 173"/>
                <a:gd name="T49" fmla="*/ 3 h 368"/>
                <a:gd name="T50" fmla="*/ 170 w 173"/>
                <a:gd name="T51" fmla="*/ 15 h 368"/>
                <a:gd name="T52" fmla="*/ 149 w 173"/>
                <a:gd name="T53" fmla="*/ 61 h 368"/>
                <a:gd name="T54" fmla="*/ 137 w 173"/>
                <a:gd name="T55" fmla="*/ 74 h 368"/>
                <a:gd name="T56" fmla="*/ 109 w 173"/>
                <a:gd name="T57" fmla="*/ 98 h 368"/>
                <a:gd name="T58" fmla="*/ 105 w 173"/>
                <a:gd name="T59" fmla="*/ 106 h 368"/>
                <a:gd name="T60" fmla="*/ 105 w 173"/>
                <a:gd name="T61" fmla="*/ 219 h 368"/>
                <a:gd name="T62" fmla="*/ 111 w 173"/>
                <a:gd name="T63" fmla="*/ 261 h 368"/>
                <a:gd name="T64" fmla="*/ 118 w 173"/>
                <a:gd name="T65" fmla="*/ 328 h 368"/>
                <a:gd name="T66" fmla="*/ 121 w 173"/>
                <a:gd name="T67" fmla="*/ 358 h 368"/>
                <a:gd name="T68" fmla="*/ 113 w 173"/>
                <a:gd name="T69" fmla="*/ 366 h 368"/>
                <a:gd name="T70" fmla="*/ 95 w 173"/>
                <a:gd name="T71" fmla="*/ 368 h 368"/>
                <a:gd name="T72" fmla="*/ 87 w 173"/>
                <a:gd name="T73" fmla="*/ 361 h 368"/>
                <a:gd name="T74" fmla="*/ 81 w 173"/>
                <a:gd name="T75" fmla="*/ 286 h 368"/>
                <a:gd name="T76" fmla="*/ 79 w 173"/>
                <a:gd name="T77" fmla="*/ 27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3" h="368">
                  <a:moveTo>
                    <a:pt x="79" y="272"/>
                  </a:moveTo>
                  <a:lnTo>
                    <a:pt x="79" y="272"/>
                  </a:lnTo>
                  <a:cubicBezTo>
                    <a:pt x="69" y="306"/>
                    <a:pt x="47" y="332"/>
                    <a:pt x="32" y="362"/>
                  </a:cubicBezTo>
                  <a:cubicBezTo>
                    <a:pt x="30" y="367"/>
                    <a:pt x="26" y="367"/>
                    <a:pt x="22" y="365"/>
                  </a:cubicBezTo>
                  <a:cubicBezTo>
                    <a:pt x="17" y="362"/>
                    <a:pt x="11" y="359"/>
                    <a:pt x="6" y="356"/>
                  </a:cubicBezTo>
                  <a:cubicBezTo>
                    <a:pt x="1" y="353"/>
                    <a:pt x="0" y="350"/>
                    <a:pt x="3" y="344"/>
                  </a:cubicBezTo>
                  <a:cubicBezTo>
                    <a:pt x="13" y="327"/>
                    <a:pt x="22" y="310"/>
                    <a:pt x="32" y="294"/>
                  </a:cubicBezTo>
                  <a:cubicBezTo>
                    <a:pt x="41" y="280"/>
                    <a:pt x="44" y="265"/>
                    <a:pt x="48" y="250"/>
                  </a:cubicBezTo>
                  <a:cubicBezTo>
                    <a:pt x="56" y="220"/>
                    <a:pt x="54" y="190"/>
                    <a:pt x="54" y="160"/>
                  </a:cubicBezTo>
                  <a:cubicBezTo>
                    <a:pt x="54" y="148"/>
                    <a:pt x="54" y="137"/>
                    <a:pt x="54" y="125"/>
                  </a:cubicBezTo>
                  <a:cubicBezTo>
                    <a:pt x="43" y="134"/>
                    <a:pt x="41" y="147"/>
                    <a:pt x="39" y="160"/>
                  </a:cubicBezTo>
                  <a:cubicBezTo>
                    <a:pt x="38" y="171"/>
                    <a:pt x="36" y="182"/>
                    <a:pt x="34" y="193"/>
                  </a:cubicBezTo>
                  <a:cubicBezTo>
                    <a:pt x="34" y="198"/>
                    <a:pt x="31" y="200"/>
                    <a:pt x="26" y="199"/>
                  </a:cubicBezTo>
                  <a:cubicBezTo>
                    <a:pt x="24" y="199"/>
                    <a:pt x="22" y="199"/>
                    <a:pt x="20" y="199"/>
                  </a:cubicBezTo>
                  <a:cubicBezTo>
                    <a:pt x="16" y="198"/>
                    <a:pt x="13" y="196"/>
                    <a:pt x="14" y="191"/>
                  </a:cubicBezTo>
                  <a:cubicBezTo>
                    <a:pt x="16" y="172"/>
                    <a:pt x="19" y="154"/>
                    <a:pt x="22" y="135"/>
                  </a:cubicBezTo>
                  <a:cubicBezTo>
                    <a:pt x="22" y="133"/>
                    <a:pt x="24" y="130"/>
                    <a:pt x="26" y="128"/>
                  </a:cubicBezTo>
                  <a:cubicBezTo>
                    <a:pt x="35" y="114"/>
                    <a:pt x="44" y="100"/>
                    <a:pt x="54" y="86"/>
                  </a:cubicBezTo>
                  <a:cubicBezTo>
                    <a:pt x="56" y="82"/>
                    <a:pt x="60" y="81"/>
                    <a:pt x="64" y="81"/>
                  </a:cubicBezTo>
                  <a:cubicBezTo>
                    <a:pt x="73" y="81"/>
                    <a:pt x="82" y="81"/>
                    <a:pt x="91" y="81"/>
                  </a:cubicBezTo>
                  <a:cubicBezTo>
                    <a:pt x="94" y="81"/>
                    <a:pt x="97" y="80"/>
                    <a:pt x="99" y="78"/>
                  </a:cubicBezTo>
                  <a:cubicBezTo>
                    <a:pt x="108" y="71"/>
                    <a:pt x="117" y="63"/>
                    <a:pt x="126" y="55"/>
                  </a:cubicBezTo>
                  <a:cubicBezTo>
                    <a:pt x="129" y="53"/>
                    <a:pt x="131" y="50"/>
                    <a:pt x="132" y="47"/>
                  </a:cubicBezTo>
                  <a:cubicBezTo>
                    <a:pt x="139" y="34"/>
                    <a:pt x="144" y="20"/>
                    <a:pt x="150" y="7"/>
                  </a:cubicBezTo>
                  <a:cubicBezTo>
                    <a:pt x="153" y="0"/>
                    <a:pt x="156" y="0"/>
                    <a:pt x="162" y="3"/>
                  </a:cubicBezTo>
                  <a:cubicBezTo>
                    <a:pt x="172" y="7"/>
                    <a:pt x="173" y="9"/>
                    <a:pt x="170" y="15"/>
                  </a:cubicBezTo>
                  <a:cubicBezTo>
                    <a:pt x="163" y="31"/>
                    <a:pt x="156" y="46"/>
                    <a:pt x="149" y="61"/>
                  </a:cubicBezTo>
                  <a:cubicBezTo>
                    <a:pt x="146" y="66"/>
                    <a:pt x="141" y="70"/>
                    <a:pt x="137" y="74"/>
                  </a:cubicBezTo>
                  <a:cubicBezTo>
                    <a:pt x="128" y="82"/>
                    <a:pt x="118" y="90"/>
                    <a:pt x="109" y="98"/>
                  </a:cubicBezTo>
                  <a:cubicBezTo>
                    <a:pt x="106" y="100"/>
                    <a:pt x="105" y="103"/>
                    <a:pt x="105" y="106"/>
                  </a:cubicBezTo>
                  <a:cubicBezTo>
                    <a:pt x="105" y="144"/>
                    <a:pt x="104" y="181"/>
                    <a:pt x="105" y="219"/>
                  </a:cubicBezTo>
                  <a:cubicBezTo>
                    <a:pt x="105" y="233"/>
                    <a:pt x="109" y="247"/>
                    <a:pt x="111" y="261"/>
                  </a:cubicBezTo>
                  <a:cubicBezTo>
                    <a:pt x="114" y="283"/>
                    <a:pt x="116" y="305"/>
                    <a:pt x="118" y="328"/>
                  </a:cubicBezTo>
                  <a:cubicBezTo>
                    <a:pt x="119" y="338"/>
                    <a:pt x="120" y="348"/>
                    <a:pt x="121" y="358"/>
                  </a:cubicBezTo>
                  <a:cubicBezTo>
                    <a:pt x="121" y="363"/>
                    <a:pt x="119" y="366"/>
                    <a:pt x="113" y="366"/>
                  </a:cubicBezTo>
                  <a:cubicBezTo>
                    <a:pt x="107" y="366"/>
                    <a:pt x="101" y="367"/>
                    <a:pt x="95" y="368"/>
                  </a:cubicBezTo>
                  <a:cubicBezTo>
                    <a:pt x="90" y="368"/>
                    <a:pt x="87" y="366"/>
                    <a:pt x="87" y="361"/>
                  </a:cubicBezTo>
                  <a:cubicBezTo>
                    <a:pt x="85" y="336"/>
                    <a:pt x="83" y="311"/>
                    <a:pt x="81" y="286"/>
                  </a:cubicBezTo>
                  <a:cubicBezTo>
                    <a:pt x="80" y="282"/>
                    <a:pt x="80" y="277"/>
                    <a:pt x="79" y="272"/>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126" name="Freeform 145"/>
            <p:cNvSpPr>
              <a:spLocks/>
            </p:cNvSpPr>
            <p:nvPr/>
          </p:nvSpPr>
          <p:spPr bwMode="auto">
            <a:xfrm>
              <a:off x="8702676" y="3495658"/>
              <a:ext cx="300038" cy="168275"/>
            </a:xfrm>
            <a:custGeom>
              <a:avLst/>
              <a:gdLst>
                <a:gd name="T0" fmla="*/ 217 w 315"/>
                <a:gd name="T1" fmla="*/ 86 h 177"/>
                <a:gd name="T2" fmla="*/ 171 w 315"/>
                <a:gd name="T3" fmla="*/ 92 h 177"/>
                <a:gd name="T4" fmla="*/ 114 w 315"/>
                <a:gd name="T5" fmla="*/ 87 h 177"/>
                <a:gd name="T6" fmla="*/ 75 w 315"/>
                <a:gd name="T7" fmla="*/ 134 h 177"/>
                <a:gd name="T8" fmla="*/ 76 w 315"/>
                <a:gd name="T9" fmla="*/ 169 h 177"/>
                <a:gd name="T10" fmla="*/ 75 w 315"/>
                <a:gd name="T11" fmla="*/ 175 h 177"/>
                <a:gd name="T12" fmla="*/ 62 w 315"/>
                <a:gd name="T13" fmla="*/ 135 h 177"/>
                <a:gd name="T14" fmla="*/ 78 w 315"/>
                <a:gd name="T15" fmla="*/ 108 h 177"/>
                <a:gd name="T16" fmla="*/ 39 w 315"/>
                <a:gd name="T17" fmla="*/ 122 h 177"/>
                <a:gd name="T18" fmla="*/ 19 w 315"/>
                <a:gd name="T19" fmla="*/ 142 h 177"/>
                <a:gd name="T20" fmla="*/ 3 w 315"/>
                <a:gd name="T21" fmla="*/ 141 h 177"/>
                <a:gd name="T22" fmla="*/ 26 w 315"/>
                <a:gd name="T23" fmla="*/ 117 h 177"/>
                <a:gd name="T24" fmla="*/ 57 w 315"/>
                <a:gd name="T25" fmla="*/ 93 h 177"/>
                <a:gd name="T26" fmla="*/ 75 w 315"/>
                <a:gd name="T27" fmla="*/ 57 h 177"/>
                <a:gd name="T28" fmla="*/ 30 w 315"/>
                <a:gd name="T29" fmla="*/ 53 h 177"/>
                <a:gd name="T30" fmla="*/ 42 w 315"/>
                <a:gd name="T31" fmla="*/ 42 h 177"/>
                <a:gd name="T32" fmla="*/ 100 w 315"/>
                <a:gd name="T33" fmla="*/ 42 h 177"/>
                <a:gd name="T34" fmla="*/ 180 w 315"/>
                <a:gd name="T35" fmla="*/ 35 h 177"/>
                <a:gd name="T36" fmla="*/ 245 w 315"/>
                <a:gd name="T37" fmla="*/ 1 h 177"/>
                <a:gd name="T38" fmla="*/ 251 w 315"/>
                <a:gd name="T39" fmla="*/ 4 h 177"/>
                <a:gd name="T40" fmla="*/ 261 w 315"/>
                <a:gd name="T41" fmla="*/ 10 h 177"/>
                <a:gd name="T42" fmla="*/ 294 w 315"/>
                <a:gd name="T43" fmla="*/ 28 h 177"/>
                <a:gd name="T44" fmla="*/ 311 w 315"/>
                <a:gd name="T45" fmla="*/ 39 h 177"/>
                <a:gd name="T46" fmla="*/ 310 w 315"/>
                <a:gd name="T47" fmla="*/ 48 h 177"/>
                <a:gd name="T48" fmla="*/ 296 w 315"/>
                <a:gd name="T49" fmla="*/ 58 h 177"/>
                <a:gd name="T50" fmla="*/ 294 w 315"/>
                <a:gd name="T51" fmla="*/ 65 h 177"/>
                <a:gd name="T52" fmla="*/ 264 w 315"/>
                <a:gd name="T53" fmla="*/ 55 h 177"/>
                <a:gd name="T54" fmla="*/ 259 w 315"/>
                <a:gd name="T55" fmla="*/ 84 h 177"/>
                <a:gd name="T56" fmla="*/ 256 w 315"/>
                <a:gd name="T57" fmla="*/ 85 h 177"/>
                <a:gd name="T58" fmla="*/ 311 w 315"/>
                <a:gd name="T59" fmla="*/ 112 h 177"/>
                <a:gd name="T60" fmla="*/ 303 w 315"/>
                <a:gd name="T61" fmla="*/ 116 h 177"/>
                <a:gd name="T62" fmla="*/ 309 w 315"/>
                <a:gd name="T63" fmla="*/ 138 h 177"/>
                <a:gd name="T64" fmla="*/ 307 w 315"/>
                <a:gd name="T65" fmla="*/ 148 h 177"/>
                <a:gd name="T66" fmla="*/ 257 w 315"/>
                <a:gd name="T67" fmla="*/ 107 h 177"/>
                <a:gd name="T68" fmla="*/ 235 w 315"/>
                <a:gd name="T69" fmla="*/ 104 h 177"/>
                <a:gd name="T70" fmla="*/ 217 w 315"/>
                <a:gd name="T71" fmla="*/ 8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5" h="177">
                  <a:moveTo>
                    <a:pt x="217" y="86"/>
                  </a:moveTo>
                  <a:lnTo>
                    <a:pt x="217" y="86"/>
                  </a:lnTo>
                  <a:cubicBezTo>
                    <a:pt x="214" y="88"/>
                    <a:pt x="211" y="90"/>
                    <a:pt x="209" y="91"/>
                  </a:cubicBezTo>
                  <a:cubicBezTo>
                    <a:pt x="196" y="98"/>
                    <a:pt x="184" y="98"/>
                    <a:pt x="171" y="92"/>
                  </a:cubicBezTo>
                  <a:cubicBezTo>
                    <a:pt x="159" y="86"/>
                    <a:pt x="146" y="82"/>
                    <a:pt x="132" y="80"/>
                  </a:cubicBezTo>
                  <a:cubicBezTo>
                    <a:pt x="125" y="79"/>
                    <a:pt x="118" y="81"/>
                    <a:pt x="114" y="87"/>
                  </a:cubicBezTo>
                  <a:cubicBezTo>
                    <a:pt x="104" y="100"/>
                    <a:pt x="94" y="114"/>
                    <a:pt x="80" y="124"/>
                  </a:cubicBezTo>
                  <a:cubicBezTo>
                    <a:pt x="78" y="126"/>
                    <a:pt x="76" y="130"/>
                    <a:pt x="75" y="134"/>
                  </a:cubicBezTo>
                  <a:cubicBezTo>
                    <a:pt x="73" y="145"/>
                    <a:pt x="71" y="155"/>
                    <a:pt x="70" y="166"/>
                  </a:cubicBezTo>
                  <a:cubicBezTo>
                    <a:pt x="72" y="167"/>
                    <a:pt x="75" y="168"/>
                    <a:pt x="76" y="169"/>
                  </a:cubicBezTo>
                  <a:cubicBezTo>
                    <a:pt x="78" y="169"/>
                    <a:pt x="79" y="171"/>
                    <a:pt x="79" y="172"/>
                  </a:cubicBezTo>
                  <a:cubicBezTo>
                    <a:pt x="78" y="173"/>
                    <a:pt x="77" y="175"/>
                    <a:pt x="75" y="175"/>
                  </a:cubicBezTo>
                  <a:cubicBezTo>
                    <a:pt x="64" y="177"/>
                    <a:pt x="61" y="174"/>
                    <a:pt x="62" y="162"/>
                  </a:cubicBezTo>
                  <a:cubicBezTo>
                    <a:pt x="63" y="153"/>
                    <a:pt x="62" y="144"/>
                    <a:pt x="62" y="135"/>
                  </a:cubicBezTo>
                  <a:cubicBezTo>
                    <a:pt x="62" y="132"/>
                    <a:pt x="63" y="129"/>
                    <a:pt x="64" y="126"/>
                  </a:cubicBezTo>
                  <a:cubicBezTo>
                    <a:pt x="68" y="120"/>
                    <a:pt x="73" y="115"/>
                    <a:pt x="78" y="108"/>
                  </a:cubicBezTo>
                  <a:cubicBezTo>
                    <a:pt x="76" y="109"/>
                    <a:pt x="74" y="109"/>
                    <a:pt x="73" y="110"/>
                  </a:cubicBezTo>
                  <a:cubicBezTo>
                    <a:pt x="62" y="114"/>
                    <a:pt x="50" y="117"/>
                    <a:pt x="39" y="122"/>
                  </a:cubicBezTo>
                  <a:cubicBezTo>
                    <a:pt x="35" y="123"/>
                    <a:pt x="31" y="127"/>
                    <a:pt x="27" y="130"/>
                  </a:cubicBezTo>
                  <a:cubicBezTo>
                    <a:pt x="24" y="134"/>
                    <a:pt x="21" y="138"/>
                    <a:pt x="19" y="142"/>
                  </a:cubicBezTo>
                  <a:cubicBezTo>
                    <a:pt x="15" y="148"/>
                    <a:pt x="10" y="148"/>
                    <a:pt x="4" y="147"/>
                  </a:cubicBezTo>
                  <a:cubicBezTo>
                    <a:pt x="1" y="146"/>
                    <a:pt x="0" y="143"/>
                    <a:pt x="3" y="141"/>
                  </a:cubicBezTo>
                  <a:cubicBezTo>
                    <a:pt x="6" y="138"/>
                    <a:pt x="9" y="136"/>
                    <a:pt x="12" y="134"/>
                  </a:cubicBezTo>
                  <a:cubicBezTo>
                    <a:pt x="19" y="130"/>
                    <a:pt x="23" y="124"/>
                    <a:pt x="26" y="117"/>
                  </a:cubicBezTo>
                  <a:cubicBezTo>
                    <a:pt x="27" y="113"/>
                    <a:pt x="29" y="110"/>
                    <a:pt x="33" y="110"/>
                  </a:cubicBezTo>
                  <a:cubicBezTo>
                    <a:pt x="44" y="108"/>
                    <a:pt x="50" y="100"/>
                    <a:pt x="57" y="93"/>
                  </a:cubicBezTo>
                  <a:cubicBezTo>
                    <a:pt x="57" y="93"/>
                    <a:pt x="58" y="92"/>
                    <a:pt x="58" y="92"/>
                  </a:cubicBezTo>
                  <a:cubicBezTo>
                    <a:pt x="58" y="77"/>
                    <a:pt x="69" y="68"/>
                    <a:pt x="75" y="57"/>
                  </a:cubicBezTo>
                  <a:cubicBezTo>
                    <a:pt x="75" y="57"/>
                    <a:pt x="76" y="56"/>
                    <a:pt x="76" y="55"/>
                  </a:cubicBezTo>
                  <a:cubicBezTo>
                    <a:pt x="61" y="52"/>
                    <a:pt x="46" y="45"/>
                    <a:pt x="30" y="53"/>
                  </a:cubicBezTo>
                  <a:cubicBezTo>
                    <a:pt x="23" y="57"/>
                    <a:pt x="17" y="54"/>
                    <a:pt x="10" y="51"/>
                  </a:cubicBezTo>
                  <a:cubicBezTo>
                    <a:pt x="22" y="51"/>
                    <a:pt x="32" y="45"/>
                    <a:pt x="42" y="42"/>
                  </a:cubicBezTo>
                  <a:cubicBezTo>
                    <a:pt x="51" y="40"/>
                    <a:pt x="61" y="41"/>
                    <a:pt x="70" y="42"/>
                  </a:cubicBezTo>
                  <a:cubicBezTo>
                    <a:pt x="80" y="43"/>
                    <a:pt x="89" y="47"/>
                    <a:pt x="100" y="42"/>
                  </a:cubicBezTo>
                  <a:cubicBezTo>
                    <a:pt x="105" y="40"/>
                    <a:pt x="112" y="42"/>
                    <a:pt x="118" y="42"/>
                  </a:cubicBezTo>
                  <a:cubicBezTo>
                    <a:pt x="139" y="42"/>
                    <a:pt x="160" y="41"/>
                    <a:pt x="180" y="35"/>
                  </a:cubicBezTo>
                  <a:cubicBezTo>
                    <a:pt x="202" y="28"/>
                    <a:pt x="225" y="22"/>
                    <a:pt x="248" y="16"/>
                  </a:cubicBezTo>
                  <a:cubicBezTo>
                    <a:pt x="247" y="11"/>
                    <a:pt x="246" y="6"/>
                    <a:pt x="245" y="1"/>
                  </a:cubicBezTo>
                  <a:lnTo>
                    <a:pt x="247" y="0"/>
                  </a:lnTo>
                  <a:cubicBezTo>
                    <a:pt x="249" y="2"/>
                    <a:pt x="249" y="3"/>
                    <a:pt x="251" y="4"/>
                  </a:cubicBezTo>
                  <a:cubicBezTo>
                    <a:pt x="253" y="6"/>
                    <a:pt x="255" y="8"/>
                    <a:pt x="257" y="9"/>
                  </a:cubicBezTo>
                  <a:cubicBezTo>
                    <a:pt x="258" y="10"/>
                    <a:pt x="260" y="9"/>
                    <a:pt x="261" y="10"/>
                  </a:cubicBezTo>
                  <a:cubicBezTo>
                    <a:pt x="265" y="16"/>
                    <a:pt x="271" y="15"/>
                    <a:pt x="276" y="16"/>
                  </a:cubicBezTo>
                  <a:cubicBezTo>
                    <a:pt x="284" y="18"/>
                    <a:pt x="290" y="21"/>
                    <a:pt x="294" y="28"/>
                  </a:cubicBezTo>
                  <a:cubicBezTo>
                    <a:pt x="296" y="33"/>
                    <a:pt x="299" y="35"/>
                    <a:pt x="304" y="37"/>
                  </a:cubicBezTo>
                  <a:cubicBezTo>
                    <a:pt x="307" y="37"/>
                    <a:pt x="309" y="38"/>
                    <a:pt x="311" y="39"/>
                  </a:cubicBezTo>
                  <a:cubicBezTo>
                    <a:pt x="312" y="40"/>
                    <a:pt x="314" y="42"/>
                    <a:pt x="314" y="43"/>
                  </a:cubicBezTo>
                  <a:cubicBezTo>
                    <a:pt x="313" y="45"/>
                    <a:pt x="312" y="47"/>
                    <a:pt x="310" y="48"/>
                  </a:cubicBezTo>
                  <a:cubicBezTo>
                    <a:pt x="303" y="49"/>
                    <a:pt x="295" y="50"/>
                    <a:pt x="287" y="51"/>
                  </a:cubicBezTo>
                  <a:cubicBezTo>
                    <a:pt x="290" y="53"/>
                    <a:pt x="293" y="55"/>
                    <a:pt x="296" y="58"/>
                  </a:cubicBezTo>
                  <a:cubicBezTo>
                    <a:pt x="297" y="59"/>
                    <a:pt x="298" y="61"/>
                    <a:pt x="298" y="63"/>
                  </a:cubicBezTo>
                  <a:cubicBezTo>
                    <a:pt x="298" y="64"/>
                    <a:pt x="295" y="65"/>
                    <a:pt x="294" y="65"/>
                  </a:cubicBezTo>
                  <a:cubicBezTo>
                    <a:pt x="287" y="63"/>
                    <a:pt x="281" y="60"/>
                    <a:pt x="275" y="58"/>
                  </a:cubicBezTo>
                  <a:cubicBezTo>
                    <a:pt x="271" y="57"/>
                    <a:pt x="267" y="55"/>
                    <a:pt x="264" y="55"/>
                  </a:cubicBezTo>
                  <a:cubicBezTo>
                    <a:pt x="253" y="56"/>
                    <a:pt x="251" y="59"/>
                    <a:pt x="254" y="69"/>
                  </a:cubicBezTo>
                  <a:cubicBezTo>
                    <a:pt x="256" y="74"/>
                    <a:pt x="257" y="79"/>
                    <a:pt x="259" y="84"/>
                  </a:cubicBezTo>
                  <a:cubicBezTo>
                    <a:pt x="257" y="84"/>
                    <a:pt x="256" y="84"/>
                    <a:pt x="254" y="85"/>
                  </a:cubicBezTo>
                  <a:cubicBezTo>
                    <a:pt x="255" y="85"/>
                    <a:pt x="255" y="85"/>
                    <a:pt x="256" y="85"/>
                  </a:cubicBezTo>
                  <a:cubicBezTo>
                    <a:pt x="268" y="86"/>
                    <a:pt x="280" y="84"/>
                    <a:pt x="290" y="91"/>
                  </a:cubicBezTo>
                  <a:cubicBezTo>
                    <a:pt x="298" y="97"/>
                    <a:pt x="304" y="105"/>
                    <a:pt x="311" y="112"/>
                  </a:cubicBezTo>
                  <a:cubicBezTo>
                    <a:pt x="311" y="113"/>
                    <a:pt x="310" y="117"/>
                    <a:pt x="308" y="118"/>
                  </a:cubicBezTo>
                  <a:cubicBezTo>
                    <a:pt x="307" y="119"/>
                    <a:pt x="303" y="118"/>
                    <a:pt x="303" y="116"/>
                  </a:cubicBezTo>
                  <a:cubicBezTo>
                    <a:pt x="297" y="102"/>
                    <a:pt x="286" y="101"/>
                    <a:pt x="273" y="101"/>
                  </a:cubicBezTo>
                  <a:cubicBezTo>
                    <a:pt x="281" y="117"/>
                    <a:pt x="290" y="133"/>
                    <a:pt x="309" y="138"/>
                  </a:cubicBezTo>
                  <a:cubicBezTo>
                    <a:pt x="314" y="140"/>
                    <a:pt x="315" y="142"/>
                    <a:pt x="313" y="146"/>
                  </a:cubicBezTo>
                  <a:cubicBezTo>
                    <a:pt x="312" y="149"/>
                    <a:pt x="310" y="151"/>
                    <a:pt x="307" y="148"/>
                  </a:cubicBezTo>
                  <a:cubicBezTo>
                    <a:pt x="303" y="145"/>
                    <a:pt x="300" y="142"/>
                    <a:pt x="296" y="140"/>
                  </a:cubicBezTo>
                  <a:cubicBezTo>
                    <a:pt x="281" y="132"/>
                    <a:pt x="269" y="119"/>
                    <a:pt x="257" y="107"/>
                  </a:cubicBezTo>
                  <a:cubicBezTo>
                    <a:pt x="254" y="103"/>
                    <a:pt x="251" y="101"/>
                    <a:pt x="245" y="103"/>
                  </a:cubicBezTo>
                  <a:cubicBezTo>
                    <a:pt x="242" y="104"/>
                    <a:pt x="238" y="105"/>
                    <a:pt x="235" y="104"/>
                  </a:cubicBezTo>
                  <a:cubicBezTo>
                    <a:pt x="231" y="104"/>
                    <a:pt x="228" y="102"/>
                    <a:pt x="226" y="99"/>
                  </a:cubicBezTo>
                  <a:cubicBezTo>
                    <a:pt x="223" y="95"/>
                    <a:pt x="220" y="91"/>
                    <a:pt x="217" y="86"/>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127" name="Freeform 146"/>
            <p:cNvSpPr>
              <a:spLocks/>
            </p:cNvSpPr>
            <p:nvPr/>
          </p:nvSpPr>
          <p:spPr bwMode="auto">
            <a:xfrm>
              <a:off x="8380413" y="3327383"/>
              <a:ext cx="60325" cy="61913"/>
            </a:xfrm>
            <a:custGeom>
              <a:avLst/>
              <a:gdLst>
                <a:gd name="T0" fmla="*/ 64 w 64"/>
                <a:gd name="T1" fmla="*/ 33 h 64"/>
                <a:gd name="T2" fmla="*/ 64 w 64"/>
                <a:gd name="T3" fmla="*/ 33 h 64"/>
                <a:gd name="T4" fmla="*/ 32 w 64"/>
                <a:gd name="T5" fmla="*/ 64 h 64"/>
                <a:gd name="T6" fmla="*/ 0 w 64"/>
                <a:gd name="T7" fmla="*/ 32 h 64"/>
                <a:gd name="T8" fmla="*/ 32 w 64"/>
                <a:gd name="T9" fmla="*/ 1 h 64"/>
                <a:gd name="T10" fmla="*/ 64 w 64"/>
                <a:gd name="T11" fmla="*/ 33 h 64"/>
              </a:gdLst>
              <a:ahLst/>
              <a:cxnLst>
                <a:cxn ang="0">
                  <a:pos x="T0" y="T1"/>
                </a:cxn>
                <a:cxn ang="0">
                  <a:pos x="T2" y="T3"/>
                </a:cxn>
                <a:cxn ang="0">
                  <a:pos x="T4" y="T5"/>
                </a:cxn>
                <a:cxn ang="0">
                  <a:pos x="T6" y="T7"/>
                </a:cxn>
                <a:cxn ang="0">
                  <a:pos x="T8" y="T9"/>
                </a:cxn>
                <a:cxn ang="0">
                  <a:pos x="T10" y="T11"/>
                </a:cxn>
              </a:cxnLst>
              <a:rect l="0" t="0" r="r" b="b"/>
              <a:pathLst>
                <a:path w="64" h="64">
                  <a:moveTo>
                    <a:pt x="64" y="33"/>
                  </a:moveTo>
                  <a:lnTo>
                    <a:pt x="64" y="33"/>
                  </a:lnTo>
                  <a:cubicBezTo>
                    <a:pt x="64" y="50"/>
                    <a:pt x="49" y="64"/>
                    <a:pt x="32" y="64"/>
                  </a:cubicBezTo>
                  <a:cubicBezTo>
                    <a:pt x="14" y="64"/>
                    <a:pt x="0" y="50"/>
                    <a:pt x="0" y="32"/>
                  </a:cubicBezTo>
                  <a:cubicBezTo>
                    <a:pt x="0" y="15"/>
                    <a:pt x="14" y="0"/>
                    <a:pt x="32" y="1"/>
                  </a:cubicBezTo>
                  <a:cubicBezTo>
                    <a:pt x="50" y="1"/>
                    <a:pt x="64" y="15"/>
                    <a:pt x="64" y="33"/>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128" name="Freeform 147"/>
            <p:cNvSpPr>
              <a:spLocks/>
            </p:cNvSpPr>
            <p:nvPr/>
          </p:nvSpPr>
          <p:spPr bwMode="auto">
            <a:xfrm>
              <a:off x="9083676" y="3149583"/>
              <a:ext cx="42863" cy="42863"/>
            </a:xfrm>
            <a:custGeom>
              <a:avLst/>
              <a:gdLst>
                <a:gd name="T0" fmla="*/ 0 w 46"/>
                <a:gd name="T1" fmla="*/ 22 h 45"/>
                <a:gd name="T2" fmla="*/ 0 w 46"/>
                <a:gd name="T3" fmla="*/ 22 h 45"/>
                <a:gd name="T4" fmla="*/ 23 w 46"/>
                <a:gd name="T5" fmla="*/ 0 h 45"/>
                <a:gd name="T6" fmla="*/ 46 w 46"/>
                <a:gd name="T7" fmla="*/ 23 h 45"/>
                <a:gd name="T8" fmla="*/ 23 w 46"/>
                <a:gd name="T9" fmla="*/ 45 h 45"/>
                <a:gd name="T10" fmla="*/ 0 w 46"/>
                <a:gd name="T11" fmla="*/ 22 h 45"/>
              </a:gdLst>
              <a:ahLst/>
              <a:cxnLst>
                <a:cxn ang="0">
                  <a:pos x="T0" y="T1"/>
                </a:cxn>
                <a:cxn ang="0">
                  <a:pos x="T2" y="T3"/>
                </a:cxn>
                <a:cxn ang="0">
                  <a:pos x="T4" y="T5"/>
                </a:cxn>
                <a:cxn ang="0">
                  <a:pos x="T6" y="T7"/>
                </a:cxn>
                <a:cxn ang="0">
                  <a:pos x="T8" y="T9"/>
                </a:cxn>
                <a:cxn ang="0">
                  <a:pos x="T10" y="T11"/>
                </a:cxn>
              </a:cxnLst>
              <a:rect l="0" t="0" r="r" b="b"/>
              <a:pathLst>
                <a:path w="46" h="45">
                  <a:moveTo>
                    <a:pt x="0" y="22"/>
                  </a:moveTo>
                  <a:lnTo>
                    <a:pt x="0" y="22"/>
                  </a:lnTo>
                  <a:cubicBezTo>
                    <a:pt x="0" y="10"/>
                    <a:pt x="11" y="0"/>
                    <a:pt x="23" y="0"/>
                  </a:cubicBezTo>
                  <a:cubicBezTo>
                    <a:pt x="35" y="0"/>
                    <a:pt x="46" y="10"/>
                    <a:pt x="46" y="23"/>
                  </a:cubicBezTo>
                  <a:cubicBezTo>
                    <a:pt x="46" y="35"/>
                    <a:pt x="36" y="45"/>
                    <a:pt x="23" y="45"/>
                  </a:cubicBezTo>
                  <a:cubicBezTo>
                    <a:pt x="10" y="45"/>
                    <a:pt x="0" y="35"/>
                    <a:pt x="0" y="22"/>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129" name="Freeform 148"/>
            <p:cNvSpPr>
              <a:spLocks/>
            </p:cNvSpPr>
            <p:nvPr/>
          </p:nvSpPr>
          <p:spPr bwMode="auto">
            <a:xfrm>
              <a:off x="8755063" y="3136883"/>
              <a:ext cx="28575" cy="15875"/>
            </a:xfrm>
            <a:custGeom>
              <a:avLst/>
              <a:gdLst>
                <a:gd name="T0" fmla="*/ 28 w 30"/>
                <a:gd name="T1" fmla="*/ 0 h 16"/>
                <a:gd name="T2" fmla="*/ 28 w 30"/>
                <a:gd name="T3" fmla="*/ 0 h 16"/>
                <a:gd name="T4" fmla="*/ 30 w 30"/>
                <a:gd name="T5" fmla="*/ 9 h 16"/>
                <a:gd name="T6" fmla="*/ 3 w 30"/>
                <a:gd name="T7" fmla="*/ 16 h 16"/>
                <a:gd name="T8" fmla="*/ 0 w 30"/>
                <a:gd name="T9" fmla="*/ 6 h 16"/>
                <a:gd name="T10" fmla="*/ 28 w 30"/>
                <a:gd name="T11" fmla="*/ 0 h 16"/>
              </a:gdLst>
              <a:ahLst/>
              <a:cxnLst>
                <a:cxn ang="0">
                  <a:pos x="T0" y="T1"/>
                </a:cxn>
                <a:cxn ang="0">
                  <a:pos x="T2" y="T3"/>
                </a:cxn>
                <a:cxn ang="0">
                  <a:pos x="T4" y="T5"/>
                </a:cxn>
                <a:cxn ang="0">
                  <a:pos x="T6" y="T7"/>
                </a:cxn>
                <a:cxn ang="0">
                  <a:pos x="T8" y="T9"/>
                </a:cxn>
                <a:cxn ang="0">
                  <a:pos x="T10" y="T11"/>
                </a:cxn>
              </a:cxnLst>
              <a:rect l="0" t="0" r="r" b="b"/>
              <a:pathLst>
                <a:path w="30" h="16">
                  <a:moveTo>
                    <a:pt x="28" y="0"/>
                  </a:moveTo>
                  <a:lnTo>
                    <a:pt x="28" y="0"/>
                  </a:lnTo>
                  <a:cubicBezTo>
                    <a:pt x="29" y="3"/>
                    <a:pt x="29" y="6"/>
                    <a:pt x="30" y="9"/>
                  </a:cubicBezTo>
                  <a:cubicBezTo>
                    <a:pt x="21" y="11"/>
                    <a:pt x="12" y="13"/>
                    <a:pt x="3" y="16"/>
                  </a:cubicBezTo>
                  <a:cubicBezTo>
                    <a:pt x="2" y="13"/>
                    <a:pt x="1" y="10"/>
                    <a:pt x="0" y="6"/>
                  </a:cubicBezTo>
                  <a:cubicBezTo>
                    <a:pt x="10" y="4"/>
                    <a:pt x="19" y="2"/>
                    <a:pt x="28"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130" name="Freeform 149"/>
            <p:cNvSpPr>
              <a:spLocks/>
            </p:cNvSpPr>
            <p:nvPr/>
          </p:nvSpPr>
          <p:spPr bwMode="auto">
            <a:xfrm>
              <a:off x="9024938" y="3143233"/>
              <a:ext cx="28575" cy="14288"/>
            </a:xfrm>
            <a:custGeom>
              <a:avLst/>
              <a:gdLst>
                <a:gd name="T0" fmla="*/ 30 w 30"/>
                <a:gd name="T1" fmla="*/ 6 h 16"/>
                <a:gd name="T2" fmla="*/ 30 w 30"/>
                <a:gd name="T3" fmla="*/ 6 h 16"/>
                <a:gd name="T4" fmla="*/ 19 w 30"/>
                <a:gd name="T5" fmla="*/ 14 h 16"/>
                <a:gd name="T6" fmla="*/ 0 w 30"/>
                <a:gd name="T7" fmla="*/ 9 h 16"/>
                <a:gd name="T8" fmla="*/ 2 w 30"/>
                <a:gd name="T9" fmla="*/ 0 h 16"/>
                <a:gd name="T10" fmla="*/ 30 w 30"/>
                <a:gd name="T11" fmla="*/ 6 h 16"/>
              </a:gdLst>
              <a:ahLst/>
              <a:cxnLst>
                <a:cxn ang="0">
                  <a:pos x="T0" y="T1"/>
                </a:cxn>
                <a:cxn ang="0">
                  <a:pos x="T2" y="T3"/>
                </a:cxn>
                <a:cxn ang="0">
                  <a:pos x="T4" y="T5"/>
                </a:cxn>
                <a:cxn ang="0">
                  <a:pos x="T6" y="T7"/>
                </a:cxn>
                <a:cxn ang="0">
                  <a:pos x="T8" y="T9"/>
                </a:cxn>
                <a:cxn ang="0">
                  <a:pos x="T10" y="T11"/>
                </a:cxn>
              </a:cxnLst>
              <a:rect l="0" t="0" r="r" b="b"/>
              <a:pathLst>
                <a:path w="30" h="16">
                  <a:moveTo>
                    <a:pt x="30" y="6"/>
                  </a:moveTo>
                  <a:lnTo>
                    <a:pt x="30" y="6"/>
                  </a:lnTo>
                  <a:cubicBezTo>
                    <a:pt x="28" y="16"/>
                    <a:pt x="28" y="16"/>
                    <a:pt x="19" y="14"/>
                  </a:cubicBezTo>
                  <a:cubicBezTo>
                    <a:pt x="13" y="12"/>
                    <a:pt x="7" y="11"/>
                    <a:pt x="0" y="9"/>
                  </a:cubicBezTo>
                  <a:cubicBezTo>
                    <a:pt x="1" y="6"/>
                    <a:pt x="1" y="4"/>
                    <a:pt x="2" y="0"/>
                  </a:cubicBezTo>
                  <a:cubicBezTo>
                    <a:pt x="11" y="2"/>
                    <a:pt x="20" y="4"/>
                    <a:pt x="30" y="6"/>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131" name="Freeform 150"/>
            <p:cNvSpPr>
              <a:spLocks/>
            </p:cNvSpPr>
            <p:nvPr/>
          </p:nvSpPr>
          <p:spPr bwMode="auto">
            <a:xfrm>
              <a:off x="8702676" y="3151171"/>
              <a:ext cx="28575" cy="17463"/>
            </a:xfrm>
            <a:custGeom>
              <a:avLst/>
              <a:gdLst>
                <a:gd name="T0" fmla="*/ 4 w 30"/>
                <a:gd name="T1" fmla="*/ 18 h 18"/>
                <a:gd name="T2" fmla="*/ 4 w 30"/>
                <a:gd name="T3" fmla="*/ 18 h 18"/>
                <a:gd name="T4" fmla="*/ 0 w 30"/>
                <a:gd name="T5" fmla="*/ 9 h 18"/>
                <a:gd name="T6" fmla="*/ 27 w 30"/>
                <a:gd name="T7" fmla="*/ 0 h 18"/>
                <a:gd name="T8" fmla="*/ 30 w 30"/>
                <a:gd name="T9" fmla="*/ 8 h 18"/>
                <a:gd name="T10" fmla="*/ 4 w 30"/>
                <a:gd name="T11" fmla="*/ 18 h 18"/>
              </a:gdLst>
              <a:ahLst/>
              <a:cxnLst>
                <a:cxn ang="0">
                  <a:pos x="T0" y="T1"/>
                </a:cxn>
                <a:cxn ang="0">
                  <a:pos x="T2" y="T3"/>
                </a:cxn>
                <a:cxn ang="0">
                  <a:pos x="T4" y="T5"/>
                </a:cxn>
                <a:cxn ang="0">
                  <a:pos x="T6" y="T7"/>
                </a:cxn>
                <a:cxn ang="0">
                  <a:pos x="T8" y="T9"/>
                </a:cxn>
                <a:cxn ang="0">
                  <a:pos x="T10" y="T11"/>
                </a:cxn>
              </a:cxnLst>
              <a:rect l="0" t="0" r="r" b="b"/>
              <a:pathLst>
                <a:path w="30" h="18">
                  <a:moveTo>
                    <a:pt x="4" y="18"/>
                  </a:moveTo>
                  <a:lnTo>
                    <a:pt x="4" y="18"/>
                  </a:lnTo>
                  <a:cubicBezTo>
                    <a:pt x="3" y="15"/>
                    <a:pt x="2" y="13"/>
                    <a:pt x="0" y="9"/>
                  </a:cubicBezTo>
                  <a:cubicBezTo>
                    <a:pt x="9" y="6"/>
                    <a:pt x="18" y="3"/>
                    <a:pt x="27" y="0"/>
                  </a:cubicBezTo>
                  <a:cubicBezTo>
                    <a:pt x="28" y="3"/>
                    <a:pt x="29" y="5"/>
                    <a:pt x="30" y="8"/>
                  </a:cubicBezTo>
                  <a:cubicBezTo>
                    <a:pt x="22" y="12"/>
                    <a:pt x="13" y="15"/>
                    <a:pt x="4" y="18"/>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132" name="Freeform 151"/>
            <p:cNvSpPr>
              <a:spLocks/>
            </p:cNvSpPr>
            <p:nvPr/>
          </p:nvSpPr>
          <p:spPr bwMode="auto">
            <a:xfrm>
              <a:off x="8562976" y="3228958"/>
              <a:ext cx="26988" cy="23813"/>
            </a:xfrm>
            <a:custGeom>
              <a:avLst/>
              <a:gdLst>
                <a:gd name="T0" fmla="*/ 28 w 28"/>
                <a:gd name="T1" fmla="*/ 8 h 26"/>
                <a:gd name="T2" fmla="*/ 28 w 28"/>
                <a:gd name="T3" fmla="*/ 8 h 26"/>
                <a:gd name="T4" fmla="*/ 6 w 28"/>
                <a:gd name="T5" fmla="*/ 26 h 26"/>
                <a:gd name="T6" fmla="*/ 0 w 28"/>
                <a:gd name="T7" fmla="*/ 19 h 26"/>
                <a:gd name="T8" fmla="*/ 22 w 28"/>
                <a:gd name="T9" fmla="*/ 0 h 26"/>
                <a:gd name="T10" fmla="*/ 28 w 28"/>
                <a:gd name="T11" fmla="*/ 8 h 26"/>
              </a:gdLst>
              <a:ahLst/>
              <a:cxnLst>
                <a:cxn ang="0">
                  <a:pos x="T0" y="T1"/>
                </a:cxn>
                <a:cxn ang="0">
                  <a:pos x="T2" y="T3"/>
                </a:cxn>
                <a:cxn ang="0">
                  <a:pos x="T4" y="T5"/>
                </a:cxn>
                <a:cxn ang="0">
                  <a:pos x="T6" y="T7"/>
                </a:cxn>
                <a:cxn ang="0">
                  <a:pos x="T8" y="T9"/>
                </a:cxn>
                <a:cxn ang="0">
                  <a:pos x="T10" y="T11"/>
                </a:cxn>
              </a:cxnLst>
              <a:rect l="0" t="0" r="r" b="b"/>
              <a:pathLst>
                <a:path w="28" h="26">
                  <a:moveTo>
                    <a:pt x="28" y="8"/>
                  </a:moveTo>
                  <a:lnTo>
                    <a:pt x="28" y="8"/>
                  </a:lnTo>
                  <a:cubicBezTo>
                    <a:pt x="20" y="14"/>
                    <a:pt x="14" y="20"/>
                    <a:pt x="6" y="26"/>
                  </a:cubicBezTo>
                  <a:cubicBezTo>
                    <a:pt x="4" y="24"/>
                    <a:pt x="2" y="21"/>
                    <a:pt x="0" y="19"/>
                  </a:cubicBezTo>
                  <a:cubicBezTo>
                    <a:pt x="7" y="13"/>
                    <a:pt x="14" y="7"/>
                    <a:pt x="22" y="0"/>
                  </a:cubicBezTo>
                  <a:cubicBezTo>
                    <a:pt x="24" y="3"/>
                    <a:pt x="26" y="5"/>
                    <a:pt x="28" y="8"/>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133" name="Freeform 152"/>
            <p:cNvSpPr>
              <a:spLocks/>
            </p:cNvSpPr>
            <p:nvPr/>
          </p:nvSpPr>
          <p:spPr bwMode="auto">
            <a:xfrm>
              <a:off x="8970963" y="3133708"/>
              <a:ext cx="28575" cy="12700"/>
            </a:xfrm>
            <a:custGeom>
              <a:avLst/>
              <a:gdLst>
                <a:gd name="T0" fmla="*/ 30 w 30"/>
                <a:gd name="T1" fmla="*/ 5 h 14"/>
                <a:gd name="T2" fmla="*/ 30 w 30"/>
                <a:gd name="T3" fmla="*/ 5 h 14"/>
                <a:gd name="T4" fmla="*/ 28 w 30"/>
                <a:gd name="T5" fmla="*/ 14 h 14"/>
                <a:gd name="T6" fmla="*/ 0 w 30"/>
                <a:gd name="T7" fmla="*/ 10 h 14"/>
                <a:gd name="T8" fmla="*/ 2 w 30"/>
                <a:gd name="T9" fmla="*/ 0 h 14"/>
                <a:gd name="T10" fmla="*/ 30 w 30"/>
                <a:gd name="T11" fmla="*/ 5 h 14"/>
              </a:gdLst>
              <a:ahLst/>
              <a:cxnLst>
                <a:cxn ang="0">
                  <a:pos x="T0" y="T1"/>
                </a:cxn>
                <a:cxn ang="0">
                  <a:pos x="T2" y="T3"/>
                </a:cxn>
                <a:cxn ang="0">
                  <a:pos x="T4" y="T5"/>
                </a:cxn>
                <a:cxn ang="0">
                  <a:pos x="T6" y="T7"/>
                </a:cxn>
                <a:cxn ang="0">
                  <a:pos x="T8" y="T9"/>
                </a:cxn>
                <a:cxn ang="0">
                  <a:pos x="T10" y="T11"/>
                </a:cxn>
              </a:cxnLst>
              <a:rect l="0" t="0" r="r" b="b"/>
              <a:pathLst>
                <a:path w="30" h="14">
                  <a:moveTo>
                    <a:pt x="30" y="5"/>
                  </a:moveTo>
                  <a:lnTo>
                    <a:pt x="30" y="5"/>
                  </a:lnTo>
                  <a:cubicBezTo>
                    <a:pt x="29" y="8"/>
                    <a:pt x="29" y="11"/>
                    <a:pt x="28" y="14"/>
                  </a:cubicBezTo>
                  <a:cubicBezTo>
                    <a:pt x="19" y="12"/>
                    <a:pt x="10" y="11"/>
                    <a:pt x="0" y="10"/>
                  </a:cubicBezTo>
                  <a:cubicBezTo>
                    <a:pt x="1" y="7"/>
                    <a:pt x="1" y="4"/>
                    <a:pt x="2" y="0"/>
                  </a:cubicBezTo>
                  <a:cubicBezTo>
                    <a:pt x="11" y="2"/>
                    <a:pt x="20" y="3"/>
                    <a:pt x="30" y="5"/>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134" name="Freeform 153"/>
            <p:cNvSpPr>
              <a:spLocks/>
            </p:cNvSpPr>
            <p:nvPr/>
          </p:nvSpPr>
          <p:spPr bwMode="auto">
            <a:xfrm>
              <a:off x="8653463" y="3171808"/>
              <a:ext cx="28575" cy="19050"/>
            </a:xfrm>
            <a:custGeom>
              <a:avLst/>
              <a:gdLst>
                <a:gd name="T0" fmla="*/ 0 w 30"/>
                <a:gd name="T1" fmla="*/ 13 h 21"/>
                <a:gd name="T2" fmla="*/ 0 w 30"/>
                <a:gd name="T3" fmla="*/ 13 h 21"/>
                <a:gd name="T4" fmla="*/ 26 w 30"/>
                <a:gd name="T5" fmla="*/ 0 h 21"/>
                <a:gd name="T6" fmla="*/ 30 w 30"/>
                <a:gd name="T7" fmla="*/ 8 h 21"/>
                <a:gd name="T8" fmla="*/ 5 w 30"/>
                <a:gd name="T9" fmla="*/ 21 h 21"/>
                <a:gd name="T10" fmla="*/ 0 w 30"/>
                <a:gd name="T11" fmla="*/ 13 h 21"/>
              </a:gdLst>
              <a:ahLst/>
              <a:cxnLst>
                <a:cxn ang="0">
                  <a:pos x="T0" y="T1"/>
                </a:cxn>
                <a:cxn ang="0">
                  <a:pos x="T2" y="T3"/>
                </a:cxn>
                <a:cxn ang="0">
                  <a:pos x="T4" y="T5"/>
                </a:cxn>
                <a:cxn ang="0">
                  <a:pos x="T6" y="T7"/>
                </a:cxn>
                <a:cxn ang="0">
                  <a:pos x="T8" y="T9"/>
                </a:cxn>
                <a:cxn ang="0">
                  <a:pos x="T10" y="T11"/>
                </a:cxn>
              </a:cxnLst>
              <a:rect l="0" t="0" r="r" b="b"/>
              <a:pathLst>
                <a:path w="30" h="21">
                  <a:moveTo>
                    <a:pt x="0" y="13"/>
                  </a:moveTo>
                  <a:lnTo>
                    <a:pt x="0" y="13"/>
                  </a:lnTo>
                  <a:cubicBezTo>
                    <a:pt x="9" y="8"/>
                    <a:pt x="17" y="4"/>
                    <a:pt x="26" y="0"/>
                  </a:cubicBezTo>
                  <a:cubicBezTo>
                    <a:pt x="27" y="3"/>
                    <a:pt x="29" y="5"/>
                    <a:pt x="30" y="8"/>
                  </a:cubicBezTo>
                  <a:cubicBezTo>
                    <a:pt x="21" y="13"/>
                    <a:pt x="13" y="17"/>
                    <a:pt x="5" y="21"/>
                  </a:cubicBezTo>
                  <a:cubicBezTo>
                    <a:pt x="3" y="18"/>
                    <a:pt x="2" y="16"/>
                    <a:pt x="0" y="13"/>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135" name="Freeform 154"/>
            <p:cNvSpPr>
              <a:spLocks/>
            </p:cNvSpPr>
            <p:nvPr/>
          </p:nvSpPr>
          <p:spPr bwMode="auto">
            <a:xfrm>
              <a:off x="8524876" y="3265471"/>
              <a:ext cx="23813" cy="25400"/>
            </a:xfrm>
            <a:custGeom>
              <a:avLst/>
              <a:gdLst>
                <a:gd name="T0" fmla="*/ 26 w 26"/>
                <a:gd name="T1" fmla="*/ 5 h 26"/>
                <a:gd name="T2" fmla="*/ 26 w 26"/>
                <a:gd name="T3" fmla="*/ 5 h 26"/>
                <a:gd name="T4" fmla="*/ 6 w 26"/>
                <a:gd name="T5" fmla="*/ 26 h 26"/>
                <a:gd name="T6" fmla="*/ 0 w 26"/>
                <a:gd name="T7" fmla="*/ 20 h 26"/>
                <a:gd name="T8" fmla="*/ 20 w 26"/>
                <a:gd name="T9" fmla="*/ 0 h 26"/>
                <a:gd name="T10" fmla="*/ 26 w 26"/>
                <a:gd name="T11" fmla="*/ 5 h 26"/>
              </a:gdLst>
              <a:ahLst/>
              <a:cxnLst>
                <a:cxn ang="0">
                  <a:pos x="T0" y="T1"/>
                </a:cxn>
                <a:cxn ang="0">
                  <a:pos x="T2" y="T3"/>
                </a:cxn>
                <a:cxn ang="0">
                  <a:pos x="T4" y="T5"/>
                </a:cxn>
                <a:cxn ang="0">
                  <a:pos x="T6" y="T7"/>
                </a:cxn>
                <a:cxn ang="0">
                  <a:pos x="T8" y="T9"/>
                </a:cxn>
                <a:cxn ang="0">
                  <a:pos x="T10" y="T11"/>
                </a:cxn>
              </a:cxnLst>
              <a:rect l="0" t="0" r="r" b="b"/>
              <a:pathLst>
                <a:path w="26" h="26">
                  <a:moveTo>
                    <a:pt x="26" y="5"/>
                  </a:moveTo>
                  <a:lnTo>
                    <a:pt x="26" y="5"/>
                  </a:lnTo>
                  <a:cubicBezTo>
                    <a:pt x="19" y="12"/>
                    <a:pt x="13" y="19"/>
                    <a:pt x="6" y="26"/>
                  </a:cubicBezTo>
                  <a:cubicBezTo>
                    <a:pt x="4" y="24"/>
                    <a:pt x="2" y="22"/>
                    <a:pt x="0" y="20"/>
                  </a:cubicBezTo>
                  <a:cubicBezTo>
                    <a:pt x="7" y="13"/>
                    <a:pt x="13" y="7"/>
                    <a:pt x="20" y="0"/>
                  </a:cubicBezTo>
                  <a:cubicBezTo>
                    <a:pt x="22" y="2"/>
                    <a:pt x="24" y="4"/>
                    <a:pt x="26" y="5"/>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136" name="Freeform 155"/>
            <p:cNvSpPr>
              <a:spLocks/>
            </p:cNvSpPr>
            <p:nvPr/>
          </p:nvSpPr>
          <p:spPr bwMode="auto">
            <a:xfrm>
              <a:off x="8809038" y="3128946"/>
              <a:ext cx="28575" cy="12700"/>
            </a:xfrm>
            <a:custGeom>
              <a:avLst/>
              <a:gdLst>
                <a:gd name="T0" fmla="*/ 29 w 30"/>
                <a:gd name="T1" fmla="*/ 0 h 13"/>
                <a:gd name="T2" fmla="*/ 29 w 30"/>
                <a:gd name="T3" fmla="*/ 0 h 13"/>
                <a:gd name="T4" fmla="*/ 30 w 30"/>
                <a:gd name="T5" fmla="*/ 9 h 13"/>
                <a:gd name="T6" fmla="*/ 2 w 30"/>
                <a:gd name="T7" fmla="*/ 13 h 13"/>
                <a:gd name="T8" fmla="*/ 0 w 30"/>
                <a:gd name="T9" fmla="*/ 3 h 13"/>
                <a:gd name="T10" fmla="*/ 29 w 30"/>
                <a:gd name="T11" fmla="*/ 0 h 13"/>
              </a:gdLst>
              <a:ahLst/>
              <a:cxnLst>
                <a:cxn ang="0">
                  <a:pos x="T0" y="T1"/>
                </a:cxn>
                <a:cxn ang="0">
                  <a:pos x="T2" y="T3"/>
                </a:cxn>
                <a:cxn ang="0">
                  <a:pos x="T4" y="T5"/>
                </a:cxn>
                <a:cxn ang="0">
                  <a:pos x="T6" y="T7"/>
                </a:cxn>
                <a:cxn ang="0">
                  <a:pos x="T8" y="T9"/>
                </a:cxn>
                <a:cxn ang="0">
                  <a:pos x="T10" y="T11"/>
                </a:cxn>
              </a:cxnLst>
              <a:rect l="0" t="0" r="r" b="b"/>
              <a:pathLst>
                <a:path w="30" h="13">
                  <a:moveTo>
                    <a:pt x="29" y="0"/>
                  </a:moveTo>
                  <a:lnTo>
                    <a:pt x="29" y="0"/>
                  </a:lnTo>
                  <a:cubicBezTo>
                    <a:pt x="29" y="3"/>
                    <a:pt x="29" y="6"/>
                    <a:pt x="30" y="9"/>
                  </a:cubicBezTo>
                  <a:cubicBezTo>
                    <a:pt x="21" y="10"/>
                    <a:pt x="12" y="11"/>
                    <a:pt x="2" y="13"/>
                  </a:cubicBezTo>
                  <a:cubicBezTo>
                    <a:pt x="2" y="10"/>
                    <a:pt x="1" y="7"/>
                    <a:pt x="0" y="3"/>
                  </a:cubicBezTo>
                  <a:cubicBezTo>
                    <a:pt x="10" y="2"/>
                    <a:pt x="19" y="1"/>
                    <a:pt x="29" y="0"/>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137" name="Freeform 156"/>
            <p:cNvSpPr>
              <a:spLocks/>
            </p:cNvSpPr>
            <p:nvPr/>
          </p:nvSpPr>
          <p:spPr bwMode="auto">
            <a:xfrm>
              <a:off x="8605838" y="3197208"/>
              <a:ext cx="28575" cy="22225"/>
            </a:xfrm>
            <a:custGeom>
              <a:avLst/>
              <a:gdLst>
                <a:gd name="T0" fmla="*/ 6 w 29"/>
                <a:gd name="T1" fmla="*/ 24 h 24"/>
                <a:gd name="T2" fmla="*/ 6 w 29"/>
                <a:gd name="T3" fmla="*/ 24 h 24"/>
                <a:gd name="T4" fmla="*/ 0 w 29"/>
                <a:gd name="T5" fmla="*/ 16 h 24"/>
                <a:gd name="T6" fmla="*/ 24 w 29"/>
                <a:gd name="T7" fmla="*/ 0 h 24"/>
                <a:gd name="T8" fmla="*/ 29 w 29"/>
                <a:gd name="T9" fmla="*/ 8 h 24"/>
                <a:gd name="T10" fmla="*/ 6 w 29"/>
                <a:gd name="T11" fmla="*/ 24 h 24"/>
              </a:gdLst>
              <a:ahLst/>
              <a:cxnLst>
                <a:cxn ang="0">
                  <a:pos x="T0" y="T1"/>
                </a:cxn>
                <a:cxn ang="0">
                  <a:pos x="T2" y="T3"/>
                </a:cxn>
                <a:cxn ang="0">
                  <a:pos x="T4" y="T5"/>
                </a:cxn>
                <a:cxn ang="0">
                  <a:pos x="T6" y="T7"/>
                </a:cxn>
                <a:cxn ang="0">
                  <a:pos x="T8" y="T9"/>
                </a:cxn>
                <a:cxn ang="0">
                  <a:pos x="T10" y="T11"/>
                </a:cxn>
              </a:cxnLst>
              <a:rect l="0" t="0" r="r" b="b"/>
              <a:pathLst>
                <a:path w="29" h="24">
                  <a:moveTo>
                    <a:pt x="6" y="24"/>
                  </a:moveTo>
                  <a:lnTo>
                    <a:pt x="6" y="24"/>
                  </a:lnTo>
                  <a:cubicBezTo>
                    <a:pt x="4" y="21"/>
                    <a:pt x="3" y="19"/>
                    <a:pt x="0" y="16"/>
                  </a:cubicBezTo>
                  <a:cubicBezTo>
                    <a:pt x="8" y="11"/>
                    <a:pt x="16" y="6"/>
                    <a:pt x="24" y="0"/>
                  </a:cubicBezTo>
                  <a:cubicBezTo>
                    <a:pt x="26" y="3"/>
                    <a:pt x="27" y="5"/>
                    <a:pt x="29" y="8"/>
                  </a:cubicBezTo>
                  <a:cubicBezTo>
                    <a:pt x="21" y="13"/>
                    <a:pt x="14" y="18"/>
                    <a:pt x="6" y="24"/>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138" name="Freeform 157"/>
            <p:cNvSpPr>
              <a:spLocks/>
            </p:cNvSpPr>
            <p:nvPr/>
          </p:nvSpPr>
          <p:spPr bwMode="auto">
            <a:xfrm>
              <a:off x="8864601" y="3127358"/>
              <a:ext cx="25400" cy="7938"/>
            </a:xfrm>
            <a:custGeom>
              <a:avLst/>
              <a:gdLst>
                <a:gd name="T0" fmla="*/ 27 w 27"/>
                <a:gd name="T1" fmla="*/ 9 h 9"/>
                <a:gd name="T2" fmla="*/ 27 w 27"/>
                <a:gd name="T3" fmla="*/ 9 h 9"/>
                <a:gd name="T4" fmla="*/ 0 w 27"/>
                <a:gd name="T5" fmla="*/ 9 h 9"/>
                <a:gd name="T6" fmla="*/ 0 w 27"/>
                <a:gd name="T7" fmla="*/ 0 h 9"/>
                <a:gd name="T8" fmla="*/ 27 w 27"/>
                <a:gd name="T9" fmla="*/ 0 h 9"/>
                <a:gd name="T10" fmla="*/ 27 w 27"/>
                <a:gd name="T11" fmla="*/ 9 h 9"/>
              </a:gdLst>
              <a:ahLst/>
              <a:cxnLst>
                <a:cxn ang="0">
                  <a:pos x="T0" y="T1"/>
                </a:cxn>
                <a:cxn ang="0">
                  <a:pos x="T2" y="T3"/>
                </a:cxn>
                <a:cxn ang="0">
                  <a:pos x="T4" y="T5"/>
                </a:cxn>
                <a:cxn ang="0">
                  <a:pos x="T6" y="T7"/>
                </a:cxn>
                <a:cxn ang="0">
                  <a:pos x="T8" y="T9"/>
                </a:cxn>
                <a:cxn ang="0">
                  <a:pos x="T10" y="T11"/>
                </a:cxn>
              </a:cxnLst>
              <a:rect l="0" t="0" r="r" b="b"/>
              <a:pathLst>
                <a:path w="27" h="9">
                  <a:moveTo>
                    <a:pt x="27" y="9"/>
                  </a:moveTo>
                  <a:lnTo>
                    <a:pt x="27" y="9"/>
                  </a:lnTo>
                  <a:lnTo>
                    <a:pt x="0" y="9"/>
                  </a:lnTo>
                  <a:lnTo>
                    <a:pt x="0" y="0"/>
                  </a:lnTo>
                  <a:lnTo>
                    <a:pt x="27" y="0"/>
                  </a:lnTo>
                  <a:lnTo>
                    <a:pt x="27" y="9"/>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139" name="Freeform 158"/>
            <p:cNvSpPr>
              <a:spLocks/>
            </p:cNvSpPr>
            <p:nvPr/>
          </p:nvSpPr>
          <p:spPr bwMode="auto">
            <a:xfrm>
              <a:off x="8918576" y="3128946"/>
              <a:ext cx="26988" cy="9525"/>
            </a:xfrm>
            <a:custGeom>
              <a:avLst/>
              <a:gdLst>
                <a:gd name="T0" fmla="*/ 29 w 29"/>
                <a:gd name="T1" fmla="*/ 2 h 11"/>
                <a:gd name="T2" fmla="*/ 29 w 29"/>
                <a:gd name="T3" fmla="*/ 2 h 11"/>
                <a:gd name="T4" fmla="*/ 28 w 29"/>
                <a:gd name="T5" fmla="*/ 11 h 11"/>
                <a:gd name="T6" fmla="*/ 0 w 29"/>
                <a:gd name="T7" fmla="*/ 9 h 11"/>
                <a:gd name="T8" fmla="*/ 1 w 29"/>
                <a:gd name="T9" fmla="*/ 0 h 11"/>
                <a:gd name="T10" fmla="*/ 29 w 29"/>
                <a:gd name="T11" fmla="*/ 2 h 11"/>
              </a:gdLst>
              <a:ahLst/>
              <a:cxnLst>
                <a:cxn ang="0">
                  <a:pos x="T0" y="T1"/>
                </a:cxn>
                <a:cxn ang="0">
                  <a:pos x="T2" y="T3"/>
                </a:cxn>
                <a:cxn ang="0">
                  <a:pos x="T4" y="T5"/>
                </a:cxn>
                <a:cxn ang="0">
                  <a:pos x="T6" y="T7"/>
                </a:cxn>
                <a:cxn ang="0">
                  <a:pos x="T8" y="T9"/>
                </a:cxn>
                <a:cxn ang="0">
                  <a:pos x="T10" y="T11"/>
                </a:cxn>
              </a:cxnLst>
              <a:rect l="0" t="0" r="r" b="b"/>
              <a:pathLst>
                <a:path w="29" h="11">
                  <a:moveTo>
                    <a:pt x="29" y="2"/>
                  </a:moveTo>
                  <a:lnTo>
                    <a:pt x="29" y="2"/>
                  </a:lnTo>
                  <a:cubicBezTo>
                    <a:pt x="28" y="5"/>
                    <a:pt x="28" y="8"/>
                    <a:pt x="28" y="11"/>
                  </a:cubicBezTo>
                  <a:cubicBezTo>
                    <a:pt x="19" y="11"/>
                    <a:pt x="10" y="10"/>
                    <a:pt x="0" y="9"/>
                  </a:cubicBezTo>
                  <a:cubicBezTo>
                    <a:pt x="0" y="6"/>
                    <a:pt x="0" y="3"/>
                    <a:pt x="1" y="0"/>
                  </a:cubicBezTo>
                  <a:cubicBezTo>
                    <a:pt x="10" y="1"/>
                    <a:pt x="19" y="1"/>
                    <a:pt x="29" y="2"/>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140" name="Freeform 212"/>
            <p:cNvSpPr>
              <a:spLocks noEditPoints="1"/>
            </p:cNvSpPr>
            <p:nvPr/>
          </p:nvSpPr>
          <p:spPr bwMode="auto">
            <a:xfrm>
              <a:off x="9123363" y="3141645"/>
              <a:ext cx="263525" cy="157163"/>
            </a:xfrm>
            <a:custGeom>
              <a:avLst/>
              <a:gdLst>
                <a:gd name="T0" fmla="*/ 54 w 276"/>
                <a:gd name="T1" fmla="*/ 20 h 164"/>
                <a:gd name="T2" fmla="*/ 54 w 276"/>
                <a:gd name="T3" fmla="*/ 20 h 164"/>
                <a:gd name="T4" fmla="*/ 66 w 276"/>
                <a:gd name="T5" fmla="*/ 33 h 164"/>
                <a:gd name="T6" fmla="*/ 79 w 276"/>
                <a:gd name="T7" fmla="*/ 20 h 164"/>
                <a:gd name="T8" fmla="*/ 67 w 276"/>
                <a:gd name="T9" fmla="*/ 8 h 164"/>
                <a:gd name="T10" fmla="*/ 54 w 276"/>
                <a:gd name="T11" fmla="*/ 20 h 164"/>
                <a:gd name="T12" fmla="*/ 131 w 276"/>
                <a:gd name="T13" fmla="*/ 35 h 164"/>
                <a:gd name="T14" fmla="*/ 131 w 276"/>
                <a:gd name="T15" fmla="*/ 35 h 164"/>
                <a:gd name="T16" fmla="*/ 112 w 276"/>
                <a:gd name="T17" fmla="*/ 54 h 164"/>
                <a:gd name="T18" fmla="*/ 131 w 276"/>
                <a:gd name="T19" fmla="*/ 74 h 164"/>
                <a:gd name="T20" fmla="*/ 151 w 276"/>
                <a:gd name="T21" fmla="*/ 54 h 164"/>
                <a:gd name="T22" fmla="*/ 131 w 276"/>
                <a:gd name="T23" fmla="*/ 35 h 164"/>
                <a:gd name="T24" fmla="*/ 59 w 276"/>
                <a:gd name="T25" fmla="*/ 131 h 164"/>
                <a:gd name="T26" fmla="*/ 59 w 276"/>
                <a:gd name="T27" fmla="*/ 131 h 164"/>
                <a:gd name="T28" fmla="*/ 34 w 276"/>
                <a:gd name="T29" fmla="*/ 106 h 164"/>
                <a:gd name="T30" fmla="*/ 9 w 276"/>
                <a:gd name="T31" fmla="*/ 131 h 164"/>
                <a:gd name="T32" fmla="*/ 34 w 276"/>
                <a:gd name="T33" fmla="*/ 156 h 164"/>
                <a:gd name="T34" fmla="*/ 59 w 276"/>
                <a:gd name="T35" fmla="*/ 131 h 164"/>
                <a:gd name="T36" fmla="*/ 198 w 276"/>
                <a:gd name="T37" fmla="*/ 119 h 164"/>
                <a:gd name="T38" fmla="*/ 198 w 276"/>
                <a:gd name="T39" fmla="*/ 119 h 164"/>
                <a:gd name="T40" fmla="*/ 233 w 276"/>
                <a:gd name="T41" fmla="*/ 154 h 164"/>
                <a:gd name="T42" fmla="*/ 268 w 276"/>
                <a:gd name="T43" fmla="*/ 120 h 164"/>
                <a:gd name="T44" fmla="*/ 232 w 276"/>
                <a:gd name="T45" fmla="*/ 85 h 164"/>
                <a:gd name="T46" fmla="*/ 198 w 276"/>
                <a:gd name="T47" fmla="*/ 119 h 164"/>
                <a:gd name="T48" fmla="*/ 108 w 276"/>
                <a:gd name="T49" fmla="*/ 41 h 164"/>
                <a:gd name="T50" fmla="*/ 108 w 276"/>
                <a:gd name="T51" fmla="*/ 41 h 164"/>
                <a:gd name="T52" fmla="*/ 147 w 276"/>
                <a:gd name="T53" fmla="*/ 33 h 164"/>
                <a:gd name="T54" fmla="*/ 152 w 276"/>
                <a:gd name="T55" fmla="*/ 69 h 164"/>
                <a:gd name="T56" fmla="*/ 115 w 276"/>
                <a:gd name="T57" fmla="*/ 75 h 164"/>
                <a:gd name="T58" fmla="*/ 62 w 276"/>
                <a:gd name="T59" fmla="*/ 116 h 164"/>
                <a:gd name="T60" fmla="*/ 65 w 276"/>
                <a:gd name="T61" fmla="*/ 124 h 164"/>
                <a:gd name="T62" fmla="*/ 191 w 276"/>
                <a:gd name="T63" fmla="*/ 118 h 164"/>
                <a:gd name="T64" fmla="*/ 193 w 276"/>
                <a:gd name="T65" fmla="*/ 108 h 164"/>
                <a:gd name="T66" fmla="*/ 235 w 276"/>
                <a:gd name="T67" fmla="*/ 78 h 164"/>
                <a:gd name="T68" fmla="*/ 275 w 276"/>
                <a:gd name="T69" fmla="*/ 118 h 164"/>
                <a:gd name="T70" fmla="*/ 240 w 276"/>
                <a:gd name="T71" fmla="*/ 161 h 164"/>
                <a:gd name="T72" fmla="*/ 193 w 276"/>
                <a:gd name="T73" fmla="*/ 130 h 164"/>
                <a:gd name="T74" fmla="*/ 190 w 276"/>
                <a:gd name="T75" fmla="*/ 128 h 164"/>
                <a:gd name="T76" fmla="*/ 148 w 276"/>
                <a:gd name="T77" fmla="*/ 130 h 164"/>
                <a:gd name="T78" fmla="*/ 110 w 276"/>
                <a:gd name="T79" fmla="*/ 132 h 164"/>
                <a:gd name="T80" fmla="*/ 67 w 276"/>
                <a:gd name="T81" fmla="*/ 135 h 164"/>
                <a:gd name="T82" fmla="*/ 66 w 276"/>
                <a:gd name="T83" fmla="*/ 136 h 164"/>
                <a:gd name="T84" fmla="*/ 35 w 276"/>
                <a:gd name="T85" fmla="*/ 163 h 164"/>
                <a:gd name="T86" fmla="*/ 4 w 276"/>
                <a:gd name="T87" fmla="*/ 138 h 164"/>
                <a:gd name="T88" fmla="*/ 30 w 276"/>
                <a:gd name="T89" fmla="*/ 100 h 164"/>
                <a:gd name="T90" fmla="*/ 55 w 276"/>
                <a:gd name="T91" fmla="*/ 106 h 164"/>
                <a:gd name="T92" fmla="*/ 56 w 276"/>
                <a:gd name="T93" fmla="*/ 108 h 164"/>
                <a:gd name="T94" fmla="*/ 74 w 276"/>
                <a:gd name="T95" fmla="*/ 94 h 164"/>
                <a:gd name="T96" fmla="*/ 106 w 276"/>
                <a:gd name="T97" fmla="*/ 68 h 164"/>
                <a:gd name="T98" fmla="*/ 107 w 276"/>
                <a:gd name="T99" fmla="*/ 65 h 164"/>
                <a:gd name="T100" fmla="*/ 105 w 276"/>
                <a:gd name="T101" fmla="*/ 50 h 164"/>
                <a:gd name="T102" fmla="*/ 104 w 276"/>
                <a:gd name="T103" fmla="*/ 46 h 164"/>
                <a:gd name="T104" fmla="*/ 81 w 276"/>
                <a:gd name="T105" fmla="*/ 33 h 164"/>
                <a:gd name="T106" fmla="*/ 70 w 276"/>
                <a:gd name="T107" fmla="*/ 39 h 164"/>
                <a:gd name="T108" fmla="*/ 50 w 276"/>
                <a:gd name="T109" fmla="*/ 30 h 164"/>
                <a:gd name="T110" fmla="*/ 51 w 276"/>
                <a:gd name="T111" fmla="*/ 9 h 164"/>
                <a:gd name="T112" fmla="*/ 70 w 276"/>
                <a:gd name="T113" fmla="*/ 1 h 164"/>
                <a:gd name="T114" fmla="*/ 85 w 276"/>
                <a:gd name="T115" fmla="*/ 16 h 164"/>
                <a:gd name="T116" fmla="*/ 85 w 276"/>
                <a:gd name="T117" fmla="*/ 25 h 164"/>
                <a:gd name="T118" fmla="*/ 85 w 276"/>
                <a:gd name="T119" fmla="*/ 27 h 164"/>
                <a:gd name="T120" fmla="*/ 108 w 276"/>
                <a:gd name="T121" fmla="*/ 4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6" h="164">
                  <a:moveTo>
                    <a:pt x="54" y="20"/>
                  </a:moveTo>
                  <a:lnTo>
                    <a:pt x="54" y="20"/>
                  </a:lnTo>
                  <a:cubicBezTo>
                    <a:pt x="54" y="27"/>
                    <a:pt x="60" y="32"/>
                    <a:pt x="66" y="33"/>
                  </a:cubicBezTo>
                  <a:cubicBezTo>
                    <a:pt x="73" y="33"/>
                    <a:pt x="79" y="27"/>
                    <a:pt x="79" y="20"/>
                  </a:cubicBezTo>
                  <a:cubicBezTo>
                    <a:pt x="79" y="13"/>
                    <a:pt x="73" y="8"/>
                    <a:pt x="67" y="8"/>
                  </a:cubicBezTo>
                  <a:cubicBezTo>
                    <a:pt x="60" y="7"/>
                    <a:pt x="54" y="13"/>
                    <a:pt x="54" y="20"/>
                  </a:cubicBezTo>
                  <a:close/>
                  <a:moveTo>
                    <a:pt x="131" y="35"/>
                  </a:moveTo>
                  <a:lnTo>
                    <a:pt x="131" y="35"/>
                  </a:lnTo>
                  <a:cubicBezTo>
                    <a:pt x="121" y="35"/>
                    <a:pt x="112" y="43"/>
                    <a:pt x="112" y="54"/>
                  </a:cubicBezTo>
                  <a:cubicBezTo>
                    <a:pt x="112" y="65"/>
                    <a:pt x="121" y="74"/>
                    <a:pt x="131" y="74"/>
                  </a:cubicBezTo>
                  <a:cubicBezTo>
                    <a:pt x="142" y="74"/>
                    <a:pt x="151" y="65"/>
                    <a:pt x="151" y="54"/>
                  </a:cubicBezTo>
                  <a:cubicBezTo>
                    <a:pt x="151" y="43"/>
                    <a:pt x="142" y="35"/>
                    <a:pt x="131" y="35"/>
                  </a:cubicBezTo>
                  <a:close/>
                  <a:moveTo>
                    <a:pt x="59" y="131"/>
                  </a:moveTo>
                  <a:lnTo>
                    <a:pt x="59" y="131"/>
                  </a:lnTo>
                  <a:cubicBezTo>
                    <a:pt x="59" y="119"/>
                    <a:pt x="50" y="106"/>
                    <a:pt x="34" y="106"/>
                  </a:cubicBezTo>
                  <a:cubicBezTo>
                    <a:pt x="21" y="105"/>
                    <a:pt x="9" y="117"/>
                    <a:pt x="9" y="131"/>
                  </a:cubicBezTo>
                  <a:cubicBezTo>
                    <a:pt x="9" y="145"/>
                    <a:pt x="20" y="156"/>
                    <a:pt x="34" y="156"/>
                  </a:cubicBezTo>
                  <a:cubicBezTo>
                    <a:pt x="48" y="156"/>
                    <a:pt x="59" y="144"/>
                    <a:pt x="59" y="131"/>
                  </a:cubicBezTo>
                  <a:close/>
                  <a:moveTo>
                    <a:pt x="198" y="119"/>
                  </a:moveTo>
                  <a:lnTo>
                    <a:pt x="198" y="119"/>
                  </a:lnTo>
                  <a:cubicBezTo>
                    <a:pt x="198" y="138"/>
                    <a:pt x="214" y="154"/>
                    <a:pt x="233" y="154"/>
                  </a:cubicBezTo>
                  <a:cubicBezTo>
                    <a:pt x="252" y="154"/>
                    <a:pt x="268" y="139"/>
                    <a:pt x="268" y="120"/>
                  </a:cubicBezTo>
                  <a:cubicBezTo>
                    <a:pt x="268" y="100"/>
                    <a:pt x="252" y="85"/>
                    <a:pt x="232" y="85"/>
                  </a:cubicBezTo>
                  <a:cubicBezTo>
                    <a:pt x="213" y="85"/>
                    <a:pt x="198" y="100"/>
                    <a:pt x="198" y="119"/>
                  </a:cubicBezTo>
                  <a:close/>
                  <a:moveTo>
                    <a:pt x="108" y="41"/>
                  </a:moveTo>
                  <a:lnTo>
                    <a:pt x="108" y="41"/>
                  </a:lnTo>
                  <a:cubicBezTo>
                    <a:pt x="118" y="26"/>
                    <a:pt x="136" y="25"/>
                    <a:pt x="147" y="33"/>
                  </a:cubicBezTo>
                  <a:cubicBezTo>
                    <a:pt x="158" y="42"/>
                    <a:pt x="161" y="57"/>
                    <a:pt x="152" y="69"/>
                  </a:cubicBezTo>
                  <a:cubicBezTo>
                    <a:pt x="144" y="80"/>
                    <a:pt x="128" y="84"/>
                    <a:pt x="115" y="75"/>
                  </a:cubicBezTo>
                  <a:cubicBezTo>
                    <a:pt x="98" y="88"/>
                    <a:pt x="80" y="102"/>
                    <a:pt x="62" y="116"/>
                  </a:cubicBezTo>
                  <a:cubicBezTo>
                    <a:pt x="63" y="118"/>
                    <a:pt x="64" y="121"/>
                    <a:pt x="65" y="124"/>
                  </a:cubicBezTo>
                  <a:cubicBezTo>
                    <a:pt x="107" y="122"/>
                    <a:pt x="149" y="120"/>
                    <a:pt x="191" y="118"/>
                  </a:cubicBezTo>
                  <a:cubicBezTo>
                    <a:pt x="191" y="114"/>
                    <a:pt x="192" y="111"/>
                    <a:pt x="193" y="108"/>
                  </a:cubicBezTo>
                  <a:cubicBezTo>
                    <a:pt x="198" y="90"/>
                    <a:pt x="216" y="77"/>
                    <a:pt x="235" y="78"/>
                  </a:cubicBezTo>
                  <a:cubicBezTo>
                    <a:pt x="256" y="79"/>
                    <a:pt x="273" y="97"/>
                    <a:pt x="275" y="118"/>
                  </a:cubicBezTo>
                  <a:cubicBezTo>
                    <a:pt x="276" y="137"/>
                    <a:pt x="262" y="157"/>
                    <a:pt x="240" y="161"/>
                  </a:cubicBezTo>
                  <a:cubicBezTo>
                    <a:pt x="219" y="164"/>
                    <a:pt x="199" y="152"/>
                    <a:pt x="193" y="130"/>
                  </a:cubicBezTo>
                  <a:cubicBezTo>
                    <a:pt x="192" y="128"/>
                    <a:pt x="192" y="128"/>
                    <a:pt x="190" y="128"/>
                  </a:cubicBezTo>
                  <a:cubicBezTo>
                    <a:pt x="176" y="129"/>
                    <a:pt x="162" y="130"/>
                    <a:pt x="148" y="130"/>
                  </a:cubicBezTo>
                  <a:cubicBezTo>
                    <a:pt x="135" y="131"/>
                    <a:pt x="123" y="132"/>
                    <a:pt x="110" y="132"/>
                  </a:cubicBezTo>
                  <a:cubicBezTo>
                    <a:pt x="96" y="133"/>
                    <a:pt x="82" y="134"/>
                    <a:pt x="67" y="135"/>
                  </a:cubicBezTo>
                  <a:cubicBezTo>
                    <a:pt x="67" y="135"/>
                    <a:pt x="66" y="136"/>
                    <a:pt x="66" y="136"/>
                  </a:cubicBezTo>
                  <a:cubicBezTo>
                    <a:pt x="64" y="149"/>
                    <a:pt x="53" y="162"/>
                    <a:pt x="35" y="163"/>
                  </a:cubicBezTo>
                  <a:cubicBezTo>
                    <a:pt x="20" y="163"/>
                    <a:pt x="7" y="152"/>
                    <a:pt x="4" y="138"/>
                  </a:cubicBezTo>
                  <a:cubicBezTo>
                    <a:pt x="0" y="120"/>
                    <a:pt x="11" y="102"/>
                    <a:pt x="30" y="100"/>
                  </a:cubicBezTo>
                  <a:cubicBezTo>
                    <a:pt x="39" y="98"/>
                    <a:pt x="47" y="101"/>
                    <a:pt x="55" y="106"/>
                  </a:cubicBezTo>
                  <a:cubicBezTo>
                    <a:pt x="55" y="107"/>
                    <a:pt x="56" y="107"/>
                    <a:pt x="56" y="108"/>
                  </a:cubicBezTo>
                  <a:cubicBezTo>
                    <a:pt x="62" y="103"/>
                    <a:pt x="68" y="98"/>
                    <a:pt x="74" y="94"/>
                  </a:cubicBezTo>
                  <a:cubicBezTo>
                    <a:pt x="85" y="85"/>
                    <a:pt x="95" y="77"/>
                    <a:pt x="106" y="68"/>
                  </a:cubicBezTo>
                  <a:cubicBezTo>
                    <a:pt x="108" y="67"/>
                    <a:pt x="108" y="66"/>
                    <a:pt x="107" y="65"/>
                  </a:cubicBezTo>
                  <a:cubicBezTo>
                    <a:pt x="105" y="60"/>
                    <a:pt x="104" y="55"/>
                    <a:pt x="105" y="50"/>
                  </a:cubicBezTo>
                  <a:cubicBezTo>
                    <a:pt x="106" y="48"/>
                    <a:pt x="105" y="47"/>
                    <a:pt x="104" y="46"/>
                  </a:cubicBezTo>
                  <a:cubicBezTo>
                    <a:pt x="96" y="42"/>
                    <a:pt x="89" y="37"/>
                    <a:pt x="81" y="33"/>
                  </a:cubicBezTo>
                  <a:cubicBezTo>
                    <a:pt x="78" y="36"/>
                    <a:pt x="74" y="38"/>
                    <a:pt x="70" y="39"/>
                  </a:cubicBezTo>
                  <a:cubicBezTo>
                    <a:pt x="62" y="40"/>
                    <a:pt x="54" y="37"/>
                    <a:pt x="50" y="30"/>
                  </a:cubicBezTo>
                  <a:cubicBezTo>
                    <a:pt x="46" y="24"/>
                    <a:pt x="46" y="15"/>
                    <a:pt x="51" y="9"/>
                  </a:cubicBezTo>
                  <a:cubicBezTo>
                    <a:pt x="55" y="3"/>
                    <a:pt x="62" y="0"/>
                    <a:pt x="70" y="1"/>
                  </a:cubicBezTo>
                  <a:cubicBezTo>
                    <a:pt x="78" y="3"/>
                    <a:pt x="83" y="8"/>
                    <a:pt x="85" y="16"/>
                  </a:cubicBezTo>
                  <a:cubicBezTo>
                    <a:pt x="86" y="19"/>
                    <a:pt x="85" y="22"/>
                    <a:pt x="85" y="25"/>
                  </a:cubicBezTo>
                  <a:cubicBezTo>
                    <a:pt x="85" y="26"/>
                    <a:pt x="85" y="27"/>
                    <a:pt x="85" y="27"/>
                  </a:cubicBezTo>
                  <a:cubicBezTo>
                    <a:pt x="93" y="32"/>
                    <a:pt x="101" y="36"/>
                    <a:pt x="108" y="41"/>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141" name="TextBox 140"/>
            <p:cNvSpPr txBox="1"/>
            <p:nvPr/>
          </p:nvSpPr>
          <p:spPr>
            <a:xfrm>
              <a:off x="8315464" y="3691422"/>
              <a:ext cx="93326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IBM Plex Sans" panose="020B0503050000000000" pitchFamily="34" charset="77"/>
                  <a:ea typeface="IBM Plex Sans" charset="0"/>
                  <a:cs typeface="IBM Plex Sans" charset="0"/>
                </a:rPr>
                <a:t>Fetch Data</a:t>
              </a:r>
            </a:p>
          </p:txBody>
        </p:sp>
      </p:grpSp>
      <p:grpSp>
        <p:nvGrpSpPr>
          <p:cNvPr id="142" name="Group 141"/>
          <p:cNvGrpSpPr/>
          <p:nvPr/>
        </p:nvGrpSpPr>
        <p:grpSpPr>
          <a:xfrm>
            <a:off x="8664557" y="1351466"/>
            <a:ext cx="1239700" cy="1119985"/>
            <a:chOff x="8213687" y="4389420"/>
            <a:chExt cx="1239700" cy="1119985"/>
          </a:xfrm>
        </p:grpSpPr>
        <p:sp>
          <p:nvSpPr>
            <p:cNvPr id="143" name="Freeform 207"/>
            <p:cNvSpPr>
              <a:spLocks/>
            </p:cNvSpPr>
            <p:nvPr/>
          </p:nvSpPr>
          <p:spPr bwMode="auto">
            <a:xfrm>
              <a:off x="8705850" y="4578333"/>
              <a:ext cx="80963" cy="254000"/>
            </a:xfrm>
            <a:custGeom>
              <a:avLst/>
              <a:gdLst>
                <a:gd name="T0" fmla="*/ 85 w 85"/>
                <a:gd name="T1" fmla="*/ 134 h 267"/>
                <a:gd name="T2" fmla="*/ 85 w 85"/>
                <a:gd name="T3" fmla="*/ 134 h 267"/>
                <a:gd name="T4" fmla="*/ 85 w 85"/>
                <a:gd name="T5" fmla="*/ 253 h 267"/>
                <a:gd name="T6" fmla="*/ 71 w 85"/>
                <a:gd name="T7" fmla="*/ 267 h 267"/>
                <a:gd name="T8" fmla="*/ 14 w 85"/>
                <a:gd name="T9" fmla="*/ 267 h 267"/>
                <a:gd name="T10" fmla="*/ 0 w 85"/>
                <a:gd name="T11" fmla="*/ 253 h 267"/>
                <a:gd name="T12" fmla="*/ 0 w 85"/>
                <a:gd name="T13" fmla="*/ 14 h 267"/>
                <a:gd name="T14" fmla="*/ 13 w 85"/>
                <a:gd name="T15" fmla="*/ 0 h 267"/>
                <a:gd name="T16" fmla="*/ 72 w 85"/>
                <a:gd name="T17" fmla="*/ 0 h 267"/>
                <a:gd name="T18" fmla="*/ 85 w 85"/>
                <a:gd name="T19" fmla="*/ 13 h 267"/>
                <a:gd name="T20" fmla="*/ 85 w 85"/>
                <a:gd name="T21" fmla="*/ 13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267">
                  <a:moveTo>
                    <a:pt x="85" y="134"/>
                  </a:moveTo>
                  <a:lnTo>
                    <a:pt x="85" y="134"/>
                  </a:lnTo>
                  <a:cubicBezTo>
                    <a:pt x="85" y="173"/>
                    <a:pt x="85" y="213"/>
                    <a:pt x="85" y="253"/>
                  </a:cubicBezTo>
                  <a:cubicBezTo>
                    <a:pt x="85" y="263"/>
                    <a:pt x="81" y="267"/>
                    <a:pt x="71" y="267"/>
                  </a:cubicBezTo>
                  <a:cubicBezTo>
                    <a:pt x="52" y="267"/>
                    <a:pt x="33" y="267"/>
                    <a:pt x="14" y="267"/>
                  </a:cubicBezTo>
                  <a:cubicBezTo>
                    <a:pt x="5" y="267"/>
                    <a:pt x="0" y="262"/>
                    <a:pt x="0" y="253"/>
                  </a:cubicBezTo>
                  <a:cubicBezTo>
                    <a:pt x="0" y="173"/>
                    <a:pt x="0" y="94"/>
                    <a:pt x="0" y="14"/>
                  </a:cubicBezTo>
                  <a:cubicBezTo>
                    <a:pt x="0" y="5"/>
                    <a:pt x="5" y="0"/>
                    <a:pt x="13" y="0"/>
                  </a:cubicBezTo>
                  <a:cubicBezTo>
                    <a:pt x="33" y="0"/>
                    <a:pt x="52" y="0"/>
                    <a:pt x="72" y="0"/>
                  </a:cubicBezTo>
                  <a:cubicBezTo>
                    <a:pt x="81" y="0"/>
                    <a:pt x="85" y="5"/>
                    <a:pt x="85" y="13"/>
                  </a:cubicBezTo>
                  <a:cubicBezTo>
                    <a:pt x="85" y="53"/>
                    <a:pt x="85" y="94"/>
                    <a:pt x="85" y="134"/>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144" name="Freeform 208"/>
            <p:cNvSpPr>
              <a:spLocks noEditPoints="1"/>
            </p:cNvSpPr>
            <p:nvPr/>
          </p:nvSpPr>
          <p:spPr bwMode="auto">
            <a:xfrm>
              <a:off x="8815388" y="4508483"/>
              <a:ext cx="80963" cy="323850"/>
            </a:xfrm>
            <a:custGeom>
              <a:avLst/>
              <a:gdLst>
                <a:gd name="T0" fmla="*/ 14 w 85"/>
                <a:gd name="T1" fmla="*/ 20 h 340"/>
                <a:gd name="T2" fmla="*/ 14 w 85"/>
                <a:gd name="T3" fmla="*/ 13 h 340"/>
                <a:gd name="T4" fmla="*/ 61 w 85"/>
                <a:gd name="T5" fmla="*/ 15 h 340"/>
                <a:gd name="T6" fmla="*/ 60 w 85"/>
                <a:gd name="T7" fmla="*/ 13 h 340"/>
                <a:gd name="T8" fmla="*/ 33 w 85"/>
                <a:gd name="T9" fmla="*/ 15 h 340"/>
                <a:gd name="T10" fmla="*/ 14 w 85"/>
                <a:gd name="T11" fmla="*/ 36 h 340"/>
                <a:gd name="T12" fmla="*/ 61 w 85"/>
                <a:gd name="T13" fmla="*/ 15 h 340"/>
                <a:gd name="T14" fmla="*/ 26 w 85"/>
                <a:gd name="T15" fmla="*/ 326 h 340"/>
                <a:gd name="T16" fmla="*/ 66 w 85"/>
                <a:gd name="T17" fmla="*/ 313 h 340"/>
                <a:gd name="T18" fmla="*/ 72 w 85"/>
                <a:gd name="T19" fmla="*/ 306 h 340"/>
                <a:gd name="T20" fmla="*/ 26 w 85"/>
                <a:gd name="T21" fmla="*/ 326 h 340"/>
                <a:gd name="T22" fmla="*/ 72 w 85"/>
                <a:gd name="T23" fmla="*/ 189 h 340"/>
                <a:gd name="T24" fmla="*/ 15 w 85"/>
                <a:gd name="T25" fmla="*/ 246 h 340"/>
                <a:gd name="T26" fmla="*/ 13 w 85"/>
                <a:gd name="T27" fmla="*/ 274 h 340"/>
                <a:gd name="T28" fmla="*/ 71 w 85"/>
                <a:gd name="T29" fmla="*/ 218 h 340"/>
                <a:gd name="T30" fmla="*/ 72 w 85"/>
                <a:gd name="T31" fmla="*/ 189 h 340"/>
                <a:gd name="T32" fmla="*/ 13 w 85"/>
                <a:gd name="T33" fmla="*/ 145 h 340"/>
                <a:gd name="T34" fmla="*/ 71 w 85"/>
                <a:gd name="T35" fmla="*/ 89 h 340"/>
                <a:gd name="T36" fmla="*/ 72 w 85"/>
                <a:gd name="T37" fmla="*/ 60 h 340"/>
                <a:gd name="T38" fmla="*/ 15 w 85"/>
                <a:gd name="T39" fmla="*/ 116 h 340"/>
                <a:gd name="T40" fmla="*/ 13 w 85"/>
                <a:gd name="T41" fmla="*/ 145 h 340"/>
                <a:gd name="T42" fmla="*/ 72 w 85"/>
                <a:gd name="T43" fmla="*/ 17 h 340"/>
                <a:gd name="T44" fmla="*/ 24 w 85"/>
                <a:gd name="T45" fmla="*/ 65 h 340"/>
                <a:gd name="T46" fmla="*/ 13 w 85"/>
                <a:gd name="T47" fmla="*/ 104 h 340"/>
                <a:gd name="T48" fmla="*/ 72 w 85"/>
                <a:gd name="T49" fmla="*/ 43 h 340"/>
                <a:gd name="T50" fmla="*/ 72 w 85"/>
                <a:gd name="T51" fmla="*/ 146 h 340"/>
                <a:gd name="T52" fmla="*/ 68 w 85"/>
                <a:gd name="T53" fmla="*/ 150 h 340"/>
                <a:gd name="T54" fmla="*/ 13 w 85"/>
                <a:gd name="T55" fmla="*/ 215 h 340"/>
                <a:gd name="T56" fmla="*/ 71 w 85"/>
                <a:gd name="T57" fmla="*/ 175 h 340"/>
                <a:gd name="T58" fmla="*/ 72 w 85"/>
                <a:gd name="T59" fmla="*/ 146 h 340"/>
                <a:gd name="T60" fmla="*/ 72 w 85"/>
                <a:gd name="T61" fmla="*/ 102 h 340"/>
                <a:gd name="T62" fmla="*/ 15 w 85"/>
                <a:gd name="T63" fmla="*/ 158 h 340"/>
                <a:gd name="T64" fmla="*/ 13 w 85"/>
                <a:gd name="T65" fmla="*/ 189 h 340"/>
                <a:gd name="T66" fmla="*/ 71 w 85"/>
                <a:gd name="T67" fmla="*/ 133 h 340"/>
                <a:gd name="T68" fmla="*/ 72 w 85"/>
                <a:gd name="T69" fmla="*/ 102 h 340"/>
                <a:gd name="T70" fmla="*/ 72 w 85"/>
                <a:gd name="T71" fmla="*/ 231 h 340"/>
                <a:gd name="T72" fmla="*/ 15 w 85"/>
                <a:gd name="T73" fmla="*/ 288 h 340"/>
                <a:gd name="T74" fmla="*/ 13 w 85"/>
                <a:gd name="T75" fmla="*/ 323 h 340"/>
                <a:gd name="T76" fmla="*/ 71 w 85"/>
                <a:gd name="T77" fmla="*/ 266 h 340"/>
                <a:gd name="T78" fmla="*/ 72 w 85"/>
                <a:gd name="T79" fmla="*/ 231 h 340"/>
                <a:gd name="T80" fmla="*/ 0 w 85"/>
                <a:gd name="T81" fmla="*/ 169 h 340"/>
                <a:gd name="T82" fmla="*/ 14 w 85"/>
                <a:gd name="T83" fmla="*/ 0 h 340"/>
                <a:gd name="T84" fmla="*/ 85 w 85"/>
                <a:gd name="T85" fmla="*/ 12 h 340"/>
                <a:gd name="T86" fmla="*/ 85 w 85"/>
                <a:gd name="T87" fmla="*/ 323 h 340"/>
                <a:gd name="T88" fmla="*/ 74 w 85"/>
                <a:gd name="T89" fmla="*/ 340 h 340"/>
                <a:gd name="T90" fmla="*/ 0 w 85"/>
                <a:gd name="T91" fmla="*/ 329 h 340"/>
                <a:gd name="T92" fmla="*/ 0 w 85"/>
                <a:gd name="T93" fmla="*/ 169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5" h="340">
                  <a:moveTo>
                    <a:pt x="14" y="20"/>
                  </a:moveTo>
                  <a:lnTo>
                    <a:pt x="14" y="20"/>
                  </a:lnTo>
                  <a:cubicBezTo>
                    <a:pt x="16" y="18"/>
                    <a:pt x="18" y="16"/>
                    <a:pt x="21" y="13"/>
                  </a:cubicBezTo>
                  <a:lnTo>
                    <a:pt x="14" y="13"/>
                  </a:lnTo>
                  <a:lnTo>
                    <a:pt x="14" y="20"/>
                  </a:lnTo>
                  <a:close/>
                  <a:moveTo>
                    <a:pt x="61" y="15"/>
                  </a:moveTo>
                  <a:lnTo>
                    <a:pt x="61" y="15"/>
                  </a:lnTo>
                  <a:cubicBezTo>
                    <a:pt x="61" y="14"/>
                    <a:pt x="60" y="14"/>
                    <a:pt x="60" y="13"/>
                  </a:cubicBezTo>
                  <a:cubicBezTo>
                    <a:pt x="52" y="13"/>
                    <a:pt x="44" y="13"/>
                    <a:pt x="36" y="13"/>
                  </a:cubicBezTo>
                  <a:cubicBezTo>
                    <a:pt x="35" y="13"/>
                    <a:pt x="34" y="14"/>
                    <a:pt x="33" y="15"/>
                  </a:cubicBezTo>
                  <a:cubicBezTo>
                    <a:pt x="27" y="22"/>
                    <a:pt x="21" y="28"/>
                    <a:pt x="15" y="34"/>
                  </a:cubicBezTo>
                  <a:cubicBezTo>
                    <a:pt x="15" y="35"/>
                    <a:pt x="14" y="36"/>
                    <a:pt x="14" y="36"/>
                  </a:cubicBezTo>
                  <a:cubicBezTo>
                    <a:pt x="13" y="45"/>
                    <a:pt x="13" y="53"/>
                    <a:pt x="13" y="60"/>
                  </a:cubicBezTo>
                  <a:cubicBezTo>
                    <a:pt x="29" y="45"/>
                    <a:pt x="45" y="30"/>
                    <a:pt x="61" y="15"/>
                  </a:cubicBezTo>
                  <a:close/>
                  <a:moveTo>
                    <a:pt x="26" y="326"/>
                  </a:moveTo>
                  <a:lnTo>
                    <a:pt x="26" y="326"/>
                  </a:lnTo>
                  <a:cubicBezTo>
                    <a:pt x="35" y="326"/>
                    <a:pt x="44" y="328"/>
                    <a:pt x="52" y="326"/>
                  </a:cubicBezTo>
                  <a:cubicBezTo>
                    <a:pt x="58" y="324"/>
                    <a:pt x="62" y="317"/>
                    <a:pt x="66" y="313"/>
                  </a:cubicBezTo>
                  <a:cubicBezTo>
                    <a:pt x="68" y="311"/>
                    <a:pt x="69" y="310"/>
                    <a:pt x="71" y="309"/>
                  </a:cubicBezTo>
                  <a:cubicBezTo>
                    <a:pt x="71" y="308"/>
                    <a:pt x="72" y="307"/>
                    <a:pt x="72" y="306"/>
                  </a:cubicBezTo>
                  <a:cubicBezTo>
                    <a:pt x="72" y="297"/>
                    <a:pt x="72" y="289"/>
                    <a:pt x="72" y="280"/>
                  </a:cubicBezTo>
                  <a:cubicBezTo>
                    <a:pt x="57" y="296"/>
                    <a:pt x="42" y="311"/>
                    <a:pt x="26" y="326"/>
                  </a:cubicBezTo>
                  <a:close/>
                  <a:moveTo>
                    <a:pt x="72" y="189"/>
                  </a:moveTo>
                  <a:lnTo>
                    <a:pt x="72" y="189"/>
                  </a:lnTo>
                  <a:cubicBezTo>
                    <a:pt x="71" y="190"/>
                    <a:pt x="71" y="190"/>
                    <a:pt x="71" y="190"/>
                  </a:cubicBezTo>
                  <a:cubicBezTo>
                    <a:pt x="52" y="208"/>
                    <a:pt x="34" y="227"/>
                    <a:pt x="15" y="246"/>
                  </a:cubicBezTo>
                  <a:cubicBezTo>
                    <a:pt x="14" y="246"/>
                    <a:pt x="13" y="247"/>
                    <a:pt x="13" y="248"/>
                  </a:cubicBezTo>
                  <a:cubicBezTo>
                    <a:pt x="13" y="257"/>
                    <a:pt x="13" y="265"/>
                    <a:pt x="13" y="274"/>
                  </a:cubicBezTo>
                  <a:cubicBezTo>
                    <a:pt x="14" y="273"/>
                    <a:pt x="15" y="273"/>
                    <a:pt x="15" y="273"/>
                  </a:cubicBezTo>
                  <a:cubicBezTo>
                    <a:pt x="34" y="255"/>
                    <a:pt x="52" y="236"/>
                    <a:pt x="71" y="218"/>
                  </a:cubicBezTo>
                  <a:cubicBezTo>
                    <a:pt x="72" y="217"/>
                    <a:pt x="72" y="215"/>
                    <a:pt x="72" y="214"/>
                  </a:cubicBezTo>
                  <a:cubicBezTo>
                    <a:pt x="72" y="206"/>
                    <a:pt x="72" y="198"/>
                    <a:pt x="72" y="189"/>
                  </a:cubicBezTo>
                  <a:close/>
                  <a:moveTo>
                    <a:pt x="13" y="145"/>
                  </a:moveTo>
                  <a:lnTo>
                    <a:pt x="13" y="145"/>
                  </a:lnTo>
                  <a:cubicBezTo>
                    <a:pt x="15" y="144"/>
                    <a:pt x="15" y="144"/>
                    <a:pt x="15" y="144"/>
                  </a:cubicBezTo>
                  <a:cubicBezTo>
                    <a:pt x="34" y="125"/>
                    <a:pt x="52" y="107"/>
                    <a:pt x="71" y="89"/>
                  </a:cubicBezTo>
                  <a:cubicBezTo>
                    <a:pt x="71" y="88"/>
                    <a:pt x="72" y="87"/>
                    <a:pt x="72" y="86"/>
                  </a:cubicBezTo>
                  <a:cubicBezTo>
                    <a:pt x="72" y="77"/>
                    <a:pt x="72" y="69"/>
                    <a:pt x="72" y="60"/>
                  </a:cubicBezTo>
                  <a:cubicBezTo>
                    <a:pt x="71" y="61"/>
                    <a:pt x="70" y="61"/>
                    <a:pt x="70" y="62"/>
                  </a:cubicBezTo>
                  <a:cubicBezTo>
                    <a:pt x="52" y="80"/>
                    <a:pt x="33" y="98"/>
                    <a:pt x="15" y="116"/>
                  </a:cubicBezTo>
                  <a:cubicBezTo>
                    <a:pt x="14" y="117"/>
                    <a:pt x="13" y="119"/>
                    <a:pt x="13" y="120"/>
                  </a:cubicBezTo>
                  <a:cubicBezTo>
                    <a:pt x="13" y="128"/>
                    <a:pt x="13" y="136"/>
                    <a:pt x="13" y="145"/>
                  </a:cubicBezTo>
                  <a:close/>
                  <a:moveTo>
                    <a:pt x="72" y="17"/>
                  </a:moveTo>
                  <a:lnTo>
                    <a:pt x="72" y="17"/>
                  </a:lnTo>
                  <a:cubicBezTo>
                    <a:pt x="70" y="19"/>
                    <a:pt x="69" y="20"/>
                    <a:pt x="68" y="21"/>
                  </a:cubicBezTo>
                  <a:cubicBezTo>
                    <a:pt x="53" y="36"/>
                    <a:pt x="39" y="51"/>
                    <a:pt x="24" y="65"/>
                  </a:cubicBezTo>
                  <a:cubicBezTo>
                    <a:pt x="16" y="73"/>
                    <a:pt x="12" y="80"/>
                    <a:pt x="13" y="91"/>
                  </a:cubicBezTo>
                  <a:cubicBezTo>
                    <a:pt x="14" y="95"/>
                    <a:pt x="13" y="99"/>
                    <a:pt x="13" y="104"/>
                  </a:cubicBezTo>
                  <a:cubicBezTo>
                    <a:pt x="33" y="84"/>
                    <a:pt x="52" y="65"/>
                    <a:pt x="71" y="46"/>
                  </a:cubicBezTo>
                  <a:cubicBezTo>
                    <a:pt x="72" y="46"/>
                    <a:pt x="72" y="44"/>
                    <a:pt x="72" y="43"/>
                  </a:cubicBezTo>
                  <a:cubicBezTo>
                    <a:pt x="72" y="35"/>
                    <a:pt x="72" y="27"/>
                    <a:pt x="72" y="17"/>
                  </a:cubicBezTo>
                  <a:close/>
                  <a:moveTo>
                    <a:pt x="72" y="146"/>
                  </a:moveTo>
                  <a:lnTo>
                    <a:pt x="72" y="146"/>
                  </a:lnTo>
                  <a:cubicBezTo>
                    <a:pt x="70" y="148"/>
                    <a:pt x="69" y="149"/>
                    <a:pt x="68" y="150"/>
                  </a:cubicBezTo>
                  <a:cubicBezTo>
                    <a:pt x="52" y="166"/>
                    <a:pt x="37" y="182"/>
                    <a:pt x="21" y="197"/>
                  </a:cubicBezTo>
                  <a:cubicBezTo>
                    <a:pt x="15" y="202"/>
                    <a:pt x="12" y="208"/>
                    <a:pt x="13" y="215"/>
                  </a:cubicBezTo>
                  <a:cubicBezTo>
                    <a:pt x="14" y="221"/>
                    <a:pt x="13" y="226"/>
                    <a:pt x="13" y="233"/>
                  </a:cubicBezTo>
                  <a:cubicBezTo>
                    <a:pt x="33" y="213"/>
                    <a:pt x="52" y="194"/>
                    <a:pt x="71" y="175"/>
                  </a:cubicBezTo>
                  <a:cubicBezTo>
                    <a:pt x="72" y="174"/>
                    <a:pt x="72" y="173"/>
                    <a:pt x="72" y="172"/>
                  </a:cubicBezTo>
                  <a:cubicBezTo>
                    <a:pt x="72" y="164"/>
                    <a:pt x="72" y="155"/>
                    <a:pt x="72" y="146"/>
                  </a:cubicBezTo>
                  <a:close/>
                  <a:moveTo>
                    <a:pt x="72" y="102"/>
                  </a:moveTo>
                  <a:lnTo>
                    <a:pt x="72" y="102"/>
                  </a:lnTo>
                  <a:cubicBezTo>
                    <a:pt x="71" y="102"/>
                    <a:pt x="71" y="102"/>
                    <a:pt x="71" y="102"/>
                  </a:cubicBezTo>
                  <a:cubicBezTo>
                    <a:pt x="52" y="121"/>
                    <a:pt x="34" y="139"/>
                    <a:pt x="15" y="158"/>
                  </a:cubicBezTo>
                  <a:cubicBezTo>
                    <a:pt x="14" y="159"/>
                    <a:pt x="13" y="160"/>
                    <a:pt x="13" y="161"/>
                  </a:cubicBezTo>
                  <a:cubicBezTo>
                    <a:pt x="13" y="170"/>
                    <a:pt x="13" y="179"/>
                    <a:pt x="13" y="189"/>
                  </a:cubicBezTo>
                  <a:cubicBezTo>
                    <a:pt x="14" y="189"/>
                    <a:pt x="15" y="189"/>
                    <a:pt x="15" y="188"/>
                  </a:cubicBezTo>
                  <a:cubicBezTo>
                    <a:pt x="33" y="170"/>
                    <a:pt x="52" y="151"/>
                    <a:pt x="71" y="133"/>
                  </a:cubicBezTo>
                  <a:cubicBezTo>
                    <a:pt x="72" y="132"/>
                    <a:pt x="72" y="131"/>
                    <a:pt x="72" y="129"/>
                  </a:cubicBezTo>
                  <a:cubicBezTo>
                    <a:pt x="72" y="120"/>
                    <a:pt x="72" y="111"/>
                    <a:pt x="72" y="102"/>
                  </a:cubicBezTo>
                  <a:close/>
                  <a:moveTo>
                    <a:pt x="72" y="231"/>
                  </a:moveTo>
                  <a:lnTo>
                    <a:pt x="72" y="231"/>
                  </a:lnTo>
                  <a:cubicBezTo>
                    <a:pt x="71" y="232"/>
                    <a:pt x="71" y="232"/>
                    <a:pt x="70" y="232"/>
                  </a:cubicBezTo>
                  <a:cubicBezTo>
                    <a:pt x="52" y="251"/>
                    <a:pt x="34" y="269"/>
                    <a:pt x="15" y="288"/>
                  </a:cubicBezTo>
                  <a:cubicBezTo>
                    <a:pt x="14" y="288"/>
                    <a:pt x="13" y="290"/>
                    <a:pt x="13" y="291"/>
                  </a:cubicBezTo>
                  <a:cubicBezTo>
                    <a:pt x="13" y="301"/>
                    <a:pt x="13" y="312"/>
                    <a:pt x="13" y="323"/>
                  </a:cubicBezTo>
                  <a:cubicBezTo>
                    <a:pt x="14" y="322"/>
                    <a:pt x="15" y="322"/>
                    <a:pt x="15" y="322"/>
                  </a:cubicBezTo>
                  <a:cubicBezTo>
                    <a:pt x="34" y="303"/>
                    <a:pt x="52" y="285"/>
                    <a:pt x="71" y="266"/>
                  </a:cubicBezTo>
                  <a:cubicBezTo>
                    <a:pt x="71" y="265"/>
                    <a:pt x="72" y="264"/>
                    <a:pt x="72" y="263"/>
                  </a:cubicBezTo>
                  <a:cubicBezTo>
                    <a:pt x="72" y="253"/>
                    <a:pt x="72" y="242"/>
                    <a:pt x="72" y="231"/>
                  </a:cubicBezTo>
                  <a:close/>
                  <a:moveTo>
                    <a:pt x="0" y="169"/>
                  </a:moveTo>
                  <a:lnTo>
                    <a:pt x="0" y="169"/>
                  </a:lnTo>
                  <a:cubicBezTo>
                    <a:pt x="0" y="117"/>
                    <a:pt x="0" y="66"/>
                    <a:pt x="0" y="14"/>
                  </a:cubicBezTo>
                  <a:cubicBezTo>
                    <a:pt x="0" y="4"/>
                    <a:pt x="4" y="0"/>
                    <a:pt x="14" y="0"/>
                  </a:cubicBezTo>
                  <a:cubicBezTo>
                    <a:pt x="33" y="0"/>
                    <a:pt x="52" y="0"/>
                    <a:pt x="72" y="0"/>
                  </a:cubicBezTo>
                  <a:cubicBezTo>
                    <a:pt x="80" y="0"/>
                    <a:pt x="85" y="4"/>
                    <a:pt x="85" y="12"/>
                  </a:cubicBezTo>
                  <a:cubicBezTo>
                    <a:pt x="85" y="14"/>
                    <a:pt x="85" y="15"/>
                    <a:pt x="85" y="16"/>
                  </a:cubicBezTo>
                  <a:cubicBezTo>
                    <a:pt x="85" y="119"/>
                    <a:pt x="85" y="221"/>
                    <a:pt x="85" y="323"/>
                  </a:cubicBezTo>
                  <a:cubicBezTo>
                    <a:pt x="85" y="326"/>
                    <a:pt x="85" y="328"/>
                    <a:pt x="85" y="330"/>
                  </a:cubicBezTo>
                  <a:cubicBezTo>
                    <a:pt x="84" y="336"/>
                    <a:pt x="80" y="340"/>
                    <a:pt x="74" y="340"/>
                  </a:cubicBezTo>
                  <a:cubicBezTo>
                    <a:pt x="53" y="340"/>
                    <a:pt x="32" y="340"/>
                    <a:pt x="11" y="340"/>
                  </a:cubicBezTo>
                  <a:cubicBezTo>
                    <a:pt x="5" y="340"/>
                    <a:pt x="0" y="335"/>
                    <a:pt x="0" y="329"/>
                  </a:cubicBezTo>
                  <a:cubicBezTo>
                    <a:pt x="0" y="324"/>
                    <a:pt x="0" y="320"/>
                    <a:pt x="0" y="316"/>
                  </a:cubicBezTo>
                  <a:lnTo>
                    <a:pt x="0" y="169"/>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145" name="Freeform 209"/>
            <p:cNvSpPr>
              <a:spLocks/>
            </p:cNvSpPr>
            <p:nvPr/>
          </p:nvSpPr>
          <p:spPr bwMode="auto">
            <a:xfrm>
              <a:off x="8545513" y="4389420"/>
              <a:ext cx="509588" cy="493713"/>
            </a:xfrm>
            <a:custGeom>
              <a:avLst/>
              <a:gdLst>
                <a:gd name="T0" fmla="*/ 12 w 534"/>
                <a:gd name="T1" fmla="*/ 29 h 517"/>
                <a:gd name="T2" fmla="*/ 12 w 534"/>
                <a:gd name="T3" fmla="*/ 29 h 517"/>
                <a:gd name="T4" fmla="*/ 5 w 534"/>
                <a:gd name="T5" fmla="*/ 29 h 517"/>
                <a:gd name="T6" fmla="*/ 2 w 534"/>
                <a:gd name="T7" fmla="*/ 23 h 517"/>
                <a:gd name="T8" fmla="*/ 16 w 534"/>
                <a:gd name="T9" fmla="*/ 3 h 517"/>
                <a:gd name="T10" fmla="*/ 22 w 534"/>
                <a:gd name="T11" fmla="*/ 3 h 517"/>
                <a:gd name="T12" fmla="*/ 36 w 534"/>
                <a:gd name="T13" fmla="*/ 24 h 517"/>
                <a:gd name="T14" fmla="*/ 33 w 534"/>
                <a:gd name="T15" fmla="*/ 29 h 517"/>
                <a:gd name="T16" fmla="*/ 26 w 534"/>
                <a:gd name="T17" fmla="*/ 29 h 517"/>
                <a:gd name="T18" fmla="*/ 26 w 534"/>
                <a:gd name="T19" fmla="*/ 491 h 517"/>
                <a:gd name="T20" fmla="*/ 505 w 534"/>
                <a:gd name="T21" fmla="*/ 491 h 517"/>
                <a:gd name="T22" fmla="*/ 505 w 534"/>
                <a:gd name="T23" fmla="*/ 485 h 517"/>
                <a:gd name="T24" fmla="*/ 510 w 534"/>
                <a:gd name="T25" fmla="*/ 481 h 517"/>
                <a:gd name="T26" fmla="*/ 531 w 534"/>
                <a:gd name="T27" fmla="*/ 496 h 517"/>
                <a:gd name="T28" fmla="*/ 531 w 534"/>
                <a:gd name="T29" fmla="*/ 501 h 517"/>
                <a:gd name="T30" fmla="*/ 510 w 534"/>
                <a:gd name="T31" fmla="*/ 516 h 517"/>
                <a:gd name="T32" fmla="*/ 505 w 534"/>
                <a:gd name="T33" fmla="*/ 512 h 517"/>
                <a:gd name="T34" fmla="*/ 505 w 534"/>
                <a:gd name="T35" fmla="*/ 505 h 517"/>
                <a:gd name="T36" fmla="*/ 498 w 534"/>
                <a:gd name="T37" fmla="*/ 505 h 517"/>
                <a:gd name="T38" fmla="*/ 23 w 534"/>
                <a:gd name="T39" fmla="*/ 505 h 517"/>
                <a:gd name="T40" fmla="*/ 18 w 534"/>
                <a:gd name="T41" fmla="*/ 505 h 517"/>
                <a:gd name="T42" fmla="*/ 12 w 534"/>
                <a:gd name="T43" fmla="*/ 500 h 517"/>
                <a:gd name="T44" fmla="*/ 12 w 534"/>
                <a:gd name="T45" fmla="*/ 494 h 517"/>
                <a:gd name="T46" fmla="*/ 12 w 534"/>
                <a:gd name="T47" fmla="*/ 36 h 517"/>
                <a:gd name="T48" fmla="*/ 12 w 534"/>
                <a:gd name="T49" fmla="*/ 29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4" h="517">
                  <a:moveTo>
                    <a:pt x="12" y="29"/>
                  </a:moveTo>
                  <a:lnTo>
                    <a:pt x="12" y="29"/>
                  </a:lnTo>
                  <a:cubicBezTo>
                    <a:pt x="9" y="29"/>
                    <a:pt x="7" y="30"/>
                    <a:pt x="5" y="29"/>
                  </a:cubicBezTo>
                  <a:cubicBezTo>
                    <a:pt x="2" y="29"/>
                    <a:pt x="0" y="26"/>
                    <a:pt x="2" y="23"/>
                  </a:cubicBezTo>
                  <a:cubicBezTo>
                    <a:pt x="6" y="16"/>
                    <a:pt x="11" y="10"/>
                    <a:pt x="16" y="3"/>
                  </a:cubicBezTo>
                  <a:cubicBezTo>
                    <a:pt x="18" y="0"/>
                    <a:pt x="20" y="0"/>
                    <a:pt x="22" y="3"/>
                  </a:cubicBezTo>
                  <a:cubicBezTo>
                    <a:pt x="26" y="10"/>
                    <a:pt x="31" y="17"/>
                    <a:pt x="36" y="24"/>
                  </a:cubicBezTo>
                  <a:cubicBezTo>
                    <a:pt x="38" y="26"/>
                    <a:pt x="36" y="29"/>
                    <a:pt x="33" y="29"/>
                  </a:cubicBezTo>
                  <a:cubicBezTo>
                    <a:pt x="31" y="30"/>
                    <a:pt x="28" y="29"/>
                    <a:pt x="26" y="29"/>
                  </a:cubicBezTo>
                  <a:lnTo>
                    <a:pt x="26" y="491"/>
                  </a:lnTo>
                  <a:lnTo>
                    <a:pt x="505" y="491"/>
                  </a:lnTo>
                  <a:cubicBezTo>
                    <a:pt x="505" y="489"/>
                    <a:pt x="505" y="487"/>
                    <a:pt x="505" y="485"/>
                  </a:cubicBezTo>
                  <a:cubicBezTo>
                    <a:pt x="505" y="481"/>
                    <a:pt x="507" y="479"/>
                    <a:pt x="510" y="481"/>
                  </a:cubicBezTo>
                  <a:cubicBezTo>
                    <a:pt x="517" y="486"/>
                    <a:pt x="524" y="491"/>
                    <a:pt x="531" y="496"/>
                  </a:cubicBezTo>
                  <a:cubicBezTo>
                    <a:pt x="534" y="497"/>
                    <a:pt x="533" y="500"/>
                    <a:pt x="531" y="501"/>
                  </a:cubicBezTo>
                  <a:cubicBezTo>
                    <a:pt x="524" y="506"/>
                    <a:pt x="517" y="511"/>
                    <a:pt x="510" y="516"/>
                  </a:cubicBezTo>
                  <a:cubicBezTo>
                    <a:pt x="507" y="517"/>
                    <a:pt x="505" y="516"/>
                    <a:pt x="505" y="512"/>
                  </a:cubicBezTo>
                  <a:cubicBezTo>
                    <a:pt x="505" y="510"/>
                    <a:pt x="505" y="508"/>
                    <a:pt x="505" y="505"/>
                  </a:cubicBezTo>
                  <a:lnTo>
                    <a:pt x="498" y="505"/>
                  </a:lnTo>
                  <a:cubicBezTo>
                    <a:pt x="340" y="505"/>
                    <a:pt x="182" y="505"/>
                    <a:pt x="23" y="505"/>
                  </a:cubicBezTo>
                  <a:cubicBezTo>
                    <a:pt x="22" y="505"/>
                    <a:pt x="20" y="505"/>
                    <a:pt x="18" y="505"/>
                  </a:cubicBezTo>
                  <a:cubicBezTo>
                    <a:pt x="15" y="505"/>
                    <a:pt x="13" y="503"/>
                    <a:pt x="12" y="500"/>
                  </a:cubicBezTo>
                  <a:cubicBezTo>
                    <a:pt x="12" y="498"/>
                    <a:pt x="12" y="496"/>
                    <a:pt x="12" y="494"/>
                  </a:cubicBezTo>
                  <a:cubicBezTo>
                    <a:pt x="12" y="341"/>
                    <a:pt x="12" y="189"/>
                    <a:pt x="12" y="36"/>
                  </a:cubicBezTo>
                  <a:lnTo>
                    <a:pt x="12" y="29"/>
                  </a:ln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146" name="Freeform 210"/>
            <p:cNvSpPr>
              <a:spLocks noEditPoints="1"/>
            </p:cNvSpPr>
            <p:nvPr/>
          </p:nvSpPr>
          <p:spPr bwMode="auto">
            <a:xfrm>
              <a:off x="8597900" y="4444983"/>
              <a:ext cx="80963" cy="387350"/>
            </a:xfrm>
            <a:custGeom>
              <a:avLst/>
              <a:gdLst>
                <a:gd name="T0" fmla="*/ 71 w 85"/>
                <a:gd name="T1" fmla="*/ 13 h 406"/>
                <a:gd name="T2" fmla="*/ 71 w 85"/>
                <a:gd name="T3" fmla="*/ 13 h 406"/>
                <a:gd name="T4" fmla="*/ 13 w 85"/>
                <a:gd name="T5" fmla="*/ 13 h 406"/>
                <a:gd name="T6" fmla="*/ 13 w 85"/>
                <a:gd name="T7" fmla="*/ 392 h 406"/>
                <a:gd name="T8" fmla="*/ 71 w 85"/>
                <a:gd name="T9" fmla="*/ 392 h 406"/>
                <a:gd name="T10" fmla="*/ 71 w 85"/>
                <a:gd name="T11" fmla="*/ 13 h 406"/>
                <a:gd name="T12" fmla="*/ 0 w 85"/>
                <a:gd name="T13" fmla="*/ 203 h 406"/>
                <a:gd name="T14" fmla="*/ 0 w 85"/>
                <a:gd name="T15" fmla="*/ 203 h 406"/>
                <a:gd name="T16" fmla="*/ 0 w 85"/>
                <a:gd name="T17" fmla="*/ 15 h 406"/>
                <a:gd name="T18" fmla="*/ 15 w 85"/>
                <a:gd name="T19" fmla="*/ 0 h 406"/>
                <a:gd name="T20" fmla="*/ 71 w 85"/>
                <a:gd name="T21" fmla="*/ 0 h 406"/>
                <a:gd name="T22" fmla="*/ 85 w 85"/>
                <a:gd name="T23" fmla="*/ 14 h 406"/>
                <a:gd name="T24" fmla="*/ 85 w 85"/>
                <a:gd name="T25" fmla="*/ 391 h 406"/>
                <a:gd name="T26" fmla="*/ 71 w 85"/>
                <a:gd name="T27" fmla="*/ 406 h 406"/>
                <a:gd name="T28" fmla="*/ 13 w 85"/>
                <a:gd name="T29" fmla="*/ 406 h 406"/>
                <a:gd name="T30" fmla="*/ 0 w 85"/>
                <a:gd name="T31" fmla="*/ 393 h 406"/>
                <a:gd name="T32" fmla="*/ 0 w 85"/>
                <a:gd name="T33" fmla="*/ 203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406">
                  <a:moveTo>
                    <a:pt x="71" y="13"/>
                  </a:moveTo>
                  <a:lnTo>
                    <a:pt x="71" y="13"/>
                  </a:lnTo>
                  <a:lnTo>
                    <a:pt x="13" y="13"/>
                  </a:lnTo>
                  <a:lnTo>
                    <a:pt x="13" y="392"/>
                  </a:lnTo>
                  <a:lnTo>
                    <a:pt x="71" y="392"/>
                  </a:lnTo>
                  <a:lnTo>
                    <a:pt x="71" y="13"/>
                  </a:lnTo>
                  <a:close/>
                  <a:moveTo>
                    <a:pt x="0" y="203"/>
                  </a:moveTo>
                  <a:lnTo>
                    <a:pt x="0" y="203"/>
                  </a:lnTo>
                  <a:cubicBezTo>
                    <a:pt x="0" y="140"/>
                    <a:pt x="0" y="78"/>
                    <a:pt x="0" y="15"/>
                  </a:cubicBezTo>
                  <a:cubicBezTo>
                    <a:pt x="0" y="3"/>
                    <a:pt x="3" y="0"/>
                    <a:pt x="15" y="0"/>
                  </a:cubicBezTo>
                  <a:cubicBezTo>
                    <a:pt x="34" y="0"/>
                    <a:pt x="52" y="0"/>
                    <a:pt x="71" y="0"/>
                  </a:cubicBezTo>
                  <a:cubicBezTo>
                    <a:pt x="81" y="0"/>
                    <a:pt x="85" y="4"/>
                    <a:pt x="85" y="14"/>
                  </a:cubicBezTo>
                  <a:cubicBezTo>
                    <a:pt x="85" y="140"/>
                    <a:pt x="85" y="266"/>
                    <a:pt x="85" y="391"/>
                  </a:cubicBezTo>
                  <a:cubicBezTo>
                    <a:pt x="85" y="402"/>
                    <a:pt x="81" y="406"/>
                    <a:pt x="71" y="406"/>
                  </a:cubicBezTo>
                  <a:cubicBezTo>
                    <a:pt x="52" y="406"/>
                    <a:pt x="32" y="406"/>
                    <a:pt x="13" y="406"/>
                  </a:cubicBezTo>
                  <a:cubicBezTo>
                    <a:pt x="4" y="406"/>
                    <a:pt x="0" y="402"/>
                    <a:pt x="0" y="393"/>
                  </a:cubicBezTo>
                  <a:cubicBezTo>
                    <a:pt x="0" y="329"/>
                    <a:pt x="0" y="266"/>
                    <a:pt x="0" y="203"/>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147" name="Freeform 211"/>
            <p:cNvSpPr>
              <a:spLocks noEditPoints="1"/>
            </p:cNvSpPr>
            <p:nvPr/>
          </p:nvSpPr>
          <p:spPr bwMode="auto">
            <a:xfrm>
              <a:off x="8924925" y="4713270"/>
              <a:ext cx="82550" cy="119063"/>
            </a:xfrm>
            <a:custGeom>
              <a:avLst/>
              <a:gdLst>
                <a:gd name="T0" fmla="*/ 73 w 86"/>
                <a:gd name="T1" fmla="*/ 13 h 126"/>
                <a:gd name="T2" fmla="*/ 73 w 86"/>
                <a:gd name="T3" fmla="*/ 13 h 126"/>
                <a:gd name="T4" fmla="*/ 14 w 86"/>
                <a:gd name="T5" fmla="*/ 13 h 126"/>
                <a:gd name="T6" fmla="*/ 14 w 86"/>
                <a:gd name="T7" fmla="*/ 112 h 126"/>
                <a:gd name="T8" fmla="*/ 73 w 86"/>
                <a:gd name="T9" fmla="*/ 112 h 126"/>
                <a:gd name="T10" fmla="*/ 73 w 86"/>
                <a:gd name="T11" fmla="*/ 13 h 126"/>
                <a:gd name="T12" fmla="*/ 86 w 86"/>
                <a:gd name="T13" fmla="*/ 62 h 126"/>
                <a:gd name="T14" fmla="*/ 86 w 86"/>
                <a:gd name="T15" fmla="*/ 62 h 126"/>
                <a:gd name="T16" fmla="*/ 86 w 86"/>
                <a:gd name="T17" fmla="*/ 112 h 126"/>
                <a:gd name="T18" fmla="*/ 72 w 86"/>
                <a:gd name="T19" fmla="*/ 126 h 126"/>
                <a:gd name="T20" fmla="*/ 14 w 86"/>
                <a:gd name="T21" fmla="*/ 126 h 126"/>
                <a:gd name="T22" fmla="*/ 0 w 86"/>
                <a:gd name="T23" fmla="*/ 113 h 126"/>
                <a:gd name="T24" fmla="*/ 0 w 86"/>
                <a:gd name="T25" fmla="*/ 13 h 126"/>
                <a:gd name="T26" fmla="*/ 13 w 86"/>
                <a:gd name="T27" fmla="*/ 0 h 126"/>
                <a:gd name="T28" fmla="*/ 73 w 86"/>
                <a:gd name="T29" fmla="*/ 0 h 126"/>
                <a:gd name="T30" fmla="*/ 86 w 86"/>
                <a:gd name="T31" fmla="*/ 13 h 126"/>
                <a:gd name="T32" fmla="*/ 86 w 86"/>
                <a:gd name="T33" fmla="*/ 6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26">
                  <a:moveTo>
                    <a:pt x="73" y="13"/>
                  </a:moveTo>
                  <a:lnTo>
                    <a:pt x="73" y="13"/>
                  </a:lnTo>
                  <a:lnTo>
                    <a:pt x="14" y="13"/>
                  </a:lnTo>
                  <a:lnTo>
                    <a:pt x="14" y="112"/>
                  </a:lnTo>
                  <a:lnTo>
                    <a:pt x="73" y="112"/>
                  </a:lnTo>
                  <a:lnTo>
                    <a:pt x="73" y="13"/>
                  </a:lnTo>
                  <a:close/>
                  <a:moveTo>
                    <a:pt x="86" y="62"/>
                  </a:moveTo>
                  <a:lnTo>
                    <a:pt x="86" y="62"/>
                  </a:lnTo>
                  <a:cubicBezTo>
                    <a:pt x="86" y="79"/>
                    <a:pt x="86" y="96"/>
                    <a:pt x="86" y="112"/>
                  </a:cubicBezTo>
                  <a:cubicBezTo>
                    <a:pt x="86" y="122"/>
                    <a:pt x="82" y="126"/>
                    <a:pt x="72" y="126"/>
                  </a:cubicBezTo>
                  <a:cubicBezTo>
                    <a:pt x="53" y="126"/>
                    <a:pt x="33" y="126"/>
                    <a:pt x="14" y="126"/>
                  </a:cubicBezTo>
                  <a:cubicBezTo>
                    <a:pt x="5" y="126"/>
                    <a:pt x="1" y="121"/>
                    <a:pt x="0" y="113"/>
                  </a:cubicBezTo>
                  <a:cubicBezTo>
                    <a:pt x="0" y="79"/>
                    <a:pt x="0" y="46"/>
                    <a:pt x="0" y="13"/>
                  </a:cubicBezTo>
                  <a:cubicBezTo>
                    <a:pt x="1" y="4"/>
                    <a:pt x="5" y="0"/>
                    <a:pt x="13" y="0"/>
                  </a:cubicBezTo>
                  <a:cubicBezTo>
                    <a:pt x="33" y="0"/>
                    <a:pt x="53" y="0"/>
                    <a:pt x="73" y="0"/>
                  </a:cubicBezTo>
                  <a:cubicBezTo>
                    <a:pt x="82" y="0"/>
                    <a:pt x="86" y="4"/>
                    <a:pt x="86" y="13"/>
                  </a:cubicBezTo>
                  <a:cubicBezTo>
                    <a:pt x="86" y="29"/>
                    <a:pt x="86" y="46"/>
                    <a:pt x="86" y="62"/>
                  </a:cubicBezTo>
                  <a:close/>
                </a:path>
              </a:pathLst>
            </a:cu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IBM Plex Sans" panose="020B0503050000000000" pitchFamily="34" charset="77"/>
                <a:ea typeface="IBM Plex Sans" charset="0"/>
                <a:cs typeface="IBM Plex Sans" charset="0"/>
              </a:endParaRPr>
            </a:p>
          </p:txBody>
        </p:sp>
        <p:sp>
          <p:nvSpPr>
            <p:cNvPr id="148" name="TextBox 147"/>
            <p:cNvSpPr txBox="1"/>
            <p:nvPr/>
          </p:nvSpPr>
          <p:spPr>
            <a:xfrm>
              <a:off x="8213687" y="4863074"/>
              <a:ext cx="12397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IBM Plex Sans" panose="020B0503050000000000" pitchFamily="34" charset="77"/>
                  <a:ea typeface="IBM Plex Sans" charset="0"/>
                  <a:cs typeface="IBM Plex Sans" charset="0"/>
                </a:rPr>
                <a:t>Visualize &amp;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IBM Plex Sans" panose="020B0503050000000000" pitchFamily="34" charset="77"/>
                  <a:ea typeface="IBM Plex Sans" charset="0"/>
                  <a:cs typeface="IBM Plex Sans" charset="0"/>
                </a:rPr>
                <a:t>Explore Insights</a:t>
              </a:r>
            </a:p>
          </p:txBody>
        </p:sp>
      </p:grpSp>
      <p:sp>
        <p:nvSpPr>
          <p:cNvPr id="149" name="Freeform 106"/>
          <p:cNvSpPr>
            <a:spLocks/>
          </p:cNvSpPr>
          <p:nvPr/>
        </p:nvSpPr>
        <p:spPr bwMode="auto">
          <a:xfrm>
            <a:off x="9629428" y="918853"/>
            <a:ext cx="300906" cy="804672"/>
          </a:xfrm>
          <a:custGeom>
            <a:avLst/>
            <a:gdLst>
              <a:gd name="T0" fmla="*/ 0 w 569"/>
              <a:gd name="T1" fmla="*/ 27 h 1351"/>
              <a:gd name="T2" fmla="*/ 0 w 569"/>
              <a:gd name="T3" fmla="*/ 27 h 1351"/>
              <a:gd name="T4" fmla="*/ 435 w 569"/>
              <a:gd name="T5" fmla="*/ 27 h 1351"/>
              <a:gd name="T6" fmla="*/ 562 w 569"/>
              <a:gd name="T7" fmla="*/ 153 h 1351"/>
              <a:gd name="T8" fmla="*/ 562 w 569"/>
              <a:gd name="T9" fmla="*/ 1278 h 1351"/>
              <a:gd name="T10" fmla="*/ 489 w 569"/>
              <a:gd name="T11" fmla="*/ 1351 h 1351"/>
              <a:gd name="T12" fmla="*/ 144 w 569"/>
              <a:gd name="T13" fmla="*/ 1351 h 1351"/>
            </a:gdLst>
            <a:ahLst/>
            <a:cxnLst>
              <a:cxn ang="0">
                <a:pos x="T0" y="T1"/>
              </a:cxn>
              <a:cxn ang="0">
                <a:pos x="T2" y="T3"/>
              </a:cxn>
              <a:cxn ang="0">
                <a:pos x="T4" y="T5"/>
              </a:cxn>
              <a:cxn ang="0">
                <a:pos x="T6" y="T7"/>
              </a:cxn>
              <a:cxn ang="0">
                <a:pos x="T8" y="T9"/>
              </a:cxn>
              <a:cxn ang="0">
                <a:pos x="T10" y="T11"/>
              </a:cxn>
              <a:cxn ang="0">
                <a:pos x="T12" y="T13"/>
              </a:cxn>
            </a:cxnLst>
            <a:rect l="0" t="0" r="r" b="b"/>
            <a:pathLst>
              <a:path w="569" h="1351">
                <a:moveTo>
                  <a:pt x="0" y="27"/>
                </a:moveTo>
                <a:lnTo>
                  <a:pt x="0" y="27"/>
                </a:lnTo>
                <a:lnTo>
                  <a:pt x="435" y="27"/>
                </a:lnTo>
                <a:cubicBezTo>
                  <a:pt x="435" y="27"/>
                  <a:pt x="562" y="0"/>
                  <a:pt x="562" y="153"/>
                </a:cubicBezTo>
                <a:lnTo>
                  <a:pt x="562" y="1278"/>
                </a:lnTo>
                <a:cubicBezTo>
                  <a:pt x="562" y="1278"/>
                  <a:pt x="569" y="1351"/>
                  <a:pt x="489" y="1351"/>
                </a:cubicBezTo>
                <a:lnTo>
                  <a:pt x="144" y="1351"/>
                </a:lnTo>
              </a:path>
            </a:pathLst>
          </a:custGeom>
          <a:noFill/>
          <a:ln w="63500" cap="flat">
            <a:solidFill>
              <a:srgbClr val="077EC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51" name="TextBox 150"/>
          <p:cNvSpPr txBox="1"/>
          <p:nvPr/>
        </p:nvSpPr>
        <p:spPr>
          <a:xfrm>
            <a:off x="1695918" y="1747821"/>
            <a:ext cx="147601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1" u="none" strike="noStrike" kern="0" cap="none" spc="0" normalizeH="0" baseline="0" noProof="0" dirty="0">
                <a:ln>
                  <a:noFill/>
                </a:ln>
                <a:solidFill>
                  <a:schemeClr val="accent2"/>
                </a:solidFill>
                <a:effectLst/>
                <a:uLnTx/>
                <a:uFillTx/>
                <a:latin typeface="IBM Plex Sans" panose="020B0503050000000000" pitchFamily="34" charset="77"/>
                <a:ea typeface="IBM Plex Sans" charset="0"/>
                <a:cs typeface="IBM Plex Sans" charset="0"/>
              </a:rPr>
              <a:t>“How can I get better targeting and success in customer retention?”</a:t>
            </a:r>
          </a:p>
        </p:txBody>
      </p:sp>
      <p:sp>
        <p:nvSpPr>
          <p:cNvPr id="152" name="TextBox 151"/>
          <p:cNvSpPr txBox="1"/>
          <p:nvPr/>
        </p:nvSpPr>
        <p:spPr>
          <a:xfrm>
            <a:off x="4052392" y="1247781"/>
            <a:ext cx="2739206" cy="430887"/>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100" b="1" i="1" u="none" strike="noStrike" kern="0" cap="none" spc="0" normalizeH="0" baseline="0">
                <a:ln>
                  <a:noFill/>
                </a:ln>
                <a:solidFill>
                  <a:srgbClr val="FFFF00"/>
                </a:solidFill>
                <a:effectLst/>
                <a:uLnTx/>
                <a:uFillTx/>
                <a:latin typeface="IBM Plex Sans" charset="0"/>
                <a:ea typeface="IBM Plex Sans" charset="0"/>
                <a:cs typeface="IBM Plex Sans"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1" u="none" strike="noStrike" kern="0" cap="none" spc="0" normalizeH="0" baseline="0" noProof="0" dirty="0">
                <a:ln>
                  <a:noFill/>
                </a:ln>
                <a:solidFill>
                  <a:schemeClr val="accent2"/>
                </a:solidFill>
                <a:effectLst/>
                <a:uLnTx/>
                <a:uFillTx/>
                <a:latin typeface="IBM Plex Sans" panose="020B0503050000000000" pitchFamily="34" charset="77"/>
              </a:rPr>
              <a:t>“What are our retention and churn rates across products and geos?”</a:t>
            </a:r>
          </a:p>
        </p:txBody>
      </p:sp>
      <p:sp>
        <p:nvSpPr>
          <p:cNvPr id="155" name="Freeform 80"/>
          <p:cNvSpPr>
            <a:spLocks/>
          </p:cNvSpPr>
          <p:nvPr/>
        </p:nvSpPr>
        <p:spPr bwMode="auto">
          <a:xfrm>
            <a:off x="4351351" y="2025377"/>
            <a:ext cx="2047059" cy="2096497"/>
          </a:xfrm>
          <a:custGeom>
            <a:avLst/>
            <a:gdLst>
              <a:gd name="T0" fmla="*/ 0 w 1720"/>
              <a:gd name="T1" fmla="*/ 14 h 1167"/>
              <a:gd name="T2" fmla="*/ 0 w 1720"/>
              <a:gd name="T3" fmla="*/ 14 h 1167"/>
              <a:gd name="T4" fmla="*/ 1562 w 1720"/>
              <a:gd name="T5" fmla="*/ 14 h 1167"/>
              <a:gd name="T6" fmla="*/ 1720 w 1720"/>
              <a:gd name="T7" fmla="*/ 172 h 1167"/>
              <a:gd name="T8" fmla="*/ 1720 w 1720"/>
              <a:gd name="T9" fmla="*/ 1167 h 1167"/>
            </a:gdLst>
            <a:ahLst/>
            <a:cxnLst>
              <a:cxn ang="0">
                <a:pos x="T0" y="T1"/>
              </a:cxn>
              <a:cxn ang="0">
                <a:pos x="T2" y="T3"/>
              </a:cxn>
              <a:cxn ang="0">
                <a:pos x="T4" y="T5"/>
              </a:cxn>
              <a:cxn ang="0">
                <a:pos x="T6" y="T7"/>
              </a:cxn>
              <a:cxn ang="0">
                <a:pos x="T8" y="T9"/>
              </a:cxn>
            </a:cxnLst>
            <a:rect l="0" t="0" r="r" b="b"/>
            <a:pathLst>
              <a:path w="1720" h="1167">
                <a:moveTo>
                  <a:pt x="0" y="14"/>
                </a:moveTo>
                <a:lnTo>
                  <a:pt x="0" y="14"/>
                </a:lnTo>
                <a:lnTo>
                  <a:pt x="1562" y="14"/>
                </a:lnTo>
                <a:cubicBezTo>
                  <a:pt x="1562" y="14"/>
                  <a:pt x="1720" y="0"/>
                  <a:pt x="1720" y="172"/>
                </a:cubicBezTo>
                <a:lnTo>
                  <a:pt x="1720" y="1167"/>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56" name="Freeform 81"/>
          <p:cNvSpPr>
            <a:spLocks/>
          </p:cNvSpPr>
          <p:nvPr/>
        </p:nvSpPr>
        <p:spPr bwMode="auto">
          <a:xfrm>
            <a:off x="6310241" y="4121875"/>
            <a:ext cx="188913" cy="165100"/>
          </a:xfrm>
          <a:custGeom>
            <a:avLst/>
            <a:gdLst>
              <a:gd name="T0" fmla="*/ 0 w 199"/>
              <a:gd name="T1" fmla="*/ 0 h 173"/>
              <a:gd name="T2" fmla="*/ 0 w 199"/>
              <a:gd name="T3" fmla="*/ 0 h 173"/>
              <a:gd name="T4" fmla="*/ 100 w 199"/>
              <a:gd name="T5" fmla="*/ 173 h 173"/>
              <a:gd name="T6" fmla="*/ 199 w 199"/>
              <a:gd name="T7" fmla="*/ 0 h 173"/>
              <a:gd name="T8" fmla="*/ 0 w 199"/>
              <a:gd name="T9" fmla="*/ 0 h 173"/>
            </a:gdLst>
            <a:ahLst/>
            <a:cxnLst>
              <a:cxn ang="0">
                <a:pos x="T0" y="T1"/>
              </a:cxn>
              <a:cxn ang="0">
                <a:pos x="T2" y="T3"/>
              </a:cxn>
              <a:cxn ang="0">
                <a:pos x="T4" y="T5"/>
              </a:cxn>
              <a:cxn ang="0">
                <a:pos x="T6" y="T7"/>
              </a:cxn>
              <a:cxn ang="0">
                <a:pos x="T8" y="T9"/>
              </a:cxn>
            </a:cxnLst>
            <a:rect l="0" t="0" r="r" b="b"/>
            <a:pathLst>
              <a:path w="199" h="173">
                <a:moveTo>
                  <a:pt x="0" y="0"/>
                </a:moveTo>
                <a:lnTo>
                  <a:pt x="0" y="0"/>
                </a:lnTo>
                <a:lnTo>
                  <a:pt x="100" y="173"/>
                </a:lnTo>
                <a:lnTo>
                  <a:pt x="199" y="0"/>
                </a:lnTo>
                <a:lnTo>
                  <a:pt x="0" y="0"/>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grpSp>
        <p:nvGrpSpPr>
          <p:cNvPr id="157" name="Group 156"/>
          <p:cNvGrpSpPr/>
          <p:nvPr/>
        </p:nvGrpSpPr>
        <p:grpSpPr>
          <a:xfrm>
            <a:off x="542361" y="1367340"/>
            <a:ext cx="796693" cy="963968"/>
            <a:chOff x="619468" y="1258205"/>
            <a:chExt cx="796693" cy="963968"/>
          </a:xfrm>
        </p:grpSpPr>
        <p:sp>
          <p:nvSpPr>
            <p:cNvPr id="158" name="Oval 157"/>
            <p:cNvSpPr/>
            <p:nvPr/>
          </p:nvSpPr>
          <p:spPr>
            <a:xfrm>
              <a:off x="892800" y="1258205"/>
              <a:ext cx="250029" cy="250028"/>
            </a:xfrm>
            <a:prstGeom prst="ellipse">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IBM Plex Sans" panose="020B0503050000000000" pitchFamily="34" charset="77"/>
                <a:ea typeface="IBM Plex Sans" charset="0"/>
                <a:cs typeface="IBM Plex Sans" charset="0"/>
              </a:endParaRPr>
            </a:p>
          </p:txBody>
        </p:sp>
        <p:sp>
          <p:nvSpPr>
            <p:cNvPr id="159" name="Rectangle: Rounded Corners 114"/>
            <p:cNvSpPr/>
            <p:nvPr/>
          </p:nvSpPr>
          <p:spPr>
            <a:xfrm>
              <a:off x="792856" y="1544061"/>
              <a:ext cx="449916" cy="445664"/>
            </a:xfrm>
            <a:prstGeom prst="roundRect">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IBM Plex Sans" panose="020B0503050000000000" pitchFamily="34" charset="77"/>
                <a:ea typeface="IBM Plex Sans" charset="0"/>
                <a:cs typeface="IBM Plex Sans" charset="0"/>
              </a:endParaRPr>
            </a:p>
          </p:txBody>
        </p:sp>
        <p:sp>
          <p:nvSpPr>
            <p:cNvPr id="160" name="TextBox 159"/>
            <p:cNvSpPr txBox="1"/>
            <p:nvPr/>
          </p:nvSpPr>
          <p:spPr>
            <a:xfrm>
              <a:off x="619468" y="2068285"/>
              <a:ext cx="796693" cy="153888"/>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latin typeface="IBM Plex Sans" panose="020B0503050000000000" pitchFamily="34" charset="77"/>
                </a:rPr>
                <a:t>VP of Marketing</a:t>
              </a:r>
            </a:p>
          </p:txBody>
        </p:sp>
      </p:grpSp>
      <p:grpSp>
        <p:nvGrpSpPr>
          <p:cNvPr id="161" name="Group 160"/>
          <p:cNvGrpSpPr/>
          <p:nvPr/>
        </p:nvGrpSpPr>
        <p:grpSpPr>
          <a:xfrm>
            <a:off x="6013580" y="4339622"/>
            <a:ext cx="796693" cy="963968"/>
            <a:chOff x="619468" y="1258205"/>
            <a:chExt cx="796693" cy="963968"/>
          </a:xfrm>
        </p:grpSpPr>
        <p:sp>
          <p:nvSpPr>
            <p:cNvPr id="162" name="Oval 161"/>
            <p:cNvSpPr/>
            <p:nvPr/>
          </p:nvSpPr>
          <p:spPr>
            <a:xfrm>
              <a:off x="892800" y="1258205"/>
              <a:ext cx="250029" cy="250028"/>
            </a:xfrm>
            <a:prstGeom prst="ellipse">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IBM Plex Sans" panose="020B0503050000000000" pitchFamily="34" charset="77"/>
                <a:ea typeface="IBM Plex Sans" charset="0"/>
                <a:cs typeface="IBM Plex Sans" charset="0"/>
              </a:endParaRPr>
            </a:p>
          </p:txBody>
        </p:sp>
        <p:sp>
          <p:nvSpPr>
            <p:cNvPr id="163" name="Rectangle: Rounded Corners 114"/>
            <p:cNvSpPr/>
            <p:nvPr/>
          </p:nvSpPr>
          <p:spPr>
            <a:xfrm>
              <a:off x="792856" y="1544061"/>
              <a:ext cx="449916" cy="445664"/>
            </a:xfrm>
            <a:prstGeom prst="roundRect">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IBM Plex Sans" panose="020B0503050000000000" pitchFamily="34" charset="77"/>
                <a:ea typeface="IBM Plex Sans" charset="0"/>
                <a:cs typeface="IBM Plex Sans" charset="0"/>
              </a:endParaRPr>
            </a:p>
          </p:txBody>
        </p:sp>
        <p:sp>
          <p:nvSpPr>
            <p:cNvPr id="164" name="TextBox 163"/>
            <p:cNvSpPr txBox="1"/>
            <p:nvPr/>
          </p:nvSpPr>
          <p:spPr>
            <a:xfrm>
              <a:off x="619468" y="2068285"/>
              <a:ext cx="796693" cy="153888"/>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latin typeface="IBM Plex Sans" panose="020B0503050000000000" pitchFamily="34" charset="77"/>
                </a:rPr>
                <a:t>Data Scientist</a:t>
              </a:r>
            </a:p>
          </p:txBody>
        </p:sp>
      </p:grpSp>
      <p:grpSp>
        <p:nvGrpSpPr>
          <p:cNvPr id="165" name="Group 164"/>
          <p:cNvGrpSpPr/>
          <p:nvPr/>
        </p:nvGrpSpPr>
        <p:grpSpPr>
          <a:xfrm>
            <a:off x="3640247" y="1327044"/>
            <a:ext cx="796693" cy="963968"/>
            <a:chOff x="619468" y="1258205"/>
            <a:chExt cx="796693" cy="963968"/>
          </a:xfrm>
        </p:grpSpPr>
        <p:sp>
          <p:nvSpPr>
            <p:cNvPr id="166" name="Oval 165"/>
            <p:cNvSpPr/>
            <p:nvPr/>
          </p:nvSpPr>
          <p:spPr>
            <a:xfrm>
              <a:off x="892800" y="1258205"/>
              <a:ext cx="250029" cy="250028"/>
            </a:xfrm>
            <a:prstGeom prst="ellipse">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IBM Plex Sans" panose="020B0503050000000000" pitchFamily="34" charset="77"/>
                <a:ea typeface="IBM Plex Sans" charset="0"/>
                <a:cs typeface="IBM Plex Sans" charset="0"/>
              </a:endParaRPr>
            </a:p>
          </p:txBody>
        </p:sp>
        <p:sp>
          <p:nvSpPr>
            <p:cNvPr id="167" name="Rectangle: Rounded Corners 114"/>
            <p:cNvSpPr/>
            <p:nvPr/>
          </p:nvSpPr>
          <p:spPr>
            <a:xfrm>
              <a:off x="792856" y="1544061"/>
              <a:ext cx="449916" cy="445664"/>
            </a:xfrm>
            <a:prstGeom prst="roundRect">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IBM Plex Sans" panose="020B0503050000000000" pitchFamily="34" charset="77"/>
                <a:ea typeface="IBM Plex Sans" charset="0"/>
                <a:cs typeface="IBM Plex Sans" charset="0"/>
              </a:endParaRPr>
            </a:p>
          </p:txBody>
        </p:sp>
        <p:sp>
          <p:nvSpPr>
            <p:cNvPr id="168" name="TextBox 167"/>
            <p:cNvSpPr txBox="1"/>
            <p:nvPr/>
          </p:nvSpPr>
          <p:spPr>
            <a:xfrm>
              <a:off x="619468" y="2068285"/>
              <a:ext cx="796693" cy="153888"/>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latin typeface="IBM Plex Sans" panose="020B0503050000000000" pitchFamily="34" charset="77"/>
                </a:rPr>
                <a:t>Business Analyst</a:t>
              </a:r>
            </a:p>
          </p:txBody>
        </p:sp>
      </p:grpSp>
      <p:grpSp>
        <p:nvGrpSpPr>
          <p:cNvPr id="169" name="Group 168"/>
          <p:cNvGrpSpPr/>
          <p:nvPr/>
        </p:nvGrpSpPr>
        <p:grpSpPr>
          <a:xfrm>
            <a:off x="7074553" y="2767476"/>
            <a:ext cx="796693" cy="963968"/>
            <a:chOff x="619468" y="1258205"/>
            <a:chExt cx="796693" cy="963968"/>
          </a:xfrm>
        </p:grpSpPr>
        <p:sp>
          <p:nvSpPr>
            <p:cNvPr id="170" name="Oval 169"/>
            <p:cNvSpPr/>
            <p:nvPr/>
          </p:nvSpPr>
          <p:spPr>
            <a:xfrm>
              <a:off x="892800" y="1258205"/>
              <a:ext cx="250029" cy="250028"/>
            </a:xfrm>
            <a:prstGeom prst="ellipse">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IBM Plex Sans" panose="020B0503050000000000" pitchFamily="34" charset="77"/>
                <a:ea typeface="IBM Plex Sans" charset="0"/>
                <a:cs typeface="IBM Plex Sans" charset="0"/>
              </a:endParaRPr>
            </a:p>
          </p:txBody>
        </p:sp>
        <p:sp>
          <p:nvSpPr>
            <p:cNvPr id="171" name="Rectangle: Rounded Corners 114"/>
            <p:cNvSpPr/>
            <p:nvPr/>
          </p:nvSpPr>
          <p:spPr>
            <a:xfrm>
              <a:off x="792856" y="1544061"/>
              <a:ext cx="449916" cy="445664"/>
            </a:xfrm>
            <a:prstGeom prst="roundRect">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IBM Plex Sans" panose="020B0503050000000000" pitchFamily="34" charset="77"/>
                <a:ea typeface="IBM Plex Sans" charset="0"/>
                <a:cs typeface="IBM Plex Sans" charset="0"/>
              </a:endParaRPr>
            </a:p>
          </p:txBody>
        </p:sp>
        <p:sp>
          <p:nvSpPr>
            <p:cNvPr id="172" name="TextBox 171"/>
            <p:cNvSpPr txBox="1"/>
            <p:nvPr/>
          </p:nvSpPr>
          <p:spPr>
            <a:xfrm>
              <a:off x="619468" y="2068285"/>
              <a:ext cx="796693" cy="153888"/>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latin typeface="IBM Plex Sans" panose="020B0503050000000000" pitchFamily="34" charset="77"/>
                </a:rPr>
                <a:t>Data Steward</a:t>
              </a:r>
            </a:p>
          </p:txBody>
        </p:sp>
      </p:grpSp>
      <p:grpSp>
        <p:nvGrpSpPr>
          <p:cNvPr id="173" name="Group 172"/>
          <p:cNvGrpSpPr/>
          <p:nvPr/>
        </p:nvGrpSpPr>
        <p:grpSpPr>
          <a:xfrm>
            <a:off x="10023292" y="2783343"/>
            <a:ext cx="796693" cy="963968"/>
            <a:chOff x="619468" y="1258205"/>
            <a:chExt cx="796693" cy="963968"/>
          </a:xfrm>
        </p:grpSpPr>
        <p:sp>
          <p:nvSpPr>
            <p:cNvPr id="174" name="Oval 173"/>
            <p:cNvSpPr/>
            <p:nvPr/>
          </p:nvSpPr>
          <p:spPr>
            <a:xfrm>
              <a:off x="892800" y="1258205"/>
              <a:ext cx="250029" cy="250028"/>
            </a:xfrm>
            <a:prstGeom prst="ellipse">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IBM Plex Sans" panose="020B0503050000000000" pitchFamily="34" charset="77"/>
                <a:ea typeface="IBM Plex Sans" charset="0"/>
                <a:cs typeface="IBM Plex Sans" charset="0"/>
              </a:endParaRPr>
            </a:p>
          </p:txBody>
        </p:sp>
        <p:sp>
          <p:nvSpPr>
            <p:cNvPr id="175" name="Rectangle: Rounded Corners 114"/>
            <p:cNvSpPr/>
            <p:nvPr/>
          </p:nvSpPr>
          <p:spPr>
            <a:xfrm>
              <a:off x="792856" y="1544061"/>
              <a:ext cx="449916" cy="445664"/>
            </a:xfrm>
            <a:prstGeom prst="roundRect">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IBM Plex Sans" panose="020B0503050000000000" pitchFamily="34" charset="77"/>
                <a:ea typeface="IBM Plex Sans" charset="0"/>
                <a:cs typeface="IBM Plex Sans" charset="0"/>
              </a:endParaRPr>
            </a:p>
          </p:txBody>
        </p:sp>
        <p:sp>
          <p:nvSpPr>
            <p:cNvPr id="176" name="TextBox 175"/>
            <p:cNvSpPr txBox="1"/>
            <p:nvPr/>
          </p:nvSpPr>
          <p:spPr>
            <a:xfrm>
              <a:off x="619468" y="2068285"/>
              <a:ext cx="796693" cy="153888"/>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latin typeface="IBM Plex Sans" panose="020B0503050000000000" pitchFamily="34" charset="77"/>
                </a:rPr>
                <a:t>Data Engineer</a:t>
              </a:r>
            </a:p>
          </p:txBody>
        </p:sp>
      </p:grpSp>
      <p:sp>
        <p:nvSpPr>
          <p:cNvPr id="178" name="Freeform 80"/>
          <p:cNvSpPr>
            <a:spLocks/>
          </p:cNvSpPr>
          <p:nvPr/>
        </p:nvSpPr>
        <p:spPr bwMode="auto">
          <a:xfrm rot="16200000">
            <a:off x="6742936" y="-1852566"/>
            <a:ext cx="182880" cy="5760720"/>
          </a:xfrm>
          <a:custGeom>
            <a:avLst/>
            <a:gdLst>
              <a:gd name="T0" fmla="*/ 0 w 1720"/>
              <a:gd name="T1" fmla="*/ 14 h 1167"/>
              <a:gd name="T2" fmla="*/ 0 w 1720"/>
              <a:gd name="T3" fmla="*/ 14 h 1167"/>
              <a:gd name="T4" fmla="*/ 1562 w 1720"/>
              <a:gd name="T5" fmla="*/ 14 h 1167"/>
              <a:gd name="T6" fmla="*/ 1720 w 1720"/>
              <a:gd name="T7" fmla="*/ 172 h 1167"/>
              <a:gd name="T8" fmla="*/ 1720 w 1720"/>
              <a:gd name="T9" fmla="*/ 1167 h 1167"/>
            </a:gdLst>
            <a:ahLst/>
            <a:cxnLst>
              <a:cxn ang="0">
                <a:pos x="T0" y="T1"/>
              </a:cxn>
              <a:cxn ang="0">
                <a:pos x="T2" y="T3"/>
              </a:cxn>
              <a:cxn ang="0">
                <a:pos x="T4" y="T5"/>
              </a:cxn>
              <a:cxn ang="0">
                <a:pos x="T6" y="T7"/>
              </a:cxn>
              <a:cxn ang="0">
                <a:pos x="T8" y="T9"/>
              </a:cxn>
            </a:cxnLst>
            <a:rect l="0" t="0" r="r" b="b"/>
            <a:pathLst>
              <a:path w="1720" h="1167">
                <a:moveTo>
                  <a:pt x="0" y="14"/>
                </a:moveTo>
                <a:lnTo>
                  <a:pt x="0" y="14"/>
                </a:lnTo>
                <a:lnTo>
                  <a:pt x="1562" y="14"/>
                </a:lnTo>
                <a:cubicBezTo>
                  <a:pt x="1562" y="14"/>
                  <a:pt x="1720" y="0"/>
                  <a:pt x="1720" y="172"/>
                </a:cubicBezTo>
                <a:lnTo>
                  <a:pt x="1720" y="1167"/>
                </a:lnTo>
              </a:path>
            </a:pathLst>
          </a:custGeom>
          <a:noFill/>
          <a:ln w="635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79" name="Can 178"/>
          <p:cNvSpPr/>
          <p:nvPr/>
        </p:nvSpPr>
        <p:spPr>
          <a:xfrm>
            <a:off x="8726527" y="2827655"/>
            <a:ext cx="726860" cy="677239"/>
          </a:xfrm>
          <a:prstGeom prst="can">
            <a:avLst/>
          </a:pr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3" name="TextBox 2"/>
          <p:cNvSpPr txBox="1"/>
          <p:nvPr/>
        </p:nvSpPr>
        <p:spPr>
          <a:xfrm>
            <a:off x="8862808" y="3151682"/>
            <a:ext cx="453263" cy="18466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IBM Plex Sans" panose="020B0503050000000000" pitchFamily="34" charset="77"/>
                <a:ea typeface="IBM Plex Sans" charset="0"/>
                <a:cs typeface="IBM Plex Sans" charset="0"/>
              </a:rPr>
              <a:t>Data</a:t>
            </a:r>
          </a:p>
        </p:txBody>
      </p:sp>
      <p:sp>
        <p:nvSpPr>
          <p:cNvPr id="181" name="Freeform 89"/>
          <p:cNvSpPr>
            <a:spLocks/>
          </p:cNvSpPr>
          <p:nvPr/>
        </p:nvSpPr>
        <p:spPr bwMode="auto">
          <a:xfrm flipV="1">
            <a:off x="9519689" y="3232325"/>
            <a:ext cx="603504" cy="0"/>
          </a:xfrm>
          <a:custGeom>
            <a:avLst/>
            <a:gdLst>
              <a:gd name="T0" fmla="*/ 0 w 867"/>
              <a:gd name="T1" fmla="*/ 0 w 867"/>
              <a:gd name="T2" fmla="*/ 867 w 867"/>
            </a:gdLst>
            <a:ahLst/>
            <a:cxnLst>
              <a:cxn ang="0">
                <a:pos x="T0" y="0"/>
              </a:cxn>
              <a:cxn ang="0">
                <a:pos x="T1" y="0"/>
              </a:cxn>
              <a:cxn ang="0">
                <a:pos x="T2" y="0"/>
              </a:cxn>
            </a:cxnLst>
            <a:rect l="0" t="0" r="r" b="b"/>
            <a:pathLst>
              <a:path w="867">
                <a:moveTo>
                  <a:pt x="0" y="0"/>
                </a:moveTo>
                <a:lnTo>
                  <a:pt x="0" y="0"/>
                </a:lnTo>
                <a:lnTo>
                  <a:pt x="867"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82" name="Freeform 89"/>
          <p:cNvSpPr>
            <a:spLocks/>
          </p:cNvSpPr>
          <p:nvPr/>
        </p:nvSpPr>
        <p:spPr bwMode="auto">
          <a:xfrm rot="5400000" flipV="1">
            <a:off x="10295264" y="3956828"/>
            <a:ext cx="281540" cy="0"/>
          </a:xfrm>
          <a:custGeom>
            <a:avLst/>
            <a:gdLst>
              <a:gd name="T0" fmla="*/ 0 w 867"/>
              <a:gd name="T1" fmla="*/ 0 w 867"/>
              <a:gd name="T2" fmla="*/ 867 w 867"/>
            </a:gdLst>
            <a:ahLst/>
            <a:cxnLst>
              <a:cxn ang="0">
                <a:pos x="T0" y="0"/>
              </a:cxn>
              <a:cxn ang="0">
                <a:pos x="T1" y="0"/>
              </a:cxn>
              <a:cxn ang="0">
                <a:pos x="T2" y="0"/>
              </a:cxn>
            </a:cxnLst>
            <a:rect l="0" t="0" r="r" b="b"/>
            <a:pathLst>
              <a:path w="867">
                <a:moveTo>
                  <a:pt x="0" y="0"/>
                </a:moveTo>
                <a:lnTo>
                  <a:pt x="0" y="0"/>
                </a:lnTo>
                <a:lnTo>
                  <a:pt x="867"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84" name="Freeform 81"/>
          <p:cNvSpPr>
            <a:spLocks/>
          </p:cNvSpPr>
          <p:nvPr/>
        </p:nvSpPr>
        <p:spPr bwMode="auto">
          <a:xfrm rot="16200000">
            <a:off x="8493539" y="3158650"/>
            <a:ext cx="188913" cy="165100"/>
          </a:xfrm>
          <a:custGeom>
            <a:avLst/>
            <a:gdLst>
              <a:gd name="T0" fmla="*/ 0 w 199"/>
              <a:gd name="T1" fmla="*/ 0 h 173"/>
              <a:gd name="T2" fmla="*/ 0 w 199"/>
              <a:gd name="T3" fmla="*/ 0 h 173"/>
              <a:gd name="T4" fmla="*/ 100 w 199"/>
              <a:gd name="T5" fmla="*/ 173 h 173"/>
              <a:gd name="T6" fmla="*/ 199 w 199"/>
              <a:gd name="T7" fmla="*/ 0 h 173"/>
              <a:gd name="T8" fmla="*/ 0 w 199"/>
              <a:gd name="T9" fmla="*/ 0 h 173"/>
            </a:gdLst>
            <a:ahLst/>
            <a:cxnLst>
              <a:cxn ang="0">
                <a:pos x="T0" y="T1"/>
              </a:cxn>
              <a:cxn ang="0">
                <a:pos x="T2" y="T3"/>
              </a:cxn>
              <a:cxn ang="0">
                <a:pos x="T4" y="T5"/>
              </a:cxn>
              <a:cxn ang="0">
                <a:pos x="T6" y="T7"/>
              </a:cxn>
              <a:cxn ang="0">
                <a:pos x="T8" y="T9"/>
              </a:cxn>
            </a:cxnLst>
            <a:rect l="0" t="0" r="r" b="b"/>
            <a:pathLst>
              <a:path w="199" h="173">
                <a:moveTo>
                  <a:pt x="0" y="0"/>
                </a:moveTo>
                <a:lnTo>
                  <a:pt x="0" y="0"/>
                </a:lnTo>
                <a:lnTo>
                  <a:pt x="100" y="173"/>
                </a:lnTo>
                <a:lnTo>
                  <a:pt x="199" y="0"/>
                </a:lnTo>
                <a:lnTo>
                  <a:pt x="0" y="0"/>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85" name="Freeform 89"/>
          <p:cNvSpPr>
            <a:spLocks/>
          </p:cNvSpPr>
          <p:nvPr/>
        </p:nvSpPr>
        <p:spPr bwMode="auto">
          <a:xfrm flipV="1">
            <a:off x="7793997" y="3244015"/>
            <a:ext cx="730239" cy="0"/>
          </a:xfrm>
          <a:custGeom>
            <a:avLst/>
            <a:gdLst>
              <a:gd name="T0" fmla="*/ 0 w 867"/>
              <a:gd name="T1" fmla="*/ 0 w 867"/>
              <a:gd name="T2" fmla="*/ 867 w 867"/>
            </a:gdLst>
            <a:ahLst/>
            <a:cxnLst>
              <a:cxn ang="0">
                <a:pos x="T0" y="0"/>
              </a:cxn>
              <a:cxn ang="0">
                <a:pos x="T1" y="0"/>
              </a:cxn>
              <a:cxn ang="0">
                <a:pos x="T2" y="0"/>
              </a:cxn>
            </a:cxnLst>
            <a:rect l="0" t="0" r="r" b="b"/>
            <a:pathLst>
              <a:path w="867">
                <a:moveTo>
                  <a:pt x="0" y="0"/>
                </a:moveTo>
                <a:lnTo>
                  <a:pt x="0" y="0"/>
                </a:lnTo>
                <a:lnTo>
                  <a:pt x="867"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186" name="TextBox 185"/>
          <p:cNvSpPr txBox="1"/>
          <p:nvPr/>
        </p:nvSpPr>
        <p:spPr>
          <a:xfrm>
            <a:off x="7769708" y="2946695"/>
            <a:ext cx="64633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IBM Plex Sans" panose="020B0503050000000000" pitchFamily="34" charset="77"/>
                <a:ea typeface="IBM Plex Sans" charset="0"/>
                <a:cs typeface="IBM Plex Sans" charset="0"/>
              </a:rPr>
              <a:t>Curate</a:t>
            </a:r>
          </a:p>
        </p:txBody>
      </p:sp>
      <p:sp>
        <p:nvSpPr>
          <p:cNvPr id="4" name="Slide Number Placeholder 3">
            <a:extLst>
              <a:ext uri="{FF2B5EF4-FFF2-40B4-BE49-F238E27FC236}">
                <a16:creationId xmlns:a16="http://schemas.microsoft.com/office/drawing/2014/main" id="{B14451B2-563F-4B45-B256-68D5096DE5F5}"/>
              </a:ext>
            </a:extLst>
          </p:cNvPr>
          <p:cNvSpPr>
            <a:spLocks noGrp="1"/>
          </p:cNvSpPr>
          <p:nvPr>
            <p:ph type="sldNum" sz="quarter" idx="11"/>
          </p:nvPr>
        </p:nvSpPr>
        <p:spPr/>
        <p:txBody>
          <a:bodyPr/>
          <a:lstStyle/>
          <a:p>
            <a:pPr defTabSz="914377"/>
            <a:fld id="{3FD999D4-B456-9943-89B7-30D56181CE18}" type="slidenum">
              <a:rPr lang="en-US" smtClean="0"/>
              <a:pPr defTabSz="914377"/>
              <a:t>16</a:t>
            </a:fld>
            <a:endParaRPr lang="en-US" dirty="0"/>
          </a:p>
        </p:txBody>
      </p:sp>
      <p:sp>
        <p:nvSpPr>
          <p:cNvPr id="177" name="Footer Placeholder 2">
            <a:extLst>
              <a:ext uri="{FF2B5EF4-FFF2-40B4-BE49-F238E27FC236}">
                <a16:creationId xmlns:a16="http://schemas.microsoft.com/office/drawing/2014/main" id="{1CCD464B-BF8A-431F-A723-325B6529A8C2}"/>
              </a:ext>
            </a:extLst>
          </p:cNvPr>
          <p:cNvSpPr>
            <a:spLocks noGrp="1"/>
          </p:cNvSpPr>
          <p:nvPr>
            <p:ph type="ftr" sz="quarter" idx="10"/>
          </p:nvPr>
        </p:nvSpPr>
        <p:spPr>
          <a:xfrm>
            <a:off x="304800" y="6437376"/>
            <a:ext cx="8534400" cy="18288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srgbClr val="000000"/>
                </a:solidFill>
                <a:effectLst/>
                <a:uLnTx/>
                <a:uFillTx/>
                <a:latin typeface="IBM Plex Sans"/>
                <a:cs typeface="Arial" charset="0"/>
              </a:rPr>
              <a:t>IBM Watson AI / Watson &amp; Cloud Platform Expert Services / © IBM Corporation</a:t>
            </a:r>
          </a:p>
        </p:txBody>
      </p:sp>
    </p:spTree>
    <p:extLst>
      <p:ext uri="{BB962C8B-B14F-4D97-AF65-F5344CB8AC3E}">
        <p14:creationId xmlns:p14="http://schemas.microsoft.com/office/powerpoint/2010/main" val="1198082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36DCB7B-7BC6-EE43-8C4D-45152E0D9E20}"/>
              </a:ext>
            </a:extLst>
          </p:cNvPr>
          <p:cNvSpPr>
            <a:spLocks noGrp="1"/>
          </p:cNvSpPr>
          <p:nvPr>
            <p:ph type="title"/>
          </p:nvPr>
        </p:nvSpPr>
        <p:spPr/>
        <p:txBody>
          <a:bodyPr/>
          <a:lstStyle/>
          <a:p>
            <a:r>
              <a:rPr lang="en-US" dirty="0"/>
              <a:t>Sample Scenarios</a:t>
            </a:r>
          </a:p>
        </p:txBody>
      </p:sp>
      <p:sp>
        <p:nvSpPr>
          <p:cNvPr id="2" name="Text Placeholder 1">
            <a:extLst>
              <a:ext uri="{FF2B5EF4-FFF2-40B4-BE49-F238E27FC236}">
                <a16:creationId xmlns:a16="http://schemas.microsoft.com/office/drawing/2014/main" id="{AC9C13B2-EDD5-BC43-8F54-41B8CE9B6C45}"/>
              </a:ext>
            </a:extLst>
          </p:cNvPr>
          <p:cNvSpPr>
            <a:spLocks noGrp="1"/>
          </p:cNvSpPr>
          <p:nvPr>
            <p:ph type="body" sz="quarter" idx="12"/>
          </p:nvPr>
        </p:nvSpPr>
        <p:spPr/>
        <p:txBody>
          <a:bodyPr/>
          <a:lstStyle/>
          <a:p>
            <a:endParaRPr lang="en-US" dirty="0"/>
          </a:p>
          <a:p>
            <a:endParaRPr lang="en-US" dirty="0"/>
          </a:p>
        </p:txBody>
      </p:sp>
      <p:sp>
        <p:nvSpPr>
          <p:cNvPr id="7" name="Slide Number Placeholder 6">
            <a:extLst>
              <a:ext uri="{FF2B5EF4-FFF2-40B4-BE49-F238E27FC236}">
                <a16:creationId xmlns:a16="http://schemas.microsoft.com/office/drawing/2014/main" id="{19427B55-826D-1C4D-988C-EFBA07E2BD3E}"/>
              </a:ext>
            </a:extLst>
          </p:cNvPr>
          <p:cNvSpPr>
            <a:spLocks noGrp="1"/>
          </p:cNvSpPr>
          <p:nvPr>
            <p:ph type="sldNum" sz="quarter" idx="10"/>
          </p:nvPr>
        </p:nvSpPr>
        <p:spPr/>
        <p:txBody>
          <a:bodyPr/>
          <a:lstStyle/>
          <a:p>
            <a:fld id="{D0BE6F14-FF48-0F4F-A8AA-2E3F25371E4A}" type="slidenum">
              <a:rPr lang="en-US" smtClean="0"/>
              <a:pPr/>
              <a:t>17</a:t>
            </a:fld>
            <a:endParaRPr lang="en-US"/>
          </a:p>
        </p:txBody>
      </p:sp>
      <p:sp>
        <p:nvSpPr>
          <p:cNvPr id="8" name="Footer Placeholder 2">
            <a:extLst>
              <a:ext uri="{FF2B5EF4-FFF2-40B4-BE49-F238E27FC236}">
                <a16:creationId xmlns:a16="http://schemas.microsoft.com/office/drawing/2014/main" id="{EE48371D-36FD-4B9E-A71E-5AAC78CE14D6}"/>
              </a:ext>
            </a:extLst>
          </p:cNvPr>
          <p:cNvSpPr txBox="1">
            <a:spLocks/>
          </p:cNvSpPr>
          <p:nvPr/>
        </p:nvSpPr>
        <p:spPr>
          <a:xfrm>
            <a:off x="304800" y="6437376"/>
            <a:ext cx="8534400" cy="182880"/>
          </a:xfrm>
          <a:prstGeom prst="rect">
            <a:avLst/>
          </a:prstGeom>
        </p:spPr>
        <p:txBody>
          <a:bodyPr vert="horz" lIns="0" tIns="0" rIns="0" bIns="0" rtlCol="0" anchor="ctr"/>
          <a:lstStyle>
            <a:defPPr>
              <a:defRPr lang="en-US"/>
            </a:defPPr>
            <a:lvl1pPr marL="0" algn="r" defTabSz="914400" rtl="0" eaLnBrk="1" latinLnBrk="0" hangingPunct="1">
              <a:defRPr sz="800" kern="1200" baseline="0">
                <a:solidFill>
                  <a:schemeClr val="bg2"/>
                </a:solidFill>
                <a:latin typeface="+mn-lt"/>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solidFill>
                  <a:srgbClr val="000000"/>
                </a:solidFill>
                <a:latin typeface="IBM Plex Sans"/>
              </a:rPr>
              <a:t>IBM Watson AI / Watson &amp; Cloud Platform Expert Services / © IBM Corporation</a:t>
            </a:r>
            <a:endParaRPr lang="en-US" dirty="0">
              <a:solidFill>
                <a:srgbClr val="000000"/>
              </a:solidFill>
              <a:latin typeface="IBM Plex Sans"/>
            </a:endParaRPr>
          </a:p>
        </p:txBody>
      </p:sp>
    </p:spTree>
    <p:extLst>
      <p:ext uri="{BB962C8B-B14F-4D97-AF65-F5344CB8AC3E}">
        <p14:creationId xmlns:p14="http://schemas.microsoft.com/office/powerpoint/2010/main" val="1750442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1"/>
            <a:r>
              <a:rPr lang="en-US" sz="3200" dirty="0">
                <a:latin typeface="+mj-lt"/>
              </a:rPr>
              <a:t>360-degree View of Data</a:t>
            </a:r>
          </a:p>
        </p:txBody>
      </p:sp>
      <p:sp>
        <p:nvSpPr>
          <p:cNvPr id="11" name="Slide Number Placeholder 10">
            <a:extLst>
              <a:ext uri="{FF2B5EF4-FFF2-40B4-BE49-F238E27FC236}">
                <a16:creationId xmlns:a16="http://schemas.microsoft.com/office/drawing/2014/main" id="{2E623788-B783-9C4A-B802-B03150E55AA4}"/>
              </a:ext>
            </a:extLst>
          </p:cNvPr>
          <p:cNvSpPr>
            <a:spLocks noGrp="1"/>
          </p:cNvSpPr>
          <p:nvPr>
            <p:ph type="sldNum" sz="quarter" idx="10"/>
          </p:nvPr>
        </p:nvSpPr>
        <p:spPr/>
        <p:txBody>
          <a:bodyPr/>
          <a:lstStyle/>
          <a:p>
            <a:fld id="{D0BE6F14-FF48-0F4F-A8AA-2E3F25371E4A}" type="slidenum">
              <a:rPr lang="en-US" noProof="0" smtClean="0"/>
              <a:pPr/>
              <a:t>18</a:t>
            </a:fld>
            <a:endParaRPr lang="en-US" noProof="0"/>
          </a:p>
        </p:txBody>
      </p:sp>
      <p:sp>
        <p:nvSpPr>
          <p:cNvPr id="6" name="Text Placeholder 5"/>
          <p:cNvSpPr>
            <a:spLocks noGrp="1"/>
          </p:cNvSpPr>
          <p:nvPr>
            <p:ph type="body" sz="quarter" idx="12"/>
          </p:nvPr>
        </p:nvSpPr>
        <p:spPr/>
        <p:txBody>
          <a:bodyPr/>
          <a:lstStyle/>
          <a:p>
            <a:r>
              <a:rPr lang="en-US" sz="1800" b="0" dirty="0"/>
              <a:t>Provide the ability to </a:t>
            </a:r>
          </a:p>
          <a:p>
            <a:pPr marL="285750" indent="-285750">
              <a:lnSpc>
                <a:spcPct val="100000"/>
              </a:lnSpc>
              <a:spcBef>
                <a:spcPts val="600"/>
              </a:spcBef>
              <a:buFont typeface="Arial" panose="020B0604020202020204" pitchFamily="34" charset="0"/>
              <a:buChar char="•"/>
            </a:pPr>
            <a:r>
              <a:rPr lang="en-US" sz="1800" b="0" dirty="0"/>
              <a:t>Ingest metadata for data sources accessed via services, stored on the IBM Cloud, or data stores outside of the IBM Cloud </a:t>
            </a:r>
          </a:p>
          <a:p>
            <a:pPr marL="285750" indent="-285750">
              <a:lnSpc>
                <a:spcPct val="100000"/>
              </a:lnSpc>
              <a:spcBef>
                <a:spcPts val="600"/>
              </a:spcBef>
              <a:buFont typeface="Arial" panose="020B0604020202020204" pitchFamily="34" charset="0"/>
              <a:buChar char="•"/>
            </a:pPr>
            <a:r>
              <a:rPr lang="en-US" sz="1800" b="0" dirty="0"/>
              <a:t>Classify and profile data</a:t>
            </a:r>
          </a:p>
          <a:p>
            <a:pPr marL="285750" indent="-285750">
              <a:lnSpc>
                <a:spcPct val="100000"/>
              </a:lnSpc>
              <a:spcBef>
                <a:spcPts val="600"/>
              </a:spcBef>
              <a:buFont typeface="Arial" panose="020B0604020202020204" pitchFamily="34" charset="0"/>
              <a:buChar char="•"/>
            </a:pPr>
            <a:r>
              <a:rPr lang="en-US" sz="1800" b="0" dirty="0"/>
              <a:t>Develop security policies and rules for data access and protection</a:t>
            </a:r>
          </a:p>
          <a:p>
            <a:pPr marL="285750" indent="-285750">
              <a:lnSpc>
                <a:spcPct val="100000"/>
              </a:lnSpc>
              <a:spcBef>
                <a:spcPts val="600"/>
              </a:spcBef>
              <a:buFont typeface="Arial" panose="020B0604020202020204" pitchFamily="34" charset="0"/>
              <a:buChar char="•"/>
            </a:pPr>
            <a:r>
              <a:rPr lang="en-US" sz="1800" b="0" dirty="0"/>
              <a:t>Monitor governance policy enforcements and activities</a:t>
            </a:r>
          </a:p>
          <a:p>
            <a:pPr marL="285750" indent="-285750">
              <a:lnSpc>
                <a:spcPct val="100000"/>
              </a:lnSpc>
              <a:spcBef>
                <a:spcPts val="600"/>
              </a:spcBef>
              <a:buFont typeface="Arial" panose="020B0604020202020204" pitchFamily="34" charset="0"/>
              <a:buChar char="•"/>
            </a:pPr>
            <a:r>
              <a:rPr lang="en-US" sz="1800" b="0" dirty="0"/>
              <a:t>Ingest and define business terms and descriptions for common understanding </a:t>
            </a:r>
          </a:p>
          <a:p>
            <a:endParaRPr lang="en-US" sz="1800" b="0" dirty="0"/>
          </a:p>
          <a:p>
            <a:endParaRPr lang="en-US" sz="1800" b="0"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2064" t="1814" r="1311"/>
          <a:stretch/>
        </p:blipFill>
        <p:spPr>
          <a:xfrm>
            <a:off x="6096000" y="949621"/>
            <a:ext cx="5830856" cy="4599158"/>
          </a:xfrm>
          <a:prstGeom prst="rect">
            <a:avLst/>
          </a:prstGeom>
        </p:spPr>
      </p:pic>
      <p:sp>
        <p:nvSpPr>
          <p:cNvPr id="7" name="Footer Placeholder 2">
            <a:extLst>
              <a:ext uri="{FF2B5EF4-FFF2-40B4-BE49-F238E27FC236}">
                <a16:creationId xmlns:a16="http://schemas.microsoft.com/office/drawing/2014/main" id="{01209480-8E4A-4EE5-848B-DA904CD4A136}"/>
              </a:ext>
            </a:extLst>
          </p:cNvPr>
          <p:cNvSpPr txBox="1">
            <a:spLocks/>
          </p:cNvSpPr>
          <p:nvPr/>
        </p:nvSpPr>
        <p:spPr>
          <a:xfrm>
            <a:off x="304800" y="6437376"/>
            <a:ext cx="8534400" cy="182880"/>
          </a:xfrm>
          <a:prstGeom prst="rect">
            <a:avLst/>
          </a:prstGeom>
        </p:spPr>
        <p:txBody>
          <a:bodyPr vert="horz" lIns="0" tIns="0" rIns="0" bIns="0" rtlCol="0" anchor="ctr"/>
          <a:lstStyle>
            <a:defPPr>
              <a:defRPr lang="en-US"/>
            </a:defPPr>
            <a:lvl1pPr marL="0" algn="r" defTabSz="914400" rtl="0" eaLnBrk="1" latinLnBrk="0" hangingPunct="1">
              <a:defRPr sz="800" kern="1200" baseline="0">
                <a:solidFill>
                  <a:schemeClr val="tx1"/>
                </a:solidFill>
                <a:latin typeface="+mn-lt"/>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solidFill>
                  <a:srgbClr val="000000"/>
                </a:solidFill>
                <a:latin typeface="IBM Plex Sans"/>
              </a:rPr>
              <a:t>IBM Watson AI / Watson &amp; Cloud Platform Expert Services / © IBM Corporation</a:t>
            </a:r>
            <a:endParaRPr lang="en-US" dirty="0">
              <a:solidFill>
                <a:srgbClr val="000000"/>
              </a:solidFill>
              <a:latin typeface="IBM Plex Sans"/>
            </a:endParaRPr>
          </a:p>
        </p:txBody>
      </p:sp>
    </p:spTree>
    <p:extLst>
      <p:ext uri="{BB962C8B-B14F-4D97-AF65-F5344CB8AC3E}">
        <p14:creationId xmlns:p14="http://schemas.microsoft.com/office/powerpoint/2010/main" val="2352498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268224"/>
            <a:ext cx="11647714" cy="848587"/>
          </a:xfrm>
        </p:spPr>
        <p:txBody>
          <a:bodyPr/>
          <a:lstStyle/>
          <a:p>
            <a:pPr lvl="1" algn="l" defTabSz="609585" rtl="0">
              <a:lnSpc>
                <a:spcPct val="90000"/>
              </a:lnSpc>
              <a:spcBef>
                <a:spcPct val="0"/>
              </a:spcBef>
            </a:pPr>
            <a:r>
              <a:rPr lang="en-US" sz="2800" b="1" kern="1200" dirty="0">
                <a:solidFill>
                  <a:schemeClr val="accent1"/>
                </a:solidFill>
                <a:latin typeface="IBM Plex Sans" panose="020B0503050000000000" pitchFamily="34" charset="77"/>
                <a:cs typeface="Arial" charset="0"/>
              </a:rPr>
              <a:t>AI and Machine Learning Integration Use Case</a:t>
            </a:r>
            <a:br>
              <a:rPr lang="en-US" sz="2800" b="1" kern="1200" dirty="0">
                <a:solidFill>
                  <a:schemeClr val="accent1"/>
                </a:solidFill>
                <a:latin typeface="IBM Plex Sans" panose="020B0503050000000000" pitchFamily="34" charset="77"/>
                <a:cs typeface="Arial" charset="0"/>
              </a:rPr>
            </a:br>
            <a:r>
              <a:rPr lang="en-US" sz="2800" b="1" kern="1200" dirty="0">
                <a:solidFill>
                  <a:schemeClr val="accent1"/>
                </a:solidFill>
                <a:latin typeface="IBM Plex Sans" panose="020B0503050000000000" pitchFamily="34" charset="77"/>
                <a:cs typeface="Arial" charset="0"/>
              </a:rPr>
              <a:t>Recommendation Engine Use Case</a:t>
            </a:r>
            <a:endParaRPr lang="en-US" sz="2800" b="1" dirty="0">
              <a:solidFill>
                <a:schemeClr val="accent4"/>
              </a:solidFill>
              <a:latin typeface="IBM Plex Sans" panose="020B0503050000000000" pitchFamily="34" charset="77"/>
            </a:endParaRPr>
          </a:p>
        </p:txBody>
      </p:sp>
      <p:sp>
        <p:nvSpPr>
          <p:cNvPr id="6" name="Text Placeholder 5"/>
          <p:cNvSpPr>
            <a:spLocks noGrp="1"/>
          </p:cNvSpPr>
          <p:nvPr>
            <p:ph type="body" sz="quarter" idx="12"/>
          </p:nvPr>
        </p:nvSpPr>
        <p:spPr>
          <a:xfrm>
            <a:off x="304800" y="1459024"/>
            <a:ext cx="5486400" cy="4758896"/>
          </a:xfrm>
        </p:spPr>
        <p:txBody>
          <a:bodyPr>
            <a:normAutofit/>
          </a:bodyPr>
          <a:lstStyle/>
          <a:p>
            <a:r>
              <a:rPr lang="en-US" sz="1800" dirty="0">
                <a:latin typeface="IBM Plex Sans" panose="020B0503050000000000" pitchFamily="34" charset="77"/>
              </a:rPr>
              <a:t>Provide the ability to </a:t>
            </a:r>
          </a:p>
          <a:p>
            <a:pPr marL="285750" indent="-285750">
              <a:lnSpc>
                <a:spcPct val="100000"/>
              </a:lnSpc>
              <a:spcBef>
                <a:spcPts val="600"/>
              </a:spcBef>
              <a:buFont typeface="Arial" charset="0"/>
              <a:buChar char="•"/>
            </a:pPr>
            <a:r>
              <a:rPr lang="en-US" sz="1800" dirty="0">
                <a:latin typeface="IBM Plex Sans" panose="020B0503050000000000" pitchFamily="34" charset="77"/>
              </a:rPr>
              <a:t>understand patterns in customer interactions, </a:t>
            </a:r>
          </a:p>
          <a:p>
            <a:pPr marL="285750" indent="-285750">
              <a:lnSpc>
                <a:spcPct val="100000"/>
              </a:lnSpc>
              <a:spcBef>
                <a:spcPts val="600"/>
              </a:spcBef>
              <a:buFont typeface="Arial" charset="0"/>
              <a:buChar char="•"/>
            </a:pPr>
            <a:r>
              <a:rPr lang="en-US" sz="1800" dirty="0">
                <a:latin typeface="IBM Plex Sans" panose="020B0503050000000000" pitchFamily="34" charset="77"/>
              </a:rPr>
              <a:t>provide a more personalized experience, and </a:t>
            </a:r>
          </a:p>
          <a:p>
            <a:pPr marL="285750" indent="-285750">
              <a:lnSpc>
                <a:spcPct val="100000"/>
              </a:lnSpc>
              <a:spcBef>
                <a:spcPts val="600"/>
              </a:spcBef>
              <a:buFont typeface="Arial" charset="0"/>
              <a:buChar char="•"/>
            </a:pPr>
            <a:r>
              <a:rPr lang="en-US" sz="1800" dirty="0">
                <a:latin typeface="IBM Plex Sans" panose="020B0503050000000000" pitchFamily="34" charset="77"/>
              </a:rPr>
              <a:t>build and implement models for recommendations</a:t>
            </a:r>
          </a:p>
          <a:p>
            <a:pPr marL="285750" indent="-285750">
              <a:lnSpc>
                <a:spcPct val="100000"/>
              </a:lnSpc>
              <a:spcBef>
                <a:spcPts val="600"/>
              </a:spcBef>
              <a:buFont typeface="Arial" charset="0"/>
              <a:buChar char="•"/>
            </a:pPr>
            <a:endParaRPr lang="en-US" sz="1800" dirty="0">
              <a:latin typeface="IBM Plex Sans" panose="020B0503050000000000" pitchFamily="34" charset="77"/>
            </a:endParaRPr>
          </a:p>
          <a:p>
            <a:pPr>
              <a:lnSpc>
                <a:spcPct val="100000"/>
              </a:lnSpc>
              <a:spcBef>
                <a:spcPts val="600"/>
              </a:spcBef>
            </a:pPr>
            <a:r>
              <a:rPr lang="en-US" sz="1800" dirty="0">
                <a:latin typeface="IBM Plex Sans" panose="020B0503050000000000" pitchFamily="34" charset="77"/>
              </a:rPr>
              <a:t>Flow</a:t>
            </a:r>
          </a:p>
          <a:p>
            <a:pPr marL="285750" indent="-285750">
              <a:lnSpc>
                <a:spcPct val="100000"/>
              </a:lnSpc>
              <a:spcBef>
                <a:spcPts val="600"/>
              </a:spcBef>
              <a:buFont typeface="Arial" panose="020B0604020202020204" pitchFamily="34" charset="0"/>
              <a:buChar char="•"/>
            </a:pPr>
            <a:r>
              <a:rPr lang="en-US" sz="1800" dirty="0">
                <a:latin typeface="IBM Plex Sans" panose="020B0503050000000000" pitchFamily="34" charset="77"/>
              </a:rPr>
              <a:t>Develop and Analyze</a:t>
            </a:r>
          </a:p>
          <a:p>
            <a:pPr marL="516462" lvl="1" indent="-285750">
              <a:spcBef>
                <a:spcPts val="0"/>
              </a:spcBef>
              <a:buFont typeface="Arial" panose="020B0604020202020204" pitchFamily="34" charset="0"/>
              <a:buChar char="•"/>
            </a:pPr>
            <a:r>
              <a:rPr lang="en-US" sz="1467" dirty="0">
                <a:latin typeface="IBM Plex Sans" panose="020B0503050000000000" pitchFamily="34" charset="77"/>
              </a:rPr>
              <a:t>Gather data sources and catalog them</a:t>
            </a:r>
          </a:p>
          <a:p>
            <a:pPr marL="516462" lvl="1" indent="-285750">
              <a:spcBef>
                <a:spcPts val="0"/>
              </a:spcBef>
              <a:buFont typeface="Arial" panose="020B0604020202020204" pitchFamily="34" charset="0"/>
              <a:buChar char="•"/>
            </a:pPr>
            <a:r>
              <a:rPr lang="en-US" sz="1467" dirty="0">
                <a:latin typeface="IBM Plex Sans" panose="020B0503050000000000" pitchFamily="34" charset="77"/>
              </a:rPr>
              <a:t>Prepare for analysis</a:t>
            </a:r>
          </a:p>
          <a:p>
            <a:pPr marL="516462" lvl="1" indent="-285750">
              <a:spcBef>
                <a:spcPts val="0"/>
              </a:spcBef>
              <a:buFont typeface="Arial" panose="020B0604020202020204" pitchFamily="34" charset="0"/>
              <a:buChar char="•"/>
            </a:pPr>
            <a:r>
              <a:rPr lang="en-US" sz="1467" dirty="0">
                <a:latin typeface="IBM Plex Sans" panose="020B0503050000000000" pitchFamily="34" charset="77"/>
              </a:rPr>
              <a:t>Develop predictive model and deploy</a:t>
            </a:r>
          </a:p>
          <a:p>
            <a:pPr marL="285750" indent="-285750">
              <a:lnSpc>
                <a:spcPct val="100000"/>
              </a:lnSpc>
              <a:spcBef>
                <a:spcPts val="600"/>
              </a:spcBef>
              <a:buFont typeface="Arial" panose="020B0604020202020204" pitchFamily="34" charset="0"/>
              <a:buChar char="•"/>
            </a:pPr>
            <a:r>
              <a:rPr lang="en-US" sz="1800" dirty="0">
                <a:latin typeface="IBM Plex Sans" panose="020B0503050000000000" pitchFamily="34" charset="77"/>
              </a:rPr>
              <a:t>Operational</a:t>
            </a:r>
          </a:p>
          <a:p>
            <a:pPr marL="516462" lvl="1" indent="-285750">
              <a:spcBef>
                <a:spcPts val="600"/>
              </a:spcBef>
              <a:buFont typeface="Arial" panose="020B0604020202020204" pitchFamily="34" charset="0"/>
              <a:buChar char="•"/>
            </a:pPr>
            <a:r>
              <a:rPr lang="en-US" sz="1467" dirty="0">
                <a:latin typeface="IBM Plex Sans" panose="020B0503050000000000" pitchFamily="34" charset="77"/>
              </a:rPr>
              <a:t>Application Orchestration/business process</a:t>
            </a:r>
          </a:p>
          <a:p>
            <a:pPr marL="516462" lvl="1" indent="-285750">
              <a:spcBef>
                <a:spcPts val="600"/>
              </a:spcBef>
              <a:buFont typeface="Arial" panose="020B0604020202020204" pitchFamily="34" charset="0"/>
              <a:buChar char="•"/>
            </a:pPr>
            <a:r>
              <a:rPr lang="en-US" sz="1467" dirty="0">
                <a:latin typeface="IBM Plex Sans" panose="020B0503050000000000" pitchFamily="34" charset="77"/>
              </a:rPr>
              <a:t>Model scores Q&amp;A </a:t>
            </a:r>
          </a:p>
          <a:p>
            <a:pPr marL="516462" lvl="1" indent="-285750">
              <a:spcBef>
                <a:spcPts val="600"/>
              </a:spcBef>
              <a:buFont typeface="Arial" panose="020B0604020202020204" pitchFamily="34" charset="0"/>
              <a:buChar char="•"/>
            </a:pPr>
            <a:r>
              <a:rPr lang="en-US" sz="1467" dirty="0">
                <a:latin typeface="IBM Plex Sans" panose="020B0503050000000000" pitchFamily="34" charset="77"/>
              </a:rPr>
              <a:t>Next Best Action application leverages Model scores</a:t>
            </a:r>
          </a:p>
        </p:txBody>
      </p:sp>
      <p:pic>
        <p:nvPicPr>
          <p:cNvPr id="4" name="Picture 3">
            <a:extLst>
              <a:ext uri="{FF2B5EF4-FFF2-40B4-BE49-F238E27FC236}">
                <a16:creationId xmlns:a16="http://schemas.microsoft.com/office/drawing/2014/main" id="{E21D8968-F5BB-0145-A120-B1176A7EF56A}"/>
              </a:ext>
            </a:extLst>
          </p:cNvPr>
          <p:cNvPicPr>
            <a:picLocks noChangeAspect="1"/>
          </p:cNvPicPr>
          <p:nvPr/>
        </p:nvPicPr>
        <p:blipFill>
          <a:blip r:embed="rId3"/>
          <a:stretch>
            <a:fillRect/>
          </a:stretch>
        </p:blipFill>
        <p:spPr>
          <a:xfrm>
            <a:off x="5713722" y="1459024"/>
            <a:ext cx="6173478" cy="4236514"/>
          </a:xfrm>
          <a:prstGeom prst="rect">
            <a:avLst/>
          </a:prstGeom>
          <a:solidFill>
            <a:schemeClr val="tx1"/>
          </a:solidFill>
        </p:spPr>
      </p:pic>
      <p:sp>
        <p:nvSpPr>
          <p:cNvPr id="3" name="Slide Number Placeholder 2">
            <a:extLst>
              <a:ext uri="{FF2B5EF4-FFF2-40B4-BE49-F238E27FC236}">
                <a16:creationId xmlns:a16="http://schemas.microsoft.com/office/drawing/2014/main" id="{5472E0A4-12B3-0B48-BAA6-F7D221FEC025}"/>
              </a:ext>
            </a:extLst>
          </p:cNvPr>
          <p:cNvSpPr>
            <a:spLocks noGrp="1"/>
          </p:cNvSpPr>
          <p:nvPr>
            <p:ph type="sldNum" sz="quarter" idx="10"/>
          </p:nvPr>
        </p:nvSpPr>
        <p:spPr/>
        <p:txBody>
          <a:bodyPr/>
          <a:lstStyle/>
          <a:p>
            <a:fld id="{D0BE6F14-FF48-0F4F-A8AA-2E3F25371E4A}" type="slidenum">
              <a:rPr lang="en-US" noProof="0" smtClean="0"/>
              <a:pPr/>
              <a:t>19</a:t>
            </a:fld>
            <a:endParaRPr lang="en-US" noProof="0"/>
          </a:p>
        </p:txBody>
      </p:sp>
      <p:sp>
        <p:nvSpPr>
          <p:cNvPr id="7" name="Footer Placeholder 2">
            <a:extLst>
              <a:ext uri="{FF2B5EF4-FFF2-40B4-BE49-F238E27FC236}">
                <a16:creationId xmlns:a16="http://schemas.microsoft.com/office/drawing/2014/main" id="{FC150304-656E-4237-8EFC-4D6DC599D649}"/>
              </a:ext>
            </a:extLst>
          </p:cNvPr>
          <p:cNvSpPr txBox="1">
            <a:spLocks/>
          </p:cNvSpPr>
          <p:nvPr/>
        </p:nvSpPr>
        <p:spPr>
          <a:xfrm>
            <a:off x="304800" y="6437376"/>
            <a:ext cx="8534400" cy="182880"/>
          </a:xfrm>
          <a:prstGeom prst="rect">
            <a:avLst/>
          </a:prstGeom>
        </p:spPr>
        <p:txBody>
          <a:bodyPr vert="horz" lIns="0" tIns="0" rIns="0" bIns="0" rtlCol="0" anchor="ctr"/>
          <a:lstStyle>
            <a:defPPr>
              <a:defRPr lang="en-US"/>
            </a:defPPr>
            <a:lvl1pPr marL="0" algn="r" defTabSz="914400" rtl="0" eaLnBrk="1" latinLnBrk="0" hangingPunct="1">
              <a:defRPr sz="800" kern="1200" baseline="0">
                <a:solidFill>
                  <a:schemeClr val="tx1"/>
                </a:solidFill>
                <a:latin typeface="+mn-lt"/>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solidFill>
                  <a:srgbClr val="000000"/>
                </a:solidFill>
                <a:latin typeface="IBM Plex Sans"/>
              </a:rPr>
              <a:t>IBM Watson AI / Watson &amp; Cloud Platform Expert Services / © IBM Corporation</a:t>
            </a:r>
            <a:endParaRPr lang="en-US" dirty="0">
              <a:solidFill>
                <a:srgbClr val="000000"/>
              </a:solidFill>
              <a:latin typeface="IBM Plex Sans"/>
            </a:endParaRPr>
          </a:p>
        </p:txBody>
      </p:sp>
    </p:spTree>
    <p:extLst>
      <p:ext uri="{BB962C8B-B14F-4D97-AF65-F5344CB8AC3E}">
        <p14:creationId xmlns:p14="http://schemas.microsoft.com/office/powerpoint/2010/main" val="3844406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FBF48B-8504-5240-AF83-F2FD0D446983}"/>
              </a:ext>
            </a:extLst>
          </p:cNvPr>
          <p:cNvSpPr>
            <a:spLocks noGrp="1"/>
          </p:cNvSpPr>
          <p:nvPr>
            <p:ph type="sldNum" sz="quarter" idx="10"/>
          </p:nvPr>
        </p:nvSpPr>
        <p:spPr/>
        <p:txBody>
          <a:bodyPr/>
          <a:lstStyle/>
          <a:p>
            <a:fld id="{3FD999D4-B456-9943-89B7-30D56181CE18}" type="slidenum">
              <a:rPr lang="en-US" smtClean="0"/>
              <a:pPr/>
              <a:t>2</a:t>
            </a:fld>
            <a:endParaRPr lang="en-US" dirty="0"/>
          </a:p>
        </p:txBody>
      </p:sp>
      <p:sp>
        <p:nvSpPr>
          <p:cNvPr id="6" name="Title 5"/>
          <p:cNvSpPr>
            <a:spLocks noGrp="1"/>
          </p:cNvSpPr>
          <p:nvPr>
            <p:ph type="title"/>
          </p:nvPr>
        </p:nvSpPr>
        <p:spPr/>
        <p:txBody>
          <a:bodyPr/>
          <a:lstStyle/>
          <a:p>
            <a:r>
              <a:rPr lang="en-US" dirty="0"/>
              <a:t>Objectives of This Session</a:t>
            </a:r>
          </a:p>
        </p:txBody>
      </p:sp>
      <p:sp>
        <p:nvSpPr>
          <p:cNvPr id="7" name="Text Placeholder 6"/>
          <p:cNvSpPr>
            <a:spLocks noGrp="1"/>
          </p:cNvSpPr>
          <p:nvPr>
            <p:ph type="body" sz="quarter" idx="12"/>
          </p:nvPr>
        </p:nvSpPr>
        <p:spPr/>
        <p:txBody>
          <a:bodyPr/>
          <a:lstStyle/>
          <a:p>
            <a:r>
              <a:rPr lang="en-US" dirty="0"/>
              <a:t>Upon completion of this module, you will:</a:t>
            </a:r>
          </a:p>
          <a:p>
            <a:endParaRPr lang="en-US" dirty="0"/>
          </a:p>
          <a:p>
            <a:pPr lvl="1">
              <a:buFont typeface="Arial" panose="020B0604020202020204" pitchFamily="34" charset="0"/>
              <a:buChar char="•"/>
            </a:pPr>
            <a:r>
              <a:rPr lang="en-US" dirty="0"/>
              <a:t>Understand the business drivers for IBM Watson Data</a:t>
            </a:r>
          </a:p>
          <a:p>
            <a:pPr lvl="1">
              <a:buFont typeface="Arial" panose="020B0604020202020204" pitchFamily="34" charset="0"/>
              <a:buChar char="•"/>
            </a:pPr>
            <a:r>
              <a:rPr lang="en-US" dirty="0"/>
              <a:t>Know the 7 steps to successful projects using IBM Watson Data</a:t>
            </a:r>
          </a:p>
          <a:p>
            <a:pPr lvl="1">
              <a:buFont typeface="Arial" panose="020B0604020202020204" pitchFamily="34" charset="0"/>
              <a:buChar char="•"/>
            </a:pPr>
            <a:r>
              <a:rPr lang="en-US" dirty="0"/>
              <a:t>Have familiarity with the core capabilities of Watson Knowledge Catalog and Watson Studio</a:t>
            </a:r>
          </a:p>
          <a:p>
            <a:pPr lvl="1">
              <a:buFont typeface="Arial" panose="020B0604020202020204" pitchFamily="34" charset="0"/>
              <a:buChar char="•"/>
            </a:pPr>
            <a:r>
              <a:rPr lang="en-US" dirty="0"/>
              <a:t>Be able to recognize valid IBM Watson Data use cases</a:t>
            </a:r>
          </a:p>
          <a:p>
            <a:pPr marL="0" lvl="1" indent="0">
              <a:buNone/>
            </a:pPr>
            <a:endParaRPr lang="en-US" dirty="0"/>
          </a:p>
        </p:txBody>
      </p:sp>
      <p:sp>
        <p:nvSpPr>
          <p:cNvPr id="8" name="Footer Placeholder 2">
            <a:extLst>
              <a:ext uri="{FF2B5EF4-FFF2-40B4-BE49-F238E27FC236}">
                <a16:creationId xmlns:a16="http://schemas.microsoft.com/office/drawing/2014/main" id="{E77663B2-795B-4178-9808-808FB47862F3}"/>
              </a:ext>
            </a:extLst>
          </p:cNvPr>
          <p:cNvSpPr txBox="1">
            <a:spLocks/>
          </p:cNvSpPr>
          <p:nvPr/>
        </p:nvSpPr>
        <p:spPr>
          <a:xfrm>
            <a:off x="304800" y="6437376"/>
            <a:ext cx="8534400" cy="182880"/>
          </a:xfrm>
          <a:prstGeom prst="rect">
            <a:avLst/>
          </a:prstGeom>
        </p:spPr>
        <p:txBody>
          <a:bodyPr vert="horz" lIns="0" tIns="0" rIns="0" bIns="0" rtlCol="0" anchor="ctr"/>
          <a:lstStyle>
            <a:defPPr>
              <a:defRPr lang="en-US"/>
            </a:defPPr>
            <a:lvl1pPr marL="0" algn="r" defTabSz="914400" rtl="0" eaLnBrk="1" latinLnBrk="0" hangingPunct="1">
              <a:defRPr sz="800" kern="1200" baseline="0">
                <a:solidFill>
                  <a:schemeClr val="tx1"/>
                </a:solidFill>
                <a:latin typeface="+mn-lt"/>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solidFill>
                  <a:srgbClr val="000000"/>
                </a:solidFill>
                <a:latin typeface="IBM Plex Sans"/>
              </a:rPr>
              <a:t>IBM Watson AI / Watson &amp; Cloud Platform Expert Services / © IBM Corporation</a:t>
            </a:r>
            <a:endParaRPr lang="en-US" dirty="0">
              <a:solidFill>
                <a:srgbClr val="000000"/>
              </a:solidFill>
              <a:latin typeface="IBM Plex Sans"/>
            </a:endParaRPr>
          </a:p>
        </p:txBody>
      </p:sp>
    </p:spTree>
    <p:extLst>
      <p:ext uri="{BB962C8B-B14F-4D97-AF65-F5344CB8AC3E}">
        <p14:creationId xmlns:p14="http://schemas.microsoft.com/office/powerpoint/2010/main" val="944130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268224"/>
            <a:ext cx="5486400" cy="1338409"/>
          </a:xfrm>
        </p:spPr>
        <p:txBody>
          <a:bodyPr/>
          <a:lstStyle/>
          <a:p>
            <a:pPr lvl="1" algn="l" defTabSz="609585" rtl="0">
              <a:lnSpc>
                <a:spcPct val="90000"/>
              </a:lnSpc>
              <a:spcBef>
                <a:spcPct val="0"/>
              </a:spcBef>
            </a:pPr>
            <a:r>
              <a:rPr lang="en-US" sz="2800" b="1" kern="1200" dirty="0">
                <a:solidFill>
                  <a:schemeClr val="accent1"/>
                </a:solidFill>
                <a:latin typeface="IBM Plex Sans" panose="020B0503050000000000" pitchFamily="34" charset="77"/>
                <a:cs typeface="Arial" charset="0"/>
              </a:rPr>
              <a:t>Customer Churn Analysis</a:t>
            </a:r>
            <a:br>
              <a:rPr lang="en-US" sz="2800" b="1" kern="1200" dirty="0">
                <a:solidFill>
                  <a:schemeClr val="accent1"/>
                </a:solidFill>
                <a:latin typeface="IBM Plex Sans" panose="020B0503050000000000" pitchFamily="34" charset="77"/>
                <a:cs typeface="Arial" charset="0"/>
              </a:rPr>
            </a:br>
            <a:br>
              <a:rPr lang="en-US" sz="2800" b="1" dirty="0">
                <a:solidFill>
                  <a:schemeClr val="accent4"/>
                </a:solidFill>
                <a:latin typeface="IBM Plex Sans" panose="020B0503050000000000" pitchFamily="34" charset="77"/>
              </a:rPr>
            </a:br>
            <a:endParaRPr lang="en-US" sz="2800" b="1" dirty="0">
              <a:solidFill>
                <a:schemeClr val="accent4"/>
              </a:solidFill>
              <a:latin typeface="IBM Plex Sans" panose="020B0503050000000000" pitchFamily="34" charset="77"/>
            </a:endParaRPr>
          </a:p>
        </p:txBody>
      </p:sp>
      <p:sp>
        <p:nvSpPr>
          <p:cNvPr id="6" name="Text Placeholder 5"/>
          <p:cNvSpPr>
            <a:spLocks noGrp="1"/>
          </p:cNvSpPr>
          <p:nvPr>
            <p:ph type="body" sz="quarter" idx="12"/>
          </p:nvPr>
        </p:nvSpPr>
        <p:spPr>
          <a:xfrm>
            <a:off x="304800" y="1246532"/>
            <a:ext cx="5486400" cy="4971388"/>
          </a:xfrm>
        </p:spPr>
        <p:txBody>
          <a:bodyPr>
            <a:normAutofit/>
          </a:bodyPr>
          <a:lstStyle/>
          <a:p>
            <a:r>
              <a:rPr lang="en-US" sz="1800" dirty="0">
                <a:latin typeface="IBM Plex Sans" panose="020B0503050000000000" pitchFamily="34" charset="77"/>
              </a:rPr>
              <a:t>Provide the ability to </a:t>
            </a:r>
          </a:p>
          <a:p>
            <a:pPr marL="285750" indent="-285750">
              <a:lnSpc>
                <a:spcPct val="100000"/>
              </a:lnSpc>
              <a:spcBef>
                <a:spcPts val="600"/>
              </a:spcBef>
              <a:buFont typeface="Arial" charset="0"/>
              <a:buChar char="•"/>
            </a:pPr>
            <a:r>
              <a:rPr lang="en-US" sz="1800" dirty="0">
                <a:latin typeface="IBM Plex Sans" panose="020B0503050000000000" pitchFamily="34" charset="77"/>
              </a:rPr>
              <a:t>Fine tune recommendation models to address customer retention and churn</a:t>
            </a:r>
          </a:p>
          <a:p>
            <a:pPr marL="285750" indent="-285750">
              <a:lnSpc>
                <a:spcPct val="100000"/>
              </a:lnSpc>
              <a:spcBef>
                <a:spcPts val="600"/>
              </a:spcBef>
              <a:buFont typeface="Arial" charset="0"/>
              <a:buChar char="•"/>
            </a:pPr>
            <a:r>
              <a:rPr lang="en-US" sz="1800" dirty="0">
                <a:latin typeface="IBM Plex Sans" panose="020B0503050000000000" pitchFamily="34" charset="77"/>
              </a:rPr>
              <a:t>Leverage data on-premises and on cloud</a:t>
            </a:r>
          </a:p>
          <a:p>
            <a:pPr marL="285750" indent="-285750">
              <a:lnSpc>
                <a:spcPct val="100000"/>
              </a:lnSpc>
              <a:spcBef>
                <a:spcPts val="600"/>
              </a:spcBef>
              <a:buFont typeface="Arial" charset="0"/>
              <a:buChar char="•"/>
            </a:pPr>
            <a:r>
              <a:rPr lang="en-US" sz="1800" dirty="0">
                <a:latin typeface="IBM Plex Sans" panose="020B0503050000000000" pitchFamily="34" charset="77"/>
              </a:rPr>
              <a:t>Build and implement models to understand and predict churn</a:t>
            </a:r>
          </a:p>
          <a:p>
            <a:pPr marL="285750" indent="-285750">
              <a:lnSpc>
                <a:spcPct val="100000"/>
              </a:lnSpc>
              <a:spcBef>
                <a:spcPts val="600"/>
              </a:spcBef>
              <a:buFont typeface="Arial" charset="0"/>
              <a:buChar char="•"/>
            </a:pPr>
            <a:r>
              <a:rPr lang="en-US" sz="1800" dirty="0">
                <a:latin typeface="IBM Plex Sans" panose="020B0503050000000000" pitchFamily="34" charset="77"/>
              </a:rPr>
              <a:t>Deploy models to support Next Best Action recommendations for churn</a:t>
            </a:r>
          </a:p>
          <a:p>
            <a:pPr>
              <a:lnSpc>
                <a:spcPct val="100000"/>
              </a:lnSpc>
              <a:spcBef>
                <a:spcPts val="600"/>
              </a:spcBef>
            </a:pPr>
            <a:r>
              <a:rPr lang="en-US" sz="1800" dirty="0">
                <a:latin typeface="IBM Plex Sans" panose="020B0503050000000000" pitchFamily="34" charset="77"/>
              </a:rPr>
              <a:t>Flow</a:t>
            </a:r>
          </a:p>
          <a:p>
            <a:pPr marL="285750" indent="-285750">
              <a:lnSpc>
                <a:spcPct val="100000"/>
              </a:lnSpc>
              <a:spcBef>
                <a:spcPts val="600"/>
              </a:spcBef>
              <a:buFont typeface="Arial" panose="020B0604020202020204" pitchFamily="34" charset="0"/>
              <a:buChar char="•"/>
            </a:pPr>
            <a:r>
              <a:rPr lang="en-US" sz="1800" dirty="0">
                <a:latin typeface="IBM Plex Sans" panose="020B0503050000000000" pitchFamily="34" charset="77"/>
              </a:rPr>
              <a:t>Develop and Analyze</a:t>
            </a:r>
          </a:p>
          <a:p>
            <a:pPr marL="516462" lvl="1" indent="-285750">
              <a:spcBef>
                <a:spcPts val="0"/>
              </a:spcBef>
              <a:buFont typeface="Arial" panose="020B0604020202020204" pitchFamily="34" charset="0"/>
              <a:buChar char="•"/>
            </a:pPr>
            <a:r>
              <a:rPr lang="en-US" sz="1467" dirty="0">
                <a:latin typeface="IBM Plex Sans" panose="020B0503050000000000" pitchFamily="34" charset="77"/>
              </a:rPr>
              <a:t>Gather data sources and catalog them</a:t>
            </a:r>
          </a:p>
          <a:p>
            <a:pPr marL="516462" lvl="1" indent="-285750">
              <a:spcBef>
                <a:spcPts val="0"/>
              </a:spcBef>
              <a:buFont typeface="Arial" panose="020B0604020202020204" pitchFamily="34" charset="0"/>
              <a:buChar char="•"/>
            </a:pPr>
            <a:r>
              <a:rPr lang="en-US" sz="1467" dirty="0">
                <a:latin typeface="IBM Plex Sans" panose="020B0503050000000000" pitchFamily="34" charset="77"/>
              </a:rPr>
              <a:t>Prepare for analysis</a:t>
            </a:r>
          </a:p>
          <a:p>
            <a:pPr marL="516462" lvl="1" indent="-285750">
              <a:spcBef>
                <a:spcPts val="0"/>
              </a:spcBef>
              <a:buFont typeface="Arial" panose="020B0604020202020204" pitchFamily="34" charset="0"/>
              <a:buChar char="•"/>
            </a:pPr>
            <a:r>
              <a:rPr lang="en-US" sz="1467" dirty="0">
                <a:latin typeface="IBM Plex Sans" panose="020B0503050000000000" pitchFamily="34" charset="77"/>
              </a:rPr>
              <a:t>Develop predictive model and deploy</a:t>
            </a:r>
          </a:p>
          <a:p>
            <a:pPr marL="285750" indent="-285750">
              <a:lnSpc>
                <a:spcPct val="100000"/>
              </a:lnSpc>
              <a:spcBef>
                <a:spcPts val="600"/>
              </a:spcBef>
              <a:buFont typeface="Arial" panose="020B0604020202020204" pitchFamily="34" charset="0"/>
              <a:buChar char="•"/>
            </a:pPr>
            <a:r>
              <a:rPr lang="en-US" sz="1800" dirty="0">
                <a:latin typeface="IBM Plex Sans" panose="020B0503050000000000" pitchFamily="34" charset="77"/>
              </a:rPr>
              <a:t>Operational</a:t>
            </a:r>
          </a:p>
          <a:p>
            <a:pPr marL="516462" lvl="1" indent="-285750">
              <a:spcBef>
                <a:spcPts val="600"/>
              </a:spcBef>
              <a:buFont typeface="Arial" panose="020B0604020202020204" pitchFamily="34" charset="0"/>
              <a:buChar char="•"/>
            </a:pPr>
            <a:r>
              <a:rPr lang="en-US" sz="1467" dirty="0">
                <a:latin typeface="IBM Plex Sans" panose="020B0503050000000000" pitchFamily="34" charset="77"/>
              </a:rPr>
              <a:t>Application Orchestration/business process</a:t>
            </a:r>
          </a:p>
          <a:p>
            <a:pPr marL="516462" lvl="1" indent="-285750">
              <a:spcBef>
                <a:spcPts val="600"/>
              </a:spcBef>
              <a:buFont typeface="Arial" panose="020B0604020202020204" pitchFamily="34" charset="0"/>
              <a:buChar char="•"/>
            </a:pPr>
            <a:r>
              <a:rPr lang="en-US" sz="1467" dirty="0">
                <a:latin typeface="IBM Plex Sans" panose="020B0503050000000000" pitchFamily="34" charset="77"/>
              </a:rPr>
              <a:t>Next Best Action Application scores using model</a:t>
            </a: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8577"/>
          <a:stretch/>
        </p:blipFill>
        <p:spPr>
          <a:xfrm>
            <a:off x="5962259" y="1246532"/>
            <a:ext cx="5753882" cy="3871161"/>
          </a:xfrm>
          <a:prstGeom prst="rect">
            <a:avLst/>
          </a:prstGeom>
        </p:spPr>
      </p:pic>
      <p:sp>
        <p:nvSpPr>
          <p:cNvPr id="3" name="Slide Number Placeholder 2">
            <a:extLst>
              <a:ext uri="{FF2B5EF4-FFF2-40B4-BE49-F238E27FC236}">
                <a16:creationId xmlns:a16="http://schemas.microsoft.com/office/drawing/2014/main" id="{DF095CD4-274C-E642-B4F1-0CB4785F277E}"/>
              </a:ext>
            </a:extLst>
          </p:cNvPr>
          <p:cNvSpPr>
            <a:spLocks noGrp="1"/>
          </p:cNvSpPr>
          <p:nvPr>
            <p:ph type="sldNum" sz="quarter" idx="10"/>
          </p:nvPr>
        </p:nvSpPr>
        <p:spPr/>
        <p:txBody>
          <a:bodyPr/>
          <a:lstStyle/>
          <a:p>
            <a:fld id="{D0BE6F14-FF48-0F4F-A8AA-2E3F25371E4A}" type="slidenum">
              <a:rPr lang="en-US" noProof="0" smtClean="0"/>
              <a:pPr/>
              <a:t>20</a:t>
            </a:fld>
            <a:endParaRPr lang="en-US" noProof="0"/>
          </a:p>
        </p:txBody>
      </p:sp>
      <p:sp>
        <p:nvSpPr>
          <p:cNvPr id="7" name="Footer Placeholder 2">
            <a:extLst>
              <a:ext uri="{FF2B5EF4-FFF2-40B4-BE49-F238E27FC236}">
                <a16:creationId xmlns:a16="http://schemas.microsoft.com/office/drawing/2014/main" id="{7F17AD03-A439-4599-A816-FAACDCDFB05B}"/>
              </a:ext>
            </a:extLst>
          </p:cNvPr>
          <p:cNvSpPr txBox="1">
            <a:spLocks/>
          </p:cNvSpPr>
          <p:nvPr/>
        </p:nvSpPr>
        <p:spPr>
          <a:xfrm>
            <a:off x="304800" y="6437376"/>
            <a:ext cx="8534400" cy="182880"/>
          </a:xfrm>
          <a:prstGeom prst="rect">
            <a:avLst/>
          </a:prstGeom>
        </p:spPr>
        <p:txBody>
          <a:bodyPr vert="horz" lIns="0" tIns="0" rIns="0" bIns="0" rtlCol="0" anchor="ctr"/>
          <a:lstStyle>
            <a:defPPr>
              <a:defRPr lang="en-US"/>
            </a:defPPr>
            <a:lvl1pPr marL="0" algn="r" defTabSz="914400" rtl="0" eaLnBrk="1" latinLnBrk="0" hangingPunct="1">
              <a:defRPr sz="800" kern="1200" baseline="0">
                <a:solidFill>
                  <a:schemeClr val="tx1"/>
                </a:solidFill>
                <a:latin typeface="+mn-lt"/>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solidFill>
                  <a:srgbClr val="000000"/>
                </a:solidFill>
                <a:latin typeface="IBM Plex Sans"/>
              </a:rPr>
              <a:t>IBM Watson AI / Watson &amp; Cloud Platform Expert Services / © IBM Corporation</a:t>
            </a:r>
            <a:endParaRPr lang="en-US" dirty="0">
              <a:solidFill>
                <a:srgbClr val="000000"/>
              </a:solidFill>
              <a:latin typeface="IBM Plex Sans"/>
            </a:endParaRPr>
          </a:p>
        </p:txBody>
      </p:sp>
    </p:spTree>
    <p:extLst>
      <p:ext uri="{BB962C8B-B14F-4D97-AF65-F5344CB8AC3E}">
        <p14:creationId xmlns:p14="http://schemas.microsoft.com/office/powerpoint/2010/main" val="811093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90D14A8-11E2-D444-8ED6-1DC9C1969575}"/>
              </a:ext>
            </a:extLst>
          </p:cNvPr>
          <p:cNvSpPr>
            <a:spLocks noGrp="1"/>
          </p:cNvSpPr>
          <p:nvPr>
            <p:ph type="sldNum" sz="quarter" idx="10"/>
          </p:nvPr>
        </p:nvSpPr>
        <p:spPr/>
        <p:txBody>
          <a:bodyPr/>
          <a:lstStyle/>
          <a:p>
            <a:fld id="{D0BE6F14-FF48-0F4F-A8AA-2E3F25371E4A}" type="slidenum">
              <a:rPr lang="en-US" smtClean="0"/>
              <a:pPr/>
              <a:t>21</a:t>
            </a:fld>
            <a:endParaRPr lang="en-US"/>
          </a:p>
        </p:txBody>
      </p:sp>
      <p:sp>
        <p:nvSpPr>
          <p:cNvPr id="6" name="Footer Placeholder 2">
            <a:extLst>
              <a:ext uri="{FF2B5EF4-FFF2-40B4-BE49-F238E27FC236}">
                <a16:creationId xmlns:a16="http://schemas.microsoft.com/office/drawing/2014/main" id="{23DF69A3-8363-4835-A05F-EF0FDA77FFC1}"/>
              </a:ext>
            </a:extLst>
          </p:cNvPr>
          <p:cNvSpPr txBox="1">
            <a:spLocks/>
          </p:cNvSpPr>
          <p:nvPr/>
        </p:nvSpPr>
        <p:spPr>
          <a:xfrm>
            <a:off x="304800" y="6437376"/>
            <a:ext cx="8534400" cy="182880"/>
          </a:xfrm>
          <a:prstGeom prst="rect">
            <a:avLst/>
          </a:prstGeom>
        </p:spPr>
        <p:txBody>
          <a:bodyPr vert="horz" lIns="0" tIns="0" rIns="0" bIns="0" rtlCol="0" anchor="ctr"/>
          <a:lstStyle>
            <a:defPPr>
              <a:defRPr lang="en-US"/>
            </a:defPPr>
            <a:lvl1pPr marL="0" algn="r" defTabSz="914400" rtl="0" eaLnBrk="1" latinLnBrk="0" hangingPunct="1">
              <a:defRPr sz="800" kern="1200" baseline="0">
                <a:solidFill>
                  <a:schemeClr val="tx1"/>
                </a:solidFill>
                <a:latin typeface="+mn-lt"/>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solidFill>
                  <a:srgbClr val="000000"/>
                </a:solidFill>
                <a:latin typeface="IBM Plex Sans"/>
              </a:rPr>
              <a:t>IBM Watson AI / Watson &amp; Cloud Platform Expert Services / © IBM Corporation</a:t>
            </a:r>
            <a:endParaRPr lang="en-US" dirty="0">
              <a:solidFill>
                <a:srgbClr val="000000"/>
              </a:solidFill>
              <a:latin typeface="IBM Plex Sans"/>
            </a:endParaRPr>
          </a:p>
        </p:txBody>
      </p:sp>
    </p:spTree>
    <p:extLst>
      <p:ext uri="{BB962C8B-B14F-4D97-AF65-F5344CB8AC3E}">
        <p14:creationId xmlns:p14="http://schemas.microsoft.com/office/powerpoint/2010/main" val="112174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268224"/>
            <a:ext cx="11582400" cy="5855485"/>
          </a:xfrm>
        </p:spPr>
        <p:txBody>
          <a:bodyPr anchor="ctr"/>
          <a:lstStyle/>
          <a:p>
            <a:pPr algn="ctr"/>
            <a:r>
              <a:rPr lang="en-US" dirty="0"/>
              <a:t>Q&amp;A</a:t>
            </a:r>
          </a:p>
        </p:txBody>
      </p:sp>
      <p:sp>
        <p:nvSpPr>
          <p:cNvPr id="2" name="Slide Number Placeholder 1">
            <a:extLst>
              <a:ext uri="{FF2B5EF4-FFF2-40B4-BE49-F238E27FC236}">
                <a16:creationId xmlns:a16="http://schemas.microsoft.com/office/drawing/2014/main" id="{1A92D718-8D81-2048-9D78-0D29A4D0897B}"/>
              </a:ext>
            </a:extLst>
          </p:cNvPr>
          <p:cNvSpPr>
            <a:spLocks noGrp="1"/>
          </p:cNvSpPr>
          <p:nvPr>
            <p:ph type="sldNum" sz="quarter" idx="10"/>
          </p:nvPr>
        </p:nvSpPr>
        <p:spPr/>
        <p:txBody>
          <a:bodyPr/>
          <a:lstStyle/>
          <a:p>
            <a:pPr defTabSz="914377"/>
            <a:fld id="{3FD999D4-B456-9943-89B7-30D56181CE18}" type="slidenum">
              <a:rPr lang="en-US" smtClean="0"/>
              <a:pPr defTabSz="914377"/>
              <a:t>22</a:t>
            </a:fld>
            <a:endParaRPr lang="en-US" dirty="0"/>
          </a:p>
        </p:txBody>
      </p:sp>
      <p:sp>
        <p:nvSpPr>
          <p:cNvPr id="11" name="Rectangle 1">
            <a:extLst>
              <a:ext uri="{FF2B5EF4-FFF2-40B4-BE49-F238E27FC236}">
                <a16:creationId xmlns:a16="http://schemas.microsoft.com/office/drawing/2014/main" id="{3EC2F42A-977B-4055-ABD9-9F6208EA34EF}"/>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Footer Placeholder 2">
            <a:extLst>
              <a:ext uri="{FF2B5EF4-FFF2-40B4-BE49-F238E27FC236}">
                <a16:creationId xmlns:a16="http://schemas.microsoft.com/office/drawing/2014/main" id="{EB4CE3D4-5D80-4718-9BC1-3199891902D4}"/>
              </a:ext>
            </a:extLst>
          </p:cNvPr>
          <p:cNvSpPr txBox="1">
            <a:spLocks/>
          </p:cNvSpPr>
          <p:nvPr/>
        </p:nvSpPr>
        <p:spPr>
          <a:xfrm>
            <a:off x="304800" y="6437376"/>
            <a:ext cx="8534400" cy="182880"/>
          </a:xfrm>
          <a:prstGeom prst="rect">
            <a:avLst/>
          </a:prstGeom>
        </p:spPr>
        <p:txBody>
          <a:bodyPr vert="horz" lIns="0" tIns="0" rIns="0" bIns="0" rtlCol="0" anchor="ctr"/>
          <a:lstStyle>
            <a:defPPr>
              <a:defRPr lang="en-US"/>
            </a:defPPr>
            <a:lvl1pPr marL="0" algn="r" defTabSz="914400" rtl="0" eaLnBrk="1" latinLnBrk="0" hangingPunct="1">
              <a:defRPr sz="800" kern="1200" baseline="0">
                <a:solidFill>
                  <a:schemeClr val="tx1"/>
                </a:solidFill>
                <a:latin typeface="+mn-lt"/>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solidFill>
                  <a:srgbClr val="000000"/>
                </a:solidFill>
                <a:latin typeface="IBM Plex Sans"/>
              </a:rPr>
              <a:t>IBM Watson AI / Watson &amp; Cloud Platform Expert Services / © IBM Corporation</a:t>
            </a:r>
            <a:endParaRPr lang="en-US" dirty="0">
              <a:solidFill>
                <a:srgbClr val="000000"/>
              </a:solidFill>
              <a:latin typeface="IBM Plex Sans"/>
            </a:endParaRPr>
          </a:p>
        </p:txBody>
      </p:sp>
    </p:spTree>
    <p:extLst>
      <p:ext uri="{BB962C8B-B14F-4D97-AF65-F5344CB8AC3E}">
        <p14:creationId xmlns:p14="http://schemas.microsoft.com/office/powerpoint/2010/main" val="1469168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268224"/>
            <a:ext cx="11582400" cy="5855485"/>
          </a:xfrm>
        </p:spPr>
        <p:txBody>
          <a:bodyPr anchor="ctr"/>
          <a:lstStyle/>
          <a:p>
            <a:pPr algn="ctr"/>
            <a:r>
              <a:rPr lang="en-US" dirty="0"/>
              <a:t>BACKUP</a:t>
            </a:r>
          </a:p>
        </p:txBody>
      </p:sp>
      <p:sp>
        <p:nvSpPr>
          <p:cNvPr id="2" name="Slide Number Placeholder 1">
            <a:extLst>
              <a:ext uri="{FF2B5EF4-FFF2-40B4-BE49-F238E27FC236}">
                <a16:creationId xmlns:a16="http://schemas.microsoft.com/office/drawing/2014/main" id="{1A92D718-8D81-2048-9D78-0D29A4D0897B}"/>
              </a:ext>
            </a:extLst>
          </p:cNvPr>
          <p:cNvSpPr>
            <a:spLocks noGrp="1"/>
          </p:cNvSpPr>
          <p:nvPr>
            <p:ph type="sldNum" sz="quarter" idx="10"/>
          </p:nvPr>
        </p:nvSpPr>
        <p:spPr/>
        <p:txBody>
          <a:bodyPr/>
          <a:lstStyle/>
          <a:p>
            <a:pPr defTabSz="914377"/>
            <a:fld id="{3FD999D4-B456-9943-89B7-30D56181CE18}" type="slidenum">
              <a:rPr lang="en-US" smtClean="0"/>
              <a:pPr defTabSz="914377"/>
              <a:t>23</a:t>
            </a:fld>
            <a:endParaRPr lang="en-US" dirty="0"/>
          </a:p>
        </p:txBody>
      </p:sp>
      <p:sp>
        <p:nvSpPr>
          <p:cNvPr id="11" name="Rectangle 1">
            <a:extLst>
              <a:ext uri="{FF2B5EF4-FFF2-40B4-BE49-F238E27FC236}">
                <a16:creationId xmlns:a16="http://schemas.microsoft.com/office/drawing/2014/main" id="{3EC2F42A-977B-4055-ABD9-9F6208EA34EF}"/>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Footer Placeholder 2">
            <a:extLst>
              <a:ext uri="{FF2B5EF4-FFF2-40B4-BE49-F238E27FC236}">
                <a16:creationId xmlns:a16="http://schemas.microsoft.com/office/drawing/2014/main" id="{9C3C62AC-5265-4D94-A540-3BC8D301C217}"/>
              </a:ext>
            </a:extLst>
          </p:cNvPr>
          <p:cNvSpPr txBox="1">
            <a:spLocks/>
          </p:cNvSpPr>
          <p:nvPr/>
        </p:nvSpPr>
        <p:spPr>
          <a:xfrm>
            <a:off x="304800" y="6437376"/>
            <a:ext cx="8534400" cy="182880"/>
          </a:xfrm>
          <a:prstGeom prst="rect">
            <a:avLst/>
          </a:prstGeom>
        </p:spPr>
        <p:txBody>
          <a:bodyPr vert="horz" lIns="0" tIns="0" rIns="0" bIns="0" rtlCol="0" anchor="ctr"/>
          <a:lstStyle>
            <a:defPPr>
              <a:defRPr lang="en-US"/>
            </a:defPPr>
            <a:lvl1pPr marL="0" algn="r" defTabSz="914400" rtl="0" eaLnBrk="1" latinLnBrk="0" hangingPunct="1">
              <a:defRPr sz="800" kern="1200" baseline="0">
                <a:solidFill>
                  <a:schemeClr val="tx1"/>
                </a:solidFill>
                <a:latin typeface="+mn-lt"/>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solidFill>
                  <a:srgbClr val="000000"/>
                </a:solidFill>
                <a:latin typeface="IBM Plex Sans"/>
              </a:rPr>
              <a:t>IBM Watson AI / Watson &amp; Cloud Platform Expert Services / © IBM Corporation</a:t>
            </a:r>
            <a:endParaRPr lang="en-US" dirty="0">
              <a:solidFill>
                <a:srgbClr val="000000"/>
              </a:solidFill>
              <a:latin typeface="IBM Plex Sans"/>
            </a:endParaRPr>
          </a:p>
        </p:txBody>
      </p:sp>
    </p:spTree>
    <p:extLst>
      <p:ext uri="{BB962C8B-B14F-4D97-AF65-F5344CB8AC3E}">
        <p14:creationId xmlns:p14="http://schemas.microsoft.com/office/powerpoint/2010/main" val="3038896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7D9FE8-6E6B-EC48-9CE0-F84851D2D9E1}"/>
              </a:ext>
            </a:extLst>
          </p:cNvPr>
          <p:cNvSpPr/>
          <p:nvPr/>
        </p:nvSpPr>
        <p:spPr>
          <a:xfrm>
            <a:off x="304800" y="1707076"/>
            <a:ext cx="11636739" cy="4641178"/>
          </a:xfrm>
          <a:prstGeom prst="rect">
            <a:avLst/>
          </a:prstGeom>
          <a:solidFill>
            <a:schemeClr val="tx1"/>
          </a:solidFill>
          <a:ln>
            <a:solidFill>
              <a:schemeClr val="tx1"/>
            </a:solidFill>
          </a:ln>
        </p:spPr>
        <p:txBody>
          <a:bodyPr wrap="square" lIns="0" tIns="0" rIns="0" bIns="0" rtlCol="0" anchor="ctr">
            <a:noAutofit/>
          </a:bodyPr>
          <a:lstStyle/>
          <a:p>
            <a:pPr algn="ctr"/>
            <a:endParaRPr lang="en-US" sz="1200" dirty="0" err="1">
              <a:solidFill>
                <a:srgbClr val="FFFFFF"/>
              </a:solidFill>
              <a:cs typeface="Arial"/>
            </a:endParaRPr>
          </a:p>
        </p:txBody>
      </p:sp>
      <p:sp>
        <p:nvSpPr>
          <p:cNvPr id="26" name="Rounded Rectangle 53"/>
          <p:cNvSpPr/>
          <p:nvPr/>
        </p:nvSpPr>
        <p:spPr>
          <a:xfrm>
            <a:off x="304800" y="5446796"/>
            <a:ext cx="10814304" cy="365760"/>
          </a:xfrm>
          <a:prstGeom prst="rect">
            <a:avLst/>
          </a:prstGeom>
          <a:solidFill>
            <a:schemeClr val="accent3">
              <a:lumMod val="75000"/>
            </a:schemeClr>
          </a:solidFill>
          <a:ln>
            <a:noFill/>
          </a:ln>
        </p:spPr>
        <p:txBody>
          <a:bodyPr lIns="0" tIns="0" rIns="0" bIns="0" anchor="ctr" anchorCtr="0">
            <a:noAutofit/>
          </a:bodyPr>
          <a:lstStyle/>
          <a:p>
            <a:pPr algn="ctr">
              <a:lnSpc>
                <a:spcPct val="90000"/>
              </a:lnSpc>
              <a:buClr>
                <a:srgbClr val="FFFFFF"/>
              </a:buClr>
            </a:pPr>
            <a:r>
              <a:rPr lang="en-US" sz="1600" i="1" kern="0" dirty="0">
                <a:solidFill>
                  <a:schemeClr val="bg2"/>
                </a:solidFill>
                <a:ea typeface="Arial"/>
              </a:rPr>
              <a:t>Infrastructure</a:t>
            </a:r>
          </a:p>
        </p:txBody>
      </p:sp>
      <p:sp>
        <p:nvSpPr>
          <p:cNvPr id="16" name="Snip Single Corner Rectangle 15"/>
          <p:cNvSpPr/>
          <p:nvPr/>
        </p:nvSpPr>
        <p:spPr>
          <a:xfrm>
            <a:off x="6912225" y="1800697"/>
            <a:ext cx="4438527" cy="817184"/>
          </a:xfrm>
          <a:prstGeom prst="snip1Rect">
            <a:avLst/>
          </a:prstGeom>
          <a:solidFill>
            <a:schemeClr val="bg2"/>
          </a:solidFill>
          <a:ln w="38100">
            <a:noFill/>
          </a:ln>
        </p:spPr>
        <p:txBody>
          <a:bodyPr lIns="0" tIns="0" rIns="0" bIns="0" anchor="t" anchorCtr="0">
            <a:noAutofit/>
          </a:bodyPr>
          <a:lstStyle/>
          <a:p>
            <a:pPr algn="ctr">
              <a:buClr>
                <a:srgbClr val="000000"/>
              </a:buClr>
            </a:pPr>
            <a:r>
              <a:rPr lang="en-US" sz="1600" b="1" kern="0" dirty="0">
                <a:solidFill>
                  <a:schemeClr val="accent3"/>
                </a:solidFill>
                <a:effectLst/>
                <a:ea typeface="Helvetica Neue Light"/>
              </a:rPr>
              <a:t>Dashboards</a:t>
            </a:r>
          </a:p>
          <a:p>
            <a:pPr algn="ctr">
              <a:buClr>
                <a:srgbClr val="000000"/>
              </a:buClr>
            </a:pPr>
            <a:r>
              <a:rPr lang="en-US" sz="1067" b="1" i="1" kern="0" dirty="0">
                <a:solidFill>
                  <a:schemeClr val="accent3"/>
                </a:solidFill>
                <a:effectLst/>
                <a:ea typeface="Helvetica Neue Light"/>
              </a:rPr>
              <a:t>Dashboarding &amp; reporting</a:t>
            </a:r>
          </a:p>
        </p:txBody>
      </p:sp>
      <p:sp>
        <p:nvSpPr>
          <p:cNvPr id="14" name="Snip Single Corner Rectangle 13"/>
          <p:cNvSpPr/>
          <p:nvPr/>
        </p:nvSpPr>
        <p:spPr>
          <a:xfrm>
            <a:off x="304800" y="1801143"/>
            <a:ext cx="3828288" cy="817184"/>
          </a:xfrm>
          <a:prstGeom prst="snip1Rect">
            <a:avLst/>
          </a:prstGeom>
          <a:solidFill>
            <a:schemeClr val="bg2"/>
          </a:solidFill>
          <a:ln w="38100">
            <a:noFill/>
          </a:ln>
        </p:spPr>
        <p:txBody>
          <a:bodyPr lIns="0" tIns="0" rIns="0" bIns="0" anchor="t" anchorCtr="0">
            <a:noAutofit/>
          </a:bodyPr>
          <a:lstStyle/>
          <a:p>
            <a:pPr algn="ctr">
              <a:buClr>
                <a:srgbClr val="000000"/>
              </a:buClr>
            </a:pPr>
            <a:r>
              <a:rPr lang="en-US" sz="1600" b="1" kern="0" dirty="0">
                <a:solidFill>
                  <a:schemeClr val="accent3"/>
                </a:solidFill>
                <a:effectLst/>
                <a:ea typeface="Helvetica Neue Light"/>
              </a:rPr>
              <a:t>Watson Studio</a:t>
            </a:r>
          </a:p>
          <a:p>
            <a:pPr algn="ctr">
              <a:buClr>
                <a:srgbClr val="000000"/>
              </a:buClr>
            </a:pPr>
            <a:r>
              <a:rPr lang="en-US" sz="1067" b="1" i="1" kern="0" dirty="0">
                <a:solidFill>
                  <a:schemeClr val="accent3"/>
                </a:solidFill>
                <a:effectLst/>
                <a:ea typeface="Helvetica Neue Light"/>
              </a:rPr>
              <a:t>Collaborative data science</a:t>
            </a:r>
          </a:p>
        </p:txBody>
      </p:sp>
      <p:sp>
        <p:nvSpPr>
          <p:cNvPr id="2" name="Title 1"/>
          <p:cNvSpPr>
            <a:spLocks noGrp="1"/>
          </p:cNvSpPr>
          <p:nvPr>
            <p:ph type="title"/>
          </p:nvPr>
        </p:nvSpPr>
        <p:spPr>
          <a:xfrm>
            <a:off x="304800" y="268224"/>
            <a:ext cx="8541449" cy="853440"/>
          </a:xfrm>
        </p:spPr>
        <p:txBody>
          <a:bodyPr/>
          <a:lstStyle/>
          <a:p>
            <a:r>
              <a:rPr lang="en-US" b="1" dirty="0">
                <a:ea typeface="Arial"/>
                <a:cs typeface="Arial"/>
              </a:rPr>
              <a:t>The IBM Watson is a platform for data</a:t>
            </a:r>
          </a:p>
        </p:txBody>
      </p:sp>
      <p:sp>
        <p:nvSpPr>
          <p:cNvPr id="13" name="Snip Single Corner Rectangle 12"/>
          <p:cNvSpPr/>
          <p:nvPr/>
        </p:nvSpPr>
        <p:spPr>
          <a:xfrm>
            <a:off x="3907537" y="1800920"/>
            <a:ext cx="3337484" cy="817184"/>
          </a:xfrm>
          <a:prstGeom prst="snip1Rect">
            <a:avLst/>
          </a:prstGeom>
          <a:solidFill>
            <a:schemeClr val="bg2"/>
          </a:solidFill>
          <a:ln w="38100">
            <a:noFill/>
          </a:ln>
        </p:spPr>
        <p:txBody>
          <a:bodyPr lIns="0" tIns="0" rIns="0" bIns="0" anchor="t" anchorCtr="0">
            <a:noAutofit/>
          </a:bodyPr>
          <a:lstStyle/>
          <a:p>
            <a:pPr algn="ctr">
              <a:buClr>
                <a:srgbClr val="000000"/>
              </a:buClr>
            </a:pPr>
            <a:r>
              <a:rPr lang="en-US" sz="1600" b="1" kern="0" dirty="0">
                <a:solidFill>
                  <a:schemeClr val="accent3"/>
                </a:solidFill>
                <a:effectLst/>
                <a:ea typeface="Helvetica Neue Light"/>
              </a:rPr>
              <a:t>Data Refinery</a:t>
            </a:r>
          </a:p>
          <a:p>
            <a:pPr algn="ctr">
              <a:buClr>
                <a:srgbClr val="000000"/>
              </a:buClr>
            </a:pPr>
            <a:r>
              <a:rPr lang="en-US" sz="1067" b="1" i="1" kern="0" dirty="0">
                <a:solidFill>
                  <a:schemeClr val="accent3"/>
                </a:solidFill>
                <a:effectLst/>
                <a:ea typeface="Helvetica Neue Light"/>
              </a:rPr>
              <a:t>Data preparation &amp; integration</a:t>
            </a:r>
          </a:p>
          <a:p>
            <a:pPr algn="ctr">
              <a:buClr>
                <a:srgbClr val="000000"/>
              </a:buClr>
            </a:pPr>
            <a:endParaRPr lang="en-US" sz="1067" b="1" i="1" kern="0" dirty="0">
              <a:solidFill>
                <a:schemeClr val="accent3"/>
              </a:solidFill>
              <a:effectLst/>
              <a:ea typeface="Helvetica Neue Light"/>
            </a:endParaRPr>
          </a:p>
        </p:txBody>
      </p:sp>
      <p:sp>
        <p:nvSpPr>
          <p:cNvPr id="15" name="Rectangle 14"/>
          <p:cNvSpPr/>
          <p:nvPr/>
        </p:nvSpPr>
        <p:spPr>
          <a:xfrm>
            <a:off x="304800" y="1341317"/>
            <a:ext cx="11636739" cy="365759"/>
          </a:xfrm>
          <a:prstGeom prst="rect">
            <a:avLst/>
          </a:prstGeom>
          <a:solidFill>
            <a:schemeClr val="tx2">
              <a:lumMod val="90000"/>
            </a:schemeClr>
          </a:solidFill>
          <a:ln>
            <a:noFill/>
          </a:ln>
        </p:spPr>
        <p:txBody>
          <a:bodyPr lIns="0" tIns="0" rIns="0" bIns="0" anchor="ctr" anchorCtr="0">
            <a:noAutofit/>
          </a:bodyPr>
          <a:lstStyle/>
          <a:p>
            <a:pPr algn="ctr">
              <a:buClr>
                <a:srgbClr val="000000"/>
              </a:buClr>
            </a:pPr>
            <a:r>
              <a:rPr lang="en-US" sz="1600" i="1" kern="0" dirty="0">
                <a:ea typeface="Helvetica Neue Light"/>
              </a:rPr>
              <a:t>Self Service Experience</a:t>
            </a:r>
          </a:p>
        </p:txBody>
      </p:sp>
      <p:sp>
        <p:nvSpPr>
          <p:cNvPr id="19" name="Rounded Rectangle 52"/>
          <p:cNvSpPr/>
          <p:nvPr/>
        </p:nvSpPr>
        <p:spPr>
          <a:xfrm>
            <a:off x="304800" y="2741429"/>
            <a:ext cx="10814304" cy="365759"/>
          </a:xfrm>
          <a:prstGeom prst="rect">
            <a:avLst/>
          </a:prstGeom>
          <a:solidFill>
            <a:schemeClr val="accent3">
              <a:lumMod val="75000"/>
            </a:schemeClr>
          </a:solidFill>
          <a:ln>
            <a:noFill/>
          </a:ln>
        </p:spPr>
        <p:txBody>
          <a:bodyPr lIns="0" tIns="0" rIns="0" bIns="0" anchor="ctr" anchorCtr="0">
            <a:noAutofit/>
          </a:bodyPr>
          <a:lstStyle/>
          <a:p>
            <a:pPr algn="ctr">
              <a:lnSpc>
                <a:spcPct val="90000"/>
              </a:lnSpc>
              <a:buClr>
                <a:srgbClr val="FFFFFF"/>
              </a:buClr>
            </a:pPr>
            <a:r>
              <a:rPr lang="en-US" sz="1600" i="1" kern="0" dirty="0">
                <a:solidFill>
                  <a:schemeClr val="bg2"/>
                </a:solidFill>
                <a:ea typeface="Arial"/>
              </a:rPr>
              <a:t>Data Movement and Processing</a:t>
            </a:r>
          </a:p>
        </p:txBody>
      </p:sp>
      <p:sp>
        <p:nvSpPr>
          <p:cNvPr id="20" name="Rounded Rectangle 62"/>
          <p:cNvSpPr/>
          <p:nvPr/>
        </p:nvSpPr>
        <p:spPr>
          <a:xfrm>
            <a:off x="6791875" y="3201255"/>
            <a:ext cx="1958220" cy="768091"/>
          </a:xfrm>
          <a:prstGeom prst="rect">
            <a:avLst/>
          </a:prstGeom>
          <a:solidFill>
            <a:schemeClr val="accent3"/>
          </a:solidFill>
          <a:ln w="38100">
            <a:solidFill>
              <a:schemeClr val="accent2"/>
            </a:solidFill>
          </a:ln>
        </p:spPr>
        <p:txBody>
          <a:bodyPr lIns="0" tIns="0" rIns="0" bIns="0" anchor="ctr" anchorCtr="0">
            <a:noAutofit/>
          </a:bodyPr>
          <a:lstStyle/>
          <a:p>
            <a:pPr algn="ctr">
              <a:lnSpc>
                <a:spcPct val="90000"/>
              </a:lnSpc>
              <a:buClr>
                <a:srgbClr val="FFFFFF"/>
              </a:buClr>
            </a:pPr>
            <a:r>
              <a:rPr lang="en-US" sz="1600" kern="0" dirty="0">
                <a:solidFill>
                  <a:srgbClr val="FFFFFF"/>
                </a:solidFill>
                <a:ea typeface="Arial"/>
              </a:rPr>
              <a:t>Message Hub</a:t>
            </a:r>
          </a:p>
          <a:p>
            <a:pPr algn="ctr">
              <a:lnSpc>
                <a:spcPct val="90000"/>
              </a:lnSpc>
              <a:buClr>
                <a:srgbClr val="FFFFFF"/>
              </a:buClr>
            </a:pPr>
            <a:r>
              <a:rPr lang="en-US" sz="1067" i="1" kern="0" dirty="0">
                <a:solidFill>
                  <a:srgbClr val="FFFFFF"/>
                </a:solidFill>
                <a:ea typeface="Arial"/>
              </a:rPr>
              <a:t>Kafka</a:t>
            </a:r>
          </a:p>
        </p:txBody>
      </p:sp>
      <p:sp>
        <p:nvSpPr>
          <p:cNvPr id="21" name="Rounded Rectangle 63"/>
          <p:cNvSpPr/>
          <p:nvPr/>
        </p:nvSpPr>
        <p:spPr>
          <a:xfrm>
            <a:off x="304801" y="3201255"/>
            <a:ext cx="1958220" cy="768091"/>
          </a:xfrm>
          <a:prstGeom prst="rect">
            <a:avLst/>
          </a:prstGeom>
          <a:solidFill>
            <a:schemeClr val="accent3"/>
          </a:solidFill>
          <a:ln w="38100">
            <a:solidFill>
              <a:schemeClr val="accent2"/>
            </a:solidFill>
          </a:ln>
        </p:spPr>
        <p:txBody>
          <a:bodyPr lIns="0" tIns="0" rIns="0" bIns="0" anchor="ctr" anchorCtr="0">
            <a:noAutofit/>
          </a:bodyPr>
          <a:lstStyle/>
          <a:p>
            <a:pPr algn="ctr">
              <a:lnSpc>
                <a:spcPct val="90000"/>
              </a:lnSpc>
              <a:buClr>
                <a:srgbClr val="FFFFFF"/>
              </a:buClr>
            </a:pPr>
            <a:r>
              <a:rPr lang="en-US" sz="1600" kern="0" dirty="0">
                <a:solidFill>
                  <a:srgbClr val="FFFFFF"/>
                </a:solidFill>
                <a:ea typeface="Arial"/>
              </a:rPr>
              <a:t>Analytics Engine</a:t>
            </a:r>
          </a:p>
          <a:p>
            <a:pPr algn="ctr">
              <a:lnSpc>
                <a:spcPct val="90000"/>
              </a:lnSpc>
              <a:buClr>
                <a:srgbClr val="FFFFFF"/>
              </a:buClr>
            </a:pPr>
            <a:r>
              <a:rPr lang="en-US" sz="1067" i="1" kern="0" dirty="0">
                <a:solidFill>
                  <a:srgbClr val="FFFFFF"/>
                </a:solidFill>
                <a:ea typeface="Arial"/>
              </a:rPr>
              <a:t>Hadoop &amp; Spark</a:t>
            </a:r>
          </a:p>
        </p:txBody>
      </p:sp>
      <p:sp>
        <p:nvSpPr>
          <p:cNvPr id="22" name="Rounded Rectangle 64"/>
          <p:cNvSpPr/>
          <p:nvPr/>
        </p:nvSpPr>
        <p:spPr>
          <a:xfrm>
            <a:off x="4626776" y="3201255"/>
            <a:ext cx="1955883" cy="765643"/>
          </a:xfrm>
          <a:prstGeom prst="rect">
            <a:avLst/>
          </a:prstGeom>
          <a:solidFill>
            <a:schemeClr val="accent3"/>
          </a:solidFill>
          <a:ln w="38100">
            <a:solidFill>
              <a:schemeClr val="accent2"/>
            </a:solidFill>
          </a:ln>
        </p:spPr>
        <p:txBody>
          <a:bodyPr lIns="0" tIns="0" rIns="0" bIns="0" anchor="ctr" anchorCtr="0">
            <a:noAutofit/>
          </a:bodyPr>
          <a:lstStyle/>
          <a:p>
            <a:pPr algn="ctr">
              <a:lnSpc>
                <a:spcPct val="90000"/>
              </a:lnSpc>
              <a:buClr>
                <a:srgbClr val="FFFFFF"/>
              </a:buClr>
            </a:pPr>
            <a:r>
              <a:rPr lang="en-US" sz="1600" kern="0" dirty="0">
                <a:solidFill>
                  <a:srgbClr val="FFFFFF"/>
                </a:solidFill>
                <a:ea typeface="Arial"/>
              </a:rPr>
              <a:t>Streaming Analytics</a:t>
            </a:r>
          </a:p>
          <a:p>
            <a:pPr algn="ctr">
              <a:lnSpc>
                <a:spcPct val="90000"/>
              </a:lnSpc>
              <a:buClr>
                <a:srgbClr val="FFFFFF"/>
              </a:buClr>
            </a:pPr>
            <a:r>
              <a:rPr lang="en-US" sz="1067" i="1" kern="0" dirty="0">
                <a:solidFill>
                  <a:srgbClr val="FFFFFF"/>
                </a:solidFill>
                <a:ea typeface="Arial"/>
              </a:rPr>
              <a:t>Analytics for data-in-motion</a:t>
            </a:r>
          </a:p>
        </p:txBody>
      </p:sp>
      <p:sp>
        <p:nvSpPr>
          <p:cNvPr id="23" name="Rounded Rectangle 65"/>
          <p:cNvSpPr/>
          <p:nvPr/>
        </p:nvSpPr>
        <p:spPr>
          <a:xfrm>
            <a:off x="2465789" y="3201255"/>
            <a:ext cx="1958220" cy="768091"/>
          </a:xfrm>
          <a:prstGeom prst="rect">
            <a:avLst/>
          </a:prstGeom>
          <a:solidFill>
            <a:schemeClr val="accent3"/>
          </a:solidFill>
          <a:ln w="38100">
            <a:solidFill>
              <a:schemeClr val="accent2"/>
            </a:solidFill>
          </a:ln>
        </p:spPr>
        <p:txBody>
          <a:bodyPr lIns="0" tIns="0" rIns="0" bIns="0" anchor="ctr" anchorCtr="0">
            <a:noAutofit/>
          </a:bodyPr>
          <a:lstStyle/>
          <a:p>
            <a:pPr algn="ctr">
              <a:lnSpc>
                <a:spcPct val="90000"/>
              </a:lnSpc>
              <a:buClr>
                <a:srgbClr val="FFFFFF"/>
              </a:buClr>
            </a:pPr>
            <a:r>
              <a:rPr lang="en-US" sz="1600" kern="0" dirty="0">
                <a:solidFill>
                  <a:srgbClr val="FFFFFF"/>
                </a:solidFill>
                <a:ea typeface="Arial"/>
              </a:rPr>
              <a:t>Watson Machine Learning</a:t>
            </a:r>
          </a:p>
          <a:p>
            <a:pPr algn="ctr">
              <a:lnSpc>
                <a:spcPct val="90000"/>
              </a:lnSpc>
              <a:buClr>
                <a:srgbClr val="FFFFFF"/>
              </a:buClr>
            </a:pPr>
            <a:r>
              <a:rPr lang="en-US" sz="1067" kern="0" dirty="0">
                <a:solidFill>
                  <a:srgbClr val="FFFFFF"/>
                </a:solidFill>
                <a:ea typeface="Arial"/>
              </a:rPr>
              <a:t>ML processing &amp; management</a:t>
            </a:r>
          </a:p>
        </p:txBody>
      </p:sp>
      <p:sp>
        <p:nvSpPr>
          <p:cNvPr id="24" name="Rounded Rectangle 63"/>
          <p:cNvSpPr/>
          <p:nvPr/>
        </p:nvSpPr>
        <p:spPr>
          <a:xfrm>
            <a:off x="8890705" y="3201255"/>
            <a:ext cx="1958220" cy="768091"/>
          </a:xfrm>
          <a:prstGeom prst="rect">
            <a:avLst/>
          </a:prstGeom>
          <a:solidFill>
            <a:schemeClr val="accent3"/>
          </a:solidFill>
          <a:ln w="38100">
            <a:solidFill>
              <a:schemeClr val="accent2"/>
            </a:solidFill>
          </a:ln>
        </p:spPr>
        <p:txBody>
          <a:bodyPr lIns="0" tIns="0" rIns="0" bIns="0" anchor="ctr" anchorCtr="0">
            <a:noAutofit/>
          </a:bodyPr>
          <a:lstStyle/>
          <a:p>
            <a:pPr algn="ctr">
              <a:lnSpc>
                <a:spcPct val="90000"/>
              </a:lnSpc>
              <a:buClr>
                <a:srgbClr val="FFFFFF"/>
              </a:buClr>
            </a:pPr>
            <a:r>
              <a:rPr lang="en-US" sz="1600" kern="0" dirty="0">
                <a:solidFill>
                  <a:srgbClr val="FFFFFF"/>
                </a:solidFill>
                <a:ea typeface="Arial"/>
              </a:rPr>
              <a:t>Lift</a:t>
            </a:r>
          </a:p>
          <a:p>
            <a:pPr algn="ctr">
              <a:lnSpc>
                <a:spcPct val="90000"/>
              </a:lnSpc>
              <a:buClr>
                <a:srgbClr val="FFFFFF"/>
              </a:buClr>
            </a:pPr>
            <a:r>
              <a:rPr lang="en-US" sz="1067" i="1" kern="0" dirty="0">
                <a:solidFill>
                  <a:srgbClr val="FFFFFF"/>
                </a:solidFill>
                <a:ea typeface="Arial"/>
              </a:rPr>
              <a:t>Ground-to-cloud transfer</a:t>
            </a:r>
          </a:p>
        </p:txBody>
      </p:sp>
      <p:sp>
        <p:nvSpPr>
          <p:cNvPr id="25" name="Rounded Rectangle 53"/>
          <p:cNvSpPr/>
          <p:nvPr/>
        </p:nvSpPr>
        <p:spPr>
          <a:xfrm>
            <a:off x="304800" y="4094844"/>
            <a:ext cx="10814304" cy="365760"/>
          </a:xfrm>
          <a:prstGeom prst="rect">
            <a:avLst/>
          </a:prstGeom>
          <a:solidFill>
            <a:schemeClr val="accent3">
              <a:lumMod val="75000"/>
            </a:schemeClr>
          </a:solidFill>
          <a:ln>
            <a:noFill/>
          </a:ln>
        </p:spPr>
        <p:txBody>
          <a:bodyPr lIns="0" tIns="0" rIns="0" bIns="0" anchor="ctr" anchorCtr="0">
            <a:noAutofit/>
          </a:bodyPr>
          <a:lstStyle/>
          <a:p>
            <a:pPr algn="ctr">
              <a:lnSpc>
                <a:spcPct val="90000"/>
              </a:lnSpc>
              <a:buClr>
                <a:srgbClr val="FFFFFF"/>
              </a:buClr>
            </a:pPr>
            <a:r>
              <a:rPr lang="en-US" sz="1600" i="1" kern="0" dirty="0">
                <a:solidFill>
                  <a:schemeClr val="bg2"/>
                </a:solidFill>
                <a:ea typeface="Arial"/>
              </a:rPr>
              <a:t>Data Persistence</a:t>
            </a:r>
          </a:p>
        </p:txBody>
      </p:sp>
      <p:sp>
        <p:nvSpPr>
          <p:cNvPr id="27" name="Rounded Rectangle 57"/>
          <p:cNvSpPr/>
          <p:nvPr/>
        </p:nvSpPr>
        <p:spPr>
          <a:xfrm>
            <a:off x="304803" y="4554673"/>
            <a:ext cx="1483940" cy="798511"/>
          </a:xfrm>
          <a:prstGeom prst="rect">
            <a:avLst/>
          </a:prstGeom>
          <a:solidFill>
            <a:schemeClr val="accent3"/>
          </a:solidFill>
          <a:ln w="38100">
            <a:solidFill>
              <a:schemeClr val="accent2"/>
            </a:solidFill>
          </a:ln>
        </p:spPr>
        <p:txBody>
          <a:bodyPr lIns="0" tIns="0" rIns="0" bIns="0" anchor="ctr" anchorCtr="0">
            <a:noAutofit/>
          </a:bodyPr>
          <a:lstStyle/>
          <a:p>
            <a:pPr algn="ctr">
              <a:lnSpc>
                <a:spcPct val="90000"/>
              </a:lnSpc>
              <a:buClr>
                <a:srgbClr val="FFFFFF"/>
              </a:buClr>
            </a:pPr>
            <a:r>
              <a:rPr lang="en-US" sz="1333" kern="0" dirty="0">
                <a:solidFill>
                  <a:srgbClr val="FFFFFF"/>
                </a:solidFill>
                <a:ea typeface="Arial"/>
              </a:rPr>
              <a:t>IBM Cloud Object Storage</a:t>
            </a:r>
          </a:p>
        </p:txBody>
      </p:sp>
      <p:sp>
        <p:nvSpPr>
          <p:cNvPr id="30" name="Rounded Rectangle 60"/>
          <p:cNvSpPr/>
          <p:nvPr/>
        </p:nvSpPr>
        <p:spPr>
          <a:xfrm>
            <a:off x="3586049" y="4554669"/>
            <a:ext cx="3136203" cy="798511"/>
          </a:xfrm>
          <a:prstGeom prst="rect">
            <a:avLst/>
          </a:prstGeom>
          <a:solidFill>
            <a:schemeClr val="accent3"/>
          </a:solidFill>
          <a:ln w="38100">
            <a:solidFill>
              <a:schemeClr val="accent2"/>
            </a:solidFill>
          </a:ln>
        </p:spPr>
        <p:txBody>
          <a:bodyPr lIns="0" tIns="0" rIns="0" bIns="0" anchor="ctr" anchorCtr="0">
            <a:noAutofit/>
          </a:bodyPr>
          <a:lstStyle/>
          <a:p>
            <a:pPr algn="ctr">
              <a:lnSpc>
                <a:spcPct val="90000"/>
              </a:lnSpc>
              <a:buClr>
                <a:srgbClr val="FFFFFF"/>
              </a:buClr>
            </a:pPr>
            <a:r>
              <a:rPr lang="en-US" sz="1333" kern="0" dirty="0">
                <a:solidFill>
                  <a:srgbClr val="FFFFFF"/>
                </a:solidFill>
                <a:ea typeface="Arial"/>
              </a:rPr>
              <a:t>Compose</a:t>
            </a:r>
          </a:p>
          <a:p>
            <a:pPr algn="ctr">
              <a:lnSpc>
                <a:spcPct val="90000"/>
              </a:lnSpc>
              <a:buClr>
                <a:srgbClr val="FFFFFF"/>
              </a:buClr>
            </a:pPr>
            <a:r>
              <a:rPr lang="en-US" sz="1067" kern="0" dirty="0">
                <a:solidFill>
                  <a:srgbClr val="FFFFFF"/>
                </a:solidFill>
                <a:ea typeface="Arial"/>
              </a:rPr>
              <a:t>(Mongo, Janus Graph, </a:t>
            </a:r>
            <a:r>
              <a:rPr lang="en-US" sz="1067" kern="0" dirty="0" err="1">
                <a:solidFill>
                  <a:srgbClr val="FFFFFF"/>
                </a:solidFill>
                <a:ea typeface="Arial"/>
              </a:rPr>
              <a:t>Redis</a:t>
            </a:r>
            <a:r>
              <a:rPr lang="en-US" sz="1067" kern="0" dirty="0">
                <a:solidFill>
                  <a:srgbClr val="FFFFFF"/>
                </a:solidFill>
                <a:ea typeface="Arial"/>
              </a:rPr>
              <a:t>, Postgres, Elastic Search, </a:t>
            </a:r>
            <a:r>
              <a:rPr lang="en-US" sz="1067" kern="0" dirty="0" err="1">
                <a:solidFill>
                  <a:srgbClr val="FFFFFF"/>
                </a:solidFill>
                <a:ea typeface="Arial"/>
              </a:rPr>
              <a:t>ScyllaDB</a:t>
            </a:r>
            <a:r>
              <a:rPr lang="en-US" sz="1067" kern="0" dirty="0">
                <a:solidFill>
                  <a:srgbClr val="FFFFFF"/>
                </a:solidFill>
                <a:ea typeface="Arial"/>
              </a:rPr>
              <a:t>, MySQL, </a:t>
            </a:r>
            <a:r>
              <a:rPr lang="en-US" sz="1067" kern="0" dirty="0" err="1">
                <a:solidFill>
                  <a:srgbClr val="FFFFFF"/>
                </a:solidFill>
                <a:ea typeface="Arial"/>
              </a:rPr>
              <a:t>RabbitMQ</a:t>
            </a:r>
            <a:r>
              <a:rPr lang="en-US" sz="1067" kern="0" dirty="0">
                <a:solidFill>
                  <a:srgbClr val="FFFFFF"/>
                </a:solidFill>
                <a:ea typeface="Arial"/>
              </a:rPr>
              <a:t>, </a:t>
            </a:r>
            <a:r>
              <a:rPr lang="en-US" sz="1067" kern="0" dirty="0" err="1">
                <a:solidFill>
                  <a:srgbClr val="FFFFFF"/>
                </a:solidFill>
                <a:ea typeface="Arial"/>
              </a:rPr>
              <a:t>etcd</a:t>
            </a:r>
            <a:r>
              <a:rPr lang="en-US" sz="1067" kern="0" dirty="0">
                <a:solidFill>
                  <a:srgbClr val="FFFFFF"/>
                </a:solidFill>
                <a:ea typeface="Arial"/>
              </a:rPr>
              <a:t>, </a:t>
            </a:r>
            <a:r>
              <a:rPr lang="en-US" sz="1067" kern="0" dirty="0" err="1">
                <a:solidFill>
                  <a:srgbClr val="FFFFFF"/>
                </a:solidFill>
                <a:ea typeface="Arial"/>
              </a:rPr>
              <a:t>RethinkDB</a:t>
            </a:r>
            <a:endParaRPr lang="en-US" sz="1333" kern="0" dirty="0">
              <a:solidFill>
                <a:srgbClr val="FFFFFF"/>
              </a:solidFill>
              <a:ea typeface="Arial"/>
            </a:endParaRPr>
          </a:p>
        </p:txBody>
      </p:sp>
      <p:sp>
        <p:nvSpPr>
          <p:cNvPr id="31" name="Rounded Rectangle 27"/>
          <p:cNvSpPr/>
          <p:nvPr/>
        </p:nvSpPr>
        <p:spPr>
          <a:xfrm>
            <a:off x="8305211" y="4554665"/>
            <a:ext cx="1178628" cy="798511"/>
          </a:xfrm>
          <a:prstGeom prst="rect">
            <a:avLst/>
          </a:prstGeom>
          <a:solidFill>
            <a:schemeClr val="accent3"/>
          </a:solidFill>
          <a:ln w="38100">
            <a:solidFill>
              <a:schemeClr val="accent2"/>
            </a:solidFill>
          </a:ln>
        </p:spPr>
        <p:txBody>
          <a:bodyPr lIns="0" tIns="0" rIns="0" bIns="0" anchor="ctr" anchorCtr="0">
            <a:noAutofit/>
          </a:bodyPr>
          <a:lstStyle/>
          <a:p>
            <a:pPr algn="ctr">
              <a:lnSpc>
                <a:spcPct val="90000"/>
              </a:lnSpc>
              <a:buClr>
                <a:srgbClr val="FFFFFF"/>
              </a:buClr>
            </a:pPr>
            <a:r>
              <a:rPr lang="en-US" sz="1333" kern="0" dirty="0">
                <a:solidFill>
                  <a:srgbClr val="FFFFFF"/>
                </a:solidFill>
                <a:ea typeface="Arial"/>
              </a:rPr>
              <a:t>Db2 on Cloud</a:t>
            </a:r>
          </a:p>
        </p:txBody>
      </p:sp>
      <p:sp>
        <p:nvSpPr>
          <p:cNvPr id="32" name="Rounded Rectangle 28"/>
          <p:cNvSpPr/>
          <p:nvPr/>
        </p:nvSpPr>
        <p:spPr>
          <a:xfrm>
            <a:off x="6912226" y="4554666"/>
            <a:ext cx="1178628" cy="798511"/>
          </a:xfrm>
          <a:prstGeom prst="rect">
            <a:avLst/>
          </a:prstGeom>
          <a:solidFill>
            <a:schemeClr val="accent3"/>
          </a:solidFill>
          <a:ln w="38100">
            <a:solidFill>
              <a:schemeClr val="accent2"/>
            </a:solidFill>
          </a:ln>
        </p:spPr>
        <p:txBody>
          <a:bodyPr lIns="0" tIns="0" rIns="0" bIns="0" anchor="ctr" anchorCtr="0">
            <a:noAutofit/>
          </a:bodyPr>
          <a:lstStyle/>
          <a:p>
            <a:pPr algn="ctr">
              <a:lnSpc>
                <a:spcPct val="90000"/>
              </a:lnSpc>
              <a:buClr>
                <a:srgbClr val="FFFFFF"/>
              </a:buClr>
            </a:pPr>
            <a:r>
              <a:rPr lang="en-US" sz="1333" kern="0" dirty="0">
                <a:solidFill>
                  <a:srgbClr val="FFFFFF"/>
                </a:solidFill>
                <a:ea typeface="Arial"/>
              </a:rPr>
              <a:t>Db2 Warehouse </a:t>
            </a:r>
          </a:p>
          <a:p>
            <a:pPr algn="ctr">
              <a:lnSpc>
                <a:spcPct val="90000"/>
              </a:lnSpc>
              <a:buClr>
                <a:srgbClr val="FFFFFF"/>
              </a:buClr>
            </a:pPr>
            <a:r>
              <a:rPr lang="en-US" sz="1333" kern="0" dirty="0">
                <a:solidFill>
                  <a:srgbClr val="FFFFFF"/>
                </a:solidFill>
                <a:ea typeface="Arial"/>
              </a:rPr>
              <a:t>on Cloud</a:t>
            </a:r>
          </a:p>
        </p:txBody>
      </p:sp>
      <p:sp>
        <p:nvSpPr>
          <p:cNvPr id="33" name="Rounded Rectangle 29"/>
          <p:cNvSpPr/>
          <p:nvPr/>
        </p:nvSpPr>
        <p:spPr>
          <a:xfrm>
            <a:off x="1936435" y="4554669"/>
            <a:ext cx="1480311" cy="798511"/>
          </a:xfrm>
          <a:prstGeom prst="rect">
            <a:avLst/>
          </a:prstGeom>
          <a:solidFill>
            <a:schemeClr val="accent3"/>
          </a:solidFill>
          <a:ln w="38100">
            <a:solidFill>
              <a:schemeClr val="accent2"/>
            </a:solidFill>
          </a:ln>
        </p:spPr>
        <p:txBody>
          <a:bodyPr lIns="0" tIns="0" rIns="0" bIns="0" anchor="ctr" anchorCtr="0">
            <a:noAutofit/>
          </a:bodyPr>
          <a:lstStyle/>
          <a:p>
            <a:pPr algn="ctr">
              <a:lnSpc>
                <a:spcPct val="90000"/>
              </a:lnSpc>
              <a:buClr>
                <a:srgbClr val="FFFFFF"/>
              </a:buClr>
            </a:pPr>
            <a:r>
              <a:rPr lang="en-US" sz="1333" kern="0" dirty="0">
                <a:solidFill>
                  <a:srgbClr val="FFFFFF"/>
                </a:solidFill>
                <a:ea typeface="Arial"/>
              </a:rPr>
              <a:t>Cloudant</a:t>
            </a:r>
          </a:p>
        </p:txBody>
      </p:sp>
      <p:sp>
        <p:nvSpPr>
          <p:cNvPr id="35" name="Rounded Rectangle 28"/>
          <p:cNvSpPr/>
          <p:nvPr/>
        </p:nvSpPr>
        <p:spPr>
          <a:xfrm>
            <a:off x="9673813" y="4554665"/>
            <a:ext cx="1173945" cy="798511"/>
          </a:xfrm>
          <a:prstGeom prst="rect">
            <a:avLst/>
          </a:prstGeom>
          <a:solidFill>
            <a:schemeClr val="accent3"/>
          </a:solidFill>
          <a:ln w="38100">
            <a:solidFill>
              <a:schemeClr val="accent2"/>
            </a:solidFill>
          </a:ln>
        </p:spPr>
        <p:txBody>
          <a:bodyPr lIns="0" tIns="0" rIns="0" bIns="0" anchor="ctr" anchorCtr="0">
            <a:noAutofit/>
          </a:bodyPr>
          <a:lstStyle/>
          <a:p>
            <a:pPr algn="ctr">
              <a:lnSpc>
                <a:spcPct val="90000"/>
              </a:lnSpc>
              <a:buClr>
                <a:srgbClr val="FFFFFF"/>
              </a:buClr>
            </a:pPr>
            <a:r>
              <a:rPr lang="en-US" sz="1333" kern="0" dirty="0">
                <a:solidFill>
                  <a:srgbClr val="FFFFFF"/>
                </a:solidFill>
                <a:ea typeface="Arial"/>
              </a:rPr>
              <a:t>IBM Cloud </a:t>
            </a:r>
          </a:p>
          <a:p>
            <a:pPr algn="ctr">
              <a:lnSpc>
                <a:spcPct val="90000"/>
              </a:lnSpc>
              <a:buClr>
                <a:srgbClr val="FFFFFF"/>
              </a:buClr>
            </a:pPr>
            <a:r>
              <a:rPr lang="en-US" sz="1333" kern="0" dirty="0">
                <a:solidFill>
                  <a:srgbClr val="FFFFFF"/>
                </a:solidFill>
                <a:ea typeface="Arial"/>
              </a:rPr>
              <a:t>SQL Query</a:t>
            </a:r>
          </a:p>
        </p:txBody>
      </p:sp>
      <p:sp>
        <p:nvSpPr>
          <p:cNvPr id="36" name="Snip Single Corner Rectangle 35"/>
          <p:cNvSpPr/>
          <p:nvPr/>
        </p:nvSpPr>
        <p:spPr>
          <a:xfrm>
            <a:off x="10984093" y="1800697"/>
            <a:ext cx="957447" cy="4459772"/>
          </a:xfrm>
          <a:prstGeom prst="snip1Rect">
            <a:avLst/>
          </a:prstGeom>
          <a:solidFill>
            <a:schemeClr val="bg2"/>
          </a:solidFill>
          <a:ln w="57150">
            <a:noFill/>
          </a:ln>
        </p:spPr>
        <p:txBody>
          <a:bodyPr vert="vert" lIns="0" tIns="0" rIns="0" bIns="0" anchor="ctr" anchorCtr="0">
            <a:noAutofit/>
          </a:bodyPr>
          <a:lstStyle/>
          <a:p>
            <a:pPr algn="ctr">
              <a:buClr>
                <a:srgbClr val="000000"/>
              </a:buClr>
            </a:pPr>
            <a:r>
              <a:rPr lang="en-US" sz="1600" b="1" kern="0" dirty="0">
                <a:solidFill>
                  <a:schemeClr val="accent3"/>
                </a:solidFill>
                <a:effectLst/>
                <a:ea typeface="Helvetica Neue Light"/>
              </a:rPr>
              <a:t>Watson Knowledge Catalog</a:t>
            </a:r>
          </a:p>
          <a:p>
            <a:pPr algn="ctr">
              <a:buClr>
                <a:srgbClr val="000000"/>
              </a:buClr>
            </a:pPr>
            <a:r>
              <a:rPr lang="en-US" sz="1067" b="1" i="1" kern="0" dirty="0">
                <a:solidFill>
                  <a:schemeClr val="accent3"/>
                </a:solidFill>
                <a:effectLst/>
                <a:ea typeface="Helvetica Neue Light"/>
              </a:rPr>
              <a:t>Data &amp; analytical asset organization </a:t>
            </a:r>
          </a:p>
          <a:p>
            <a:pPr algn="ctr">
              <a:buClr>
                <a:srgbClr val="000000"/>
              </a:buClr>
            </a:pPr>
            <a:r>
              <a:rPr lang="en-US" sz="1067" b="1" i="1" kern="0" dirty="0">
                <a:solidFill>
                  <a:schemeClr val="accent3"/>
                </a:solidFill>
                <a:effectLst/>
                <a:ea typeface="Helvetica Neue Light"/>
              </a:rPr>
              <a:t>with governance</a:t>
            </a:r>
          </a:p>
        </p:txBody>
      </p:sp>
      <p:sp>
        <p:nvSpPr>
          <p:cNvPr id="28" name="Rounded Rectangle 57"/>
          <p:cNvSpPr/>
          <p:nvPr/>
        </p:nvSpPr>
        <p:spPr>
          <a:xfrm>
            <a:off x="297751" y="5861212"/>
            <a:ext cx="3352800" cy="399256"/>
          </a:xfrm>
          <a:prstGeom prst="rect">
            <a:avLst/>
          </a:prstGeom>
          <a:solidFill>
            <a:schemeClr val="accent1"/>
          </a:solidFill>
          <a:ln w="38100">
            <a:noFill/>
          </a:ln>
        </p:spPr>
        <p:txBody>
          <a:bodyPr lIns="0" tIns="0" rIns="0" bIns="0" anchor="ctr" anchorCtr="0">
            <a:noAutofit/>
          </a:bodyPr>
          <a:lstStyle/>
          <a:p>
            <a:pPr algn="ctr">
              <a:lnSpc>
                <a:spcPct val="90000"/>
              </a:lnSpc>
              <a:buClr>
                <a:srgbClr val="FFFFFF"/>
              </a:buClr>
            </a:pPr>
            <a:r>
              <a:rPr lang="en-US" sz="1333" kern="0" dirty="0">
                <a:solidFill>
                  <a:srgbClr val="FFFFFF"/>
                </a:solidFill>
                <a:ea typeface="Arial"/>
              </a:rPr>
              <a:t>Availability Zones</a:t>
            </a:r>
          </a:p>
        </p:txBody>
      </p:sp>
      <p:sp>
        <p:nvSpPr>
          <p:cNvPr id="29" name="Rounded Rectangle 57"/>
          <p:cNvSpPr/>
          <p:nvPr/>
        </p:nvSpPr>
        <p:spPr>
          <a:xfrm>
            <a:off x="3848460" y="5861212"/>
            <a:ext cx="3491505" cy="399256"/>
          </a:xfrm>
          <a:prstGeom prst="rect">
            <a:avLst/>
          </a:prstGeom>
          <a:solidFill>
            <a:schemeClr val="accent1"/>
          </a:solidFill>
          <a:ln w="38100">
            <a:noFill/>
          </a:ln>
        </p:spPr>
        <p:txBody>
          <a:bodyPr lIns="0" tIns="0" rIns="0" bIns="0" anchor="ctr" anchorCtr="0">
            <a:noAutofit/>
          </a:bodyPr>
          <a:lstStyle/>
          <a:p>
            <a:pPr algn="ctr">
              <a:lnSpc>
                <a:spcPct val="90000"/>
              </a:lnSpc>
              <a:buClr>
                <a:srgbClr val="FFFFFF"/>
              </a:buClr>
            </a:pPr>
            <a:r>
              <a:rPr lang="en-US" sz="1333" kern="0" dirty="0">
                <a:solidFill>
                  <a:srgbClr val="FFFFFF"/>
                </a:solidFill>
                <a:ea typeface="Arial"/>
              </a:rPr>
              <a:t>Identity &amp; Access Controls</a:t>
            </a:r>
          </a:p>
        </p:txBody>
      </p:sp>
      <p:sp>
        <p:nvSpPr>
          <p:cNvPr id="34" name="Rounded Rectangle 57"/>
          <p:cNvSpPr/>
          <p:nvPr/>
        </p:nvSpPr>
        <p:spPr>
          <a:xfrm>
            <a:off x="7537872" y="5861212"/>
            <a:ext cx="3352800" cy="399256"/>
          </a:xfrm>
          <a:prstGeom prst="rect">
            <a:avLst/>
          </a:prstGeom>
          <a:solidFill>
            <a:schemeClr val="accent1"/>
          </a:solidFill>
          <a:ln w="38100">
            <a:noFill/>
          </a:ln>
        </p:spPr>
        <p:txBody>
          <a:bodyPr lIns="0" tIns="0" rIns="0" bIns="0" anchor="ctr" anchorCtr="0">
            <a:noAutofit/>
          </a:bodyPr>
          <a:lstStyle/>
          <a:p>
            <a:pPr algn="ctr">
              <a:lnSpc>
                <a:spcPct val="90000"/>
              </a:lnSpc>
              <a:buClr>
                <a:srgbClr val="FFFFFF"/>
              </a:buClr>
            </a:pPr>
            <a:r>
              <a:rPr lang="en-US" sz="1333" kern="0" dirty="0">
                <a:solidFill>
                  <a:srgbClr val="FFFFFF"/>
                </a:solidFill>
                <a:ea typeface="Arial"/>
              </a:rPr>
              <a:t>Encryption Key Management</a:t>
            </a:r>
          </a:p>
        </p:txBody>
      </p:sp>
      <p:sp>
        <p:nvSpPr>
          <p:cNvPr id="5" name="Slide Number Placeholder 4">
            <a:extLst>
              <a:ext uri="{FF2B5EF4-FFF2-40B4-BE49-F238E27FC236}">
                <a16:creationId xmlns:a16="http://schemas.microsoft.com/office/drawing/2014/main" id="{090B59E8-108D-AB45-9072-A30C24FD66F3}"/>
              </a:ext>
            </a:extLst>
          </p:cNvPr>
          <p:cNvSpPr>
            <a:spLocks noGrp="1"/>
          </p:cNvSpPr>
          <p:nvPr>
            <p:ph type="sldNum" sz="quarter" idx="10"/>
          </p:nvPr>
        </p:nvSpPr>
        <p:spPr/>
        <p:txBody>
          <a:bodyPr/>
          <a:lstStyle/>
          <a:p>
            <a:fld id="{D0BE6F14-FF48-0F4F-A8AA-2E3F25371E4A}" type="slidenum">
              <a:rPr lang="en-US" smtClean="0"/>
              <a:pPr/>
              <a:t>24</a:t>
            </a:fld>
            <a:endParaRPr lang="en-US"/>
          </a:p>
        </p:txBody>
      </p:sp>
      <p:sp>
        <p:nvSpPr>
          <p:cNvPr id="37" name="Footer Placeholder 2">
            <a:extLst>
              <a:ext uri="{FF2B5EF4-FFF2-40B4-BE49-F238E27FC236}">
                <a16:creationId xmlns:a16="http://schemas.microsoft.com/office/drawing/2014/main" id="{B26856FA-8504-4A75-A83E-E4D83405609E}"/>
              </a:ext>
            </a:extLst>
          </p:cNvPr>
          <p:cNvSpPr txBox="1">
            <a:spLocks/>
          </p:cNvSpPr>
          <p:nvPr/>
        </p:nvSpPr>
        <p:spPr>
          <a:xfrm>
            <a:off x="304800" y="6437376"/>
            <a:ext cx="8534400" cy="182880"/>
          </a:xfrm>
          <a:prstGeom prst="rect">
            <a:avLst/>
          </a:prstGeom>
        </p:spPr>
        <p:txBody>
          <a:bodyPr vert="horz" lIns="0" tIns="0" rIns="0" bIns="0" rtlCol="0" anchor="ctr"/>
          <a:lstStyle>
            <a:defPPr>
              <a:defRPr lang="en-US"/>
            </a:defPPr>
            <a:lvl1pPr marL="0" algn="r" defTabSz="914400" rtl="0" eaLnBrk="1" latinLnBrk="0" hangingPunct="1">
              <a:defRPr sz="800" kern="1200" baseline="0">
                <a:solidFill>
                  <a:schemeClr val="tx1"/>
                </a:solidFill>
                <a:latin typeface="+mn-lt"/>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solidFill>
                  <a:srgbClr val="000000"/>
                </a:solidFill>
                <a:latin typeface="IBM Plex Sans"/>
              </a:rPr>
              <a:t>IBM Watson AI / Watson &amp; Cloud Platform Expert Services / © IBM Corporation</a:t>
            </a:r>
            <a:endParaRPr lang="en-US" dirty="0">
              <a:solidFill>
                <a:srgbClr val="000000"/>
              </a:solidFill>
              <a:latin typeface="IBM Plex Sans"/>
            </a:endParaRPr>
          </a:p>
        </p:txBody>
      </p:sp>
    </p:spTree>
    <p:extLst>
      <p:ext uri="{BB962C8B-B14F-4D97-AF65-F5344CB8AC3E}">
        <p14:creationId xmlns:p14="http://schemas.microsoft.com/office/powerpoint/2010/main" val="255044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IBM Watson Data Overview</a:t>
            </a:r>
            <a:br>
              <a:rPr lang="en-US" dirty="0"/>
            </a:br>
            <a:br>
              <a:rPr lang="en-US" dirty="0"/>
            </a:br>
            <a:br>
              <a:rPr lang="en-US" dirty="0"/>
            </a:br>
            <a:br>
              <a:rPr lang="en-US" dirty="0"/>
            </a:br>
            <a:br>
              <a:rPr lang="en-US" dirty="0"/>
            </a:br>
            <a:br>
              <a:rPr lang="en-US" dirty="0"/>
            </a:br>
            <a:br>
              <a:rPr lang="en-US" dirty="0"/>
            </a:br>
            <a:r>
              <a:rPr lang="en-US" sz="1800" dirty="0">
                <a:solidFill>
                  <a:srgbClr val="0070C0"/>
                </a:solidFill>
              </a:rPr>
              <a:t>Watson Studio is an integrated platform of tools, services and data that help companies accelerate their shift to become data-driven organizations.</a:t>
            </a:r>
            <a:br>
              <a:rPr lang="en-US" sz="1800" dirty="0">
                <a:solidFill>
                  <a:srgbClr val="0070C0"/>
                </a:solidFill>
              </a:rPr>
            </a:br>
            <a:br>
              <a:rPr lang="en-SG" sz="1800" dirty="0">
                <a:solidFill>
                  <a:srgbClr val="0070C0"/>
                </a:solidFill>
              </a:rPr>
            </a:br>
            <a:r>
              <a:rPr lang="en-SG" sz="1800" dirty="0">
                <a:solidFill>
                  <a:srgbClr val="0070C0"/>
                </a:solidFill>
              </a:rPr>
              <a:t>Data Science is a team sport and Watson Studio</a:t>
            </a:r>
            <a:r>
              <a:rPr lang="en-US" sz="1800" dirty="0">
                <a:solidFill>
                  <a:srgbClr val="0070C0"/>
                </a:solidFill>
              </a:rPr>
              <a:t> was built as a collaborative platform for a community.</a:t>
            </a:r>
          </a:p>
        </p:txBody>
      </p:sp>
      <p:sp>
        <p:nvSpPr>
          <p:cNvPr id="2" name="Text Placeholder 1">
            <a:extLst>
              <a:ext uri="{FF2B5EF4-FFF2-40B4-BE49-F238E27FC236}">
                <a16:creationId xmlns:a16="http://schemas.microsoft.com/office/drawing/2014/main" id="{FF6F0D71-83BA-6242-A56C-19710262E84F}"/>
              </a:ext>
            </a:extLst>
          </p:cNvPr>
          <p:cNvSpPr>
            <a:spLocks noGrp="1"/>
          </p:cNvSpPr>
          <p:nvPr>
            <p:ph type="body" sz="quarter" idx="12"/>
          </p:nvPr>
        </p:nvSpPr>
        <p:spPr/>
        <p:txBody>
          <a:bodyPr/>
          <a:lstStyle/>
          <a:p>
            <a:pPr marL="342900" indent="-342900">
              <a:buFont typeface="Arial" charset="0"/>
              <a:buChar char="•"/>
            </a:pPr>
            <a:r>
              <a:rPr lang="en-US" dirty="0"/>
              <a:t>Why use IBM Watson Data</a:t>
            </a:r>
          </a:p>
          <a:p>
            <a:pPr marL="342900" indent="-342900">
              <a:buFont typeface="Arial" charset="0"/>
              <a:buChar char="•"/>
            </a:pPr>
            <a:r>
              <a:rPr lang="en-US" dirty="0"/>
              <a:t>Personas that engage with IBM Watson Data</a:t>
            </a:r>
          </a:p>
          <a:p>
            <a:pPr marL="342900" indent="-342900">
              <a:buFont typeface="Arial" charset="0"/>
              <a:buChar char="•"/>
            </a:pPr>
            <a:r>
              <a:rPr lang="en-US" dirty="0">
                <a:latin typeface="IBM Plex Sans" panose="020B0503050000000000" pitchFamily="34" charset="77"/>
              </a:rPr>
              <a:t>Solution Development Method Approach (CRISP-DM)</a:t>
            </a:r>
            <a:endParaRPr lang="en-US" dirty="0"/>
          </a:p>
          <a:p>
            <a:endParaRPr lang="en-US" dirty="0"/>
          </a:p>
          <a:p>
            <a:endParaRPr lang="en-US" dirty="0"/>
          </a:p>
        </p:txBody>
      </p:sp>
      <p:sp>
        <p:nvSpPr>
          <p:cNvPr id="7" name="Slide Number Placeholder 6">
            <a:extLst>
              <a:ext uri="{FF2B5EF4-FFF2-40B4-BE49-F238E27FC236}">
                <a16:creationId xmlns:a16="http://schemas.microsoft.com/office/drawing/2014/main" id="{48D7133E-7075-3C4E-8524-78A846580D59}"/>
              </a:ext>
            </a:extLst>
          </p:cNvPr>
          <p:cNvSpPr>
            <a:spLocks noGrp="1"/>
          </p:cNvSpPr>
          <p:nvPr>
            <p:ph type="sldNum" sz="quarter" idx="10"/>
          </p:nvPr>
        </p:nvSpPr>
        <p:spPr/>
        <p:txBody>
          <a:bodyPr/>
          <a:lstStyle/>
          <a:p>
            <a:fld id="{D0BE6F14-FF48-0F4F-A8AA-2E3F25371E4A}" type="slidenum">
              <a:rPr lang="en-US" smtClean="0"/>
              <a:pPr/>
              <a:t>3</a:t>
            </a:fld>
            <a:endParaRPr lang="en-US"/>
          </a:p>
        </p:txBody>
      </p:sp>
      <p:sp>
        <p:nvSpPr>
          <p:cNvPr id="8" name="Footer Placeholder 2">
            <a:extLst>
              <a:ext uri="{FF2B5EF4-FFF2-40B4-BE49-F238E27FC236}">
                <a16:creationId xmlns:a16="http://schemas.microsoft.com/office/drawing/2014/main" id="{15A219CE-7CF0-44E5-8820-B9D65DB8C461}"/>
              </a:ext>
            </a:extLst>
          </p:cNvPr>
          <p:cNvSpPr txBox="1">
            <a:spLocks/>
          </p:cNvSpPr>
          <p:nvPr/>
        </p:nvSpPr>
        <p:spPr>
          <a:xfrm>
            <a:off x="304800" y="6437376"/>
            <a:ext cx="8534400" cy="182880"/>
          </a:xfrm>
          <a:prstGeom prst="rect">
            <a:avLst/>
          </a:prstGeom>
        </p:spPr>
        <p:txBody>
          <a:bodyPr vert="horz" lIns="0" tIns="0" rIns="0" bIns="0" rtlCol="0" anchor="ctr"/>
          <a:lstStyle>
            <a:defPPr>
              <a:defRPr lang="en-US"/>
            </a:defPPr>
            <a:lvl1pPr marL="0" algn="r" defTabSz="914400" rtl="0" eaLnBrk="1" latinLnBrk="0" hangingPunct="1">
              <a:defRPr sz="800" kern="1200" baseline="0">
                <a:solidFill>
                  <a:schemeClr val="bg2"/>
                </a:solidFill>
                <a:latin typeface="+mn-lt"/>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solidFill>
                  <a:srgbClr val="000000"/>
                </a:solidFill>
                <a:latin typeface="IBM Plex Sans"/>
              </a:rPr>
              <a:t>IBM Watson AI / Watson &amp; Cloud Platform Expert Services / © IBM Corporation</a:t>
            </a:r>
            <a:endParaRPr lang="en-US" dirty="0">
              <a:solidFill>
                <a:srgbClr val="000000"/>
              </a:solidFill>
              <a:latin typeface="IBM Plex Sans"/>
            </a:endParaRPr>
          </a:p>
        </p:txBody>
      </p:sp>
    </p:spTree>
    <p:extLst>
      <p:ext uri="{BB962C8B-B14F-4D97-AF65-F5344CB8AC3E}">
        <p14:creationId xmlns:p14="http://schemas.microsoft.com/office/powerpoint/2010/main" val="3002196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 y="0"/>
            <a:ext cx="12191999" cy="6858000"/>
          </a:xfrm>
        </p:spPr>
        <p:txBody>
          <a:bodyPr vert="horz" lIns="0" tIns="0" rIns="0" bIns="0" rtlCol="0" anchor="t" anchorCtr="0">
            <a:noAutofit/>
          </a:bodyPr>
          <a:lstStyle/>
          <a:p>
            <a:pPr marL="228600"/>
            <a:br>
              <a:rPr lang="en-US" sz="3200" dirty="0">
                <a:solidFill>
                  <a:schemeClr val="accent1"/>
                </a:solidFill>
                <a:cs typeface="Arial"/>
              </a:rPr>
            </a:br>
            <a:r>
              <a:rPr lang="en-US" sz="3200" dirty="0">
                <a:solidFill>
                  <a:schemeClr val="accent1"/>
                </a:solidFill>
                <a:cs typeface="Arial"/>
              </a:rPr>
              <a:t>Why are enterprises struggling to capture the value of AI?</a:t>
            </a:r>
          </a:p>
        </p:txBody>
      </p:sp>
      <p:sp>
        <p:nvSpPr>
          <p:cNvPr id="2" name="Content Placeholder 1"/>
          <p:cNvSpPr>
            <a:spLocks noGrp="1"/>
          </p:cNvSpPr>
          <p:nvPr>
            <p:ph sz="quarter" idx="15"/>
          </p:nvPr>
        </p:nvSpPr>
        <p:spPr>
          <a:xfrm>
            <a:off x="9143997" y="2535621"/>
            <a:ext cx="3048000" cy="3429000"/>
          </a:xfrm>
        </p:spPr>
        <p:txBody>
          <a:bodyPr/>
          <a:lstStyle/>
          <a:p>
            <a:r>
              <a:rPr lang="en-US" dirty="0"/>
              <a:t>Tools &amp; Infrastructure</a:t>
            </a:r>
          </a:p>
          <a:p>
            <a:pPr marL="146300" indent="-146300">
              <a:lnSpc>
                <a:spcPct val="120000"/>
              </a:lnSpc>
              <a:spcAft>
                <a:spcPts val="533"/>
              </a:spcAft>
              <a:buFont typeface="Arial"/>
              <a:buChar char="•"/>
            </a:pPr>
            <a:r>
              <a:rPr lang="en-US" dirty="0">
                <a:solidFill>
                  <a:srgbClr val="DDDDDD"/>
                </a:solidFill>
              </a:rPr>
              <a:t>Need an environment that enables a “fail fast” approach</a:t>
            </a:r>
          </a:p>
          <a:p>
            <a:pPr marL="146300" indent="-146300">
              <a:lnSpc>
                <a:spcPct val="120000"/>
              </a:lnSpc>
              <a:spcAft>
                <a:spcPts val="533"/>
              </a:spcAft>
              <a:buFont typeface="Arial"/>
              <a:buChar char="•"/>
            </a:pPr>
            <a:r>
              <a:rPr lang="en-US" dirty="0">
                <a:solidFill>
                  <a:srgbClr val="DDDDDD"/>
                </a:solidFill>
              </a:rPr>
              <a:t>Discrete tools present barriers to productivity</a:t>
            </a:r>
          </a:p>
        </p:txBody>
      </p:sp>
      <p:sp>
        <p:nvSpPr>
          <p:cNvPr id="3" name="Content Placeholder 2"/>
          <p:cNvSpPr>
            <a:spLocks noGrp="1"/>
          </p:cNvSpPr>
          <p:nvPr>
            <p:ph sz="quarter" idx="16"/>
          </p:nvPr>
        </p:nvSpPr>
        <p:spPr>
          <a:xfrm>
            <a:off x="3048000" y="2535621"/>
            <a:ext cx="3048000" cy="3429000"/>
          </a:xfrm>
        </p:spPr>
        <p:txBody>
          <a:bodyPr/>
          <a:lstStyle/>
          <a:p>
            <a:r>
              <a:rPr lang="en-US" dirty="0"/>
              <a:t>Governance</a:t>
            </a:r>
          </a:p>
          <a:p>
            <a:pPr marL="146300" indent="-146300">
              <a:lnSpc>
                <a:spcPct val="120000"/>
              </a:lnSpc>
              <a:spcAft>
                <a:spcPts val="533"/>
              </a:spcAft>
              <a:buFont typeface="Arial"/>
              <a:buChar char="•"/>
            </a:pPr>
            <a:r>
              <a:rPr lang="en-US" dirty="0">
                <a:solidFill>
                  <a:srgbClr val="DDDDDD"/>
                </a:solidFill>
              </a:rPr>
              <a:t>If the data isn’t secure, self-service isn’t a reality</a:t>
            </a:r>
          </a:p>
          <a:p>
            <a:pPr marL="146300" indent="-146300">
              <a:lnSpc>
                <a:spcPct val="120000"/>
              </a:lnSpc>
              <a:spcAft>
                <a:spcPts val="533"/>
              </a:spcAft>
              <a:buFont typeface="Arial"/>
              <a:buChar char="•"/>
            </a:pPr>
            <a:r>
              <a:rPr lang="en-US" dirty="0">
                <a:solidFill>
                  <a:srgbClr val="DDDDDD"/>
                </a:solidFill>
              </a:rPr>
              <a:t>Challenge understanding data lineage and getting to a system of truth</a:t>
            </a:r>
          </a:p>
        </p:txBody>
      </p:sp>
      <p:sp>
        <p:nvSpPr>
          <p:cNvPr id="4" name="Content Placeholder 3"/>
          <p:cNvSpPr>
            <a:spLocks noGrp="1"/>
          </p:cNvSpPr>
          <p:nvPr>
            <p:ph sz="quarter" idx="17"/>
          </p:nvPr>
        </p:nvSpPr>
        <p:spPr>
          <a:xfrm>
            <a:off x="6096002" y="2535621"/>
            <a:ext cx="3047996" cy="3429000"/>
          </a:xfrm>
        </p:spPr>
        <p:txBody>
          <a:bodyPr/>
          <a:lstStyle/>
          <a:p>
            <a:r>
              <a:rPr lang="en-US" dirty="0"/>
              <a:t>Skills</a:t>
            </a:r>
          </a:p>
          <a:p>
            <a:pPr marL="146300" indent="-146300">
              <a:lnSpc>
                <a:spcPct val="120000"/>
              </a:lnSpc>
              <a:spcAft>
                <a:spcPts val="533"/>
              </a:spcAft>
              <a:buFont typeface="Arial"/>
              <a:buChar char="•"/>
            </a:pPr>
            <a:r>
              <a:rPr lang="en-US" dirty="0">
                <a:solidFill>
                  <a:srgbClr val="DDDDDD"/>
                </a:solidFill>
              </a:rPr>
              <a:t>Data Science skills are in low supply and high demand</a:t>
            </a:r>
          </a:p>
          <a:p>
            <a:pPr marL="146300" indent="-146300">
              <a:lnSpc>
                <a:spcPct val="120000"/>
              </a:lnSpc>
              <a:spcAft>
                <a:spcPts val="533"/>
              </a:spcAft>
              <a:buFont typeface="Arial"/>
              <a:buChar char="•"/>
            </a:pPr>
            <a:r>
              <a:rPr lang="en-US" dirty="0">
                <a:solidFill>
                  <a:srgbClr val="DDDDDD"/>
                </a:solidFill>
              </a:rPr>
              <a:t>Nurturing new data professionals is challenging</a:t>
            </a:r>
          </a:p>
        </p:txBody>
      </p:sp>
      <p:sp>
        <p:nvSpPr>
          <p:cNvPr id="5" name="Content Placeholder 4"/>
          <p:cNvSpPr>
            <a:spLocks noGrp="1"/>
          </p:cNvSpPr>
          <p:nvPr>
            <p:ph sz="quarter" idx="18"/>
          </p:nvPr>
        </p:nvSpPr>
        <p:spPr>
          <a:xfrm>
            <a:off x="0" y="2535621"/>
            <a:ext cx="3048000" cy="3429000"/>
          </a:xfrm>
        </p:spPr>
        <p:txBody>
          <a:bodyPr/>
          <a:lstStyle/>
          <a:p>
            <a:r>
              <a:rPr lang="en-US" dirty="0"/>
              <a:t>Data</a:t>
            </a:r>
          </a:p>
          <a:p>
            <a:pPr marL="146300" indent="-146300">
              <a:lnSpc>
                <a:spcPct val="120000"/>
              </a:lnSpc>
              <a:spcAft>
                <a:spcPts val="533"/>
              </a:spcAft>
              <a:buFont typeface="Arial"/>
              <a:buChar char="•"/>
            </a:pPr>
            <a:r>
              <a:rPr lang="en-US" dirty="0">
                <a:solidFill>
                  <a:srgbClr val="DDDDDD"/>
                </a:solidFill>
              </a:rPr>
              <a:t>Data resides in silos &amp; difficult to access</a:t>
            </a:r>
          </a:p>
          <a:p>
            <a:pPr marL="146300" indent="-146300">
              <a:lnSpc>
                <a:spcPct val="120000"/>
              </a:lnSpc>
              <a:spcAft>
                <a:spcPts val="533"/>
              </a:spcAft>
              <a:buFont typeface="Arial"/>
              <a:buChar char="•"/>
            </a:pPr>
            <a:r>
              <a:rPr lang="en-US" dirty="0">
                <a:solidFill>
                  <a:srgbClr val="DDDDDD"/>
                </a:solidFill>
              </a:rPr>
              <a:t>Unstructured and external data wasn’t considered</a:t>
            </a:r>
          </a:p>
        </p:txBody>
      </p:sp>
      <p:sp>
        <p:nvSpPr>
          <p:cNvPr id="6" name="Slide Number Placeholder 5"/>
          <p:cNvSpPr>
            <a:spLocks noGrp="1"/>
          </p:cNvSpPr>
          <p:nvPr>
            <p:ph type="sldNum" sz="quarter" idx="10"/>
          </p:nvPr>
        </p:nvSpPr>
        <p:spPr/>
        <p:txBody>
          <a:bodyPr/>
          <a:lstStyle/>
          <a:p>
            <a:fld id="{D0BE6F14-FF48-0F4F-A8AA-2E3F25371E4A}" type="slidenum">
              <a:rPr lang="en-US" smtClean="0"/>
              <a:pPr/>
              <a:t>4</a:t>
            </a:fld>
            <a:endParaRPr lang="en-US"/>
          </a:p>
        </p:txBody>
      </p:sp>
      <p:sp>
        <p:nvSpPr>
          <p:cNvPr id="9" name="Footer Placeholder 2">
            <a:extLst>
              <a:ext uri="{FF2B5EF4-FFF2-40B4-BE49-F238E27FC236}">
                <a16:creationId xmlns:a16="http://schemas.microsoft.com/office/drawing/2014/main" id="{7307448B-8091-4968-A030-57BD236CF129}"/>
              </a:ext>
            </a:extLst>
          </p:cNvPr>
          <p:cNvSpPr txBox="1">
            <a:spLocks/>
          </p:cNvSpPr>
          <p:nvPr/>
        </p:nvSpPr>
        <p:spPr>
          <a:xfrm>
            <a:off x="304800" y="6437376"/>
            <a:ext cx="8534400" cy="182880"/>
          </a:xfrm>
          <a:prstGeom prst="rect">
            <a:avLst/>
          </a:prstGeom>
        </p:spPr>
        <p:txBody>
          <a:bodyPr vert="horz" lIns="0" tIns="0" rIns="0" bIns="0" rtlCol="0" anchor="ctr"/>
          <a:lstStyle>
            <a:defPPr>
              <a:defRPr lang="en-US"/>
            </a:defPPr>
            <a:lvl1pPr marL="0" algn="r" defTabSz="914400" rtl="0" eaLnBrk="1" latinLnBrk="0" hangingPunct="1">
              <a:defRPr sz="800" kern="1200" baseline="0">
                <a:solidFill>
                  <a:schemeClr val="bg2"/>
                </a:solidFill>
                <a:latin typeface="+mn-lt"/>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dirty="0">
                <a:latin typeface="IBM Plex Sans"/>
              </a:rPr>
              <a:t>IBM Watson AI / Watson &amp; Cloud Platform Expert Services / © IBM Corporation</a:t>
            </a:r>
          </a:p>
        </p:txBody>
      </p:sp>
    </p:spTree>
    <p:extLst>
      <p:ext uri="{BB962C8B-B14F-4D97-AF65-F5344CB8AC3E}">
        <p14:creationId xmlns:p14="http://schemas.microsoft.com/office/powerpoint/2010/main" val="4236553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4382" y="-18289"/>
            <a:ext cx="7576457" cy="6453595"/>
          </a:xfrm>
          <a:prstGeom prst="rect">
            <a:avLst/>
          </a:prstGeom>
          <a:solidFill>
            <a:schemeClr val="tx1"/>
          </a:solidFill>
        </p:spPr>
        <p:txBody>
          <a:bodyPr wrap="square" lIns="0" tIns="0" rIns="0" bIns="0" rtlCol="0" anchor="ctr">
            <a:noAutofit/>
          </a:bodyPr>
          <a:lstStyle/>
          <a:p>
            <a:pPr algn="ctr"/>
            <a:endParaRPr lang="en-US" sz="1600" dirty="0" err="1">
              <a:solidFill>
                <a:srgbClr val="FFFFFF"/>
              </a:solidFill>
              <a:latin typeface="Arial"/>
              <a:cs typeface="Arial"/>
            </a:endParaRPr>
          </a:p>
        </p:txBody>
      </p:sp>
      <p:sp>
        <p:nvSpPr>
          <p:cNvPr id="7" name="Title 6"/>
          <p:cNvSpPr>
            <a:spLocks noGrp="1"/>
          </p:cNvSpPr>
          <p:nvPr>
            <p:ph type="title"/>
          </p:nvPr>
        </p:nvSpPr>
        <p:spPr>
          <a:xfrm>
            <a:off x="304798" y="268225"/>
            <a:ext cx="4200165" cy="5870532"/>
          </a:xfrm>
        </p:spPr>
        <p:txBody>
          <a:bodyPr anchor="ctr" anchorCtr="0"/>
          <a:lstStyle/>
          <a:p>
            <a:pPr algn="ctr"/>
            <a:r>
              <a:rPr lang="en-US" sz="4267" dirty="0"/>
              <a:t>IBM Watson Data</a:t>
            </a:r>
            <a:br>
              <a:rPr lang="en-US" dirty="0"/>
            </a:br>
            <a:r>
              <a:rPr lang="en-US" dirty="0"/>
              <a:t> </a:t>
            </a:r>
            <a:br>
              <a:rPr lang="en-US" dirty="0"/>
            </a:br>
            <a:r>
              <a:rPr lang="en-US" dirty="0"/>
              <a:t>is an integrated platform of tools, services and data </a:t>
            </a:r>
            <a:br>
              <a:rPr lang="en-US" dirty="0"/>
            </a:br>
            <a:r>
              <a:rPr lang="en-US" dirty="0"/>
              <a:t>that helps companies accelerate their shift to become </a:t>
            </a:r>
            <a:r>
              <a:rPr lang="en-US" dirty="0">
                <a:solidFill>
                  <a:srgbClr val="FFC000"/>
                </a:solidFill>
              </a:rPr>
              <a:t>data-driven organizations</a:t>
            </a:r>
          </a:p>
        </p:txBody>
      </p:sp>
      <p:sp>
        <p:nvSpPr>
          <p:cNvPr id="19" name="TextBox 18"/>
          <p:cNvSpPr txBox="1"/>
          <p:nvPr/>
        </p:nvSpPr>
        <p:spPr>
          <a:xfrm>
            <a:off x="7406677" y="45274"/>
            <a:ext cx="2053027" cy="1518621"/>
          </a:xfrm>
          <a:prstGeom prst="rect">
            <a:avLst/>
          </a:prstGeom>
          <a:noFill/>
        </p:spPr>
        <p:txBody>
          <a:bodyPr wrap="square" lIns="0" tIns="0" rIns="0" bIns="0" rtlCol="0">
            <a:spAutoFit/>
          </a:bodyPr>
          <a:lstStyle/>
          <a:p>
            <a:pPr algn="ctr"/>
            <a:r>
              <a:rPr lang="en-US" sz="1467" dirty="0">
                <a:solidFill>
                  <a:schemeClr val="bg2"/>
                </a:solidFill>
              </a:rPr>
              <a:t>Drives </a:t>
            </a:r>
            <a:r>
              <a:rPr lang="en-US" sz="1467" b="1" dirty="0">
                <a:solidFill>
                  <a:srgbClr val="FFC000"/>
                </a:solidFill>
              </a:rPr>
              <a:t>governance policy effectiveness </a:t>
            </a:r>
            <a:r>
              <a:rPr lang="en-US" sz="1467" dirty="0">
                <a:solidFill>
                  <a:schemeClr val="bg2"/>
                </a:solidFill>
              </a:rPr>
              <a:t>while tracking how data is used and its value to the company</a:t>
            </a:r>
          </a:p>
          <a:p>
            <a:pPr algn="ctr"/>
            <a:endParaRPr lang="en-US" sz="400" dirty="0">
              <a:solidFill>
                <a:schemeClr val="bg2"/>
              </a:solidFill>
            </a:endParaRPr>
          </a:p>
          <a:p>
            <a:pPr algn="ctr"/>
            <a:r>
              <a:rPr lang="en-US" sz="2133" b="1" dirty="0">
                <a:solidFill>
                  <a:schemeClr val="bg2"/>
                </a:solidFill>
              </a:rPr>
              <a:t>Data Steward</a:t>
            </a:r>
          </a:p>
        </p:txBody>
      </p:sp>
      <p:sp>
        <p:nvSpPr>
          <p:cNvPr id="20" name="TextBox 19"/>
          <p:cNvSpPr txBox="1"/>
          <p:nvPr/>
        </p:nvSpPr>
        <p:spPr>
          <a:xfrm>
            <a:off x="9460799" y="1510249"/>
            <a:ext cx="2503155" cy="1067087"/>
          </a:xfrm>
          <a:prstGeom prst="rect">
            <a:avLst/>
          </a:prstGeom>
          <a:noFill/>
        </p:spPr>
        <p:txBody>
          <a:bodyPr wrap="square" lIns="0" tIns="0" rIns="0" bIns="0" rtlCol="0">
            <a:spAutoFit/>
          </a:bodyPr>
          <a:lstStyle/>
          <a:p>
            <a:r>
              <a:rPr lang="en-US" sz="1467" dirty="0">
                <a:solidFill>
                  <a:schemeClr val="bg2"/>
                </a:solidFill>
              </a:rPr>
              <a:t>Prepares </a:t>
            </a:r>
            <a:r>
              <a:rPr lang="en-US" sz="1467" b="1" dirty="0">
                <a:solidFill>
                  <a:srgbClr val="FFC000"/>
                </a:solidFill>
              </a:rPr>
              <a:t>data</a:t>
            </a:r>
            <a:r>
              <a:rPr lang="en-US" sz="1467" dirty="0">
                <a:solidFill>
                  <a:schemeClr val="bg2"/>
                </a:solidFill>
              </a:rPr>
              <a:t> to tease out the </a:t>
            </a:r>
            <a:r>
              <a:rPr lang="en-US" sz="1467" b="1" dirty="0">
                <a:solidFill>
                  <a:srgbClr val="FFC000"/>
                </a:solidFill>
              </a:rPr>
              <a:t>insights</a:t>
            </a:r>
            <a:r>
              <a:rPr lang="en-US" sz="1467" dirty="0">
                <a:solidFill>
                  <a:schemeClr val="bg2"/>
                </a:solidFill>
              </a:rPr>
              <a:t> they’re looking for, without IT involvement</a:t>
            </a:r>
          </a:p>
          <a:p>
            <a:endParaRPr lang="en-US" sz="400" dirty="0">
              <a:solidFill>
                <a:schemeClr val="bg2"/>
              </a:solidFill>
            </a:endParaRPr>
          </a:p>
          <a:p>
            <a:r>
              <a:rPr lang="en-US" sz="2133" b="1" dirty="0">
                <a:solidFill>
                  <a:schemeClr val="bg2"/>
                </a:solidFill>
              </a:rPr>
              <a:t>Data Scientist</a:t>
            </a:r>
          </a:p>
        </p:txBody>
      </p:sp>
      <p:sp>
        <p:nvSpPr>
          <p:cNvPr id="21" name="TextBox 20"/>
          <p:cNvSpPr txBox="1"/>
          <p:nvPr/>
        </p:nvSpPr>
        <p:spPr>
          <a:xfrm>
            <a:off x="9144001" y="5250770"/>
            <a:ext cx="3048000" cy="1067087"/>
          </a:xfrm>
          <a:prstGeom prst="rect">
            <a:avLst/>
          </a:prstGeom>
          <a:noFill/>
        </p:spPr>
        <p:txBody>
          <a:bodyPr wrap="square" lIns="0" tIns="0" rIns="0" bIns="0" rtlCol="0">
            <a:spAutoFit/>
          </a:bodyPr>
          <a:lstStyle/>
          <a:p>
            <a:r>
              <a:rPr lang="en-US" sz="2133" b="1" dirty="0">
                <a:solidFill>
                  <a:schemeClr val="bg2"/>
                </a:solidFill>
              </a:rPr>
              <a:t>App Developer</a:t>
            </a:r>
          </a:p>
          <a:p>
            <a:endParaRPr lang="en-US" sz="400" dirty="0">
              <a:solidFill>
                <a:schemeClr val="bg2"/>
              </a:solidFill>
            </a:endParaRPr>
          </a:p>
          <a:p>
            <a:r>
              <a:rPr lang="en-US" sz="1467" dirty="0">
                <a:solidFill>
                  <a:schemeClr val="bg2"/>
                </a:solidFill>
              </a:rPr>
              <a:t>Makes insights immediately </a:t>
            </a:r>
            <a:r>
              <a:rPr lang="en-US" sz="1467" b="1" dirty="0">
                <a:solidFill>
                  <a:srgbClr val="FFC000"/>
                </a:solidFill>
              </a:rPr>
              <a:t>actionable</a:t>
            </a:r>
            <a:r>
              <a:rPr lang="en-US" sz="1467" dirty="0">
                <a:solidFill>
                  <a:schemeClr val="bg2"/>
                </a:solidFill>
              </a:rPr>
              <a:t> and adds intelligence to </a:t>
            </a:r>
            <a:r>
              <a:rPr lang="en-US" sz="1467" b="1" dirty="0">
                <a:solidFill>
                  <a:srgbClr val="FFC000"/>
                </a:solidFill>
              </a:rPr>
              <a:t>apps</a:t>
            </a:r>
            <a:r>
              <a:rPr lang="en-US" sz="1467" dirty="0">
                <a:solidFill>
                  <a:schemeClr val="bg2"/>
                </a:solidFill>
              </a:rPr>
              <a:t> in straightforward manner</a:t>
            </a:r>
          </a:p>
        </p:txBody>
      </p:sp>
      <p:sp>
        <p:nvSpPr>
          <p:cNvPr id="22" name="TextBox 21"/>
          <p:cNvSpPr txBox="1"/>
          <p:nvPr/>
        </p:nvSpPr>
        <p:spPr>
          <a:xfrm>
            <a:off x="4674382" y="1510249"/>
            <a:ext cx="2817909" cy="1067087"/>
          </a:xfrm>
          <a:prstGeom prst="rect">
            <a:avLst/>
          </a:prstGeom>
          <a:noFill/>
        </p:spPr>
        <p:txBody>
          <a:bodyPr wrap="square" lIns="0" tIns="0" rIns="0" bIns="0" rtlCol="0">
            <a:spAutoFit/>
          </a:bodyPr>
          <a:lstStyle/>
          <a:p>
            <a:pPr algn="r"/>
            <a:r>
              <a:rPr lang="en-US" sz="1467" b="1" dirty="0">
                <a:solidFill>
                  <a:srgbClr val="FFC000"/>
                </a:solidFill>
              </a:rPr>
              <a:t>Builds data </a:t>
            </a:r>
            <a:r>
              <a:rPr lang="en-US" sz="1467" dirty="0">
                <a:solidFill>
                  <a:schemeClr val="bg2"/>
                </a:solidFill>
              </a:rPr>
              <a:t>pipelines that power dashboards and data platforms while ensuring high quality</a:t>
            </a:r>
          </a:p>
          <a:p>
            <a:pPr algn="r"/>
            <a:endParaRPr lang="en-US" sz="400" dirty="0">
              <a:solidFill>
                <a:schemeClr val="bg2"/>
              </a:solidFill>
            </a:endParaRPr>
          </a:p>
          <a:p>
            <a:pPr algn="r"/>
            <a:r>
              <a:rPr lang="en-US" sz="2133" b="1" dirty="0">
                <a:solidFill>
                  <a:schemeClr val="bg2"/>
                </a:solidFill>
              </a:rPr>
              <a:t>Data Engineer</a:t>
            </a:r>
          </a:p>
        </p:txBody>
      </p:sp>
      <p:sp>
        <p:nvSpPr>
          <p:cNvPr id="15" name="TextBox 14"/>
          <p:cNvSpPr txBox="1"/>
          <p:nvPr/>
        </p:nvSpPr>
        <p:spPr>
          <a:xfrm>
            <a:off x="4715471" y="5250770"/>
            <a:ext cx="3042978" cy="841321"/>
          </a:xfrm>
          <a:prstGeom prst="rect">
            <a:avLst/>
          </a:prstGeom>
          <a:noFill/>
        </p:spPr>
        <p:txBody>
          <a:bodyPr wrap="square" lIns="0" tIns="0" rIns="0" bIns="0" rtlCol="0">
            <a:spAutoFit/>
          </a:bodyPr>
          <a:lstStyle/>
          <a:p>
            <a:pPr algn="r"/>
            <a:r>
              <a:rPr lang="en-US" sz="2133" b="1" dirty="0">
                <a:solidFill>
                  <a:schemeClr val="bg2"/>
                </a:solidFill>
              </a:rPr>
              <a:t>Business Analyst</a:t>
            </a:r>
          </a:p>
          <a:p>
            <a:pPr algn="r"/>
            <a:endParaRPr lang="en-US" sz="400" dirty="0">
              <a:solidFill>
                <a:schemeClr val="bg2"/>
              </a:solidFill>
            </a:endParaRPr>
          </a:p>
          <a:p>
            <a:pPr algn="r"/>
            <a:r>
              <a:rPr lang="en-US" sz="1467" dirty="0">
                <a:solidFill>
                  <a:schemeClr val="bg2"/>
                </a:solidFill>
              </a:rPr>
              <a:t>Works with data to </a:t>
            </a:r>
            <a:r>
              <a:rPr lang="en-US" sz="1467" b="1" dirty="0">
                <a:solidFill>
                  <a:srgbClr val="FFC000"/>
                </a:solidFill>
              </a:rPr>
              <a:t>apply insights </a:t>
            </a:r>
            <a:r>
              <a:rPr lang="en-US" sz="1467" dirty="0">
                <a:solidFill>
                  <a:schemeClr val="bg2"/>
                </a:solidFill>
              </a:rPr>
              <a:t>to the </a:t>
            </a:r>
            <a:r>
              <a:rPr lang="en-US" sz="1467" b="1" dirty="0">
                <a:solidFill>
                  <a:srgbClr val="FFC000"/>
                </a:solidFill>
              </a:rPr>
              <a:t>business strategy</a:t>
            </a:r>
          </a:p>
        </p:txBody>
      </p:sp>
      <p:pic>
        <p:nvPicPr>
          <p:cNvPr id="16" name="Picture 15"/>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8018975" y="3141430"/>
            <a:ext cx="823795" cy="823795"/>
          </a:xfrm>
          <a:prstGeom prst="rect">
            <a:avLst/>
          </a:prstGeom>
        </p:spPr>
      </p:pic>
      <p:grpSp>
        <p:nvGrpSpPr>
          <p:cNvPr id="2" name="Group 1"/>
          <p:cNvGrpSpPr/>
          <p:nvPr/>
        </p:nvGrpSpPr>
        <p:grpSpPr>
          <a:xfrm>
            <a:off x="6650591" y="1699695"/>
            <a:ext cx="3560564" cy="3523452"/>
            <a:chOff x="5662730" y="1595434"/>
            <a:chExt cx="2262993" cy="2239406"/>
          </a:xfrm>
        </p:grpSpPr>
        <p:sp>
          <p:nvSpPr>
            <p:cNvPr id="24" name="Oval 23"/>
            <p:cNvSpPr/>
            <p:nvPr/>
          </p:nvSpPr>
          <p:spPr>
            <a:xfrm>
              <a:off x="5991987" y="1992984"/>
              <a:ext cx="1608816" cy="1608816"/>
            </a:xfrm>
            <a:prstGeom prst="ellipse">
              <a:avLst/>
            </a:prstGeom>
            <a:noFill/>
            <a:ln w="57150">
              <a:solidFill>
                <a:schemeClr val="tx2">
                  <a:lumMod val="10000"/>
                </a:schemeClr>
              </a:solidFill>
            </a:ln>
          </p:spPr>
          <p:txBody>
            <a:bodyPr wrap="square" lIns="0" tIns="0" rIns="0" bIns="0" rtlCol="0" anchor="ctr">
              <a:noAutofit/>
            </a:bodyPr>
            <a:lstStyle/>
            <a:p>
              <a:pPr algn="ctr"/>
              <a:endParaRPr lang="en-US" sz="1600" dirty="0" err="1">
                <a:solidFill>
                  <a:srgbClr val="FFFFFF"/>
                </a:solidFill>
                <a:latin typeface="Arial"/>
                <a:cs typeface="Arial"/>
              </a:endParaRPr>
            </a:p>
          </p:txBody>
        </p:sp>
        <p:pic>
          <p:nvPicPr>
            <p:cNvPr id="14" name="Picture 13" descr="CDO.jpg"/>
            <p:cNvPicPr>
              <a:picLocks noChangeAspect="1"/>
            </p:cNvPicPr>
            <p:nvPr/>
          </p:nvPicPr>
          <p:blipFill rotWithShape="1">
            <a:blip r:embed="rId4">
              <a:extLst>
                <a:ext uri="{28A0092B-C50C-407E-A947-70E740481C1C}">
                  <a14:useLocalDpi xmlns:a14="http://schemas.microsoft.com/office/drawing/2010/main" val="0"/>
                </a:ext>
              </a:extLst>
            </a:blip>
            <a:srcRect l="21586" t="6593" r="17995" b="32988"/>
            <a:stretch/>
          </p:blipFill>
          <p:spPr>
            <a:xfrm>
              <a:off x="6450920" y="1595434"/>
              <a:ext cx="704123" cy="704123"/>
            </a:xfrm>
            <a:prstGeom prst="ellipse">
              <a:avLst/>
            </a:prstGeom>
            <a:ln w="76200">
              <a:solidFill>
                <a:srgbClr val="959595"/>
              </a:solidFill>
            </a:ln>
          </p:spPr>
        </p:pic>
        <p:pic>
          <p:nvPicPr>
            <p:cNvPr id="23" name="Picture 22" descr="Dev.jpg"/>
            <p:cNvPicPr>
              <a:picLocks noChangeAspect="1"/>
            </p:cNvPicPr>
            <p:nvPr/>
          </p:nvPicPr>
          <p:blipFill rotWithShape="1">
            <a:blip r:embed="rId5">
              <a:extLst>
                <a:ext uri="{28A0092B-C50C-407E-A947-70E740481C1C}">
                  <a14:useLocalDpi xmlns:a14="http://schemas.microsoft.com/office/drawing/2010/main" val="0"/>
                </a:ext>
              </a:extLst>
            </a:blip>
            <a:srcRect l="10196" t="1919" r="14308" b="22585"/>
            <a:stretch/>
          </p:blipFill>
          <p:spPr>
            <a:xfrm>
              <a:off x="7004357" y="3130717"/>
              <a:ext cx="704123" cy="704123"/>
            </a:xfrm>
            <a:prstGeom prst="ellipse">
              <a:avLst/>
            </a:prstGeom>
            <a:ln w="76200">
              <a:solidFill>
                <a:srgbClr val="EFC100"/>
              </a:solidFill>
            </a:ln>
          </p:spPr>
        </p:pic>
        <p:pic>
          <p:nvPicPr>
            <p:cNvPr id="27" name="Picture 26"/>
            <p:cNvPicPr>
              <a:picLocks noChangeAspect="1"/>
            </p:cNvPicPr>
            <p:nvPr/>
          </p:nvPicPr>
          <p:blipFill rotWithShape="1">
            <a:blip r:embed="rId6">
              <a:extLst>
                <a:ext uri="{BEBA8EAE-BF5A-486C-A8C5-ECC9F3942E4B}">
                  <a14:imgProps xmlns:a14="http://schemas.microsoft.com/office/drawing/2010/main">
                    <a14:imgLayer r:embed="rId7">
                      <a14:imgEffect>
                        <a14:brightnessContrast bright="-3000" contrast="1000"/>
                      </a14:imgEffect>
                    </a14:imgLayer>
                  </a14:imgProps>
                </a:ext>
                <a:ext uri="{28A0092B-C50C-407E-A947-70E740481C1C}">
                  <a14:useLocalDpi xmlns:a14="http://schemas.microsoft.com/office/drawing/2010/main" val="0"/>
                </a:ext>
              </a:extLst>
            </a:blip>
            <a:srcRect l="12887" t="306" r="13969" b="41656"/>
            <a:stretch/>
          </p:blipFill>
          <p:spPr>
            <a:xfrm>
              <a:off x="5955909" y="3130717"/>
              <a:ext cx="704088" cy="703636"/>
            </a:xfrm>
            <a:prstGeom prst="ellipse">
              <a:avLst/>
            </a:prstGeom>
            <a:ln w="76200">
              <a:solidFill>
                <a:schemeClr val="accent1"/>
              </a:solidFill>
            </a:ln>
          </p:spPr>
        </p:pic>
        <p:pic>
          <p:nvPicPr>
            <p:cNvPr id="17" name="Picture 16" descr="DataEngineer.jpg"/>
            <p:cNvPicPr>
              <a:picLocks noChangeAspect="1"/>
            </p:cNvPicPr>
            <p:nvPr/>
          </p:nvPicPr>
          <p:blipFill rotWithShape="1">
            <a:blip r:embed="rId8">
              <a:extLst>
                <a:ext uri="{28A0092B-C50C-407E-A947-70E740481C1C}">
                  <a14:useLocalDpi xmlns:a14="http://schemas.microsoft.com/office/drawing/2010/main" val="0"/>
                </a:ext>
              </a:extLst>
            </a:blip>
            <a:srcRect l="9918" t="956" r="19852" b="28813"/>
            <a:stretch/>
          </p:blipFill>
          <p:spPr>
            <a:xfrm>
              <a:off x="5662730" y="2227051"/>
              <a:ext cx="704123" cy="704123"/>
            </a:xfrm>
            <a:prstGeom prst="ellipse">
              <a:avLst/>
            </a:prstGeom>
            <a:ln w="76200">
              <a:solidFill>
                <a:srgbClr val="8CD211"/>
              </a:solidFill>
            </a:ln>
          </p:spPr>
        </p:pic>
        <p:pic>
          <p:nvPicPr>
            <p:cNvPr id="18" name="Picture 17" descr="DataScientist.jpg"/>
            <p:cNvPicPr>
              <a:picLocks noChangeAspect="1"/>
            </p:cNvPicPr>
            <p:nvPr/>
          </p:nvPicPr>
          <p:blipFill rotWithShape="1">
            <a:blip r:embed="rId9">
              <a:extLst>
                <a:ext uri="{28A0092B-C50C-407E-A947-70E740481C1C}">
                  <a14:useLocalDpi xmlns:a14="http://schemas.microsoft.com/office/drawing/2010/main" val="0"/>
                </a:ext>
              </a:extLst>
            </a:blip>
            <a:srcRect l="10376" t="3973" r="14740" b="21144"/>
            <a:stretch/>
          </p:blipFill>
          <p:spPr>
            <a:xfrm>
              <a:off x="7221600" y="2227051"/>
              <a:ext cx="704123" cy="704123"/>
            </a:xfrm>
            <a:prstGeom prst="ellipse">
              <a:avLst/>
            </a:prstGeom>
            <a:ln w="76200">
              <a:solidFill>
                <a:srgbClr val="41D6C3"/>
              </a:solidFill>
            </a:ln>
          </p:spPr>
        </p:pic>
      </p:grpSp>
      <p:sp>
        <p:nvSpPr>
          <p:cNvPr id="6" name="Slide Number Placeholder 5">
            <a:extLst>
              <a:ext uri="{FF2B5EF4-FFF2-40B4-BE49-F238E27FC236}">
                <a16:creationId xmlns:a16="http://schemas.microsoft.com/office/drawing/2014/main" id="{02038475-2FD1-BA40-9E35-492C3F98C3B3}"/>
              </a:ext>
            </a:extLst>
          </p:cNvPr>
          <p:cNvSpPr>
            <a:spLocks noGrp="1"/>
          </p:cNvSpPr>
          <p:nvPr>
            <p:ph type="sldNum" sz="quarter" idx="10"/>
          </p:nvPr>
        </p:nvSpPr>
        <p:spPr/>
        <p:txBody>
          <a:bodyPr/>
          <a:lstStyle/>
          <a:p>
            <a:fld id="{D0BE6F14-FF48-0F4F-A8AA-2E3F25371E4A}" type="slidenum">
              <a:rPr lang="en-US" smtClean="0"/>
              <a:pPr/>
              <a:t>5</a:t>
            </a:fld>
            <a:endParaRPr lang="en-US"/>
          </a:p>
        </p:txBody>
      </p:sp>
      <p:sp>
        <p:nvSpPr>
          <p:cNvPr id="25" name="Footer Placeholder 2">
            <a:extLst>
              <a:ext uri="{FF2B5EF4-FFF2-40B4-BE49-F238E27FC236}">
                <a16:creationId xmlns:a16="http://schemas.microsoft.com/office/drawing/2014/main" id="{500EEB4D-9B5C-4DE1-9339-4E7EC4EC33BC}"/>
              </a:ext>
            </a:extLst>
          </p:cNvPr>
          <p:cNvSpPr txBox="1">
            <a:spLocks/>
          </p:cNvSpPr>
          <p:nvPr/>
        </p:nvSpPr>
        <p:spPr>
          <a:xfrm>
            <a:off x="304800" y="6437376"/>
            <a:ext cx="8534400" cy="182880"/>
          </a:xfrm>
          <a:prstGeom prst="rect">
            <a:avLst/>
          </a:prstGeom>
        </p:spPr>
        <p:txBody>
          <a:bodyPr vert="horz" lIns="0" tIns="0" rIns="0" bIns="0" rtlCol="0" anchor="ctr"/>
          <a:lstStyle>
            <a:defPPr>
              <a:defRPr lang="en-US"/>
            </a:defPPr>
            <a:lvl1pPr marL="0" algn="r" defTabSz="914400" rtl="0" eaLnBrk="1" latinLnBrk="0" hangingPunct="1">
              <a:defRPr sz="800" kern="1200" baseline="0">
                <a:solidFill>
                  <a:schemeClr val="tx1"/>
                </a:solidFill>
                <a:latin typeface="+mn-lt"/>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solidFill>
                  <a:srgbClr val="000000"/>
                </a:solidFill>
                <a:latin typeface="IBM Plex Sans"/>
              </a:rPr>
              <a:t>IBM Watson AI / Watson &amp; Cloud Platform Expert Services / © IBM Corporation</a:t>
            </a:r>
            <a:endParaRPr lang="en-US" dirty="0">
              <a:solidFill>
                <a:srgbClr val="000000"/>
              </a:solidFill>
              <a:latin typeface="IBM Plex Sans"/>
            </a:endParaRPr>
          </a:p>
        </p:txBody>
      </p:sp>
    </p:spTree>
    <p:extLst>
      <p:ext uri="{BB962C8B-B14F-4D97-AF65-F5344CB8AC3E}">
        <p14:creationId xmlns:p14="http://schemas.microsoft.com/office/powerpoint/2010/main" val="2625201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nip Single Corner Rectangle 156"/>
          <p:cNvSpPr/>
          <p:nvPr/>
        </p:nvSpPr>
        <p:spPr>
          <a:xfrm>
            <a:off x="1583473" y="1672597"/>
            <a:ext cx="7396976" cy="1101548"/>
          </a:xfrm>
          <a:prstGeom prst="snip1Rect">
            <a:avLst/>
          </a:prstGeom>
          <a:solidFill>
            <a:schemeClr val="accent3"/>
          </a:solidFill>
          <a:ln>
            <a:noFill/>
          </a:ln>
        </p:spPr>
        <p:txBody>
          <a:bodyPr lIns="0" tIns="0" rIns="0" bIns="0" anchor="ctr" anchorCtr="0">
            <a:noAutofit/>
          </a:bodyPr>
          <a:lstStyle/>
          <a:p>
            <a:pPr algn="ctr">
              <a:buClr>
                <a:srgbClr val="000000"/>
              </a:buClr>
            </a:pPr>
            <a:endParaRPr lang="en-US" sz="1300" kern="0" dirty="0" err="1">
              <a:solidFill>
                <a:srgbClr val="FFFFFF"/>
              </a:solidFill>
              <a:latin typeface="Helvetica Neue Light"/>
              <a:ea typeface="Helvetica Neue Light"/>
              <a:cs typeface="Helvetica Neue Light"/>
            </a:endParaRPr>
          </a:p>
        </p:txBody>
      </p:sp>
      <p:sp>
        <p:nvSpPr>
          <p:cNvPr id="156" name="Rectangle 155"/>
          <p:cNvSpPr/>
          <p:nvPr/>
        </p:nvSpPr>
        <p:spPr>
          <a:xfrm>
            <a:off x="1479913" y="2771540"/>
            <a:ext cx="7623609" cy="3452755"/>
          </a:xfrm>
          <a:prstGeom prst="rect">
            <a:avLst/>
          </a:prstGeom>
          <a:solidFill>
            <a:schemeClr val="accent3">
              <a:lumMod val="75000"/>
              <a:alpha val="96000"/>
            </a:schemeClr>
          </a:solidFill>
          <a:ln>
            <a:noFill/>
          </a:ln>
        </p:spPr>
        <p:txBody>
          <a:bodyPr lIns="0" tIns="0" rIns="0" bIns="0" anchor="t" anchorCtr="0">
            <a:noAutofit/>
          </a:bodyPr>
          <a:lstStyle/>
          <a:p>
            <a:pPr>
              <a:lnSpc>
                <a:spcPct val="90000"/>
              </a:lnSpc>
              <a:buClr>
                <a:srgbClr val="FFFFFF"/>
              </a:buClr>
            </a:pPr>
            <a:endParaRPr lang="en-US" sz="1200" kern="0" dirty="0" err="1">
              <a:solidFill>
                <a:srgbClr val="FFFFFF"/>
              </a:solidFill>
              <a:ea typeface="Arial"/>
              <a:cs typeface="Arial"/>
            </a:endParaRPr>
          </a:p>
        </p:txBody>
      </p:sp>
      <p:grpSp>
        <p:nvGrpSpPr>
          <p:cNvPr id="29" name="Group 28"/>
          <p:cNvGrpSpPr/>
          <p:nvPr/>
        </p:nvGrpSpPr>
        <p:grpSpPr>
          <a:xfrm>
            <a:off x="1689200" y="3256407"/>
            <a:ext cx="443243" cy="2536151"/>
            <a:chOff x="811782" y="2435617"/>
            <a:chExt cx="365760" cy="2092809"/>
          </a:xfrm>
        </p:grpSpPr>
        <p:pic>
          <p:nvPicPr>
            <p:cNvPr id="26" name="Picture 25"/>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811782" y="2836430"/>
              <a:ext cx="365760" cy="365760"/>
            </a:xfrm>
            <a:prstGeom prst="rect">
              <a:avLst/>
            </a:prstGeom>
          </p:spPr>
        </p:pic>
        <p:pic>
          <p:nvPicPr>
            <p:cNvPr id="190" name="Picture 1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782" y="2435617"/>
              <a:ext cx="365760" cy="365760"/>
            </a:xfrm>
            <a:prstGeom prst="rect">
              <a:avLst/>
            </a:prstGeom>
          </p:spPr>
        </p:pic>
        <p:pic>
          <p:nvPicPr>
            <p:cNvPr id="195" name="Picture 19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782" y="4162666"/>
              <a:ext cx="365760" cy="365760"/>
            </a:xfrm>
            <a:prstGeom prst="rect">
              <a:avLst/>
            </a:prstGeom>
          </p:spPr>
        </p:pic>
        <p:pic>
          <p:nvPicPr>
            <p:cNvPr id="221" name="Picture 2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782" y="3245106"/>
              <a:ext cx="365760" cy="365760"/>
            </a:xfrm>
            <a:prstGeom prst="rect">
              <a:avLst/>
            </a:prstGeom>
          </p:spPr>
        </p:pic>
        <p:pic>
          <p:nvPicPr>
            <p:cNvPr id="226" name="Picture 2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1782" y="3729240"/>
              <a:ext cx="365760" cy="321425"/>
            </a:xfrm>
            <a:prstGeom prst="rect">
              <a:avLst/>
            </a:prstGeom>
          </p:spPr>
        </p:pic>
      </p:grpSp>
      <p:grpSp>
        <p:nvGrpSpPr>
          <p:cNvPr id="6" name="Group 5"/>
          <p:cNvGrpSpPr/>
          <p:nvPr/>
        </p:nvGrpSpPr>
        <p:grpSpPr>
          <a:xfrm>
            <a:off x="8478234" y="3251390"/>
            <a:ext cx="444324" cy="2537093"/>
            <a:chOff x="5473653" y="2171704"/>
            <a:chExt cx="365760" cy="2088493"/>
          </a:xfrm>
        </p:grpSpPr>
        <p:pic>
          <p:nvPicPr>
            <p:cNvPr id="223" name="Picture 2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73653" y="3463753"/>
              <a:ext cx="365760" cy="365760"/>
            </a:xfrm>
            <a:prstGeom prst="rect">
              <a:avLst/>
            </a:prstGeom>
          </p:spPr>
        </p:pic>
        <p:pic>
          <p:nvPicPr>
            <p:cNvPr id="229" name="Picture 22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95821" y="2171704"/>
              <a:ext cx="321425" cy="365760"/>
            </a:xfrm>
            <a:prstGeom prst="rect">
              <a:avLst/>
            </a:prstGeom>
          </p:spPr>
        </p:pic>
        <p:pic>
          <p:nvPicPr>
            <p:cNvPr id="230" name="Picture 22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73653" y="3894437"/>
              <a:ext cx="365760" cy="365760"/>
            </a:xfrm>
            <a:prstGeom prst="rect">
              <a:avLst/>
            </a:prstGeom>
          </p:spPr>
        </p:pic>
        <p:pic>
          <p:nvPicPr>
            <p:cNvPr id="231" name="Picture 2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73653" y="3033070"/>
              <a:ext cx="365760" cy="365760"/>
            </a:xfrm>
            <a:prstGeom prst="rect">
              <a:avLst/>
            </a:prstGeom>
          </p:spPr>
        </p:pic>
        <p:pic>
          <p:nvPicPr>
            <p:cNvPr id="133" name="Picture 13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73653" y="2602387"/>
              <a:ext cx="365760" cy="365760"/>
            </a:xfrm>
            <a:prstGeom prst="rect">
              <a:avLst/>
            </a:prstGeom>
          </p:spPr>
        </p:pic>
      </p:grpSp>
      <p:grpSp>
        <p:nvGrpSpPr>
          <p:cNvPr id="145" name="Group 144"/>
          <p:cNvGrpSpPr>
            <a:grpSpLocks noChangeAspect="1"/>
          </p:cNvGrpSpPr>
          <p:nvPr/>
        </p:nvGrpSpPr>
        <p:grpSpPr bwMode="auto">
          <a:xfrm>
            <a:off x="5015044" y="4109127"/>
            <a:ext cx="491939" cy="754317"/>
            <a:chOff x="2143" y="1105"/>
            <a:chExt cx="406" cy="646"/>
          </a:xfrm>
          <a:solidFill>
            <a:srgbClr val="0070C0">
              <a:lumMod val="75000"/>
            </a:srgbClr>
          </a:solidFill>
        </p:grpSpPr>
        <p:sp>
          <p:nvSpPr>
            <p:cNvPr id="146" name="Freeform 145"/>
            <p:cNvSpPr>
              <a:spLocks/>
            </p:cNvSpPr>
            <p:nvPr/>
          </p:nvSpPr>
          <p:spPr bwMode="auto">
            <a:xfrm>
              <a:off x="2143" y="1105"/>
              <a:ext cx="406" cy="485"/>
            </a:xfrm>
            <a:custGeom>
              <a:avLst/>
              <a:gdLst>
                <a:gd name="T0" fmla="*/ 123 w 246"/>
                <a:gd name="T1" fmla="*/ 0 h 295"/>
                <a:gd name="T2" fmla="*/ 0 w 246"/>
                <a:gd name="T3" fmla="*/ 124 h 295"/>
                <a:gd name="T4" fmla="*/ 41 w 246"/>
                <a:gd name="T5" fmla="*/ 216 h 295"/>
                <a:gd name="T6" fmla="*/ 76 w 246"/>
                <a:gd name="T7" fmla="*/ 289 h 295"/>
                <a:gd name="T8" fmla="*/ 76 w 246"/>
                <a:gd name="T9" fmla="*/ 295 h 295"/>
                <a:gd name="T10" fmla="*/ 170 w 246"/>
                <a:gd name="T11" fmla="*/ 295 h 295"/>
                <a:gd name="T12" fmla="*/ 170 w 246"/>
                <a:gd name="T13" fmla="*/ 289 h 295"/>
                <a:gd name="T14" fmla="*/ 205 w 246"/>
                <a:gd name="T15" fmla="*/ 216 h 295"/>
                <a:gd name="T16" fmla="*/ 246 w 246"/>
                <a:gd name="T17" fmla="*/ 124 h 295"/>
                <a:gd name="T18" fmla="*/ 123 w 246"/>
                <a:gd name="T19"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295">
                  <a:moveTo>
                    <a:pt x="123" y="0"/>
                  </a:moveTo>
                  <a:cubicBezTo>
                    <a:pt x="55" y="0"/>
                    <a:pt x="0" y="56"/>
                    <a:pt x="0" y="124"/>
                  </a:cubicBezTo>
                  <a:cubicBezTo>
                    <a:pt x="0" y="158"/>
                    <a:pt x="17" y="191"/>
                    <a:pt x="41" y="216"/>
                  </a:cubicBezTo>
                  <a:cubicBezTo>
                    <a:pt x="69" y="245"/>
                    <a:pt x="76" y="265"/>
                    <a:pt x="76" y="289"/>
                  </a:cubicBezTo>
                  <a:cubicBezTo>
                    <a:pt x="76" y="295"/>
                    <a:pt x="76" y="295"/>
                    <a:pt x="76" y="295"/>
                  </a:cubicBezTo>
                  <a:cubicBezTo>
                    <a:pt x="170" y="295"/>
                    <a:pt x="170" y="295"/>
                    <a:pt x="170" y="295"/>
                  </a:cubicBezTo>
                  <a:cubicBezTo>
                    <a:pt x="170" y="289"/>
                    <a:pt x="170" y="289"/>
                    <a:pt x="170" y="289"/>
                  </a:cubicBezTo>
                  <a:cubicBezTo>
                    <a:pt x="170" y="265"/>
                    <a:pt x="177" y="245"/>
                    <a:pt x="205" y="216"/>
                  </a:cubicBezTo>
                  <a:cubicBezTo>
                    <a:pt x="229" y="191"/>
                    <a:pt x="246" y="158"/>
                    <a:pt x="246" y="124"/>
                  </a:cubicBezTo>
                  <a:cubicBezTo>
                    <a:pt x="246" y="56"/>
                    <a:pt x="191" y="0"/>
                    <a:pt x="123" y="0"/>
                  </a:cubicBezTo>
                </a:path>
              </a:pathLst>
            </a:custGeom>
            <a:noFill/>
            <a:ln w="158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defTabSz="1219170" fontAlgn="base">
                <a:spcBef>
                  <a:spcPct val="0"/>
                </a:spcBef>
                <a:spcAft>
                  <a:spcPct val="0"/>
                </a:spcAft>
                <a:defRPr/>
              </a:pPr>
              <a:endParaRPr lang="en-US" sz="2400" kern="0" dirty="0">
                <a:solidFill>
                  <a:srgbClr val="000000"/>
                </a:solidFill>
                <a:latin typeface="Arial"/>
                <a:ea typeface="ＭＳ Ｐゴシック"/>
                <a:cs typeface="ＭＳ Ｐゴシック" charset="0"/>
              </a:endParaRPr>
            </a:p>
          </p:txBody>
        </p:sp>
        <p:sp>
          <p:nvSpPr>
            <p:cNvPr id="147" name="Line 32"/>
            <p:cNvSpPr>
              <a:spLocks noChangeShapeType="1"/>
            </p:cNvSpPr>
            <p:nvPr/>
          </p:nvSpPr>
          <p:spPr bwMode="auto">
            <a:xfrm>
              <a:off x="2268" y="1644"/>
              <a:ext cx="156" cy="0"/>
            </a:xfrm>
            <a:prstGeom prst="line">
              <a:avLst/>
            </a:prstGeom>
            <a:grpFill/>
            <a:ln w="15875"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1219170" fontAlgn="base">
                <a:spcBef>
                  <a:spcPct val="0"/>
                </a:spcBef>
                <a:spcAft>
                  <a:spcPct val="0"/>
                </a:spcAft>
                <a:defRPr/>
              </a:pPr>
              <a:endParaRPr lang="en-US" sz="2400" kern="0" dirty="0">
                <a:solidFill>
                  <a:srgbClr val="000000"/>
                </a:solidFill>
                <a:latin typeface="Arial"/>
                <a:ea typeface="ＭＳ Ｐゴシック"/>
                <a:cs typeface="ＭＳ Ｐゴシック" charset="0"/>
              </a:endParaRPr>
            </a:p>
          </p:txBody>
        </p:sp>
        <p:sp>
          <p:nvSpPr>
            <p:cNvPr id="148" name="Line 33"/>
            <p:cNvSpPr>
              <a:spLocks noChangeShapeType="1"/>
            </p:cNvSpPr>
            <p:nvPr/>
          </p:nvSpPr>
          <p:spPr bwMode="auto">
            <a:xfrm>
              <a:off x="2268" y="1697"/>
              <a:ext cx="156" cy="0"/>
            </a:xfrm>
            <a:prstGeom prst="line">
              <a:avLst/>
            </a:prstGeom>
            <a:grpFill/>
            <a:ln w="15875"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1219170" fontAlgn="base">
                <a:spcBef>
                  <a:spcPct val="0"/>
                </a:spcBef>
                <a:spcAft>
                  <a:spcPct val="0"/>
                </a:spcAft>
                <a:defRPr/>
              </a:pPr>
              <a:endParaRPr lang="en-US" sz="2400" kern="0" dirty="0">
                <a:solidFill>
                  <a:srgbClr val="000000"/>
                </a:solidFill>
                <a:latin typeface="Arial"/>
                <a:ea typeface="ＭＳ Ｐゴシック"/>
                <a:cs typeface="ＭＳ Ｐゴシック" charset="0"/>
              </a:endParaRPr>
            </a:p>
          </p:txBody>
        </p:sp>
        <p:sp>
          <p:nvSpPr>
            <p:cNvPr id="149" name="Line 34"/>
            <p:cNvSpPr>
              <a:spLocks noChangeShapeType="1"/>
            </p:cNvSpPr>
            <p:nvPr/>
          </p:nvSpPr>
          <p:spPr bwMode="auto">
            <a:xfrm>
              <a:off x="2298" y="1751"/>
              <a:ext cx="96" cy="0"/>
            </a:xfrm>
            <a:prstGeom prst="line">
              <a:avLst/>
            </a:prstGeom>
            <a:grpFill/>
            <a:ln w="15875" cap="rnd">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1219170" fontAlgn="base">
                <a:spcBef>
                  <a:spcPct val="0"/>
                </a:spcBef>
                <a:spcAft>
                  <a:spcPct val="0"/>
                </a:spcAft>
                <a:defRPr/>
              </a:pPr>
              <a:endParaRPr lang="en-US" sz="2400" kern="0" dirty="0">
                <a:solidFill>
                  <a:srgbClr val="000000"/>
                </a:solidFill>
                <a:latin typeface="Arial"/>
                <a:ea typeface="ＭＳ Ｐゴシック"/>
                <a:cs typeface="ＭＳ Ｐゴシック" charset="0"/>
              </a:endParaRPr>
            </a:p>
          </p:txBody>
        </p:sp>
        <p:sp>
          <p:nvSpPr>
            <p:cNvPr id="150" name="Freeform 149"/>
            <p:cNvSpPr>
              <a:spLocks/>
            </p:cNvSpPr>
            <p:nvPr/>
          </p:nvSpPr>
          <p:spPr bwMode="auto">
            <a:xfrm>
              <a:off x="2211" y="1176"/>
              <a:ext cx="270" cy="271"/>
            </a:xfrm>
            <a:custGeom>
              <a:avLst/>
              <a:gdLst>
                <a:gd name="T0" fmla="*/ 164 w 164"/>
                <a:gd name="T1" fmla="*/ 73 h 165"/>
                <a:gd name="T2" fmla="*/ 148 w 164"/>
                <a:gd name="T3" fmla="*/ 66 h 165"/>
                <a:gd name="T4" fmla="*/ 138 w 164"/>
                <a:gd name="T5" fmla="*/ 55 h 165"/>
                <a:gd name="T6" fmla="*/ 147 w 164"/>
                <a:gd name="T7" fmla="*/ 41 h 165"/>
                <a:gd name="T8" fmla="*/ 134 w 164"/>
                <a:gd name="T9" fmla="*/ 18 h 165"/>
                <a:gd name="T10" fmla="*/ 117 w 164"/>
                <a:gd name="T11" fmla="*/ 25 h 165"/>
                <a:gd name="T12" fmla="*/ 103 w 164"/>
                <a:gd name="T13" fmla="*/ 23 h 165"/>
                <a:gd name="T14" fmla="*/ 98 w 164"/>
                <a:gd name="T15" fmla="*/ 7 h 165"/>
                <a:gd name="T16" fmla="*/ 73 w 164"/>
                <a:gd name="T17" fmla="*/ 0 h 165"/>
                <a:gd name="T18" fmla="*/ 66 w 164"/>
                <a:gd name="T19" fmla="*/ 17 h 165"/>
                <a:gd name="T20" fmla="*/ 55 w 164"/>
                <a:gd name="T21" fmla="*/ 26 h 165"/>
                <a:gd name="T22" fmla="*/ 40 w 164"/>
                <a:gd name="T23" fmla="*/ 18 h 165"/>
                <a:gd name="T24" fmla="*/ 17 w 164"/>
                <a:gd name="T25" fmla="*/ 31 h 165"/>
                <a:gd name="T26" fmla="*/ 24 w 164"/>
                <a:gd name="T27" fmla="*/ 48 h 165"/>
                <a:gd name="T28" fmla="*/ 23 w 164"/>
                <a:gd name="T29" fmla="*/ 62 h 165"/>
                <a:gd name="T30" fmla="*/ 7 w 164"/>
                <a:gd name="T31" fmla="*/ 66 h 165"/>
                <a:gd name="T32" fmla="*/ 0 w 164"/>
                <a:gd name="T33" fmla="*/ 92 h 165"/>
                <a:gd name="T34" fmla="*/ 17 w 164"/>
                <a:gd name="T35" fmla="*/ 99 h 165"/>
                <a:gd name="T36" fmla="*/ 26 w 164"/>
                <a:gd name="T37" fmla="*/ 110 h 165"/>
                <a:gd name="T38" fmla="*/ 17 w 164"/>
                <a:gd name="T39" fmla="*/ 124 h 165"/>
                <a:gd name="T40" fmla="*/ 31 w 164"/>
                <a:gd name="T41" fmla="*/ 147 h 165"/>
                <a:gd name="T42" fmla="*/ 47 w 164"/>
                <a:gd name="T43" fmla="*/ 140 h 165"/>
                <a:gd name="T44" fmla="*/ 62 w 164"/>
                <a:gd name="T45" fmla="*/ 142 h 165"/>
                <a:gd name="T46" fmla="*/ 66 w 164"/>
                <a:gd name="T47" fmla="*/ 158 h 165"/>
                <a:gd name="T48" fmla="*/ 92 w 164"/>
                <a:gd name="T49" fmla="*/ 165 h 165"/>
                <a:gd name="T50" fmla="*/ 98 w 164"/>
                <a:gd name="T51" fmla="*/ 148 h 165"/>
                <a:gd name="T52" fmla="*/ 110 w 164"/>
                <a:gd name="T53" fmla="*/ 139 h 165"/>
                <a:gd name="T54" fmla="*/ 124 w 164"/>
                <a:gd name="T55" fmla="*/ 147 h 165"/>
                <a:gd name="T56" fmla="*/ 147 w 164"/>
                <a:gd name="T57" fmla="*/ 134 h 165"/>
                <a:gd name="T58" fmla="*/ 140 w 164"/>
                <a:gd name="T59" fmla="*/ 117 h 165"/>
                <a:gd name="T60" fmla="*/ 141 w 164"/>
                <a:gd name="T61" fmla="*/ 103 h 165"/>
                <a:gd name="T62" fmla="*/ 158 w 164"/>
                <a:gd name="T63" fmla="*/ 9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4" h="165">
                  <a:moveTo>
                    <a:pt x="164" y="92"/>
                  </a:moveTo>
                  <a:cubicBezTo>
                    <a:pt x="164" y="73"/>
                    <a:pt x="164" y="73"/>
                    <a:pt x="164" y="73"/>
                  </a:cubicBezTo>
                  <a:cubicBezTo>
                    <a:pt x="164" y="69"/>
                    <a:pt x="161" y="66"/>
                    <a:pt x="158" y="66"/>
                  </a:cubicBezTo>
                  <a:cubicBezTo>
                    <a:pt x="148" y="66"/>
                    <a:pt x="148" y="66"/>
                    <a:pt x="148" y="66"/>
                  </a:cubicBezTo>
                  <a:cubicBezTo>
                    <a:pt x="145" y="66"/>
                    <a:pt x="142" y="65"/>
                    <a:pt x="141" y="62"/>
                  </a:cubicBezTo>
                  <a:cubicBezTo>
                    <a:pt x="138" y="55"/>
                    <a:pt x="138" y="55"/>
                    <a:pt x="138" y="55"/>
                  </a:cubicBezTo>
                  <a:cubicBezTo>
                    <a:pt x="137" y="52"/>
                    <a:pt x="138" y="50"/>
                    <a:pt x="140" y="48"/>
                  </a:cubicBezTo>
                  <a:cubicBezTo>
                    <a:pt x="147" y="41"/>
                    <a:pt x="147" y="41"/>
                    <a:pt x="147" y="41"/>
                  </a:cubicBezTo>
                  <a:cubicBezTo>
                    <a:pt x="150" y="38"/>
                    <a:pt x="150" y="34"/>
                    <a:pt x="147" y="31"/>
                  </a:cubicBezTo>
                  <a:cubicBezTo>
                    <a:pt x="134" y="18"/>
                    <a:pt x="134" y="18"/>
                    <a:pt x="134" y="18"/>
                  </a:cubicBezTo>
                  <a:cubicBezTo>
                    <a:pt x="131" y="15"/>
                    <a:pt x="127" y="15"/>
                    <a:pt x="124" y="18"/>
                  </a:cubicBezTo>
                  <a:cubicBezTo>
                    <a:pt x="117" y="25"/>
                    <a:pt x="117" y="25"/>
                    <a:pt x="117" y="25"/>
                  </a:cubicBezTo>
                  <a:cubicBezTo>
                    <a:pt x="115" y="27"/>
                    <a:pt x="112" y="27"/>
                    <a:pt x="110" y="26"/>
                  </a:cubicBezTo>
                  <a:cubicBezTo>
                    <a:pt x="103" y="23"/>
                    <a:pt x="103" y="23"/>
                    <a:pt x="103" y="23"/>
                  </a:cubicBezTo>
                  <a:cubicBezTo>
                    <a:pt x="100" y="22"/>
                    <a:pt x="98" y="20"/>
                    <a:pt x="98" y="17"/>
                  </a:cubicBezTo>
                  <a:cubicBezTo>
                    <a:pt x="98" y="7"/>
                    <a:pt x="98" y="7"/>
                    <a:pt x="98" y="7"/>
                  </a:cubicBezTo>
                  <a:cubicBezTo>
                    <a:pt x="98" y="3"/>
                    <a:pt x="95" y="0"/>
                    <a:pt x="92" y="0"/>
                  </a:cubicBezTo>
                  <a:cubicBezTo>
                    <a:pt x="73" y="0"/>
                    <a:pt x="73" y="0"/>
                    <a:pt x="73" y="0"/>
                  </a:cubicBezTo>
                  <a:cubicBezTo>
                    <a:pt x="69" y="0"/>
                    <a:pt x="66" y="3"/>
                    <a:pt x="66" y="7"/>
                  </a:cubicBezTo>
                  <a:cubicBezTo>
                    <a:pt x="66" y="17"/>
                    <a:pt x="66" y="17"/>
                    <a:pt x="66" y="17"/>
                  </a:cubicBezTo>
                  <a:cubicBezTo>
                    <a:pt x="66" y="20"/>
                    <a:pt x="64" y="22"/>
                    <a:pt x="62" y="23"/>
                  </a:cubicBezTo>
                  <a:cubicBezTo>
                    <a:pt x="55" y="26"/>
                    <a:pt x="55" y="26"/>
                    <a:pt x="55" y="26"/>
                  </a:cubicBezTo>
                  <a:cubicBezTo>
                    <a:pt x="52" y="27"/>
                    <a:pt x="49" y="27"/>
                    <a:pt x="47" y="25"/>
                  </a:cubicBezTo>
                  <a:cubicBezTo>
                    <a:pt x="40" y="18"/>
                    <a:pt x="40" y="18"/>
                    <a:pt x="40" y="18"/>
                  </a:cubicBezTo>
                  <a:cubicBezTo>
                    <a:pt x="38" y="15"/>
                    <a:pt x="33" y="15"/>
                    <a:pt x="31" y="18"/>
                  </a:cubicBezTo>
                  <a:cubicBezTo>
                    <a:pt x="17" y="31"/>
                    <a:pt x="17" y="31"/>
                    <a:pt x="17" y="31"/>
                  </a:cubicBezTo>
                  <a:cubicBezTo>
                    <a:pt x="15" y="34"/>
                    <a:pt x="15" y="38"/>
                    <a:pt x="17" y="41"/>
                  </a:cubicBezTo>
                  <a:cubicBezTo>
                    <a:pt x="24" y="48"/>
                    <a:pt x="24" y="48"/>
                    <a:pt x="24" y="48"/>
                  </a:cubicBezTo>
                  <a:cubicBezTo>
                    <a:pt x="26" y="50"/>
                    <a:pt x="27" y="52"/>
                    <a:pt x="26" y="55"/>
                  </a:cubicBezTo>
                  <a:cubicBezTo>
                    <a:pt x="23" y="62"/>
                    <a:pt x="23" y="62"/>
                    <a:pt x="23" y="62"/>
                  </a:cubicBezTo>
                  <a:cubicBezTo>
                    <a:pt x="22" y="65"/>
                    <a:pt x="19" y="66"/>
                    <a:pt x="17" y="66"/>
                  </a:cubicBezTo>
                  <a:cubicBezTo>
                    <a:pt x="7" y="66"/>
                    <a:pt x="7" y="66"/>
                    <a:pt x="7" y="66"/>
                  </a:cubicBezTo>
                  <a:cubicBezTo>
                    <a:pt x="3" y="66"/>
                    <a:pt x="0" y="69"/>
                    <a:pt x="0" y="73"/>
                  </a:cubicBezTo>
                  <a:cubicBezTo>
                    <a:pt x="0" y="92"/>
                    <a:pt x="0" y="92"/>
                    <a:pt x="0" y="92"/>
                  </a:cubicBezTo>
                  <a:cubicBezTo>
                    <a:pt x="0" y="96"/>
                    <a:pt x="3" y="99"/>
                    <a:pt x="7" y="99"/>
                  </a:cubicBezTo>
                  <a:cubicBezTo>
                    <a:pt x="17" y="99"/>
                    <a:pt x="17" y="99"/>
                    <a:pt x="17" y="99"/>
                  </a:cubicBezTo>
                  <a:cubicBezTo>
                    <a:pt x="20" y="99"/>
                    <a:pt x="22" y="100"/>
                    <a:pt x="23" y="103"/>
                  </a:cubicBezTo>
                  <a:cubicBezTo>
                    <a:pt x="26" y="110"/>
                    <a:pt x="26" y="110"/>
                    <a:pt x="26" y="110"/>
                  </a:cubicBezTo>
                  <a:cubicBezTo>
                    <a:pt x="27" y="112"/>
                    <a:pt x="26" y="115"/>
                    <a:pt x="24" y="117"/>
                  </a:cubicBezTo>
                  <a:cubicBezTo>
                    <a:pt x="17" y="124"/>
                    <a:pt x="17" y="124"/>
                    <a:pt x="17" y="124"/>
                  </a:cubicBezTo>
                  <a:cubicBezTo>
                    <a:pt x="15" y="127"/>
                    <a:pt x="15" y="131"/>
                    <a:pt x="17" y="134"/>
                  </a:cubicBezTo>
                  <a:cubicBezTo>
                    <a:pt x="31" y="147"/>
                    <a:pt x="31" y="147"/>
                    <a:pt x="31" y="147"/>
                  </a:cubicBezTo>
                  <a:cubicBezTo>
                    <a:pt x="33" y="150"/>
                    <a:pt x="38" y="150"/>
                    <a:pt x="40" y="147"/>
                  </a:cubicBezTo>
                  <a:cubicBezTo>
                    <a:pt x="47" y="140"/>
                    <a:pt x="47" y="140"/>
                    <a:pt x="47" y="140"/>
                  </a:cubicBezTo>
                  <a:cubicBezTo>
                    <a:pt x="49" y="138"/>
                    <a:pt x="52" y="138"/>
                    <a:pt x="55" y="139"/>
                  </a:cubicBezTo>
                  <a:cubicBezTo>
                    <a:pt x="62" y="142"/>
                    <a:pt x="62" y="142"/>
                    <a:pt x="62" y="142"/>
                  </a:cubicBezTo>
                  <a:cubicBezTo>
                    <a:pt x="64" y="143"/>
                    <a:pt x="66" y="145"/>
                    <a:pt x="66" y="148"/>
                  </a:cubicBezTo>
                  <a:cubicBezTo>
                    <a:pt x="66" y="158"/>
                    <a:pt x="66" y="158"/>
                    <a:pt x="66" y="158"/>
                  </a:cubicBezTo>
                  <a:cubicBezTo>
                    <a:pt x="66" y="162"/>
                    <a:pt x="69" y="165"/>
                    <a:pt x="73" y="165"/>
                  </a:cubicBezTo>
                  <a:cubicBezTo>
                    <a:pt x="92" y="165"/>
                    <a:pt x="92" y="165"/>
                    <a:pt x="92" y="165"/>
                  </a:cubicBezTo>
                  <a:cubicBezTo>
                    <a:pt x="95" y="165"/>
                    <a:pt x="98" y="162"/>
                    <a:pt x="98" y="158"/>
                  </a:cubicBezTo>
                  <a:cubicBezTo>
                    <a:pt x="98" y="148"/>
                    <a:pt x="98" y="148"/>
                    <a:pt x="98" y="148"/>
                  </a:cubicBezTo>
                  <a:cubicBezTo>
                    <a:pt x="98" y="145"/>
                    <a:pt x="100" y="143"/>
                    <a:pt x="103" y="142"/>
                  </a:cubicBezTo>
                  <a:cubicBezTo>
                    <a:pt x="110" y="139"/>
                    <a:pt x="110" y="139"/>
                    <a:pt x="110" y="139"/>
                  </a:cubicBezTo>
                  <a:cubicBezTo>
                    <a:pt x="112" y="138"/>
                    <a:pt x="115" y="138"/>
                    <a:pt x="117" y="140"/>
                  </a:cubicBezTo>
                  <a:cubicBezTo>
                    <a:pt x="124" y="147"/>
                    <a:pt x="124" y="147"/>
                    <a:pt x="124" y="147"/>
                  </a:cubicBezTo>
                  <a:cubicBezTo>
                    <a:pt x="127" y="150"/>
                    <a:pt x="131" y="150"/>
                    <a:pt x="134" y="147"/>
                  </a:cubicBezTo>
                  <a:cubicBezTo>
                    <a:pt x="147" y="134"/>
                    <a:pt x="147" y="134"/>
                    <a:pt x="147" y="134"/>
                  </a:cubicBezTo>
                  <a:cubicBezTo>
                    <a:pt x="150" y="131"/>
                    <a:pt x="150" y="127"/>
                    <a:pt x="147" y="124"/>
                  </a:cubicBezTo>
                  <a:cubicBezTo>
                    <a:pt x="140" y="117"/>
                    <a:pt x="140" y="117"/>
                    <a:pt x="140" y="117"/>
                  </a:cubicBezTo>
                  <a:cubicBezTo>
                    <a:pt x="138" y="115"/>
                    <a:pt x="137" y="112"/>
                    <a:pt x="138" y="110"/>
                  </a:cubicBezTo>
                  <a:cubicBezTo>
                    <a:pt x="141" y="103"/>
                    <a:pt x="141" y="103"/>
                    <a:pt x="141" y="103"/>
                  </a:cubicBezTo>
                  <a:cubicBezTo>
                    <a:pt x="142" y="100"/>
                    <a:pt x="145" y="99"/>
                    <a:pt x="148" y="99"/>
                  </a:cubicBezTo>
                  <a:cubicBezTo>
                    <a:pt x="158" y="99"/>
                    <a:pt x="158" y="99"/>
                    <a:pt x="158" y="99"/>
                  </a:cubicBezTo>
                  <a:cubicBezTo>
                    <a:pt x="161" y="99"/>
                    <a:pt x="164" y="96"/>
                    <a:pt x="164" y="92"/>
                  </a:cubicBezTo>
                  <a:close/>
                </a:path>
              </a:pathLst>
            </a:custGeom>
            <a:noFill/>
            <a:ln w="158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defTabSz="1219170" fontAlgn="base">
                <a:spcBef>
                  <a:spcPct val="0"/>
                </a:spcBef>
                <a:spcAft>
                  <a:spcPct val="0"/>
                </a:spcAft>
                <a:defRPr/>
              </a:pPr>
              <a:endParaRPr lang="en-US" sz="2400" kern="0" dirty="0">
                <a:solidFill>
                  <a:srgbClr val="000000"/>
                </a:solidFill>
                <a:latin typeface="Arial"/>
                <a:ea typeface="ＭＳ Ｐゴシック"/>
                <a:cs typeface="ＭＳ Ｐゴシック" charset="0"/>
              </a:endParaRPr>
            </a:p>
          </p:txBody>
        </p:sp>
      </p:grpSp>
      <p:grpSp>
        <p:nvGrpSpPr>
          <p:cNvPr id="19" name="Group 18">
            <a:extLst>
              <a:ext uri="{FF2B5EF4-FFF2-40B4-BE49-F238E27FC236}">
                <a16:creationId xmlns:a16="http://schemas.microsoft.com/office/drawing/2014/main" id="{E4CF3884-F482-F044-96E8-EACB5ECFCEF7}"/>
              </a:ext>
            </a:extLst>
          </p:cNvPr>
          <p:cNvGrpSpPr/>
          <p:nvPr/>
        </p:nvGrpSpPr>
        <p:grpSpPr>
          <a:xfrm>
            <a:off x="2764251" y="3488694"/>
            <a:ext cx="5054932" cy="2042132"/>
            <a:chOff x="2764251" y="3488694"/>
            <a:chExt cx="5054932" cy="2042132"/>
          </a:xfrm>
        </p:grpSpPr>
        <p:grpSp>
          <p:nvGrpSpPr>
            <p:cNvPr id="18" name="Group 17">
              <a:extLst>
                <a:ext uri="{FF2B5EF4-FFF2-40B4-BE49-F238E27FC236}">
                  <a16:creationId xmlns:a16="http://schemas.microsoft.com/office/drawing/2014/main" id="{E71D0375-33C8-7048-9C00-1DB760C7AA5C}"/>
                </a:ext>
              </a:extLst>
            </p:cNvPr>
            <p:cNvGrpSpPr/>
            <p:nvPr/>
          </p:nvGrpSpPr>
          <p:grpSpPr>
            <a:xfrm>
              <a:off x="3422232" y="3525919"/>
              <a:ext cx="3711965" cy="1949347"/>
              <a:chOff x="3422232" y="3525919"/>
              <a:chExt cx="3711965" cy="1949347"/>
            </a:xfrm>
          </p:grpSpPr>
          <p:sp>
            <p:nvSpPr>
              <p:cNvPr id="132" name="Bent Arrow 131"/>
              <p:cNvSpPr/>
              <p:nvPr/>
            </p:nvSpPr>
            <p:spPr>
              <a:xfrm flipH="1" flipV="1">
                <a:off x="3422232" y="4071791"/>
                <a:ext cx="3711965" cy="1403475"/>
              </a:xfrm>
              <a:prstGeom prst="bentArrow">
                <a:avLst>
                  <a:gd name="adj1" fmla="val 11299"/>
                  <a:gd name="adj2" fmla="val 13018"/>
                  <a:gd name="adj3" fmla="val 15192"/>
                  <a:gd name="adj4" fmla="val 17976"/>
                </a:avLst>
              </a:prstGeom>
              <a:solidFill>
                <a:schemeClr val="accent2"/>
              </a:solidFill>
              <a:ln>
                <a:noFill/>
              </a:ln>
            </p:spPr>
            <p:txBody>
              <a:bodyPr wrap="square" lIns="0" tIns="0" rIns="0" bIns="0" rtlCol="0" anchor="ctr">
                <a:noAutofit/>
              </a:bodyPr>
              <a:lstStyle/>
              <a:p>
                <a:pPr algn="ctr"/>
                <a:endParaRPr lang="en-US" sz="1600" dirty="0" err="1">
                  <a:solidFill>
                    <a:srgbClr val="FFFFFF"/>
                  </a:solidFill>
                  <a:latin typeface="IBM Plex Sans"/>
                  <a:cs typeface="IBM Plex Sans"/>
                </a:endParaRPr>
              </a:p>
            </p:txBody>
          </p:sp>
          <p:sp>
            <p:nvSpPr>
              <p:cNvPr id="151" name="Bent Arrow 150"/>
              <p:cNvSpPr/>
              <p:nvPr/>
            </p:nvSpPr>
            <p:spPr>
              <a:xfrm>
                <a:off x="3422232" y="3525919"/>
                <a:ext cx="3711965" cy="1403475"/>
              </a:xfrm>
              <a:prstGeom prst="bentArrow">
                <a:avLst>
                  <a:gd name="adj1" fmla="val 11299"/>
                  <a:gd name="adj2" fmla="val 13018"/>
                  <a:gd name="adj3" fmla="val 15192"/>
                  <a:gd name="adj4" fmla="val 17976"/>
                </a:avLst>
              </a:prstGeom>
              <a:solidFill>
                <a:schemeClr val="accent2"/>
              </a:solidFill>
              <a:ln>
                <a:noFill/>
              </a:ln>
            </p:spPr>
            <p:txBody>
              <a:bodyPr wrap="square" lIns="0" tIns="0" rIns="0" bIns="0" rtlCol="0" anchor="ctr">
                <a:noAutofit/>
              </a:bodyPr>
              <a:lstStyle/>
              <a:p>
                <a:pPr algn="ctr"/>
                <a:endParaRPr lang="en-US" sz="1600" dirty="0" err="1">
                  <a:solidFill>
                    <a:srgbClr val="FFFFFF"/>
                  </a:solidFill>
                  <a:latin typeface="IBM Plex Sans"/>
                  <a:cs typeface="IBM Plex Sans"/>
                </a:endParaRPr>
              </a:p>
            </p:txBody>
          </p:sp>
        </p:grpSp>
        <p:sp>
          <p:nvSpPr>
            <p:cNvPr id="152" name="Rounded Rectangle 151"/>
            <p:cNvSpPr/>
            <p:nvPr/>
          </p:nvSpPr>
          <p:spPr>
            <a:xfrm>
              <a:off x="4477986" y="5069810"/>
              <a:ext cx="1522600" cy="461016"/>
            </a:xfrm>
            <a:prstGeom prst="roundRect">
              <a:avLst/>
            </a:prstGeom>
            <a:solidFill>
              <a:schemeClr val="accent2"/>
            </a:solidFill>
            <a:ln w="6350" cap="flat" cmpd="sng" algn="ctr">
              <a:noFill/>
              <a:prstDash val="solid"/>
              <a:miter lim="800000"/>
            </a:ln>
            <a:effectLst/>
          </p:spPr>
          <p:txBody>
            <a:bodyPr lIns="68580" tIns="34291" rIns="68580" bIns="34291" rtlCol="0" anchor="ctr"/>
            <a:lstStyle/>
            <a:p>
              <a:pPr algn="ctr" defTabSz="685766">
                <a:defRPr/>
              </a:pPr>
              <a:r>
                <a:rPr lang="en-US" sz="1600" b="1" kern="0" dirty="0">
                  <a:solidFill>
                    <a:srgbClr val="FFFFFF"/>
                  </a:solidFill>
                  <a:latin typeface="IBM Plex Sans"/>
                  <a:ea typeface="IBM Plex Sans"/>
                  <a:cs typeface="IBM Plex Sans"/>
                </a:rPr>
                <a:t>Persist</a:t>
              </a:r>
            </a:p>
          </p:txBody>
        </p:sp>
        <p:sp>
          <p:nvSpPr>
            <p:cNvPr id="153" name="Rounded Rectangle 152"/>
            <p:cNvSpPr/>
            <p:nvPr/>
          </p:nvSpPr>
          <p:spPr>
            <a:xfrm>
              <a:off x="4492388" y="3488694"/>
              <a:ext cx="1522600" cy="461016"/>
            </a:xfrm>
            <a:prstGeom prst="roundRect">
              <a:avLst/>
            </a:prstGeom>
            <a:solidFill>
              <a:schemeClr val="accent2"/>
            </a:solidFill>
            <a:ln w="6350" cap="flat" cmpd="sng" algn="ctr">
              <a:noFill/>
              <a:prstDash val="solid"/>
              <a:miter lim="800000"/>
            </a:ln>
            <a:effectLst/>
          </p:spPr>
          <p:txBody>
            <a:bodyPr lIns="68580" tIns="34291" rIns="68580" bIns="34291" rtlCol="0" anchor="ctr"/>
            <a:lstStyle/>
            <a:p>
              <a:pPr algn="ctr" defTabSz="685766">
                <a:defRPr/>
              </a:pPr>
              <a:r>
                <a:rPr lang="en-US" sz="1600" b="1" kern="0" dirty="0">
                  <a:solidFill>
                    <a:srgbClr val="FFFFFF"/>
                  </a:solidFill>
                  <a:latin typeface="IBM Plex Sans"/>
                  <a:ea typeface="IBM Plex Sans"/>
                  <a:cs typeface="IBM Plex Sans"/>
                </a:rPr>
                <a:t>Analyze</a:t>
              </a:r>
            </a:p>
          </p:txBody>
        </p:sp>
        <p:sp>
          <p:nvSpPr>
            <p:cNvPr id="154" name="Rounded Rectangle 153"/>
            <p:cNvSpPr/>
            <p:nvPr/>
          </p:nvSpPr>
          <p:spPr>
            <a:xfrm>
              <a:off x="2764251" y="4260249"/>
              <a:ext cx="1522600" cy="461016"/>
            </a:xfrm>
            <a:prstGeom prst="roundRect">
              <a:avLst/>
            </a:prstGeom>
            <a:solidFill>
              <a:schemeClr val="accent2"/>
            </a:solidFill>
            <a:ln w="6350" cap="flat" cmpd="sng" algn="ctr">
              <a:noFill/>
              <a:prstDash val="solid"/>
            </a:ln>
            <a:effectLst/>
          </p:spPr>
          <p:txBody>
            <a:bodyPr lIns="68580" tIns="34291" rIns="68580" bIns="34291" rtlCol="0" anchor="ctr"/>
            <a:lstStyle/>
            <a:p>
              <a:pPr algn="ctr" defTabSz="685766" fontAlgn="base">
                <a:spcAft>
                  <a:spcPct val="0"/>
                </a:spcAft>
                <a:defRPr/>
              </a:pPr>
              <a:r>
                <a:rPr lang="en-US" sz="1600" b="1" kern="0" dirty="0">
                  <a:solidFill>
                    <a:srgbClr val="FFFFFF"/>
                  </a:solidFill>
                  <a:latin typeface="IBM Plex Sans"/>
                  <a:ea typeface="IBM Plex Sans"/>
                  <a:cs typeface="IBM Plex Sans"/>
                  <a:sym typeface="Arial"/>
                </a:rPr>
                <a:t>Ingest</a:t>
              </a:r>
            </a:p>
          </p:txBody>
        </p:sp>
        <p:sp>
          <p:nvSpPr>
            <p:cNvPr id="155" name="Rounded Rectangle 154"/>
            <p:cNvSpPr/>
            <p:nvPr/>
          </p:nvSpPr>
          <p:spPr>
            <a:xfrm>
              <a:off x="6296583" y="4251345"/>
              <a:ext cx="1522600" cy="461016"/>
            </a:xfrm>
            <a:prstGeom prst="roundRect">
              <a:avLst/>
            </a:prstGeom>
            <a:solidFill>
              <a:schemeClr val="accent2"/>
            </a:solidFill>
            <a:ln w="6350" cap="flat" cmpd="sng" algn="ctr">
              <a:noFill/>
              <a:prstDash val="solid"/>
            </a:ln>
            <a:effectLst/>
          </p:spPr>
          <p:txBody>
            <a:bodyPr lIns="68580" tIns="34291" rIns="68580" bIns="34291" rtlCol="0" anchor="ctr"/>
            <a:lstStyle/>
            <a:p>
              <a:pPr algn="ctr" defTabSz="685766" fontAlgn="base">
                <a:spcAft>
                  <a:spcPct val="0"/>
                </a:spcAft>
                <a:defRPr/>
              </a:pPr>
              <a:r>
                <a:rPr lang="en-US" sz="1600" b="1" kern="0">
                  <a:solidFill>
                    <a:srgbClr val="FFFFFF"/>
                  </a:solidFill>
                  <a:latin typeface="IBM Plex Sans"/>
                  <a:ea typeface="IBM Plex Sans"/>
                  <a:cs typeface="IBM Plex Sans"/>
                  <a:sym typeface="Arial"/>
                </a:rPr>
                <a:t>Deploy</a:t>
              </a:r>
              <a:endParaRPr lang="en-US" sz="1600" b="1" kern="0" dirty="0">
                <a:solidFill>
                  <a:srgbClr val="FFFFFF"/>
                </a:solidFill>
                <a:latin typeface="IBM Plex Sans"/>
                <a:ea typeface="IBM Plex Sans"/>
                <a:cs typeface="IBM Plex Sans"/>
                <a:sym typeface="Arial"/>
              </a:endParaRPr>
            </a:p>
          </p:txBody>
        </p:sp>
      </p:grpSp>
      <p:sp>
        <p:nvSpPr>
          <p:cNvPr id="164" name="Triangle 29"/>
          <p:cNvSpPr/>
          <p:nvPr/>
        </p:nvSpPr>
        <p:spPr>
          <a:xfrm rot="5400000">
            <a:off x="8040577" y="4366799"/>
            <a:ext cx="222719" cy="197528"/>
          </a:xfrm>
          <a:prstGeom prst="triangle">
            <a:avLst/>
          </a:prstGeom>
          <a:solidFill>
            <a:schemeClr val="bg1">
              <a:lumMod val="25000"/>
              <a:lumOff val="75000"/>
            </a:schemeClr>
          </a:solidFill>
          <a:ln w="12700" cap="flat" cmpd="sng" algn="ctr">
            <a:noFill/>
            <a:prstDash val="solid"/>
          </a:ln>
          <a:effectLst/>
        </p:spPr>
        <p:txBody>
          <a:bodyPr vert="vert270" lIns="68580" tIns="34291" rIns="68580" bIns="34291" rtlCol="0" anchor="ctr" anchorCtr="1"/>
          <a:lstStyle/>
          <a:p>
            <a:pPr algn="ctr" defTabSz="1371532" eaLnBrk="0">
              <a:defRPr/>
            </a:pPr>
            <a:endParaRPr lang="en-US" sz="1200" kern="0" dirty="0">
              <a:solidFill>
                <a:prstClr val="black"/>
              </a:solidFill>
              <a:latin typeface="Calibri"/>
              <a:ea typeface="IBM Plex Sans"/>
              <a:cs typeface="IBM Plex Sans"/>
            </a:endParaRPr>
          </a:p>
        </p:txBody>
      </p:sp>
      <p:sp>
        <p:nvSpPr>
          <p:cNvPr id="166" name="Triangle 29"/>
          <p:cNvSpPr/>
          <p:nvPr/>
        </p:nvSpPr>
        <p:spPr>
          <a:xfrm rot="5400000">
            <a:off x="2329135" y="4366801"/>
            <a:ext cx="222719" cy="197528"/>
          </a:xfrm>
          <a:prstGeom prst="triangle">
            <a:avLst/>
          </a:prstGeom>
          <a:solidFill>
            <a:schemeClr val="bg1">
              <a:lumMod val="25000"/>
              <a:lumOff val="75000"/>
            </a:schemeClr>
          </a:solidFill>
          <a:ln w="12700" cap="flat" cmpd="sng" algn="ctr">
            <a:noFill/>
            <a:prstDash val="solid"/>
          </a:ln>
          <a:effectLst/>
        </p:spPr>
        <p:txBody>
          <a:bodyPr vert="vert270" lIns="68580" tIns="34291" rIns="68580" bIns="34291" rtlCol="0" anchor="ctr" anchorCtr="1"/>
          <a:lstStyle/>
          <a:p>
            <a:pPr algn="ctr" defTabSz="1371532" eaLnBrk="0">
              <a:defRPr/>
            </a:pPr>
            <a:endParaRPr lang="en-US" sz="1200" kern="0" dirty="0">
              <a:solidFill>
                <a:prstClr val="black"/>
              </a:solidFill>
              <a:latin typeface="Calibri"/>
              <a:ea typeface="IBM Plex Sans"/>
              <a:cs typeface="IBM Plex Sans"/>
            </a:endParaRPr>
          </a:p>
        </p:txBody>
      </p:sp>
      <p:sp>
        <p:nvSpPr>
          <p:cNvPr id="172" name="Rectangle 171"/>
          <p:cNvSpPr/>
          <p:nvPr/>
        </p:nvSpPr>
        <p:spPr>
          <a:xfrm>
            <a:off x="3646879" y="3015559"/>
            <a:ext cx="3289682" cy="276935"/>
          </a:xfrm>
          <a:prstGeom prst="rect">
            <a:avLst/>
          </a:prstGeom>
        </p:spPr>
        <p:txBody>
          <a:bodyPr wrap="none">
            <a:spAutoFit/>
          </a:bodyPr>
          <a:lstStyle/>
          <a:p>
            <a:pPr algn="ctr" defTabSz="609555" hangingPunct="0">
              <a:lnSpc>
                <a:spcPct val="90000"/>
              </a:lnSpc>
              <a:defRPr/>
            </a:pPr>
            <a:r>
              <a:rPr lang="en-US" sz="1333" kern="0" dirty="0">
                <a:solidFill>
                  <a:schemeClr val="bg2"/>
                </a:solidFill>
                <a:cs typeface="IBM Plex Sans"/>
              </a:rPr>
              <a:t>Projects | Data | Assets | Pipelines | APIs</a:t>
            </a:r>
            <a:endParaRPr lang="en-US" sz="1333" kern="0" dirty="0">
              <a:solidFill>
                <a:schemeClr val="bg2"/>
              </a:solidFill>
              <a:latin typeface="IBM Plex Sans"/>
              <a:cs typeface="IBM Plex Sans"/>
            </a:endParaRPr>
          </a:p>
        </p:txBody>
      </p:sp>
      <p:sp>
        <p:nvSpPr>
          <p:cNvPr id="204" name="Rectangle 203"/>
          <p:cNvSpPr/>
          <p:nvPr/>
        </p:nvSpPr>
        <p:spPr>
          <a:xfrm>
            <a:off x="3428534" y="5780727"/>
            <a:ext cx="3621504" cy="297454"/>
          </a:xfrm>
          <a:prstGeom prst="rect">
            <a:avLst/>
          </a:prstGeom>
        </p:spPr>
        <p:txBody>
          <a:bodyPr wrap="none">
            <a:spAutoFit/>
          </a:bodyPr>
          <a:lstStyle/>
          <a:p>
            <a:pPr algn="ctr" defTabSz="685766" fontAlgn="base">
              <a:spcAft>
                <a:spcPct val="0"/>
              </a:spcAft>
            </a:pPr>
            <a:r>
              <a:rPr lang="en-US" sz="1333" kern="100" dirty="0">
                <a:solidFill>
                  <a:srgbClr val="DDDDDD"/>
                </a:solidFill>
                <a:ea typeface="IBM Plex Sans"/>
                <a:cs typeface="IBM Plex Sans"/>
                <a:sym typeface="Arial"/>
              </a:rPr>
              <a:t>Intelligent governance  </a:t>
            </a:r>
            <a:r>
              <a:rPr lang="en-US" sz="1333" kern="0" dirty="0">
                <a:solidFill>
                  <a:schemeClr val="bg2"/>
                </a:solidFill>
                <a:cs typeface="IBM Plex Sans"/>
              </a:rPr>
              <a:t>|  </a:t>
            </a:r>
            <a:r>
              <a:rPr lang="en-US" sz="1333" kern="100" dirty="0">
                <a:solidFill>
                  <a:srgbClr val="DDDDDD"/>
                </a:solidFill>
                <a:ea typeface="IBM Plex Sans"/>
                <a:cs typeface="IBM Plex Sans"/>
                <a:sym typeface="Arial"/>
              </a:rPr>
              <a:t>Policy enforcement</a:t>
            </a:r>
          </a:p>
        </p:txBody>
      </p:sp>
      <p:sp>
        <p:nvSpPr>
          <p:cNvPr id="197" name="Rounded Rectangle 196"/>
          <p:cNvSpPr/>
          <p:nvPr/>
        </p:nvSpPr>
        <p:spPr>
          <a:xfrm>
            <a:off x="6379955" y="2558602"/>
            <a:ext cx="1341120" cy="369332"/>
          </a:xfrm>
          <a:prstGeom prst="roundRect">
            <a:avLst/>
          </a:prstGeom>
          <a:solidFill>
            <a:schemeClr val="accent2"/>
          </a:solidFill>
          <a:ln w="6350" cap="flat" cmpd="sng" algn="ctr">
            <a:noFill/>
            <a:prstDash val="solid"/>
            <a:miter lim="800000"/>
          </a:ln>
          <a:effectLst/>
        </p:spPr>
        <p:txBody>
          <a:bodyPr lIns="68580" tIns="34291" rIns="68580" bIns="34291" rtlCol="0" anchor="ctr"/>
          <a:lstStyle/>
          <a:p>
            <a:pPr algn="ctr" defTabSz="685766"/>
            <a:r>
              <a:rPr lang="en-US" sz="1600" b="1" kern="0" dirty="0">
                <a:solidFill>
                  <a:srgbClr val="FFFFFF"/>
                </a:solidFill>
                <a:latin typeface="IBM Plex Sans"/>
                <a:ea typeface="IBM Plex Sans"/>
                <a:cs typeface="IBM Plex Sans"/>
              </a:rPr>
              <a:t>Collaborate</a:t>
            </a:r>
          </a:p>
        </p:txBody>
      </p:sp>
      <p:sp>
        <p:nvSpPr>
          <p:cNvPr id="205" name="Rounded Rectangle 204"/>
          <p:cNvSpPr/>
          <p:nvPr/>
        </p:nvSpPr>
        <p:spPr>
          <a:xfrm>
            <a:off x="2697339" y="2565158"/>
            <a:ext cx="1341120" cy="369332"/>
          </a:xfrm>
          <a:prstGeom prst="roundRect">
            <a:avLst/>
          </a:prstGeom>
          <a:solidFill>
            <a:schemeClr val="accent2"/>
          </a:solidFill>
          <a:ln w="6350" cap="flat" cmpd="sng" algn="ctr">
            <a:noFill/>
            <a:prstDash val="solid"/>
            <a:miter lim="800000"/>
          </a:ln>
          <a:effectLst/>
        </p:spPr>
        <p:txBody>
          <a:bodyPr lIns="68580" tIns="34291" rIns="68580" bIns="34291" rtlCol="0" anchor="ctr"/>
          <a:lstStyle/>
          <a:p>
            <a:pPr algn="ctr" defTabSz="685766"/>
            <a:r>
              <a:rPr lang="en-US" sz="1600" b="1" kern="0" dirty="0">
                <a:solidFill>
                  <a:srgbClr val="FFFFFF"/>
                </a:solidFill>
                <a:latin typeface="IBM Plex Sans"/>
                <a:ea typeface="IBM Plex Sans"/>
                <a:cs typeface="IBM Plex Sans"/>
              </a:rPr>
              <a:t>Find</a:t>
            </a:r>
          </a:p>
        </p:txBody>
      </p:sp>
      <p:sp>
        <p:nvSpPr>
          <p:cNvPr id="208" name="Rounded Rectangle 207"/>
          <p:cNvSpPr/>
          <p:nvPr/>
        </p:nvSpPr>
        <p:spPr>
          <a:xfrm>
            <a:off x="4538647" y="2556030"/>
            <a:ext cx="1341120" cy="369332"/>
          </a:xfrm>
          <a:prstGeom prst="roundRect">
            <a:avLst/>
          </a:prstGeom>
          <a:solidFill>
            <a:schemeClr val="accent2"/>
          </a:solidFill>
          <a:ln w="6350" cap="flat" cmpd="sng" algn="ctr">
            <a:noFill/>
            <a:prstDash val="solid"/>
            <a:miter lim="800000"/>
          </a:ln>
          <a:effectLst/>
        </p:spPr>
        <p:txBody>
          <a:bodyPr lIns="68580" tIns="34291" rIns="68580" bIns="34291" rtlCol="0" anchor="ctr"/>
          <a:lstStyle/>
          <a:p>
            <a:pPr algn="ctr" defTabSz="685766"/>
            <a:r>
              <a:rPr lang="en-US" sz="1600" b="1" kern="0" dirty="0">
                <a:solidFill>
                  <a:srgbClr val="FFFFFF"/>
                </a:solidFill>
                <a:latin typeface="IBM Plex Sans"/>
                <a:ea typeface="IBM Plex Sans"/>
                <a:cs typeface="IBM Plex Sans"/>
              </a:rPr>
              <a:t>Share</a:t>
            </a:r>
          </a:p>
        </p:txBody>
      </p:sp>
      <p:grpSp>
        <p:nvGrpSpPr>
          <p:cNvPr id="3" name="Group 2"/>
          <p:cNvGrpSpPr/>
          <p:nvPr/>
        </p:nvGrpSpPr>
        <p:grpSpPr>
          <a:xfrm>
            <a:off x="1839764" y="1823834"/>
            <a:ext cx="1019511" cy="662215"/>
            <a:chOff x="1379822" y="1378499"/>
            <a:chExt cx="764633" cy="496661"/>
          </a:xfrm>
        </p:grpSpPr>
        <p:sp>
          <p:nvSpPr>
            <p:cNvPr id="198" name="Rectangle 197"/>
            <p:cNvSpPr/>
            <p:nvPr/>
          </p:nvSpPr>
          <p:spPr>
            <a:xfrm>
              <a:off x="1379822" y="1721319"/>
              <a:ext cx="764633" cy="153841"/>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lIns="0" tIns="0" rIns="0" bIns="0">
              <a:spAutoFit/>
            </a:bodyPr>
            <a:lstStyle/>
            <a:p>
              <a:pPr algn="ctr"/>
              <a:r>
                <a:rPr lang="en-US" sz="1333" kern="100" dirty="0">
                  <a:solidFill>
                    <a:schemeClr val="bg2"/>
                  </a:solidFill>
                  <a:latin typeface="IBM Plex Sans"/>
                  <a:ea typeface="Helvetica" charset="0"/>
                  <a:cs typeface="IBM Plex Sans"/>
                </a:rPr>
                <a:t>Data steward</a:t>
              </a:r>
            </a:p>
          </p:txBody>
        </p:sp>
        <p:pic>
          <p:nvPicPr>
            <p:cNvPr id="49" name="Picture 48" descr="CDO.jpg"/>
            <p:cNvPicPr>
              <a:picLocks noChangeAspect="1"/>
            </p:cNvPicPr>
            <p:nvPr/>
          </p:nvPicPr>
          <p:blipFill rotWithShape="1">
            <a:blip r:embed="rId13">
              <a:extLst>
                <a:ext uri="{28A0092B-C50C-407E-A947-70E740481C1C}">
                  <a14:useLocalDpi xmlns:a14="http://schemas.microsoft.com/office/drawing/2010/main" val="0"/>
                </a:ext>
              </a:extLst>
            </a:blip>
            <a:srcRect l="21586" t="6593" r="17995" b="32988"/>
            <a:stretch/>
          </p:blipFill>
          <p:spPr>
            <a:xfrm>
              <a:off x="1608426" y="1378499"/>
              <a:ext cx="305112" cy="305112"/>
            </a:xfrm>
            <a:prstGeom prst="ellipse">
              <a:avLst/>
            </a:prstGeom>
            <a:ln w="28575">
              <a:solidFill>
                <a:srgbClr val="959595"/>
              </a:solidFill>
            </a:ln>
          </p:spPr>
        </p:pic>
      </p:grpSp>
      <p:grpSp>
        <p:nvGrpSpPr>
          <p:cNvPr id="5" name="Group 4"/>
          <p:cNvGrpSpPr/>
          <p:nvPr/>
        </p:nvGrpSpPr>
        <p:grpSpPr>
          <a:xfrm>
            <a:off x="4793444" y="1823833"/>
            <a:ext cx="1072408" cy="687963"/>
            <a:chOff x="3806988" y="1380179"/>
            <a:chExt cx="804306" cy="515972"/>
          </a:xfrm>
        </p:grpSpPr>
        <p:sp>
          <p:nvSpPr>
            <p:cNvPr id="199" name="Rectangle 198"/>
            <p:cNvSpPr/>
            <p:nvPr/>
          </p:nvSpPr>
          <p:spPr>
            <a:xfrm>
              <a:off x="3806988" y="1742310"/>
              <a:ext cx="804306" cy="153841"/>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lIns="0" tIns="0" rIns="0" bIns="0">
              <a:spAutoFit/>
            </a:bodyPr>
            <a:lstStyle/>
            <a:p>
              <a:pPr marL="0" lvl="1" algn="ctr" defTabSz="895306">
                <a:buClr>
                  <a:schemeClr val="tx2"/>
                </a:buClr>
                <a:buSzPct val="125000"/>
              </a:pPr>
              <a:r>
                <a:rPr lang="en-US" sz="1333" kern="100" dirty="0">
                  <a:solidFill>
                    <a:schemeClr val="bg2"/>
                  </a:solidFill>
                  <a:latin typeface="IBM Plex Sans"/>
                  <a:cs typeface="IBM Plex Sans"/>
                </a:rPr>
                <a:t>Data engineer</a:t>
              </a:r>
            </a:p>
          </p:txBody>
        </p:sp>
        <p:pic>
          <p:nvPicPr>
            <p:cNvPr id="50" name="Picture 49" descr="DataEngineer.jpg"/>
            <p:cNvPicPr>
              <a:picLocks noChangeAspect="1"/>
            </p:cNvPicPr>
            <p:nvPr/>
          </p:nvPicPr>
          <p:blipFill rotWithShape="1">
            <a:blip r:embed="rId14">
              <a:extLst>
                <a:ext uri="{28A0092B-C50C-407E-A947-70E740481C1C}">
                  <a14:useLocalDpi xmlns:a14="http://schemas.microsoft.com/office/drawing/2010/main" val="0"/>
                </a:ext>
              </a:extLst>
            </a:blip>
            <a:srcRect l="9918" t="956" r="19852" b="28813"/>
            <a:stretch/>
          </p:blipFill>
          <p:spPr>
            <a:xfrm>
              <a:off x="4056549" y="1380179"/>
              <a:ext cx="301752" cy="301752"/>
            </a:xfrm>
            <a:prstGeom prst="ellipse">
              <a:avLst/>
            </a:prstGeom>
            <a:ln w="28575">
              <a:solidFill>
                <a:srgbClr val="8CD211"/>
              </a:solidFill>
            </a:ln>
          </p:spPr>
        </p:pic>
      </p:grpSp>
      <p:grpSp>
        <p:nvGrpSpPr>
          <p:cNvPr id="4" name="Group 3"/>
          <p:cNvGrpSpPr/>
          <p:nvPr/>
        </p:nvGrpSpPr>
        <p:grpSpPr>
          <a:xfrm>
            <a:off x="3288422" y="1823834"/>
            <a:ext cx="1088439" cy="668879"/>
            <a:chOff x="2280416" y="1380179"/>
            <a:chExt cx="816329" cy="501659"/>
          </a:xfrm>
        </p:grpSpPr>
        <p:sp>
          <p:nvSpPr>
            <p:cNvPr id="200" name="Rectangle 199"/>
            <p:cNvSpPr/>
            <p:nvPr/>
          </p:nvSpPr>
          <p:spPr>
            <a:xfrm>
              <a:off x="2280416" y="1727997"/>
              <a:ext cx="816329" cy="153841"/>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lIns="0" tIns="0" rIns="0" bIns="0">
              <a:spAutoFit/>
            </a:bodyPr>
            <a:lstStyle/>
            <a:p>
              <a:pPr marL="0" lvl="1" algn="ctr" defTabSz="895306">
                <a:buClr>
                  <a:schemeClr val="tx2"/>
                </a:buClr>
                <a:buSzPct val="125000"/>
              </a:pPr>
              <a:r>
                <a:rPr lang="en-US" sz="1333" kern="100" dirty="0">
                  <a:solidFill>
                    <a:schemeClr val="bg2"/>
                  </a:solidFill>
                  <a:latin typeface="IBM Plex Sans"/>
                  <a:cs typeface="IBM Plex Sans"/>
                </a:rPr>
                <a:t> Data scientist</a:t>
              </a:r>
            </a:p>
          </p:txBody>
        </p:sp>
        <p:pic>
          <p:nvPicPr>
            <p:cNvPr id="51" name="Picture 50" descr="DataScientist.jpg"/>
            <p:cNvPicPr>
              <a:picLocks noChangeAspect="1"/>
            </p:cNvPicPr>
            <p:nvPr/>
          </p:nvPicPr>
          <p:blipFill rotWithShape="1">
            <a:blip r:embed="rId15">
              <a:extLst>
                <a:ext uri="{28A0092B-C50C-407E-A947-70E740481C1C}">
                  <a14:useLocalDpi xmlns:a14="http://schemas.microsoft.com/office/drawing/2010/main" val="0"/>
                </a:ext>
              </a:extLst>
            </a:blip>
            <a:srcRect l="10376" t="3973" r="14740" b="21144"/>
            <a:stretch/>
          </p:blipFill>
          <p:spPr>
            <a:xfrm>
              <a:off x="2538363" y="1380179"/>
              <a:ext cx="301752" cy="301752"/>
            </a:xfrm>
            <a:prstGeom prst="ellipse">
              <a:avLst/>
            </a:prstGeom>
            <a:ln w="28575">
              <a:solidFill>
                <a:srgbClr val="41D6C3"/>
              </a:solidFill>
            </a:ln>
          </p:spPr>
        </p:pic>
      </p:grpSp>
      <p:grpSp>
        <p:nvGrpSpPr>
          <p:cNvPr id="7" name="Group 6"/>
          <p:cNvGrpSpPr/>
          <p:nvPr/>
        </p:nvGrpSpPr>
        <p:grpSpPr>
          <a:xfrm>
            <a:off x="7993182" y="1823834"/>
            <a:ext cx="787074" cy="684690"/>
            <a:chOff x="5994889" y="1380179"/>
            <a:chExt cx="590306" cy="513517"/>
          </a:xfrm>
        </p:grpSpPr>
        <p:sp>
          <p:nvSpPr>
            <p:cNvPr id="201" name="Rectangle 200"/>
            <p:cNvSpPr/>
            <p:nvPr/>
          </p:nvSpPr>
          <p:spPr>
            <a:xfrm>
              <a:off x="5994889" y="1739855"/>
              <a:ext cx="590306" cy="153841"/>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lIns="0" tIns="0" rIns="0" bIns="0">
              <a:spAutoFit/>
            </a:bodyPr>
            <a:lstStyle/>
            <a:p>
              <a:pPr marL="0" lvl="1" algn="ctr" defTabSz="895306">
                <a:buClr>
                  <a:schemeClr val="tx2"/>
                </a:buClr>
                <a:buSzPct val="125000"/>
              </a:pPr>
              <a:r>
                <a:rPr lang="en-US" sz="1333" kern="100" dirty="0">
                  <a:solidFill>
                    <a:schemeClr val="bg2"/>
                  </a:solidFill>
                  <a:latin typeface="IBM Plex Sans"/>
                  <a:cs typeface="IBM Plex Sans"/>
                </a:rPr>
                <a:t>Developer</a:t>
              </a:r>
            </a:p>
          </p:txBody>
        </p:sp>
        <p:pic>
          <p:nvPicPr>
            <p:cNvPr id="52" name="Picture 51" descr="Dev.jpg"/>
            <p:cNvPicPr>
              <a:picLocks noChangeAspect="1"/>
            </p:cNvPicPr>
            <p:nvPr/>
          </p:nvPicPr>
          <p:blipFill rotWithShape="1">
            <a:blip r:embed="rId16">
              <a:extLst>
                <a:ext uri="{28A0092B-C50C-407E-A947-70E740481C1C}">
                  <a14:useLocalDpi xmlns:a14="http://schemas.microsoft.com/office/drawing/2010/main" val="0"/>
                </a:ext>
              </a:extLst>
            </a:blip>
            <a:srcRect l="10196" t="1919" r="14308" b="22585"/>
            <a:stretch/>
          </p:blipFill>
          <p:spPr>
            <a:xfrm>
              <a:off x="6137445" y="1380179"/>
              <a:ext cx="301752" cy="301752"/>
            </a:xfrm>
            <a:prstGeom prst="ellipse">
              <a:avLst/>
            </a:prstGeom>
            <a:ln w="28575">
              <a:solidFill>
                <a:srgbClr val="EFC100"/>
              </a:solidFill>
            </a:ln>
          </p:spPr>
        </p:pic>
      </p:grpSp>
      <p:grpSp>
        <p:nvGrpSpPr>
          <p:cNvPr id="8" name="Group 7"/>
          <p:cNvGrpSpPr/>
          <p:nvPr/>
        </p:nvGrpSpPr>
        <p:grpSpPr>
          <a:xfrm>
            <a:off x="6269883" y="1825661"/>
            <a:ext cx="1308050" cy="660388"/>
            <a:chOff x="4702411" y="1369244"/>
            <a:chExt cx="981037" cy="495291"/>
          </a:xfrm>
        </p:grpSpPr>
        <p:sp>
          <p:nvSpPr>
            <p:cNvPr id="54" name="Rectangle 53"/>
            <p:cNvSpPr/>
            <p:nvPr/>
          </p:nvSpPr>
          <p:spPr>
            <a:xfrm>
              <a:off x="4702411" y="1710694"/>
              <a:ext cx="981037" cy="153841"/>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lIns="0" tIns="0" rIns="0" bIns="0">
              <a:spAutoFit/>
            </a:bodyPr>
            <a:lstStyle/>
            <a:p>
              <a:pPr algn="ctr"/>
              <a:r>
                <a:rPr lang="en-US" sz="1333" kern="100" dirty="0">
                  <a:solidFill>
                    <a:schemeClr val="bg2"/>
                  </a:solidFill>
                  <a:latin typeface="IBM Plex Sans"/>
                  <a:ea typeface="Helvetica" charset="0"/>
                  <a:cs typeface="IBM Plex Sans"/>
                </a:rPr>
                <a:t>Business Analyst</a:t>
              </a:r>
            </a:p>
          </p:txBody>
        </p:sp>
        <p:pic>
          <p:nvPicPr>
            <p:cNvPr id="56" name="Picture 55"/>
            <p:cNvPicPr>
              <a:picLocks noChangeAspect="1"/>
            </p:cNvPicPr>
            <p:nvPr/>
          </p:nvPicPr>
          <p:blipFill rotWithShape="1">
            <a:blip r:embed="rId17">
              <a:extLst>
                <a:ext uri="{BEBA8EAE-BF5A-486C-A8C5-ECC9F3942E4B}">
                  <a14:imgProps xmlns:a14="http://schemas.microsoft.com/office/drawing/2010/main">
                    <a14:imgLayer r:embed="rId18">
                      <a14:imgEffect>
                        <a14:brightnessContrast bright="-3000" contrast="1000"/>
                      </a14:imgEffect>
                    </a14:imgLayer>
                  </a14:imgProps>
                </a:ext>
                <a:ext uri="{28A0092B-C50C-407E-A947-70E740481C1C}">
                  <a14:useLocalDpi xmlns:a14="http://schemas.microsoft.com/office/drawing/2010/main" val="0"/>
                </a:ext>
              </a:extLst>
            </a:blip>
            <a:srcRect l="12887" t="306" r="13969" b="41656"/>
            <a:stretch/>
          </p:blipFill>
          <p:spPr>
            <a:xfrm>
              <a:off x="5047526" y="1369244"/>
              <a:ext cx="301752" cy="301558"/>
            </a:xfrm>
            <a:prstGeom prst="ellipse">
              <a:avLst/>
            </a:prstGeom>
            <a:ln w="28575">
              <a:solidFill>
                <a:schemeClr val="accent1"/>
              </a:solidFill>
            </a:ln>
          </p:spPr>
        </p:pic>
      </p:grpSp>
      <p:sp>
        <p:nvSpPr>
          <p:cNvPr id="2" name="Title 1"/>
          <p:cNvSpPr>
            <a:spLocks noGrp="1"/>
          </p:cNvSpPr>
          <p:nvPr>
            <p:ph type="title"/>
          </p:nvPr>
        </p:nvSpPr>
        <p:spPr>
          <a:xfrm>
            <a:off x="304799" y="268224"/>
            <a:ext cx="11309131" cy="853440"/>
          </a:xfrm>
        </p:spPr>
        <p:txBody>
          <a:bodyPr/>
          <a:lstStyle/>
          <a:p>
            <a:r>
              <a:rPr lang="en-US" b="1" dirty="0">
                <a:latin typeface="Arial"/>
                <a:ea typeface="Arial"/>
                <a:cs typeface="Arial"/>
              </a:rPr>
              <a:t>Making data into insights is a team sport</a:t>
            </a:r>
          </a:p>
        </p:txBody>
      </p:sp>
      <p:sp>
        <p:nvSpPr>
          <p:cNvPr id="17" name="Rectangle 16"/>
          <p:cNvSpPr/>
          <p:nvPr/>
        </p:nvSpPr>
        <p:spPr>
          <a:xfrm>
            <a:off x="9482018" y="2770468"/>
            <a:ext cx="2397685" cy="2253950"/>
          </a:xfrm>
          <a:prstGeom prst="rect">
            <a:avLst/>
          </a:prstGeom>
        </p:spPr>
        <p:txBody>
          <a:bodyPr wrap="square" tIns="0">
            <a:spAutoFit/>
          </a:bodyPr>
          <a:lstStyle/>
          <a:p>
            <a:pPr defTabSz="609523">
              <a:spcAft>
                <a:spcPts val="533"/>
              </a:spcAft>
            </a:pPr>
            <a:r>
              <a:rPr lang="en-US" sz="1600" b="1" dirty="0"/>
              <a:t>Our Core Tenets</a:t>
            </a:r>
          </a:p>
          <a:p>
            <a:pPr marL="304792" indent="-304792" defTabSz="609523">
              <a:spcAft>
                <a:spcPts val="533"/>
              </a:spcAft>
              <a:buFont typeface="+mj-lt"/>
              <a:buAutoNum type="arabicPeriod"/>
            </a:pPr>
            <a:r>
              <a:rPr lang="en-US" sz="1333" dirty="0"/>
              <a:t>Collaborative for data Professionals</a:t>
            </a:r>
          </a:p>
          <a:p>
            <a:pPr marL="304792" indent="-304792" defTabSz="609523">
              <a:spcAft>
                <a:spcPts val="533"/>
              </a:spcAft>
              <a:buFont typeface="+mj-lt"/>
              <a:buAutoNum type="arabicPeriod"/>
            </a:pPr>
            <a:r>
              <a:rPr lang="en-US" sz="1333" dirty="0"/>
              <a:t>Self-service access to trusted data</a:t>
            </a:r>
          </a:p>
          <a:p>
            <a:pPr marL="304792" indent="-304792" defTabSz="609523">
              <a:spcAft>
                <a:spcPts val="533"/>
              </a:spcAft>
              <a:buFont typeface="+mj-lt"/>
              <a:buAutoNum type="arabicPeriod"/>
            </a:pPr>
            <a:r>
              <a:rPr lang="en-US" sz="1333" dirty="0"/>
              <a:t>Best in class streaming and real-time analytics </a:t>
            </a:r>
          </a:p>
          <a:p>
            <a:pPr marL="304792" indent="-304792" defTabSz="609523">
              <a:spcAft>
                <a:spcPts val="533"/>
              </a:spcAft>
              <a:buFont typeface="+mj-lt"/>
              <a:buAutoNum type="arabicPeriod"/>
            </a:pPr>
            <a:r>
              <a:rPr lang="en-US" sz="1333" dirty="0"/>
              <a:t>Open and Extensible </a:t>
            </a:r>
          </a:p>
          <a:p>
            <a:pPr marL="304792" indent="-304792" defTabSz="609523">
              <a:spcAft>
                <a:spcPts val="533"/>
              </a:spcAft>
              <a:buFont typeface="+mj-lt"/>
              <a:buAutoNum type="arabicPeriod"/>
            </a:pPr>
            <a:r>
              <a:rPr lang="en-US" sz="1333" dirty="0"/>
              <a:t>Intelligent by Design</a:t>
            </a:r>
          </a:p>
        </p:txBody>
      </p:sp>
      <p:sp>
        <p:nvSpPr>
          <p:cNvPr id="9" name="Slide Number Placeholder 8">
            <a:extLst>
              <a:ext uri="{FF2B5EF4-FFF2-40B4-BE49-F238E27FC236}">
                <a16:creationId xmlns:a16="http://schemas.microsoft.com/office/drawing/2014/main" id="{F23BB872-980E-0F43-AA5F-8B92C25334C6}"/>
              </a:ext>
            </a:extLst>
          </p:cNvPr>
          <p:cNvSpPr>
            <a:spLocks noGrp="1"/>
          </p:cNvSpPr>
          <p:nvPr>
            <p:ph type="sldNum" sz="quarter" idx="10"/>
          </p:nvPr>
        </p:nvSpPr>
        <p:spPr/>
        <p:txBody>
          <a:bodyPr/>
          <a:lstStyle/>
          <a:p>
            <a:fld id="{D0BE6F14-FF48-0F4F-A8AA-2E3F25371E4A}" type="slidenum">
              <a:rPr lang="en-US" smtClean="0"/>
              <a:pPr/>
              <a:t>6</a:t>
            </a:fld>
            <a:endParaRPr lang="en-US"/>
          </a:p>
        </p:txBody>
      </p:sp>
      <p:sp>
        <p:nvSpPr>
          <p:cNvPr id="57" name="Footer Placeholder 2">
            <a:extLst>
              <a:ext uri="{FF2B5EF4-FFF2-40B4-BE49-F238E27FC236}">
                <a16:creationId xmlns:a16="http://schemas.microsoft.com/office/drawing/2014/main" id="{E082A123-7BC5-49AD-8C1C-B121EAAB1A3D}"/>
              </a:ext>
            </a:extLst>
          </p:cNvPr>
          <p:cNvSpPr txBox="1">
            <a:spLocks/>
          </p:cNvSpPr>
          <p:nvPr/>
        </p:nvSpPr>
        <p:spPr>
          <a:xfrm>
            <a:off x="304800" y="6437376"/>
            <a:ext cx="8534400" cy="182880"/>
          </a:xfrm>
          <a:prstGeom prst="rect">
            <a:avLst/>
          </a:prstGeom>
        </p:spPr>
        <p:txBody>
          <a:bodyPr vert="horz" lIns="0" tIns="0" rIns="0" bIns="0" rtlCol="0" anchor="ctr"/>
          <a:lstStyle>
            <a:defPPr>
              <a:defRPr lang="en-US"/>
            </a:defPPr>
            <a:lvl1pPr marL="0" algn="r" defTabSz="914400" rtl="0" eaLnBrk="1" latinLnBrk="0" hangingPunct="1">
              <a:defRPr sz="800" kern="1200" baseline="0">
                <a:solidFill>
                  <a:schemeClr val="tx1"/>
                </a:solidFill>
                <a:latin typeface="+mn-lt"/>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solidFill>
                  <a:srgbClr val="000000"/>
                </a:solidFill>
                <a:latin typeface="IBM Plex Sans"/>
              </a:rPr>
              <a:t>IBM Watson AI / Watson &amp; Cloud Platform Expert Services / © IBM Corporation</a:t>
            </a:r>
            <a:endParaRPr lang="en-US" dirty="0">
              <a:solidFill>
                <a:srgbClr val="000000"/>
              </a:solidFill>
              <a:latin typeface="IBM Plex Sans"/>
            </a:endParaRPr>
          </a:p>
        </p:txBody>
      </p:sp>
    </p:spTree>
    <p:extLst>
      <p:ext uri="{BB962C8B-B14F-4D97-AF65-F5344CB8AC3E}">
        <p14:creationId xmlns:p14="http://schemas.microsoft.com/office/powerpoint/2010/main" val="331861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Solution Development Method Approach</a:t>
            </a:r>
            <a:br>
              <a:rPr lang="en-US" dirty="0"/>
            </a:br>
            <a:r>
              <a:rPr lang="en-US" sz="1800" dirty="0" err="1"/>
              <a:t>CRossIndustry</a:t>
            </a:r>
            <a:r>
              <a:rPr lang="en-US" sz="1800" dirty="0"/>
              <a:t> Standard Process for Data Mining (CRISP-DM)</a:t>
            </a:r>
            <a:br>
              <a:rPr lang="en-US" sz="1800" dirty="0"/>
            </a:br>
            <a:endParaRPr lang="en-US" dirty="0"/>
          </a:p>
        </p:txBody>
      </p:sp>
      <p:grpSp>
        <p:nvGrpSpPr>
          <p:cNvPr id="33" name="Group 32"/>
          <p:cNvGrpSpPr>
            <a:grpSpLocks noChangeAspect="1"/>
          </p:cNvGrpSpPr>
          <p:nvPr/>
        </p:nvGrpSpPr>
        <p:grpSpPr>
          <a:xfrm>
            <a:off x="539795" y="1069789"/>
            <a:ext cx="5117408" cy="5120640"/>
            <a:chOff x="3447587" y="1049988"/>
            <a:chExt cx="5300172" cy="5303520"/>
          </a:xfrm>
        </p:grpSpPr>
        <p:sp>
          <p:nvSpPr>
            <p:cNvPr id="6" name="Oval 5"/>
            <p:cNvSpPr>
              <a:spLocks noChangeAspect="1"/>
            </p:cNvSpPr>
            <p:nvPr/>
          </p:nvSpPr>
          <p:spPr>
            <a:xfrm>
              <a:off x="3581399" y="1187148"/>
              <a:ext cx="5029200" cy="5029200"/>
            </a:xfrm>
            <a:prstGeom prst="ellipse">
              <a:avLst/>
            </a:prstGeom>
            <a:solidFill>
              <a:schemeClr val="tx1"/>
            </a:solidFill>
            <a:ln w="69850">
              <a:solidFill>
                <a:schemeClr val="tx2">
                  <a:lumMod val="50000"/>
                </a:schemeClr>
              </a:solidFill>
            </a:ln>
          </p:spPr>
          <p:txBody>
            <a:bodyPr wrap="square" lIns="0" tIns="0" rIns="0" bIns="0" rtlCol="0" anchor="ctr">
              <a:noAutofit/>
            </a:bodyPr>
            <a:lstStyle/>
            <a:p>
              <a:pPr algn="ctr"/>
              <a:endParaRPr lang="en-US" sz="1200" dirty="0" err="1">
                <a:solidFill>
                  <a:srgbClr val="FFFFFF"/>
                </a:solidFill>
                <a:latin typeface="IBM Plex Sans" panose="020B0503050000000000" pitchFamily="34" charset="77"/>
                <a:cs typeface="Arial"/>
              </a:endParaRPr>
            </a:p>
          </p:txBody>
        </p:sp>
        <p:sp>
          <p:nvSpPr>
            <p:cNvPr id="7" name="Triangle 6"/>
            <p:cNvSpPr>
              <a:spLocks noChangeAspect="1"/>
            </p:cNvSpPr>
            <p:nvPr/>
          </p:nvSpPr>
          <p:spPr>
            <a:xfrm rot="5400000">
              <a:off x="5958839" y="1049988"/>
              <a:ext cx="274320" cy="274320"/>
            </a:xfrm>
            <a:prstGeom prst="triangle">
              <a:avLst/>
            </a:prstGeom>
            <a:solidFill>
              <a:schemeClr val="tx2">
                <a:lumMod val="50000"/>
              </a:schemeClr>
            </a:solidFill>
            <a:ln>
              <a:noFill/>
            </a:ln>
          </p:spPr>
          <p:txBody>
            <a:bodyPr wrap="square" lIns="0" tIns="0" rIns="0" bIns="0" rtlCol="0" anchor="ctr">
              <a:noAutofit/>
            </a:bodyPr>
            <a:lstStyle/>
            <a:p>
              <a:pPr algn="ctr"/>
              <a:endParaRPr lang="en-US" sz="1200" dirty="0" err="1">
                <a:solidFill>
                  <a:srgbClr val="FFFFFF"/>
                </a:solidFill>
                <a:latin typeface="IBM Plex Sans" panose="020B0503050000000000" pitchFamily="34" charset="77"/>
                <a:cs typeface="Arial"/>
              </a:endParaRPr>
            </a:p>
          </p:txBody>
        </p:sp>
        <p:sp>
          <p:nvSpPr>
            <p:cNvPr id="8" name="Triangle 7"/>
            <p:cNvSpPr>
              <a:spLocks noChangeAspect="1"/>
            </p:cNvSpPr>
            <p:nvPr/>
          </p:nvSpPr>
          <p:spPr>
            <a:xfrm rot="16200000" flipH="1">
              <a:off x="5958839" y="6079188"/>
              <a:ext cx="274320" cy="274320"/>
            </a:xfrm>
            <a:prstGeom prst="triangle">
              <a:avLst/>
            </a:prstGeom>
            <a:solidFill>
              <a:schemeClr val="tx2">
                <a:lumMod val="50000"/>
              </a:schemeClr>
            </a:solidFill>
            <a:ln>
              <a:noFill/>
            </a:ln>
          </p:spPr>
          <p:txBody>
            <a:bodyPr wrap="square" lIns="0" tIns="0" rIns="0" bIns="0" rtlCol="0" anchor="ctr">
              <a:noAutofit/>
            </a:bodyPr>
            <a:lstStyle/>
            <a:p>
              <a:pPr algn="ctr"/>
              <a:endParaRPr lang="en-US" sz="1200" dirty="0" err="1">
                <a:solidFill>
                  <a:srgbClr val="FFFFFF"/>
                </a:solidFill>
                <a:latin typeface="IBM Plex Sans" panose="020B0503050000000000" pitchFamily="34" charset="77"/>
                <a:cs typeface="Arial"/>
              </a:endParaRPr>
            </a:p>
          </p:txBody>
        </p:sp>
        <p:sp>
          <p:nvSpPr>
            <p:cNvPr id="9" name="Triangle 8"/>
            <p:cNvSpPr>
              <a:spLocks noChangeAspect="1"/>
            </p:cNvSpPr>
            <p:nvPr/>
          </p:nvSpPr>
          <p:spPr>
            <a:xfrm>
              <a:off x="3447587" y="3564575"/>
              <a:ext cx="274320" cy="274320"/>
            </a:xfrm>
            <a:prstGeom prst="triangle">
              <a:avLst/>
            </a:prstGeom>
            <a:solidFill>
              <a:schemeClr val="tx2">
                <a:lumMod val="50000"/>
              </a:schemeClr>
            </a:solidFill>
            <a:ln>
              <a:noFill/>
            </a:ln>
          </p:spPr>
          <p:txBody>
            <a:bodyPr wrap="square" lIns="0" tIns="0" rIns="0" bIns="0" rtlCol="0" anchor="ctr">
              <a:noAutofit/>
            </a:bodyPr>
            <a:lstStyle/>
            <a:p>
              <a:pPr algn="ctr"/>
              <a:endParaRPr lang="en-US" sz="1200" dirty="0" err="1">
                <a:solidFill>
                  <a:srgbClr val="FFFFFF"/>
                </a:solidFill>
                <a:latin typeface="IBM Plex Sans" panose="020B0503050000000000" pitchFamily="34" charset="77"/>
                <a:cs typeface="Arial"/>
              </a:endParaRPr>
            </a:p>
          </p:txBody>
        </p:sp>
        <p:sp>
          <p:nvSpPr>
            <p:cNvPr id="10" name="Triangle 9"/>
            <p:cNvSpPr>
              <a:spLocks noChangeAspect="1"/>
            </p:cNvSpPr>
            <p:nvPr/>
          </p:nvSpPr>
          <p:spPr>
            <a:xfrm rot="10800000">
              <a:off x="8473439" y="3564588"/>
              <a:ext cx="274320" cy="274320"/>
            </a:xfrm>
            <a:prstGeom prst="triangle">
              <a:avLst/>
            </a:prstGeom>
            <a:solidFill>
              <a:schemeClr val="tx2">
                <a:lumMod val="50000"/>
              </a:schemeClr>
            </a:solidFill>
            <a:ln>
              <a:noFill/>
            </a:ln>
          </p:spPr>
          <p:txBody>
            <a:bodyPr wrap="square" lIns="0" tIns="0" rIns="0" bIns="0" rtlCol="0" anchor="ctr">
              <a:noAutofit/>
            </a:bodyPr>
            <a:lstStyle/>
            <a:p>
              <a:pPr algn="ctr"/>
              <a:endParaRPr lang="en-US" sz="1200" dirty="0" err="1">
                <a:solidFill>
                  <a:srgbClr val="FFFFFF"/>
                </a:solidFill>
                <a:latin typeface="IBM Plex Sans" panose="020B0503050000000000" pitchFamily="34" charset="77"/>
                <a:cs typeface="Arial"/>
              </a:endParaRPr>
            </a:p>
          </p:txBody>
        </p:sp>
        <p:grpSp>
          <p:nvGrpSpPr>
            <p:cNvPr id="11" name="Group 10"/>
            <p:cNvGrpSpPr>
              <a:grpSpLocks noChangeAspect="1"/>
            </p:cNvGrpSpPr>
            <p:nvPr/>
          </p:nvGrpSpPr>
          <p:grpSpPr>
            <a:xfrm>
              <a:off x="5707084" y="3381698"/>
              <a:ext cx="790021" cy="640083"/>
              <a:chOff x="5782234" y="4579638"/>
              <a:chExt cx="421341" cy="341375"/>
            </a:xfrm>
            <a:solidFill>
              <a:schemeClr val="tx2">
                <a:lumMod val="75000"/>
              </a:schemeClr>
            </a:solidFill>
          </p:grpSpPr>
          <p:sp>
            <p:nvSpPr>
              <p:cNvPr id="12" name="Can 11"/>
              <p:cNvSpPr/>
              <p:nvPr/>
            </p:nvSpPr>
            <p:spPr>
              <a:xfrm>
                <a:off x="5782234" y="4774712"/>
                <a:ext cx="421341" cy="146301"/>
              </a:xfrm>
              <a:prstGeom prst="can">
                <a:avLst/>
              </a:prstGeom>
              <a:grpFill/>
              <a:ln w="12700">
                <a:solidFill>
                  <a:schemeClr val="tx2">
                    <a:lumMod val="25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en-US" sz="1200" dirty="0" err="1">
                  <a:ln w="0"/>
                  <a:solidFill>
                    <a:schemeClr val="accent1"/>
                  </a:solidFill>
                  <a:effectLst>
                    <a:outerShdw blurRad="38100" dist="25400" dir="5400000" algn="ctr" rotWithShape="0">
                      <a:srgbClr val="6E747A">
                        <a:alpha val="43000"/>
                      </a:srgbClr>
                    </a:outerShdw>
                  </a:effectLst>
                  <a:latin typeface="IBM Plex Sans" panose="020B0503050000000000" pitchFamily="34" charset="77"/>
                  <a:cs typeface="Arial"/>
                </a:endParaRPr>
              </a:p>
            </p:txBody>
          </p:sp>
          <p:sp>
            <p:nvSpPr>
              <p:cNvPr id="13" name="Can 12"/>
              <p:cNvSpPr/>
              <p:nvPr/>
            </p:nvSpPr>
            <p:spPr>
              <a:xfrm>
                <a:off x="5782234" y="4677174"/>
                <a:ext cx="421341" cy="146301"/>
              </a:xfrm>
              <a:prstGeom prst="can">
                <a:avLst/>
              </a:prstGeom>
              <a:grpFill/>
              <a:ln w="12700">
                <a:solidFill>
                  <a:schemeClr val="tx2">
                    <a:lumMod val="25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en-US" sz="1200" dirty="0" err="1">
                  <a:ln w="0"/>
                  <a:solidFill>
                    <a:schemeClr val="accent1"/>
                  </a:solidFill>
                  <a:effectLst>
                    <a:outerShdw blurRad="38100" dist="25400" dir="5400000" algn="ctr" rotWithShape="0">
                      <a:srgbClr val="6E747A">
                        <a:alpha val="43000"/>
                      </a:srgbClr>
                    </a:outerShdw>
                  </a:effectLst>
                  <a:latin typeface="IBM Plex Sans" panose="020B0503050000000000" pitchFamily="34" charset="77"/>
                  <a:cs typeface="Arial"/>
                </a:endParaRPr>
              </a:p>
            </p:txBody>
          </p:sp>
          <p:sp>
            <p:nvSpPr>
              <p:cNvPr id="14" name="Can 13"/>
              <p:cNvSpPr/>
              <p:nvPr/>
            </p:nvSpPr>
            <p:spPr>
              <a:xfrm>
                <a:off x="5782234" y="4579638"/>
                <a:ext cx="421341" cy="146301"/>
              </a:xfrm>
              <a:prstGeom prst="can">
                <a:avLst/>
              </a:prstGeom>
              <a:grpFill/>
              <a:ln w="12700">
                <a:solidFill>
                  <a:schemeClr val="tx2">
                    <a:lumMod val="25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en-US" sz="1200" dirty="0" err="1">
                  <a:ln w="0"/>
                  <a:solidFill>
                    <a:schemeClr val="accent1"/>
                  </a:solidFill>
                  <a:effectLst>
                    <a:outerShdw blurRad="38100" dist="25400" dir="5400000" algn="ctr" rotWithShape="0">
                      <a:srgbClr val="6E747A">
                        <a:alpha val="43000"/>
                      </a:srgbClr>
                    </a:outerShdw>
                  </a:effectLst>
                  <a:latin typeface="IBM Plex Sans" panose="020B0503050000000000" pitchFamily="34" charset="77"/>
                  <a:cs typeface="Arial"/>
                </a:endParaRPr>
              </a:p>
            </p:txBody>
          </p:sp>
        </p:grpSp>
        <p:grpSp>
          <p:nvGrpSpPr>
            <p:cNvPr id="21" name="Group 20"/>
            <p:cNvGrpSpPr/>
            <p:nvPr/>
          </p:nvGrpSpPr>
          <p:grpSpPr>
            <a:xfrm>
              <a:off x="4501747" y="1941522"/>
              <a:ext cx="3188504" cy="411480"/>
              <a:chOff x="4477802" y="1941522"/>
              <a:chExt cx="3188504" cy="411480"/>
            </a:xfrm>
          </p:grpSpPr>
          <p:sp>
            <p:nvSpPr>
              <p:cNvPr id="15" name="Rounded Rectangle 14"/>
              <p:cNvSpPr/>
              <p:nvPr/>
            </p:nvSpPr>
            <p:spPr>
              <a:xfrm>
                <a:off x="4477802" y="1941522"/>
                <a:ext cx="1280160" cy="411480"/>
              </a:xfrm>
              <a:prstGeom prst="roundRect">
                <a:avLst/>
              </a:prstGeom>
              <a:solidFill>
                <a:schemeClr val="accent2"/>
              </a:solidFill>
              <a:ln>
                <a:solidFill>
                  <a:schemeClr val="tx2">
                    <a:lumMod val="90000"/>
                  </a:schemeClr>
                </a:solidFill>
              </a:ln>
            </p:spPr>
            <p:txBody>
              <a:bodyPr wrap="square" lIns="91440" tIns="45720" rIns="91440" bIns="45720" rtlCol="0" anchor="ctr">
                <a:noAutofit/>
              </a:bodyPr>
              <a:lstStyle/>
              <a:p>
                <a:pPr algn="ctr"/>
                <a:r>
                  <a:rPr lang="en-US" sz="1100" b="1" dirty="0">
                    <a:solidFill>
                      <a:schemeClr val="bg2"/>
                    </a:solidFill>
                    <a:latin typeface="IBM Plex Sans" panose="020B0503050000000000" pitchFamily="34" charset="77"/>
                    <a:cs typeface="Arial"/>
                  </a:rPr>
                  <a:t>Business Understanding</a:t>
                </a:r>
              </a:p>
            </p:txBody>
          </p:sp>
          <p:sp>
            <p:nvSpPr>
              <p:cNvPr id="16" name="Rounded Rectangle 15"/>
              <p:cNvSpPr/>
              <p:nvPr/>
            </p:nvSpPr>
            <p:spPr>
              <a:xfrm>
                <a:off x="6386146" y="1941522"/>
                <a:ext cx="1280160" cy="411480"/>
              </a:xfrm>
              <a:prstGeom prst="roundRect">
                <a:avLst/>
              </a:prstGeom>
              <a:solidFill>
                <a:schemeClr val="accent2"/>
              </a:solidFill>
              <a:ln>
                <a:solidFill>
                  <a:schemeClr val="tx2">
                    <a:lumMod val="90000"/>
                  </a:schemeClr>
                </a:solidFill>
              </a:ln>
            </p:spPr>
            <p:txBody>
              <a:bodyPr wrap="square" lIns="91440" tIns="45720" rIns="91440" bIns="45720" rtlCol="0" anchor="ctr">
                <a:noAutofit/>
              </a:bodyPr>
              <a:lstStyle/>
              <a:p>
                <a:pPr algn="ctr"/>
                <a:r>
                  <a:rPr lang="en-US" sz="1100" b="1" dirty="0">
                    <a:solidFill>
                      <a:schemeClr val="bg2"/>
                    </a:solidFill>
                    <a:latin typeface="IBM Plex Sans" panose="020B0503050000000000" pitchFamily="34" charset="77"/>
                    <a:cs typeface="Arial"/>
                  </a:rPr>
                  <a:t>Data Understanding</a:t>
                </a:r>
              </a:p>
            </p:txBody>
          </p:sp>
        </p:grpSp>
        <p:sp>
          <p:nvSpPr>
            <p:cNvPr id="17" name="Rounded Rectangle 16"/>
            <p:cNvSpPr/>
            <p:nvPr/>
          </p:nvSpPr>
          <p:spPr>
            <a:xfrm>
              <a:off x="6966497" y="2975892"/>
              <a:ext cx="1280160" cy="411480"/>
            </a:xfrm>
            <a:prstGeom prst="roundRect">
              <a:avLst/>
            </a:prstGeom>
            <a:solidFill>
              <a:schemeClr val="accent2"/>
            </a:solidFill>
            <a:ln>
              <a:solidFill>
                <a:schemeClr val="tx2">
                  <a:lumMod val="90000"/>
                </a:schemeClr>
              </a:solidFill>
            </a:ln>
          </p:spPr>
          <p:txBody>
            <a:bodyPr wrap="square" lIns="91440" tIns="45720" rIns="91440" bIns="45720" rtlCol="0" anchor="ctr">
              <a:noAutofit/>
            </a:bodyPr>
            <a:lstStyle/>
            <a:p>
              <a:pPr algn="ctr"/>
              <a:r>
                <a:rPr lang="en-US" sz="1100" b="1" dirty="0">
                  <a:solidFill>
                    <a:schemeClr val="bg2"/>
                  </a:solidFill>
                  <a:latin typeface="IBM Plex Sans" panose="020B0503050000000000" pitchFamily="34" charset="77"/>
                  <a:cs typeface="Arial"/>
                </a:rPr>
                <a:t>Data Preparation</a:t>
              </a:r>
            </a:p>
          </p:txBody>
        </p:sp>
        <p:sp>
          <p:nvSpPr>
            <p:cNvPr id="18" name="Rounded Rectangle 17"/>
            <p:cNvSpPr/>
            <p:nvPr/>
          </p:nvSpPr>
          <p:spPr>
            <a:xfrm>
              <a:off x="6966497" y="4010262"/>
              <a:ext cx="1280160" cy="411480"/>
            </a:xfrm>
            <a:prstGeom prst="roundRect">
              <a:avLst/>
            </a:prstGeom>
            <a:solidFill>
              <a:schemeClr val="accent2"/>
            </a:solidFill>
            <a:ln>
              <a:solidFill>
                <a:schemeClr val="tx2">
                  <a:lumMod val="90000"/>
                </a:schemeClr>
              </a:solidFill>
            </a:ln>
          </p:spPr>
          <p:txBody>
            <a:bodyPr wrap="square" lIns="91440" tIns="45720" rIns="91440" bIns="45720" rtlCol="0" anchor="ctr">
              <a:noAutofit/>
            </a:bodyPr>
            <a:lstStyle/>
            <a:p>
              <a:pPr algn="ctr"/>
              <a:r>
                <a:rPr lang="en-US" sz="1100" b="1" dirty="0">
                  <a:solidFill>
                    <a:schemeClr val="bg2"/>
                  </a:solidFill>
                  <a:latin typeface="IBM Plex Sans" panose="020B0503050000000000" pitchFamily="34" charset="77"/>
                  <a:cs typeface="Arial"/>
                </a:rPr>
                <a:t>Modeling</a:t>
              </a:r>
            </a:p>
          </p:txBody>
        </p:sp>
        <p:sp>
          <p:nvSpPr>
            <p:cNvPr id="19" name="Rounded Rectangle 18"/>
            <p:cNvSpPr/>
            <p:nvPr/>
          </p:nvSpPr>
          <p:spPr>
            <a:xfrm>
              <a:off x="5455919" y="5044633"/>
              <a:ext cx="1280160" cy="411480"/>
            </a:xfrm>
            <a:prstGeom prst="roundRect">
              <a:avLst/>
            </a:prstGeom>
            <a:solidFill>
              <a:schemeClr val="accent2"/>
            </a:solidFill>
            <a:ln>
              <a:solidFill>
                <a:schemeClr val="tx2">
                  <a:lumMod val="90000"/>
                </a:schemeClr>
              </a:solidFill>
            </a:ln>
          </p:spPr>
          <p:txBody>
            <a:bodyPr wrap="square" lIns="91440" tIns="45720" rIns="91440" bIns="45720" rtlCol="0" anchor="ctr">
              <a:noAutofit/>
            </a:bodyPr>
            <a:lstStyle/>
            <a:p>
              <a:pPr algn="ctr"/>
              <a:r>
                <a:rPr lang="en-US" sz="1100" b="1" dirty="0">
                  <a:solidFill>
                    <a:schemeClr val="bg2"/>
                  </a:solidFill>
                  <a:latin typeface="IBM Plex Sans" panose="020B0503050000000000" pitchFamily="34" charset="77"/>
                  <a:cs typeface="Arial"/>
                </a:rPr>
                <a:t>Evaluation</a:t>
              </a:r>
            </a:p>
          </p:txBody>
        </p:sp>
        <p:sp>
          <p:nvSpPr>
            <p:cNvPr id="20" name="Rounded Rectangle 19"/>
            <p:cNvSpPr/>
            <p:nvPr/>
          </p:nvSpPr>
          <p:spPr>
            <a:xfrm>
              <a:off x="3866092" y="3493077"/>
              <a:ext cx="1280160" cy="411480"/>
            </a:xfrm>
            <a:prstGeom prst="roundRect">
              <a:avLst/>
            </a:prstGeom>
            <a:solidFill>
              <a:schemeClr val="accent2"/>
            </a:solidFill>
            <a:ln>
              <a:solidFill>
                <a:schemeClr val="tx2">
                  <a:lumMod val="90000"/>
                </a:schemeClr>
              </a:solidFill>
            </a:ln>
          </p:spPr>
          <p:txBody>
            <a:bodyPr wrap="square" lIns="91440" tIns="45720" rIns="91440" bIns="45720" rtlCol="0" anchor="ctr">
              <a:noAutofit/>
            </a:bodyPr>
            <a:lstStyle/>
            <a:p>
              <a:pPr algn="ctr"/>
              <a:r>
                <a:rPr lang="en-US" sz="1100" b="1" dirty="0">
                  <a:solidFill>
                    <a:schemeClr val="bg2"/>
                  </a:solidFill>
                  <a:latin typeface="IBM Plex Sans" panose="020B0503050000000000" pitchFamily="34" charset="77"/>
                  <a:cs typeface="Arial"/>
                </a:rPr>
                <a:t>Deployment</a:t>
              </a:r>
            </a:p>
          </p:txBody>
        </p:sp>
        <p:sp>
          <p:nvSpPr>
            <p:cNvPr id="22" name="Arc 21"/>
            <p:cNvSpPr/>
            <p:nvPr/>
          </p:nvSpPr>
          <p:spPr>
            <a:xfrm>
              <a:off x="4736592" y="2356808"/>
              <a:ext cx="2092745" cy="2946712"/>
            </a:xfrm>
            <a:prstGeom prst="arc">
              <a:avLst>
                <a:gd name="adj1" fmla="val 16575808"/>
                <a:gd name="adj2" fmla="val 3585713"/>
              </a:avLst>
            </a:prstGeom>
            <a:ln w="44450">
              <a:solidFill>
                <a:schemeClr val="tx2">
                  <a:lumMod val="75000"/>
                </a:schemeClr>
              </a:solidFill>
              <a:head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IBM Plex Sans" panose="020B0503050000000000" pitchFamily="34" charset="77"/>
              </a:endParaRPr>
            </a:p>
          </p:txBody>
        </p:sp>
        <p:cxnSp>
          <p:nvCxnSpPr>
            <p:cNvPr id="24" name="Straight Arrow Connector 23"/>
            <p:cNvCxnSpPr/>
            <p:nvPr/>
          </p:nvCxnSpPr>
          <p:spPr>
            <a:xfrm>
              <a:off x="5844539" y="1991041"/>
              <a:ext cx="502920" cy="0"/>
            </a:xfrm>
            <a:prstGeom prst="straightConnector1">
              <a:avLst/>
            </a:prstGeom>
            <a:ln w="44450">
              <a:solidFill>
                <a:schemeClr val="tx2">
                  <a:lumMod val="75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5844539" y="2173925"/>
              <a:ext cx="502920" cy="0"/>
            </a:xfrm>
            <a:prstGeom prst="straightConnector1">
              <a:avLst/>
            </a:prstGeom>
            <a:ln w="44450">
              <a:solidFill>
                <a:schemeClr val="tx2">
                  <a:lumMod val="75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6" name="Arc 25"/>
            <p:cNvSpPr/>
            <p:nvPr/>
          </p:nvSpPr>
          <p:spPr>
            <a:xfrm rot="19972227">
              <a:off x="7296243" y="2239784"/>
              <a:ext cx="207484" cy="1239827"/>
            </a:xfrm>
            <a:prstGeom prst="arc">
              <a:avLst>
                <a:gd name="adj1" fmla="val 16800283"/>
                <a:gd name="adj2" fmla="val 2583174"/>
              </a:avLst>
            </a:prstGeom>
            <a:ln w="44450">
              <a:solidFill>
                <a:schemeClr val="tx2">
                  <a:lumMod val="75000"/>
                </a:schemeClr>
              </a:solidFill>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IBM Plex Sans" panose="020B0503050000000000" pitchFamily="34" charset="77"/>
              </a:endParaRPr>
            </a:p>
          </p:txBody>
        </p:sp>
        <p:cxnSp>
          <p:nvCxnSpPr>
            <p:cNvPr id="27" name="Straight Arrow Connector 26"/>
            <p:cNvCxnSpPr/>
            <p:nvPr/>
          </p:nvCxnSpPr>
          <p:spPr>
            <a:xfrm rot="5400000">
              <a:off x="7434131" y="3698817"/>
              <a:ext cx="502920" cy="0"/>
            </a:xfrm>
            <a:prstGeom prst="straightConnector1">
              <a:avLst/>
            </a:prstGeom>
            <a:ln w="44450">
              <a:solidFill>
                <a:schemeClr val="tx2">
                  <a:lumMod val="75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flipH="1">
              <a:off x="7276104" y="3698817"/>
              <a:ext cx="502920" cy="0"/>
            </a:xfrm>
            <a:prstGeom prst="straightConnector1">
              <a:avLst/>
            </a:prstGeom>
            <a:ln w="44450">
              <a:solidFill>
                <a:schemeClr val="tx2">
                  <a:lumMod val="75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0" name="Arc 29"/>
            <p:cNvSpPr/>
            <p:nvPr/>
          </p:nvSpPr>
          <p:spPr>
            <a:xfrm rot="5586156">
              <a:off x="5719833" y="3439437"/>
              <a:ext cx="1674165" cy="2028465"/>
            </a:xfrm>
            <a:prstGeom prst="arc">
              <a:avLst>
                <a:gd name="adj1" fmla="val 16200000"/>
                <a:gd name="adj2" fmla="val 20164343"/>
              </a:avLst>
            </a:prstGeom>
            <a:ln w="44450">
              <a:solidFill>
                <a:schemeClr val="tx2">
                  <a:lumMod val="75000"/>
                </a:schemeClr>
              </a:solidFill>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IBM Plex Sans" panose="020B0503050000000000" pitchFamily="34" charset="77"/>
              </a:endParaRPr>
            </a:p>
          </p:txBody>
        </p:sp>
        <p:sp>
          <p:nvSpPr>
            <p:cNvPr id="31" name="Arc 30"/>
            <p:cNvSpPr/>
            <p:nvPr/>
          </p:nvSpPr>
          <p:spPr>
            <a:xfrm rot="11903367">
              <a:off x="4480871" y="2564066"/>
              <a:ext cx="2469622" cy="2710966"/>
            </a:xfrm>
            <a:prstGeom prst="arc">
              <a:avLst>
                <a:gd name="adj1" fmla="val 16200000"/>
                <a:gd name="adj2" fmla="val 20164343"/>
              </a:avLst>
            </a:prstGeom>
            <a:ln w="44450">
              <a:solidFill>
                <a:schemeClr val="tx2">
                  <a:lumMod val="75000"/>
                </a:schemeClr>
              </a:solidFill>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IBM Plex Sans" panose="020B0503050000000000" pitchFamily="34" charset="77"/>
              </a:endParaRPr>
            </a:p>
          </p:txBody>
        </p:sp>
        <p:sp>
          <p:nvSpPr>
            <p:cNvPr id="32" name="TextBox 31"/>
            <p:cNvSpPr txBox="1"/>
            <p:nvPr/>
          </p:nvSpPr>
          <p:spPr>
            <a:xfrm>
              <a:off x="5803248" y="4003504"/>
              <a:ext cx="597692" cy="286892"/>
            </a:xfrm>
            <a:prstGeom prst="rect">
              <a:avLst/>
            </a:prstGeom>
            <a:noFill/>
          </p:spPr>
          <p:txBody>
            <a:bodyPr wrap="square" rtlCol="0">
              <a:spAutoFit/>
            </a:bodyPr>
            <a:lstStyle/>
            <a:p>
              <a:pPr algn="ctr"/>
              <a:r>
                <a:rPr lang="en-US" sz="1200" b="1">
                  <a:solidFill>
                    <a:schemeClr val="bg2"/>
                  </a:solidFill>
                  <a:latin typeface="IBM Plex Sans" panose="020B0503050000000000" pitchFamily="34" charset="77"/>
                </a:rPr>
                <a:t>Data</a:t>
              </a:r>
            </a:p>
          </p:txBody>
        </p:sp>
      </p:grpSp>
      <p:sp>
        <p:nvSpPr>
          <p:cNvPr id="3" name="TextBox 2">
            <a:extLst>
              <a:ext uri="{FF2B5EF4-FFF2-40B4-BE49-F238E27FC236}">
                <a16:creationId xmlns:a16="http://schemas.microsoft.com/office/drawing/2014/main" id="{05B6CA88-8D10-4C4E-B4CE-5188963D13DE}"/>
              </a:ext>
            </a:extLst>
          </p:cNvPr>
          <p:cNvSpPr txBox="1"/>
          <p:nvPr/>
        </p:nvSpPr>
        <p:spPr>
          <a:xfrm>
            <a:off x="5913430" y="1069789"/>
            <a:ext cx="5851539" cy="4714456"/>
          </a:xfrm>
          <a:prstGeom prst="rect">
            <a:avLst/>
          </a:prstGeom>
          <a:noFill/>
        </p:spPr>
        <p:txBody>
          <a:bodyPr wrap="square" rtlCol="0">
            <a:noAutofit/>
          </a:bodyPr>
          <a:lstStyle/>
          <a:p>
            <a:r>
              <a:rPr lang="en-US" sz="2400" b="1" dirty="0">
                <a:latin typeface="IBM Plex Sans" panose="020B0503050000000000" pitchFamily="34" charset="77"/>
              </a:rPr>
              <a:t>Seven steps to successful Data Mining</a:t>
            </a:r>
          </a:p>
          <a:p>
            <a:endParaRPr lang="en-US" sz="2400" b="1" dirty="0">
              <a:latin typeface="IBM Plex Sans" panose="020B0503050000000000" pitchFamily="34" charset="77"/>
            </a:endParaRPr>
          </a:p>
          <a:p>
            <a:pPr marL="342900" indent="-342900">
              <a:spcBef>
                <a:spcPts val="900"/>
              </a:spcBef>
              <a:buFont typeface="+mj-lt"/>
              <a:buAutoNum type="arabicPeriod"/>
            </a:pPr>
            <a:r>
              <a:rPr lang="en-US" sz="2000" b="1" dirty="0">
                <a:latin typeface="IBM Plex Sans" panose="020B0503050000000000" pitchFamily="34" charset="77"/>
              </a:rPr>
              <a:t>Define the business issue in a precise statement</a:t>
            </a:r>
          </a:p>
          <a:p>
            <a:pPr marL="342900" indent="-342900">
              <a:spcBef>
                <a:spcPts val="900"/>
              </a:spcBef>
              <a:buFont typeface="+mj-lt"/>
              <a:buAutoNum type="arabicPeriod"/>
            </a:pPr>
            <a:r>
              <a:rPr lang="en-US" sz="2000" b="1" dirty="0">
                <a:latin typeface="IBM Plex Sans" panose="020B0503050000000000" pitchFamily="34" charset="77"/>
              </a:rPr>
              <a:t>Define the data model and data requirements</a:t>
            </a:r>
          </a:p>
          <a:p>
            <a:pPr marL="342900" indent="-342900">
              <a:spcBef>
                <a:spcPts val="900"/>
              </a:spcBef>
              <a:buFont typeface="+mj-lt"/>
              <a:buAutoNum type="arabicPeriod"/>
            </a:pPr>
            <a:r>
              <a:rPr lang="en-US" sz="2000" b="1" dirty="0">
                <a:latin typeface="IBM Plex Sans" panose="020B0503050000000000" pitchFamily="34" charset="77"/>
              </a:rPr>
              <a:t>Source data from all available repositories</a:t>
            </a:r>
          </a:p>
          <a:p>
            <a:pPr marL="342900" indent="-342900">
              <a:spcBef>
                <a:spcPts val="900"/>
              </a:spcBef>
              <a:buFont typeface="+mj-lt"/>
              <a:buAutoNum type="arabicPeriod"/>
            </a:pPr>
            <a:r>
              <a:rPr lang="en-US" sz="2000" b="1" dirty="0">
                <a:latin typeface="IBM Plex Sans" panose="020B0503050000000000" pitchFamily="34" charset="77"/>
              </a:rPr>
              <a:t>Evaluate the data quality</a:t>
            </a:r>
          </a:p>
          <a:p>
            <a:pPr marL="342900" indent="-342900">
              <a:spcBef>
                <a:spcPts val="900"/>
              </a:spcBef>
              <a:buFont typeface="+mj-lt"/>
              <a:buAutoNum type="arabicPeriod"/>
            </a:pPr>
            <a:r>
              <a:rPr lang="en-US" sz="2000" b="1" dirty="0">
                <a:latin typeface="IBM Plex Sans" panose="020B0503050000000000" pitchFamily="34" charset="77"/>
              </a:rPr>
              <a:t>Select the mining algorithm or function to answer the business problem</a:t>
            </a:r>
          </a:p>
          <a:p>
            <a:pPr marL="342900" indent="-342900">
              <a:spcBef>
                <a:spcPts val="900"/>
              </a:spcBef>
              <a:buFont typeface="+mj-lt"/>
              <a:buAutoNum type="arabicPeriod"/>
            </a:pPr>
            <a:r>
              <a:rPr lang="en-US" sz="2000" b="1" dirty="0">
                <a:latin typeface="IBM Plex Sans" panose="020B0503050000000000" pitchFamily="34" charset="77"/>
              </a:rPr>
              <a:t>Interpretation of the results and iterative cycles of improvement</a:t>
            </a:r>
          </a:p>
          <a:p>
            <a:pPr marL="342900" indent="-342900">
              <a:spcBef>
                <a:spcPts val="900"/>
              </a:spcBef>
              <a:buFont typeface="+mj-lt"/>
              <a:buAutoNum type="arabicPeriod"/>
            </a:pPr>
            <a:r>
              <a:rPr lang="en-US" sz="2000" b="1" dirty="0">
                <a:latin typeface="IBM Plex Sans" panose="020B0503050000000000" pitchFamily="34" charset="77"/>
              </a:rPr>
              <a:t>Deploy the model into your business</a:t>
            </a:r>
          </a:p>
          <a:p>
            <a:endParaRPr lang="en-US" sz="2000" dirty="0">
              <a:latin typeface="IBM Plex Sans" panose="020B0503050000000000" pitchFamily="34" charset="77"/>
            </a:endParaRPr>
          </a:p>
          <a:p>
            <a:endParaRPr lang="en-US" sz="2000" dirty="0">
              <a:latin typeface="IBM Plex Sans" panose="020B0503050000000000" pitchFamily="34" charset="77"/>
            </a:endParaRPr>
          </a:p>
          <a:p>
            <a:endParaRPr lang="en-US" sz="2000" dirty="0">
              <a:latin typeface="IBM Plex Sans" panose="020B0503050000000000" pitchFamily="34" charset="77"/>
            </a:endParaRPr>
          </a:p>
          <a:p>
            <a:endParaRPr lang="en-US" sz="2000" dirty="0">
              <a:latin typeface="IBM Plex Sans" panose="020B0503050000000000" pitchFamily="34" charset="77"/>
            </a:endParaRPr>
          </a:p>
          <a:p>
            <a:endParaRPr lang="en-US" sz="2000" dirty="0">
              <a:latin typeface="IBM Plex Sans" panose="020B0503050000000000" pitchFamily="34" charset="77"/>
            </a:endParaRPr>
          </a:p>
        </p:txBody>
      </p:sp>
      <p:sp>
        <p:nvSpPr>
          <p:cNvPr id="29" name="Slide Number Placeholder 28">
            <a:extLst>
              <a:ext uri="{FF2B5EF4-FFF2-40B4-BE49-F238E27FC236}">
                <a16:creationId xmlns:a16="http://schemas.microsoft.com/office/drawing/2014/main" id="{14AD8CBB-F53B-A946-A766-D31F8CA6F3D8}"/>
              </a:ext>
            </a:extLst>
          </p:cNvPr>
          <p:cNvSpPr>
            <a:spLocks noGrp="1"/>
          </p:cNvSpPr>
          <p:nvPr>
            <p:ph type="sldNum" sz="quarter" idx="10"/>
          </p:nvPr>
        </p:nvSpPr>
        <p:spPr/>
        <p:txBody>
          <a:bodyPr/>
          <a:lstStyle/>
          <a:p>
            <a:fld id="{D0BE6F14-FF48-0F4F-A8AA-2E3F25371E4A}" type="slidenum">
              <a:rPr lang="en-US" noProof="0" smtClean="0"/>
              <a:pPr/>
              <a:t>7</a:t>
            </a:fld>
            <a:endParaRPr lang="en-US" noProof="0"/>
          </a:p>
        </p:txBody>
      </p:sp>
      <p:sp>
        <p:nvSpPr>
          <p:cNvPr id="34" name="Footer Placeholder 2">
            <a:extLst>
              <a:ext uri="{FF2B5EF4-FFF2-40B4-BE49-F238E27FC236}">
                <a16:creationId xmlns:a16="http://schemas.microsoft.com/office/drawing/2014/main" id="{BC3D689B-6744-4E4C-86C0-E8523E200358}"/>
              </a:ext>
            </a:extLst>
          </p:cNvPr>
          <p:cNvSpPr txBox="1">
            <a:spLocks/>
          </p:cNvSpPr>
          <p:nvPr/>
        </p:nvSpPr>
        <p:spPr>
          <a:xfrm>
            <a:off x="304800" y="6437376"/>
            <a:ext cx="8534400" cy="182880"/>
          </a:xfrm>
          <a:prstGeom prst="rect">
            <a:avLst/>
          </a:prstGeom>
        </p:spPr>
        <p:txBody>
          <a:bodyPr vert="horz" lIns="0" tIns="0" rIns="0" bIns="0" rtlCol="0" anchor="ctr"/>
          <a:lstStyle>
            <a:defPPr>
              <a:defRPr lang="en-US"/>
            </a:defPPr>
            <a:lvl1pPr marL="0" algn="r" defTabSz="914400" rtl="0" eaLnBrk="1" latinLnBrk="0" hangingPunct="1">
              <a:defRPr sz="800" kern="1200" baseline="0">
                <a:solidFill>
                  <a:schemeClr val="tx1"/>
                </a:solidFill>
                <a:latin typeface="+mn-lt"/>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solidFill>
                  <a:srgbClr val="000000"/>
                </a:solidFill>
                <a:latin typeface="IBM Plex Sans"/>
              </a:rPr>
              <a:t>IBM Watson AI / Watson &amp; Cloud Platform Expert Services / © IBM Corporation</a:t>
            </a:r>
            <a:endParaRPr lang="en-US" dirty="0">
              <a:solidFill>
                <a:srgbClr val="000000"/>
              </a:solidFill>
              <a:latin typeface="IBM Plex Sans"/>
            </a:endParaRPr>
          </a:p>
        </p:txBody>
      </p:sp>
    </p:spTree>
    <p:extLst>
      <p:ext uri="{BB962C8B-B14F-4D97-AF65-F5344CB8AC3E}">
        <p14:creationId xmlns:p14="http://schemas.microsoft.com/office/powerpoint/2010/main" val="3145059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meline and Milestones"/>
          <p:cNvSpPr txBox="1">
            <a:spLocks noGrp="1"/>
          </p:cNvSpPr>
          <p:nvPr>
            <p:ph type="title"/>
          </p:nvPr>
        </p:nvSpPr>
        <p:spPr>
          <a:xfrm>
            <a:off x="304800" y="268224"/>
            <a:ext cx="11582400" cy="1140968"/>
          </a:xfrm>
        </p:spPr>
        <p:txBody>
          <a:bodyPr/>
          <a:lstStyle>
            <a:lvl1pPr defTabSz="306324">
              <a:defRPr sz="3200">
                <a:solidFill>
                  <a:schemeClr val="accent1"/>
                </a:solidFill>
              </a:defRPr>
            </a:lvl1pPr>
          </a:lstStyle>
          <a:p>
            <a:r>
              <a:rPr lang="en-GB" sz="2800" dirty="0">
                <a:latin typeface="IBM Plex Sans" panose="020B0503050000000000" pitchFamily="34" charset="77"/>
              </a:rPr>
              <a:t>Business Understanding</a:t>
            </a:r>
          </a:p>
        </p:txBody>
      </p:sp>
      <p:sp>
        <p:nvSpPr>
          <p:cNvPr id="2" name="Text Placeholder 1">
            <a:extLst>
              <a:ext uri="{FF2B5EF4-FFF2-40B4-BE49-F238E27FC236}">
                <a16:creationId xmlns:a16="http://schemas.microsoft.com/office/drawing/2014/main" id="{9EBBFFC0-73C6-734C-8E4E-EC05AACAAD83}"/>
              </a:ext>
            </a:extLst>
          </p:cNvPr>
          <p:cNvSpPr>
            <a:spLocks noGrp="1"/>
          </p:cNvSpPr>
          <p:nvPr>
            <p:ph type="body" sz="quarter" idx="12"/>
          </p:nvPr>
        </p:nvSpPr>
        <p:spPr>
          <a:xfrm>
            <a:off x="455926" y="888006"/>
            <a:ext cx="11582400" cy="4779264"/>
          </a:xfrm>
        </p:spPr>
        <p:txBody>
          <a:bodyPr/>
          <a:lstStyle/>
          <a:p>
            <a:pPr lvl="0"/>
            <a:r>
              <a:rPr lang="en-US" b="1" dirty="0">
                <a:latin typeface="IBM Plex Sans" panose="020B0503050000000000" pitchFamily="34" charset="77"/>
              </a:rPr>
              <a:t>Step 1 </a:t>
            </a:r>
            <a:r>
              <a:rPr lang="mr-IN" b="1" dirty="0">
                <a:latin typeface="IBM Plex Sans" panose="020B0503050000000000" pitchFamily="34" charset="77"/>
              </a:rPr>
              <a:t>–</a:t>
            </a:r>
            <a:r>
              <a:rPr lang="en-US" b="1" dirty="0">
                <a:latin typeface="IBM Plex Sans" panose="020B0503050000000000" pitchFamily="34" charset="77"/>
              </a:rPr>
              <a:t> Define the business issue in a precise statement</a:t>
            </a:r>
          </a:p>
          <a:p>
            <a:pPr lvl="0"/>
            <a:endParaRPr lang="en-US" dirty="0">
              <a:latin typeface="IBM Plex Sans" panose="020B0503050000000000" pitchFamily="34" charset="77"/>
            </a:endParaRPr>
          </a:p>
          <a:p>
            <a:pPr lvl="0"/>
            <a:r>
              <a:rPr lang="en-US" b="1" dirty="0">
                <a:solidFill>
                  <a:srgbClr val="B08600"/>
                </a:solidFill>
                <a:latin typeface="IBM Plex Sans" panose="020B0503050000000000" pitchFamily="34" charset="77"/>
              </a:rPr>
              <a:t>Identify the business </a:t>
            </a:r>
            <a:r>
              <a:rPr lang="en-US" dirty="0">
                <a:latin typeface="IBM Plex Sans" panose="020B0503050000000000" pitchFamily="34" charset="77"/>
              </a:rPr>
              <a:t>issue that you want to address and then determine how the business issue can be translated into a question, or set of questions, that data mining can address. </a:t>
            </a:r>
          </a:p>
          <a:p>
            <a:pPr lvl="0"/>
            <a:endParaRPr lang="en-US" dirty="0">
              <a:latin typeface="IBM Plex Sans" panose="020B0503050000000000" pitchFamily="34" charset="77"/>
            </a:endParaRPr>
          </a:p>
          <a:p>
            <a:pPr lvl="0"/>
            <a:r>
              <a:rPr lang="en-US" dirty="0">
                <a:latin typeface="IBM Plex Sans" panose="020B0503050000000000" pitchFamily="34" charset="77"/>
              </a:rPr>
              <a:t>By business issue we mean that there is an identified problem to which you need an answer, where you suspect, or know, that the answer is buried somewhere in the data, but you are not sure where it is. </a:t>
            </a:r>
          </a:p>
          <a:p>
            <a:pPr lvl="0"/>
            <a:endParaRPr lang="en-US" dirty="0">
              <a:latin typeface="IBM Plex Sans" panose="020B0503050000000000" pitchFamily="34" charset="77"/>
            </a:endParaRPr>
          </a:p>
        </p:txBody>
      </p:sp>
      <p:sp>
        <p:nvSpPr>
          <p:cNvPr id="5" name="Freeform 54">
            <a:extLst>
              <a:ext uri="{FF2B5EF4-FFF2-40B4-BE49-F238E27FC236}">
                <a16:creationId xmlns:a16="http://schemas.microsoft.com/office/drawing/2014/main" id="{8DA31A57-C277-7242-94D0-810F2B07036C}"/>
              </a:ext>
            </a:extLst>
          </p:cNvPr>
          <p:cNvSpPr>
            <a:spLocks/>
          </p:cNvSpPr>
          <p:nvPr/>
        </p:nvSpPr>
        <p:spPr bwMode="auto">
          <a:xfrm>
            <a:off x="4696278" y="4996300"/>
            <a:ext cx="1737360" cy="0"/>
          </a:xfrm>
          <a:custGeom>
            <a:avLst/>
            <a:gdLst>
              <a:gd name="T0" fmla="*/ 0 w 2233"/>
              <a:gd name="T1" fmla="*/ 0 w 2233"/>
              <a:gd name="T2" fmla="*/ 2233 w 2233"/>
            </a:gdLst>
            <a:ahLst/>
            <a:cxnLst>
              <a:cxn ang="0">
                <a:pos x="T0" y="0"/>
              </a:cxn>
              <a:cxn ang="0">
                <a:pos x="T1" y="0"/>
              </a:cxn>
              <a:cxn ang="0">
                <a:pos x="T2" y="0"/>
              </a:cxn>
            </a:cxnLst>
            <a:rect l="0" t="0" r="r" b="b"/>
            <a:pathLst>
              <a:path w="2233">
                <a:moveTo>
                  <a:pt x="0" y="0"/>
                </a:moveTo>
                <a:lnTo>
                  <a:pt x="0" y="0"/>
                </a:lnTo>
                <a:lnTo>
                  <a:pt x="2233"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6" name="Freeform 55">
            <a:extLst>
              <a:ext uri="{FF2B5EF4-FFF2-40B4-BE49-F238E27FC236}">
                <a16:creationId xmlns:a16="http://schemas.microsoft.com/office/drawing/2014/main" id="{4ADFC19F-D4A0-6446-82FB-0E132F39D310}"/>
              </a:ext>
            </a:extLst>
          </p:cNvPr>
          <p:cNvSpPr>
            <a:spLocks/>
          </p:cNvSpPr>
          <p:nvPr/>
        </p:nvSpPr>
        <p:spPr bwMode="auto">
          <a:xfrm>
            <a:off x="6453751" y="4901050"/>
            <a:ext cx="165100" cy="192088"/>
          </a:xfrm>
          <a:custGeom>
            <a:avLst/>
            <a:gdLst>
              <a:gd name="T0" fmla="*/ 0 w 173"/>
              <a:gd name="T1" fmla="*/ 200 h 200"/>
              <a:gd name="T2" fmla="*/ 0 w 173"/>
              <a:gd name="T3" fmla="*/ 200 h 200"/>
              <a:gd name="T4" fmla="*/ 173 w 173"/>
              <a:gd name="T5" fmla="*/ 100 h 200"/>
              <a:gd name="T6" fmla="*/ 0 w 173"/>
              <a:gd name="T7" fmla="*/ 0 h 200"/>
              <a:gd name="T8" fmla="*/ 0 w 173"/>
              <a:gd name="T9" fmla="*/ 200 h 200"/>
            </a:gdLst>
            <a:ahLst/>
            <a:cxnLst>
              <a:cxn ang="0">
                <a:pos x="T0" y="T1"/>
              </a:cxn>
              <a:cxn ang="0">
                <a:pos x="T2" y="T3"/>
              </a:cxn>
              <a:cxn ang="0">
                <a:pos x="T4" y="T5"/>
              </a:cxn>
              <a:cxn ang="0">
                <a:pos x="T6" y="T7"/>
              </a:cxn>
              <a:cxn ang="0">
                <a:pos x="T8" y="T9"/>
              </a:cxn>
            </a:cxnLst>
            <a:rect l="0" t="0" r="r" b="b"/>
            <a:pathLst>
              <a:path w="173" h="200">
                <a:moveTo>
                  <a:pt x="0" y="200"/>
                </a:moveTo>
                <a:lnTo>
                  <a:pt x="0" y="200"/>
                </a:lnTo>
                <a:lnTo>
                  <a:pt x="173" y="100"/>
                </a:lnTo>
                <a:lnTo>
                  <a:pt x="0" y="0"/>
                </a:lnTo>
                <a:lnTo>
                  <a:pt x="0" y="200"/>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9" name="TextBox 8">
            <a:extLst>
              <a:ext uri="{FF2B5EF4-FFF2-40B4-BE49-F238E27FC236}">
                <a16:creationId xmlns:a16="http://schemas.microsoft.com/office/drawing/2014/main" id="{03C3A81B-C6D7-8B47-9E32-BFAD73AB3813}"/>
              </a:ext>
            </a:extLst>
          </p:cNvPr>
          <p:cNvSpPr txBox="1"/>
          <p:nvPr/>
        </p:nvSpPr>
        <p:spPr>
          <a:xfrm>
            <a:off x="4798346" y="5078850"/>
            <a:ext cx="147601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1" u="none" strike="noStrike" kern="0" cap="none" spc="0" normalizeH="0" baseline="0" noProof="0" dirty="0">
                <a:ln>
                  <a:noFill/>
                </a:ln>
                <a:solidFill>
                  <a:schemeClr val="accent2"/>
                </a:solidFill>
                <a:effectLst/>
                <a:uLnTx/>
                <a:uFillTx/>
                <a:latin typeface="IBM Plex Sans" panose="020B0503050000000000" pitchFamily="34" charset="77"/>
                <a:ea typeface="IBM Plex Sans" charset="0"/>
                <a:cs typeface="IBM Plex Sans" charset="0"/>
              </a:rPr>
              <a:t>“How can I get better targeting and success in customer retention?”</a:t>
            </a:r>
          </a:p>
        </p:txBody>
      </p:sp>
      <p:grpSp>
        <p:nvGrpSpPr>
          <p:cNvPr id="10" name="Group 9">
            <a:extLst>
              <a:ext uri="{FF2B5EF4-FFF2-40B4-BE49-F238E27FC236}">
                <a16:creationId xmlns:a16="http://schemas.microsoft.com/office/drawing/2014/main" id="{F8A0AB26-CE29-AE48-B9D2-5DA55A3565D5}"/>
              </a:ext>
            </a:extLst>
          </p:cNvPr>
          <p:cNvGrpSpPr/>
          <p:nvPr/>
        </p:nvGrpSpPr>
        <p:grpSpPr>
          <a:xfrm>
            <a:off x="3644789" y="4698369"/>
            <a:ext cx="796693" cy="963968"/>
            <a:chOff x="619468" y="1258205"/>
            <a:chExt cx="796693" cy="963968"/>
          </a:xfrm>
        </p:grpSpPr>
        <p:sp>
          <p:nvSpPr>
            <p:cNvPr id="11" name="Oval 10">
              <a:extLst>
                <a:ext uri="{FF2B5EF4-FFF2-40B4-BE49-F238E27FC236}">
                  <a16:creationId xmlns:a16="http://schemas.microsoft.com/office/drawing/2014/main" id="{D51D2FA0-6E98-CD47-976F-BC2D36470651}"/>
                </a:ext>
              </a:extLst>
            </p:cNvPr>
            <p:cNvSpPr/>
            <p:nvPr/>
          </p:nvSpPr>
          <p:spPr>
            <a:xfrm>
              <a:off x="892800" y="1258205"/>
              <a:ext cx="250029" cy="250028"/>
            </a:xfrm>
            <a:prstGeom prst="ellipse">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IBM Plex Sans" panose="020B0503050000000000" pitchFamily="34" charset="77"/>
                <a:ea typeface="IBM Plex Sans" charset="0"/>
                <a:cs typeface="IBM Plex Sans" charset="0"/>
              </a:endParaRPr>
            </a:p>
          </p:txBody>
        </p:sp>
        <p:sp>
          <p:nvSpPr>
            <p:cNvPr id="12" name="Rectangle: Rounded Corners 114">
              <a:extLst>
                <a:ext uri="{FF2B5EF4-FFF2-40B4-BE49-F238E27FC236}">
                  <a16:creationId xmlns:a16="http://schemas.microsoft.com/office/drawing/2014/main" id="{1F92F8BD-107B-8E46-B57A-E990F659EEA2}"/>
                </a:ext>
              </a:extLst>
            </p:cNvPr>
            <p:cNvSpPr/>
            <p:nvPr/>
          </p:nvSpPr>
          <p:spPr>
            <a:xfrm>
              <a:off x="792856" y="1544061"/>
              <a:ext cx="449916" cy="445664"/>
            </a:xfrm>
            <a:prstGeom prst="roundRect">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IBM Plex Sans" panose="020B0503050000000000" pitchFamily="34" charset="77"/>
                <a:ea typeface="IBM Plex Sans" charset="0"/>
                <a:cs typeface="IBM Plex Sans" charset="0"/>
              </a:endParaRPr>
            </a:p>
          </p:txBody>
        </p:sp>
        <p:sp>
          <p:nvSpPr>
            <p:cNvPr id="13" name="TextBox 12">
              <a:extLst>
                <a:ext uri="{FF2B5EF4-FFF2-40B4-BE49-F238E27FC236}">
                  <a16:creationId xmlns:a16="http://schemas.microsoft.com/office/drawing/2014/main" id="{BD85946C-4AE5-8A4A-90A1-ADDF48DF826E}"/>
                </a:ext>
              </a:extLst>
            </p:cNvPr>
            <p:cNvSpPr txBox="1"/>
            <p:nvPr/>
          </p:nvSpPr>
          <p:spPr>
            <a:xfrm>
              <a:off x="619468" y="2068285"/>
              <a:ext cx="796693" cy="153888"/>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latin typeface="IBM Plex Sans" panose="020B0503050000000000" pitchFamily="34" charset="77"/>
                </a:rPr>
                <a:t>VP of Marketing</a:t>
              </a:r>
            </a:p>
          </p:txBody>
        </p:sp>
      </p:grpSp>
      <p:grpSp>
        <p:nvGrpSpPr>
          <p:cNvPr id="14" name="Group 13">
            <a:extLst>
              <a:ext uri="{FF2B5EF4-FFF2-40B4-BE49-F238E27FC236}">
                <a16:creationId xmlns:a16="http://schemas.microsoft.com/office/drawing/2014/main" id="{FFEFD52C-8011-EE49-A55B-2BB0A132F7CD}"/>
              </a:ext>
            </a:extLst>
          </p:cNvPr>
          <p:cNvGrpSpPr/>
          <p:nvPr/>
        </p:nvGrpSpPr>
        <p:grpSpPr>
          <a:xfrm>
            <a:off x="6742675" y="4658073"/>
            <a:ext cx="796693" cy="963968"/>
            <a:chOff x="619468" y="1258205"/>
            <a:chExt cx="796693" cy="963968"/>
          </a:xfrm>
        </p:grpSpPr>
        <p:sp>
          <p:nvSpPr>
            <p:cNvPr id="15" name="Oval 14">
              <a:extLst>
                <a:ext uri="{FF2B5EF4-FFF2-40B4-BE49-F238E27FC236}">
                  <a16:creationId xmlns:a16="http://schemas.microsoft.com/office/drawing/2014/main" id="{D3A7CC91-3CE6-7042-BF3C-71BA1E6D91B2}"/>
                </a:ext>
              </a:extLst>
            </p:cNvPr>
            <p:cNvSpPr/>
            <p:nvPr/>
          </p:nvSpPr>
          <p:spPr>
            <a:xfrm>
              <a:off x="892800" y="1258205"/>
              <a:ext cx="250029" cy="250028"/>
            </a:xfrm>
            <a:prstGeom prst="ellipse">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IBM Plex Sans" panose="020B0503050000000000" pitchFamily="34" charset="77"/>
                <a:ea typeface="IBM Plex Sans" charset="0"/>
                <a:cs typeface="IBM Plex Sans" charset="0"/>
              </a:endParaRPr>
            </a:p>
          </p:txBody>
        </p:sp>
        <p:sp>
          <p:nvSpPr>
            <p:cNvPr id="16" name="Rectangle: Rounded Corners 114">
              <a:extLst>
                <a:ext uri="{FF2B5EF4-FFF2-40B4-BE49-F238E27FC236}">
                  <a16:creationId xmlns:a16="http://schemas.microsoft.com/office/drawing/2014/main" id="{D48D0C16-37D2-464E-9A60-0553B1549A75}"/>
                </a:ext>
              </a:extLst>
            </p:cNvPr>
            <p:cNvSpPr/>
            <p:nvPr/>
          </p:nvSpPr>
          <p:spPr>
            <a:xfrm>
              <a:off x="792856" y="1544061"/>
              <a:ext cx="449916" cy="445664"/>
            </a:xfrm>
            <a:prstGeom prst="roundRect">
              <a:avLst/>
            </a:prstGeom>
            <a:solidFill>
              <a:srgbClr val="077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IBM Plex Sans" panose="020B0503050000000000" pitchFamily="34" charset="77"/>
                <a:ea typeface="IBM Plex Sans" charset="0"/>
                <a:cs typeface="IBM Plex Sans" charset="0"/>
              </a:endParaRPr>
            </a:p>
          </p:txBody>
        </p:sp>
        <p:sp>
          <p:nvSpPr>
            <p:cNvPr id="17" name="TextBox 16">
              <a:extLst>
                <a:ext uri="{FF2B5EF4-FFF2-40B4-BE49-F238E27FC236}">
                  <a16:creationId xmlns:a16="http://schemas.microsoft.com/office/drawing/2014/main" id="{4BF30E4A-829C-BB49-902C-646A629E7770}"/>
                </a:ext>
              </a:extLst>
            </p:cNvPr>
            <p:cNvSpPr txBox="1"/>
            <p:nvPr/>
          </p:nvSpPr>
          <p:spPr>
            <a:xfrm>
              <a:off x="619468" y="2068285"/>
              <a:ext cx="796693" cy="153888"/>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latin typeface="IBM Plex Sans" panose="020B0503050000000000" pitchFamily="34" charset="77"/>
                </a:rPr>
                <a:t>Business Analyst</a:t>
              </a:r>
            </a:p>
          </p:txBody>
        </p:sp>
      </p:grpSp>
      <p:pic>
        <p:nvPicPr>
          <p:cNvPr id="18" name="Picture 17">
            <a:extLst>
              <a:ext uri="{FF2B5EF4-FFF2-40B4-BE49-F238E27FC236}">
                <a16:creationId xmlns:a16="http://schemas.microsoft.com/office/drawing/2014/main" id="{F765D40C-F80C-994F-B276-1CD665AB78C1}"/>
              </a:ext>
            </a:extLst>
          </p:cNvPr>
          <p:cNvPicPr>
            <a:picLocks noChangeAspect="1"/>
          </p:cNvPicPr>
          <p:nvPr/>
        </p:nvPicPr>
        <p:blipFill>
          <a:blip r:embed="rId3"/>
          <a:stretch>
            <a:fillRect/>
          </a:stretch>
        </p:blipFill>
        <p:spPr>
          <a:xfrm>
            <a:off x="10677796" y="0"/>
            <a:ext cx="1514204" cy="1518264"/>
          </a:xfrm>
          <a:prstGeom prst="rect">
            <a:avLst/>
          </a:prstGeom>
        </p:spPr>
      </p:pic>
      <p:sp>
        <p:nvSpPr>
          <p:cNvPr id="7" name="Slide Number Placeholder 6">
            <a:extLst>
              <a:ext uri="{FF2B5EF4-FFF2-40B4-BE49-F238E27FC236}">
                <a16:creationId xmlns:a16="http://schemas.microsoft.com/office/drawing/2014/main" id="{CB6E7D44-15ED-A14C-B8A7-BF349A647FF4}"/>
              </a:ext>
            </a:extLst>
          </p:cNvPr>
          <p:cNvSpPr>
            <a:spLocks noGrp="1"/>
          </p:cNvSpPr>
          <p:nvPr>
            <p:ph type="sldNum" sz="quarter" idx="10"/>
          </p:nvPr>
        </p:nvSpPr>
        <p:spPr/>
        <p:txBody>
          <a:bodyPr/>
          <a:lstStyle/>
          <a:p>
            <a:pPr defTabSz="914377"/>
            <a:fld id="{3FD999D4-B456-9943-89B7-30D56181CE18}" type="slidenum">
              <a:rPr lang="en-US" smtClean="0"/>
              <a:pPr defTabSz="914377"/>
              <a:t>8</a:t>
            </a:fld>
            <a:endParaRPr lang="en-US" dirty="0"/>
          </a:p>
        </p:txBody>
      </p:sp>
      <p:sp>
        <p:nvSpPr>
          <p:cNvPr id="19" name="Footer Placeholder 2">
            <a:extLst>
              <a:ext uri="{FF2B5EF4-FFF2-40B4-BE49-F238E27FC236}">
                <a16:creationId xmlns:a16="http://schemas.microsoft.com/office/drawing/2014/main" id="{3A755C2A-2D4A-4677-A0A8-94E0AF3777C4}"/>
              </a:ext>
            </a:extLst>
          </p:cNvPr>
          <p:cNvSpPr txBox="1">
            <a:spLocks/>
          </p:cNvSpPr>
          <p:nvPr/>
        </p:nvSpPr>
        <p:spPr>
          <a:xfrm>
            <a:off x="304800" y="6437376"/>
            <a:ext cx="8534400" cy="182880"/>
          </a:xfrm>
          <a:prstGeom prst="rect">
            <a:avLst/>
          </a:prstGeom>
        </p:spPr>
        <p:txBody>
          <a:bodyPr vert="horz" lIns="0" tIns="0" rIns="0" bIns="0" rtlCol="0" anchor="ctr"/>
          <a:lstStyle>
            <a:defPPr>
              <a:defRPr lang="en-US"/>
            </a:defPPr>
            <a:lvl1pPr marL="0" algn="r" defTabSz="914400" rtl="0" eaLnBrk="1" latinLnBrk="0" hangingPunct="1">
              <a:defRPr sz="800" kern="1200" baseline="0">
                <a:solidFill>
                  <a:schemeClr val="tx1"/>
                </a:solidFill>
                <a:latin typeface="+mn-lt"/>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solidFill>
                  <a:srgbClr val="000000"/>
                </a:solidFill>
                <a:latin typeface="IBM Plex Sans"/>
              </a:rPr>
              <a:t>IBM Watson AI / Watson &amp; Cloud Platform Expert Services / © IBM Corporation</a:t>
            </a:r>
            <a:endParaRPr lang="en-US" dirty="0">
              <a:solidFill>
                <a:srgbClr val="000000"/>
              </a:solidFill>
              <a:latin typeface="IBM Plex Sans"/>
            </a:endParaRPr>
          </a:p>
        </p:txBody>
      </p:sp>
    </p:spTree>
    <p:extLst>
      <p:ext uri="{BB962C8B-B14F-4D97-AF65-F5344CB8AC3E}">
        <p14:creationId xmlns:p14="http://schemas.microsoft.com/office/powerpoint/2010/main" val="3216625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meline and Milestones"/>
          <p:cNvSpPr txBox="1">
            <a:spLocks noGrp="1"/>
          </p:cNvSpPr>
          <p:nvPr>
            <p:ph type="title"/>
          </p:nvPr>
        </p:nvSpPr>
        <p:spPr>
          <a:xfrm>
            <a:off x="304800" y="268224"/>
            <a:ext cx="11582400" cy="1140968"/>
          </a:xfrm>
        </p:spPr>
        <p:txBody>
          <a:bodyPr/>
          <a:lstStyle>
            <a:lvl1pPr defTabSz="306324">
              <a:defRPr sz="3200">
                <a:solidFill>
                  <a:schemeClr val="accent1"/>
                </a:solidFill>
              </a:defRPr>
            </a:lvl1pPr>
          </a:lstStyle>
          <a:p>
            <a:r>
              <a:rPr lang="en-GB" sz="2800" dirty="0">
                <a:latin typeface="IBM Plex Sans" panose="020B0503050000000000" pitchFamily="34" charset="77"/>
              </a:rPr>
              <a:t>Data Understanding and Preparation</a:t>
            </a:r>
          </a:p>
        </p:txBody>
      </p:sp>
      <p:sp>
        <p:nvSpPr>
          <p:cNvPr id="2" name="Text Placeholder 1">
            <a:extLst>
              <a:ext uri="{FF2B5EF4-FFF2-40B4-BE49-F238E27FC236}">
                <a16:creationId xmlns:a16="http://schemas.microsoft.com/office/drawing/2014/main" id="{9EBBFFC0-73C6-734C-8E4E-EC05AACAAD83}"/>
              </a:ext>
            </a:extLst>
          </p:cNvPr>
          <p:cNvSpPr>
            <a:spLocks noGrp="1"/>
          </p:cNvSpPr>
          <p:nvPr>
            <p:ph type="body" sz="quarter" idx="12"/>
          </p:nvPr>
        </p:nvSpPr>
        <p:spPr>
          <a:xfrm>
            <a:off x="455926" y="888006"/>
            <a:ext cx="11582400" cy="2670444"/>
          </a:xfrm>
        </p:spPr>
        <p:txBody>
          <a:bodyPr/>
          <a:lstStyle/>
          <a:p>
            <a:pPr lvl="0"/>
            <a:r>
              <a:rPr lang="en-US" b="1" dirty="0">
                <a:latin typeface="IBM Plex Sans" panose="020B0503050000000000" pitchFamily="34" charset="77"/>
              </a:rPr>
              <a:t>Step 2 </a:t>
            </a:r>
            <a:r>
              <a:rPr lang="mr-IN" b="1" dirty="0">
                <a:latin typeface="IBM Plex Sans" panose="020B0503050000000000" pitchFamily="34" charset="77"/>
              </a:rPr>
              <a:t>–</a:t>
            </a:r>
            <a:r>
              <a:rPr lang="en-US" b="1" dirty="0">
                <a:latin typeface="IBM Plex Sans" panose="020B0503050000000000" pitchFamily="34" charset="77"/>
              </a:rPr>
              <a:t> Define the data model and data requirements</a:t>
            </a:r>
          </a:p>
          <a:p>
            <a:pPr lvl="0"/>
            <a:endParaRPr lang="en-US" dirty="0">
              <a:latin typeface="IBM Plex Sans" panose="020B0503050000000000" pitchFamily="34" charset="77"/>
            </a:endParaRPr>
          </a:p>
          <a:p>
            <a:pPr lvl="0"/>
            <a:r>
              <a:rPr lang="en-US" dirty="0">
                <a:latin typeface="IBM Plex Sans" panose="020B0503050000000000" pitchFamily="34" charset="77"/>
              </a:rPr>
              <a:t>Typically, the data model will define:</a:t>
            </a:r>
          </a:p>
          <a:p>
            <a:pPr marL="342900" lvl="0" indent="-342900">
              <a:buFont typeface="Arial" panose="020B0604020202020204" pitchFamily="34" charset="0"/>
              <a:buChar char="•"/>
            </a:pPr>
            <a:r>
              <a:rPr lang="en-US" dirty="0">
                <a:latin typeface="IBM Plex Sans" panose="020B0503050000000000" pitchFamily="34" charset="77"/>
              </a:rPr>
              <a:t>Data sources used </a:t>
            </a:r>
            <a:r>
              <a:rPr lang="mr-IN" dirty="0">
                <a:latin typeface="IBM Plex Sans" panose="020B0503050000000000" pitchFamily="34" charset="77"/>
              </a:rPr>
              <a:t>–</a:t>
            </a:r>
            <a:r>
              <a:rPr lang="en-US" dirty="0">
                <a:latin typeface="IBM Plex Sans" panose="020B0503050000000000" pitchFamily="34" charset="77"/>
              </a:rPr>
              <a:t> Physical location</a:t>
            </a:r>
          </a:p>
          <a:p>
            <a:pPr marL="342900" lvl="0" indent="-342900">
              <a:buFont typeface="Arial" panose="020B0604020202020204" pitchFamily="34" charset="0"/>
              <a:buChar char="•"/>
            </a:pPr>
            <a:r>
              <a:rPr lang="en-US" dirty="0">
                <a:latin typeface="IBM Plex Sans" panose="020B0503050000000000" pitchFamily="34" charset="77"/>
              </a:rPr>
              <a:t>Data types </a:t>
            </a:r>
            <a:r>
              <a:rPr lang="mr-IN" dirty="0">
                <a:latin typeface="IBM Plex Sans" panose="020B0503050000000000" pitchFamily="34" charset="77"/>
              </a:rPr>
              <a:t>–</a:t>
            </a:r>
            <a:r>
              <a:rPr lang="en-US" dirty="0">
                <a:latin typeface="IBM Plex Sans" panose="020B0503050000000000" pitchFamily="34" charset="77"/>
              </a:rPr>
              <a:t> How the data is structured</a:t>
            </a:r>
          </a:p>
          <a:p>
            <a:pPr marL="342900" lvl="0" indent="-342900">
              <a:buFont typeface="Arial" panose="020B0604020202020204" pitchFamily="34" charset="0"/>
              <a:buChar char="•"/>
            </a:pPr>
            <a:r>
              <a:rPr lang="en-US" dirty="0">
                <a:latin typeface="IBM Plex Sans" panose="020B0503050000000000" pitchFamily="34" charset="77"/>
              </a:rPr>
              <a:t>Data content </a:t>
            </a:r>
            <a:r>
              <a:rPr lang="mr-IN" dirty="0">
                <a:latin typeface="IBM Plex Sans" panose="020B0503050000000000" pitchFamily="34" charset="77"/>
              </a:rPr>
              <a:t>–</a:t>
            </a:r>
            <a:r>
              <a:rPr lang="en-US" dirty="0">
                <a:latin typeface="IBM Plex Sans" panose="020B0503050000000000" pitchFamily="34" charset="77"/>
              </a:rPr>
              <a:t> Lists the data files, tables and fields</a:t>
            </a:r>
          </a:p>
          <a:p>
            <a:pPr marL="342900" lvl="0" indent="-342900">
              <a:buFont typeface="Arial" panose="020B0604020202020204" pitchFamily="34" charset="0"/>
              <a:buChar char="•"/>
            </a:pPr>
            <a:r>
              <a:rPr lang="en-US" dirty="0">
                <a:latin typeface="IBM Plex Sans" panose="020B0503050000000000" pitchFamily="34" charset="77"/>
              </a:rPr>
              <a:t>Data Description </a:t>
            </a:r>
            <a:r>
              <a:rPr lang="mr-IN" dirty="0">
                <a:latin typeface="IBM Plex Sans" panose="020B0503050000000000" pitchFamily="34" charset="77"/>
              </a:rPr>
              <a:t>–</a:t>
            </a:r>
            <a:r>
              <a:rPr lang="en-US" dirty="0">
                <a:latin typeface="IBM Plex Sans" panose="020B0503050000000000" pitchFamily="34" charset="77"/>
              </a:rPr>
              <a:t> delivers the name and description of these fields</a:t>
            </a:r>
          </a:p>
          <a:p>
            <a:pPr marL="342900" lvl="0" indent="-342900">
              <a:buFont typeface="Arial" panose="020B0604020202020204" pitchFamily="34" charset="0"/>
              <a:buChar char="•"/>
            </a:pPr>
            <a:r>
              <a:rPr lang="en-US" dirty="0">
                <a:latin typeface="IBM Plex Sans" panose="020B0503050000000000" pitchFamily="34" charset="77"/>
              </a:rPr>
              <a:t>Data usage </a:t>
            </a:r>
            <a:r>
              <a:rPr lang="mr-IN" dirty="0">
                <a:latin typeface="IBM Plex Sans" panose="020B0503050000000000" pitchFamily="34" charset="77"/>
              </a:rPr>
              <a:t>–</a:t>
            </a:r>
            <a:r>
              <a:rPr lang="en-US" dirty="0">
                <a:latin typeface="IBM Plex Sans" panose="020B0503050000000000" pitchFamily="34" charset="77"/>
              </a:rPr>
              <a:t> considers the ownership and who has access</a:t>
            </a:r>
          </a:p>
        </p:txBody>
      </p:sp>
      <p:grpSp>
        <p:nvGrpSpPr>
          <p:cNvPr id="3" name="Group 2">
            <a:extLst>
              <a:ext uri="{FF2B5EF4-FFF2-40B4-BE49-F238E27FC236}">
                <a16:creationId xmlns:a16="http://schemas.microsoft.com/office/drawing/2014/main" id="{319408C5-DCFD-994F-ACA4-B581676FBFEF}"/>
              </a:ext>
            </a:extLst>
          </p:cNvPr>
          <p:cNvGrpSpPr/>
          <p:nvPr/>
        </p:nvGrpSpPr>
        <p:grpSpPr>
          <a:xfrm>
            <a:off x="7163751" y="4858448"/>
            <a:ext cx="726860" cy="677239"/>
            <a:chOff x="9092494" y="3655796"/>
            <a:chExt cx="726860" cy="677239"/>
          </a:xfrm>
        </p:grpSpPr>
        <p:sp>
          <p:nvSpPr>
            <p:cNvPr id="23" name="Can 22">
              <a:extLst>
                <a:ext uri="{FF2B5EF4-FFF2-40B4-BE49-F238E27FC236}">
                  <a16:creationId xmlns:a16="http://schemas.microsoft.com/office/drawing/2014/main" id="{1F6238DF-3EE4-594D-BB1E-8285FDF79439}"/>
                </a:ext>
              </a:extLst>
            </p:cNvPr>
            <p:cNvSpPr/>
            <p:nvPr/>
          </p:nvSpPr>
          <p:spPr>
            <a:xfrm>
              <a:off x="9092494" y="3655796"/>
              <a:ext cx="726860" cy="677239"/>
            </a:xfrm>
            <a:prstGeom prst="can">
              <a:avLst/>
            </a:pr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24" name="TextBox 23">
              <a:extLst>
                <a:ext uri="{FF2B5EF4-FFF2-40B4-BE49-F238E27FC236}">
                  <a16:creationId xmlns:a16="http://schemas.microsoft.com/office/drawing/2014/main" id="{FA4F6934-7B29-A548-B712-9E9A93A63865}"/>
                </a:ext>
              </a:extLst>
            </p:cNvPr>
            <p:cNvSpPr txBox="1"/>
            <p:nvPr/>
          </p:nvSpPr>
          <p:spPr>
            <a:xfrm>
              <a:off x="9229293" y="3974041"/>
              <a:ext cx="453263" cy="18466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IBM Plex Sans" panose="020B0503050000000000" pitchFamily="34" charset="77"/>
                  <a:ea typeface="IBM Plex Sans" charset="0"/>
                  <a:cs typeface="IBM Plex Sans" charset="0"/>
                </a:rPr>
                <a:t>Data</a:t>
              </a:r>
            </a:p>
          </p:txBody>
        </p:sp>
      </p:grpSp>
      <p:grpSp>
        <p:nvGrpSpPr>
          <p:cNvPr id="28" name="Group 27">
            <a:extLst>
              <a:ext uri="{FF2B5EF4-FFF2-40B4-BE49-F238E27FC236}">
                <a16:creationId xmlns:a16="http://schemas.microsoft.com/office/drawing/2014/main" id="{C6DEB273-2996-D349-8743-8C6BF9DC0A55}"/>
              </a:ext>
            </a:extLst>
          </p:cNvPr>
          <p:cNvGrpSpPr/>
          <p:nvPr/>
        </p:nvGrpSpPr>
        <p:grpSpPr>
          <a:xfrm>
            <a:off x="4053694" y="4858448"/>
            <a:ext cx="726860" cy="677239"/>
            <a:chOff x="9092494" y="3655796"/>
            <a:chExt cx="726860" cy="677239"/>
          </a:xfrm>
        </p:grpSpPr>
        <p:sp>
          <p:nvSpPr>
            <p:cNvPr id="29" name="Can 28">
              <a:extLst>
                <a:ext uri="{FF2B5EF4-FFF2-40B4-BE49-F238E27FC236}">
                  <a16:creationId xmlns:a16="http://schemas.microsoft.com/office/drawing/2014/main" id="{826B06E0-33F1-784E-9D0C-206454A99008}"/>
                </a:ext>
              </a:extLst>
            </p:cNvPr>
            <p:cNvSpPr/>
            <p:nvPr/>
          </p:nvSpPr>
          <p:spPr>
            <a:xfrm>
              <a:off x="9092494" y="3655796"/>
              <a:ext cx="726860" cy="677239"/>
            </a:xfrm>
            <a:prstGeom prst="can">
              <a:avLst/>
            </a:prstGeom>
            <a:solidFill>
              <a:srgbClr val="4093D1"/>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30" name="TextBox 29">
              <a:extLst>
                <a:ext uri="{FF2B5EF4-FFF2-40B4-BE49-F238E27FC236}">
                  <a16:creationId xmlns:a16="http://schemas.microsoft.com/office/drawing/2014/main" id="{7736BFCC-CBE4-F045-8390-A462B8EE4951}"/>
                </a:ext>
              </a:extLst>
            </p:cNvPr>
            <p:cNvSpPr txBox="1"/>
            <p:nvPr/>
          </p:nvSpPr>
          <p:spPr>
            <a:xfrm>
              <a:off x="9181700" y="3974041"/>
              <a:ext cx="548448" cy="182880"/>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IBM Plex Sans" panose="020B0503050000000000" pitchFamily="34" charset="77"/>
                  <a:ea typeface="IBM Plex Sans" charset="0"/>
                  <a:cs typeface="IBM Plex Sans" charset="0"/>
                </a:rPr>
                <a:t>Catalog</a:t>
              </a:r>
            </a:p>
          </p:txBody>
        </p:sp>
      </p:grpSp>
      <p:grpSp>
        <p:nvGrpSpPr>
          <p:cNvPr id="31" name="Group 30">
            <a:extLst>
              <a:ext uri="{FF2B5EF4-FFF2-40B4-BE49-F238E27FC236}">
                <a16:creationId xmlns:a16="http://schemas.microsoft.com/office/drawing/2014/main" id="{5ABA2BE5-458A-BD47-9037-231269B80DB9}"/>
              </a:ext>
            </a:extLst>
          </p:cNvPr>
          <p:cNvGrpSpPr/>
          <p:nvPr/>
        </p:nvGrpSpPr>
        <p:grpSpPr>
          <a:xfrm>
            <a:off x="5533878" y="5102611"/>
            <a:ext cx="876549" cy="188913"/>
            <a:chOff x="7793997" y="3146743"/>
            <a:chExt cx="876549" cy="188913"/>
          </a:xfrm>
        </p:grpSpPr>
        <p:sp>
          <p:nvSpPr>
            <p:cNvPr id="32" name="Freeform 81">
              <a:extLst>
                <a:ext uri="{FF2B5EF4-FFF2-40B4-BE49-F238E27FC236}">
                  <a16:creationId xmlns:a16="http://schemas.microsoft.com/office/drawing/2014/main" id="{D5A0DB11-5A12-FD4B-A9BA-15159EBDF92C}"/>
                </a:ext>
              </a:extLst>
            </p:cNvPr>
            <p:cNvSpPr>
              <a:spLocks/>
            </p:cNvSpPr>
            <p:nvPr/>
          </p:nvSpPr>
          <p:spPr bwMode="auto">
            <a:xfrm rot="16200000">
              <a:off x="8493539" y="3158650"/>
              <a:ext cx="188913" cy="165100"/>
            </a:xfrm>
            <a:custGeom>
              <a:avLst/>
              <a:gdLst>
                <a:gd name="T0" fmla="*/ 0 w 199"/>
                <a:gd name="T1" fmla="*/ 0 h 173"/>
                <a:gd name="T2" fmla="*/ 0 w 199"/>
                <a:gd name="T3" fmla="*/ 0 h 173"/>
                <a:gd name="T4" fmla="*/ 100 w 199"/>
                <a:gd name="T5" fmla="*/ 173 h 173"/>
                <a:gd name="T6" fmla="*/ 199 w 199"/>
                <a:gd name="T7" fmla="*/ 0 h 173"/>
                <a:gd name="T8" fmla="*/ 0 w 199"/>
                <a:gd name="T9" fmla="*/ 0 h 173"/>
              </a:gdLst>
              <a:ahLst/>
              <a:cxnLst>
                <a:cxn ang="0">
                  <a:pos x="T0" y="T1"/>
                </a:cxn>
                <a:cxn ang="0">
                  <a:pos x="T2" y="T3"/>
                </a:cxn>
                <a:cxn ang="0">
                  <a:pos x="T4" y="T5"/>
                </a:cxn>
                <a:cxn ang="0">
                  <a:pos x="T6" y="T7"/>
                </a:cxn>
                <a:cxn ang="0">
                  <a:pos x="T8" y="T9"/>
                </a:cxn>
              </a:cxnLst>
              <a:rect l="0" t="0" r="r" b="b"/>
              <a:pathLst>
                <a:path w="199" h="173">
                  <a:moveTo>
                    <a:pt x="0" y="0"/>
                  </a:moveTo>
                  <a:lnTo>
                    <a:pt x="0" y="0"/>
                  </a:lnTo>
                  <a:lnTo>
                    <a:pt x="100" y="173"/>
                  </a:lnTo>
                  <a:lnTo>
                    <a:pt x="199" y="0"/>
                  </a:lnTo>
                  <a:lnTo>
                    <a:pt x="0" y="0"/>
                  </a:lnTo>
                  <a:close/>
                </a:path>
              </a:pathLst>
            </a:custGeom>
            <a:solidFill>
              <a:srgbClr val="077EC3"/>
            </a:solidFill>
            <a:ln w="0">
              <a:solidFill>
                <a:srgbClr val="077EC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sp>
          <p:nvSpPr>
            <p:cNvPr id="33" name="Freeform 89">
              <a:extLst>
                <a:ext uri="{FF2B5EF4-FFF2-40B4-BE49-F238E27FC236}">
                  <a16:creationId xmlns:a16="http://schemas.microsoft.com/office/drawing/2014/main" id="{78B50940-830B-6D43-9C50-9E9D39DBEBA1}"/>
                </a:ext>
              </a:extLst>
            </p:cNvPr>
            <p:cNvSpPr>
              <a:spLocks/>
            </p:cNvSpPr>
            <p:nvPr/>
          </p:nvSpPr>
          <p:spPr bwMode="auto">
            <a:xfrm flipV="1">
              <a:off x="7793997" y="3244015"/>
              <a:ext cx="730239" cy="0"/>
            </a:xfrm>
            <a:custGeom>
              <a:avLst/>
              <a:gdLst>
                <a:gd name="T0" fmla="*/ 0 w 867"/>
                <a:gd name="T1" fmla="*/ 0 w 867"/>
                <a:gd name="T2" fmla="*/ 867 w 867"/>
              </a:gdLst>
              <a:ahLst/>
              <a:cxnLst>
                <a:cxn ang="0">
                  <a:pos x="T0" y="0"/>
                </a:cxn>
                <a:cxn ang="0">
                  <a:pos x="T1" y="0"/>
                </a:cxn>
                <a:cxn ang="0">
                  <a:pos x="T2" y="0"/>
                </a:cxn>
              </a:cxnLst>
              <a:rect l="0" t="0" r="r" b="b"/>
              <a:pathLst>
                <a:path w="867">
                  <a:moveTo>
                    <a:pt x="0" y="0"/>
                  </a:moveTo>
                  <a:lnTo>
                    <a:pt x="0" y="0"/>
                  </a:lnTo>
                  <a:lnTo>
                    <a:pt x="867" y="0"/>
                  </a:lnTo>
                </a:path>
              </a:pathLst>
            </a:custGeom>
            <a:noFill/>
            <a:ln w="76200" cap="flat">
              <a:solidFill>
                <a:srgbClr val="077E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BM Plex Sans" panose="020B0503050000000000" pitchFamily="34" charset="77"/>
                <a:ea typeface="IBM Plex Sans" charset="0"/>
                <a:cs typeface="IBM Plex Sans" charset="0"/>
              </a:endParaRPr>
            </a:p>
          </p:txBody>
        </p:sp>
      </p:grpSp>
      <p:pic>
        <p:nvPicPr>
          <p:cNvPr id="13" name="Picture 12">
            <a:extLst>
              <a:ext uri="{FF2B5EF4-FFF2-40B4-BE49-F238E27FC236}">
                <a16:creationId xmlns:a16="http://schemas.microsoft.com/office/drawing/2014/main" id="{5962ED6F-1482-8B49-9F75-6995BD928E70}"/>
              </a:ext>
            </a:extLst>
          </p:cNvPr>
          <p:cNvPicPr>
            <a:picLocks noChangeAspect="1"/>
          </p:cNvPicPr>
          <p:nvPr/>
        </p:nvPicPr>
        <p:blipFill>
          <a:blip r:embed="rId3"/>
          <a:stretch>
            <a:fillRect/>
          </a:stretch>
        </p:blipFill>
        <p:spPr>
          <a:xfrm>
            <a:off x="10689974" y="0"/>
            <a:ext cx="1502026" cy="1514205"/>
          </a:xfrm>
          <a:prstGeom prst="rect">
            <a:avLst/>
          </a:prstGeom>
        </p:spPr>
      </p:pic>
      <p:sp>
        <p:nvSpPr>
          <p:cNvPr id="6" name="Slide Number Placeholder 5">
            <a:extLst>
              <a:ext uri="{FF2B5EF4-FFF2-40B4-BE49-F238E27FC236}">
                <a16:creationId xmlns:a16="http://schemas.microsoft.com/office/drawing/2014/main" id="{E58CA0E9-8187-C847-A0C3-8ECD0707F8C1}"/>
              </a:ext>
            </a:extLst>
          </p:cNvPr>
          <p:cNvSpPr>
            <a:spLocks noGrp="1"/>
          </p:cNvSpPr>
          <p:nvPr>
            <p:ph type="sldNum" sz="quarter" idx="10"/>
          </p:nvPr>
        </p:nvSpPr>
        <p:spPr/>
        <p:txBody>
          <a:bodyPr/>
          <a:lstStyle/>
          <a:p>
            <a:pPr defTabSz="914377"/>
            <a:fld id="{3FD999D4-B456-9943-89B7-30D56181CE18}" type="slidenum">
              <a:rPr lang="en-US" smtClean="0"/>
              <a:pPr defTabSz="914377"/>
              <a:t>9</a:t>
            </a:fld>
            <a:endParaRPr lang="en-US" dirty="0"/>
          </a:p>
        </p:txBody>
      </p:sp>
      <p:sp>
        <p:nvSpPr>
          <p:cNvPr id="16" name="Footer Placeholder 2">
            <a:extLst>
              <a:ext uri="{FF2B5EF4-FFF2-40B4-BE49-F238E27FC236}">
                <a16:creationId xmlns:a16="http://schemas.microsoft.com/office/drawing/2014/main" id="{74AD5569-F395-4FDD-97C7-4D2F6D0801F0}"/>
              </a:ext>
            </a:extLst>
          </p:cNvPr>
          <p:cNvSpPr txBox="1">
            <a:spLocks/>
          </p:cNvSpPr>
          <p:nvPr/>
        </p:nvSpPr>
        <p:spPr>
          <a:xfrm>
            <a:off x="304800" y="6437376"/>
            <a:ext cx="8534400" cy="182880"/>
          </a:xfrm>
          <a:prstGeom prst="rect">
            <a:avLst/>
          </a:prstGeom>
        </p:spPr>
        <p:txBody>
          <a:bodyPr vert="horz" lIns="0" tIns="0" rIns="0" bIns="0" rtlCol="0" anchor="ctr"/>
          <a:lstStyle>
            <a:defPPr>
              <a:defRPr lang="en-US"/>
            </a:defPPr>
            <a:lvl1pPr marL="0" algn="r" defTabSz="914400" rtl="0" eaLnBrk="1" latinLnBrk="0" hangingPunct="1">
              <a:defRPr sz="800" kern="1200" baseline="0">
                <a:solidFill>
                  <a:schemeClr val="tx1"/>
                </a:solidFill>
                <a:latin typeface="+mn-lt"/>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solidFill>
                  <a:srgbClr val="000000"/>
                </a:solidFill>
                <a:latin typeface="IBM Plex Sans"/>
              </a:rPr>
              <a:t>IBM Watson AI / Watson &amp; Cloud Platform Expert Services / © IBM Corporation</a:t>
            </a:r>
            <a:endParaRPr lang="en-US" dirty="0">
              <a:solidFill>
                <a:srgbClr val="000000"/>
              </a:solidFill>
              <a:latin typeface="IBM Plex Sans"/>
            </a:endParaRPr>
          </a:p>
        </p:txBody>
      </p:sp>
    </p:spTree>
    <p:extLst>
      <p:ext uri="{BB962C8B-B14F-4D97-AF65-F5344CB8AC3E}">
        <p14:creationId xmlns:p14="http://schemas.microsoft.com/office/powerpoint/2010/main" val="1766746758"/>
      </p:ext>
    </p:extLst>
  </p:cSld>
  <p:clrMapOvr>
    <a:masterClrMapping/>
  </p:clrMapOvr>
</p:sld>
</file>

<file path=ppt/theme/theme1.xml><?xml version="1.0" encoding="utf-8"?>
<a:theme xmlns:a="http://schemas.openxmlformats.org/drawingml/2006/main" name="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tx1"/>
          </a:solidFill>
        </a:ln>
      </a:spPr>
      <a:bodyPr wrap="square" lIns="0" tIns="0" rIns="0" bIns="0" rtlCol="0" anchor="ctr">
        <a:noAutofit/>
      </a:bodyPr>
      <a:lstStyle>
        <a:defPPr algn="ctr">
          <a:defRPr sz="1200" dirty="0" err="1">
            <a:solidFill>
              <a:srgbClr val="FFFFFF"/>
            </a:solidFill>
            <a:latin typeface="Arial"/>
            <a:cs typeface="Arial"/>
          </a:defRPr>
        </a:defPPr>
      </a:lstStyle>
    </a:spDef>
    <a:lnDef>
      <a:spPr>
        <a:ln>
          <a:tailEnd type="triangle"/>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9B69DC36-69DC-9F44-A4AC-DEF3F2BC1EC0}" vid="{A022B6EB-307D-AB45-ACB7-EBB7A58A12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1746</TotalTime>
  <Words>4193</Words>
  <Application>Microsoft Office PowerPoint</Application>
  <PresentationFormat>Widescreen</PresentationFormat>
  <Paragraphs>425</Paragraphs>
  <Slides>24</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Helvetica Neue Light</vt:lpstr>
      <vt:lpstr>IBM Plex Sans</vt:lpstr>
      <vt:lpstr>wht_background_2017</vt:lpstr>
      <vt:lpstr>  IBM Watson Data  Expert Services   Introduction &amp; Context   </vt:lpstr>
      <vt:lpstr>Objectives of This Session</vt:lpstr>
      <vt:lpstr>IBM Watson Data Overview       Watson Studio is an integrated platform of tools, services and data that help companies accelerate their shift to become data-driven organizations.  Data Science is a team sport and Watson Studio was built as a collaborative platform for a community.</vt:lpstr>
      <vt:lpstr> Why are enterprises struggling to capture the value of AI?</vt:lpstr>
      <vt:lpstr>IBM Watson Data   is an integrated platform of tools, services and data  that helps companies accelerate their shift to become data-driven organizations</vt:lpstr>
      <vt:lpstr>Making data into insights is a team sport</vt:lpstr>
      <vt:lpstr>Solution Development Method Approach CRossIndustry Standard Process for Data Mining (CRISP-DM) </vt:lpstr>
      <vt:lpstr>Business Understanding</vt:lpstr>
      <vt:lpstr>Data Understanding and Preparation</vt:lpstr>
      <vt:lpstr>Data Understanding and Preparation</vt:lpstr>
      <vt:lpstr>Data Understanding and Preparation</vt:lpstr>
      <vt:lpstr>Modeling</vt:lpstr>
      <vt:lpstr>Evaluation</vt:lpstr>
      <vt:lpstr>Deployment</vt:lpstr>
      <vt:lpstr>CRISP-DM Mapped to Watson Studio and the Knowledge Catalog</vt:lpstr>
      <vt:lpstr>Sample business problem: Churn Analysis </vt:lpstr>
      <vt:lpstr>Sample Scenarios</vt:lpstr>
      <vt:lpstr>360-degree View of Data</vt:lpstr>
      <vt:lpstr>AI and Machine Learning Integration Use Case Recommendation Engine Use Case</vt:lpstr>
      <vt:lpstr>Customer Churn Analysis  </vt:lpstr>
      <vt:lpstr>PowerPoint Presentation</vt:lpstr>
      <vt:lpstr>Q&amp;A</vt:lpstr>
      <vt:lpstr>BACKUP</vt:lpstr>
      <vt:lpstr>The IBM Watson is a platform for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IBM Watson Data  Expert Services Learn   Overview      </dc:title>
  <dc:creator>Bill Mathews</dc:creator>
  <cp:lastModifiedBy>Ah Boon Chan</cp:lastModifiedBy>
  <cp:revision>55</cp:revision>
  <dcterms:created xsi:type="dcterms:W3CDTF">2018-11-16T21:06:46Z</dcterms:created>
  <dcterms:modified xsi:type="dcterms:W3CDTF">2022-05-09T07:55:01Z</dcterms:modified>
</cp:coreProperties>
</file>