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30" r:id="rId2"/>
    <p:sldId id="260" r:id="rId3"/>
    <p:sldId id="273" r:id="rId4"/>
    <p:sldId id="280" r:id="rId5"/>
    <p:sldId id="2933" r:id="rId6"/>
    <p:sldId id="313" r:id="rId7"/>
    <p:sldId id="2931" r:id="rId8"/>
    <p:sldId id="2934" r:id="rId9"/>
    <p:sldId id="269" r:id="rId10"/>
    <p:sldId id="2940" r:id="rId11"/>
    <p:sldId id="2936" r:id="rId12"/>
    <p:sldId id="2937" r:id="rId13"/>
    <p:sldId id="2938" r:id="rId14"/>
    <p:sldId id="29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  <a:srgbClr val="0A1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/>
    <p:restoredTop sz="96374" autoAdjust="0"/>
  </p:normalViewPr>
  <p:slideViewPr>
    <p:cSldViewPr snapToGrid="0" snapToObjects="1">
      <p:cViewPr varScale="1">
        <p:scale>
          <a:sx n="98" d="100"/>
          <a:sy n="98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F7BB6-583C-0344-93AC-DFA3F9A0FEB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E8790-5328-104B-8101-1A018855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50D0D-68AD-AC4B-83CE-98FEA4603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3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blackGray">
          <a:xfrm>
            <a:off x="100584" y="4251960"/>
            <a:ext cx="6675120" cy="4480560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7E51E-0202-174D-92F5-CCCCC2EB5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6312-32F0-844D-93DA-546AB9CA1D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8" y="538231"/>
            <a:ext cx="6535919" cy="63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0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5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1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0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027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8877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6271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6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64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8081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87ECD-703F-BF4B-8454-1F6484D838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208088"/>
            <a:ext cx="11582400" cy="485457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094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4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9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2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0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5341"/>
            <a:ext cx="12191999" cy="731520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70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9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1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294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D1B0-8894-9548-98E4-FC68DEA6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6675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E34D9-8056-3443-8B00-28AFAAEE9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C51A-9FCF-D34A-8FF9-546CB352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882585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11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75963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2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02264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1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676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586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Watson AI / Watson &amp; Cloud Platform Expert Services / December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16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>
                <a:solidFill>
                  <a:srgbClr val="FFFFFF"/>
                </a:solidFill>
              </a:rPr>
              <a:pPr defTabSz="91437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US">
                <a:solidFill>
                  <a:srgbClr val="FFFFFF"/>
                </a:solidFill>
              </a:rPr>
              <a:t>IBM Watson AI / Watson &amp; Cloud Platform Expert Services / December 2018 / © 2018 IBM Corporation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114096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1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3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7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748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6950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8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IBM Watson AI / Watson &amp; Cloud Platform Expert Services / December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153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/>
              <a:t>IBM Watson Data </a:t>
            </a:r>
            <a:br>
              <a:rPr lang="en-US" sz="4000" dirty="0"/>
            </a:br>
            <a:r>
              <a:rPr lang="en-US" sz="4000" dirty="0"/>
              <a:t>Expert Services Learn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Architecture and building blocks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855485"/>
          </a:xfrm>
        </p:spPr>
        <p:txBody>
          <a:bodyPr anchor="ctr"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10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4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5855485"/>
          </a:xfrm>
        </p:spPr>
        <p:txBody>
          <a:bodyPr anchor="ctr"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11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6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12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F3E260D-3235-4310-8AE0-4648B098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22" y="0"/>
            <a:ext cx="6942654" cy="6435307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6BDC3514-4C3D-413C-ADA0-4FA4912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463179"/>
          </a:xfrm>
        </p:spPr>
        <p:txBody>
          <a:bodyPr/>
          <a:lstStyle/>
          <a:p>
            <a:r>
              <a:rPr lang="en-US" dirty="0"/>
              <a:t>PETABYTE</a:t>
            </a:r>
          </a:p>
        </p:txBody>
      </p:sp>
    </p:spTree>
    <p:extLst>
      <p:ext uri="{BB962C8B-B14F-4D97-AF65-F5344CB8AC3E}">
        <p14:creationId xmlns:p14="http://schemas.microsoft.com/office/powerpoint/2010/main" val="366474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13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89B4E5-30F1-473F-9F2D-2CA819AD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5" y="766027"/>
            <a:ext cx="10427855" cy="532594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4C9B662C-CFFA-490C-9A15-9D55A7C8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463179"/>
          </a:xfrm>
        </p:spPr>
        <p:txBody>
          <a:bodyPr/>
          <a:lstStyle/>
          <a:p>
            <a:r>
              <a:rPr lang="en-US" dirty="0"/>
              <a:t>NOSQL - JSON</a:t>
            </a:r>
          </a:p>
        </p:txBody>
      </p:sp>
    </p:spTree>
    <p:extLst>
      <p:ext uri="{BB962C8B-B14F-4D97-AF65-F5344CB8AC3E}">
        <p14:creationId xmlns:p14="http://schemas.microsoft.com/office/powerpoint/2010/main" val="182908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14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C9B662C-CFFA-490C-9A15-9D55A7C8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463179"/>
          </a:xfrm>
        </p:spPr>
        <p:txBody>
          <a:bodyPr/>
          <a:lstStyle/>
          <a:p>
            <a:r>
              <a:rPr lang="en-US" dirty="0"/>
              <a:t>SQL - RELATIONAL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4DA01-B42D-42AB-8BBC-11C51192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55" y="696479"/>
            <a:ext cx="2971800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08680-44F7-4663-9572-47EC5316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91" y="3235915"/>
            <a:ext cx="11739418" cy="27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Session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Upon completion of this module, you will:</a:t>
            </a:r>
          </a:p>
          <a:p>
            <a:endParaRPr lang="en-US" dirty="0"/>
          </a:p>
          <a:p>
            <a:pPr lvl="1"/>
            <a:r>
              <a:rPr lang="en-US" dirty="0"/>
              <a:t>Understand the Watson Studio Local Architecture</a:t>
            </a:r>
          </a:p>
          <a:p>
            <a:pPr lvl="1"/>
            <a:r>
              <a:rPr lang="en-US" dirty="0"/>
              <a:t>Understand the architecture deployed on </a:t>
            </a:r>
            <a:r>
              <a:rPr lang="en-US" sz="2000" dirty="0"/>
              <a:t>Kubernetes</a:t>
            </a:r>
            <a:r>
              <a:rPr lang="en-US" dirty="0"/>
              <a:t>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A8F1-F852-2643-A736-6828D6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Watson Studio Local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3BCFC-0421-6C4A-BD40-98CE7B3B4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 of the Architecture for Watson Studio Local and Kubernetes system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4777-E068-904E-AEC7-60A3A7BA8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633D1-CF2C-4342-AD84-A97224659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268224"/>
            <a:ext cx="5492319" cy="5991669"/>
          </a:xfrm>
        </p:spPr>
        <p:txBody>
          <a:bodyPr/>
          <a:lstStyle/>
          <a:p>
            <a:pPr lvl="0"/>
            <a:r>
              <a:rPr lang="en-US" dirty="0"/>
              <a:t>Watson Studio Local Architecture</a:t>
            </a:r>
            <a:br>
              <a:rPr lang="en-US" dirty="0">
                <a:sym typeface="Arial"/>
              </a:rPr>
            </a:br>
            <a:br>
              <a:rPr lang="en-US" dirty="0">
                <a:sym typeface="Arial"/>
              </a:rPr>
            </a:br>
            <a:r>
              <a:rPr lang="en-US" sz="1600" dirty="0"/>
              <a:t>Watson Studio Local utilizes three separate features for cluster management, storage management, and execution.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Watson Studio Local runs on a </a:t>
            </a:r>
            <a:r>
              <a:rPr lang="en-US" sz="1600" b="1" dirty="0"/>
              <a:t>Kubernetes</a:t>
            </a:r>
            <a:r>
              <a:rPr lang="en-US" sz="1600" dirty="0"/>
              <a:t> cluster of servers, which are composed of the following components:</a:t>
            </a:r>
            <a:br>
              <a:rPr lang="en-US" sz="1800" dirty="0"/>
            </a:br>
            <a:br>
              <a:rPr lang="en-US" sz="1800" dirty="0"/>
            </a:br>
            <a:r>
              <a:rPr lang="en-US" sz="1600" dirty="0"/>
              <a:t>1. </a:t>
            </a:r>
            <a:r>
              <a:rPr lang="en-SG" sz="1600" dirty="0"/>
              <a:t>Control plane (master)</a:t>
            </a:r>
            <a:br>
              <a:rPr lang="en-SG" sz="1600" dirty="0"/>
            </a:br>
            <a:r>
              <a:rPr lang="en-SG" sz="1600" dirty="0"/>
              <a:t>2. Storage</a:t>
            </a:r>
            <a:br>
              <a:rPr lang="en-SG" sz="1600" dirty="0"/>
            </a:br>
            <a:r>
              <a:rPr lang="en-SG" sz="1600" dirty="0"/>
              <a:t>3. Compute</a:t>
            </a:r>
            <a:endParaRPr lang="en-US" sz="1600" dirty="0">
              <a:sym typeface="Arial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9144000" y="13855"/>
            <a:ext cx="3048000" cy="3429000"/>
          </a:xfrm>
          <a:prstGeom prst="rect">
            <a:avLst/>
          </a:prstGeom>
          <a:solidFill>
            <a:srgbClr val="0A1623"/>
          </a:solidFill>
        </p:spPr>
        <p:txBody>
          <a:bodyPr vert="horz" lIns="228600" tIns="192024" rIns="228600" bIns="22860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1467"/>
              </a:spcBef>
              <a:buFont typeface="Arial"/>
              <a:buNone/>
              <a:defRPr sz="1867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–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3" name="Content Placeholder 16"/>
          <p:cNvPicPr>
            <a:picLocks noChangeAspect="1"/>
          </p:cNvPicPr>
          <p:nvPr/>
        </p:nvPicPr>
        <p:blipFill>
          <a:blip r:embed="rId3"/>
          <a:srcRect l="7895" r="7895"/>
          <a:stretch>
            <a:fillRect/>
          </a:stretch>
        </p:blipFill>
        <p:spPr>
          <a:xfrm>
            <a:off x="6096000" y="13855"/>
            <a:ext cx="3048000" cy="3429000"/>
          </a:xfrm>
          <a:prstGeom prst="rect">
            <a:avLst/>
          </a:prstGeom>
          <a:solidFill>
            <a:srgbClr val="0A1623"/>
          </a:solidFill>
        </p:spPr>
      </p:pic>
      <p:pic>
        <p:nvPicPr>
          <p:cNvPr id="14" name="Content Placeholder 8"/>
          <p:cNvPicPr>
            <a:picLocks noChangeAspect="1"/>
          </p:cNvPicPr>
          <p:nvPr/>
        </p:nvPicPr>
        <p:blipFill>
          <a:blip r:embed="rId4"/>
          <a:srcRect l="20" r="20"/>
          <a:stretch>
            <a:fillRect/>
          </a:stretch>
        </p:blipFill>
        <p:spPr>
          <a:xfrm>
            <a:off x="6096000" y="3442855"/>
            <a:ext cx="6096000" cy="2992452"/>
          </a:xfrm>
          <a:prstGeom prst="rect">
            <a:avLst/>
          </a:prstGeom>
          <a:solidFill>
            <a:srgbClr val="0064FF"/>
          </a:solidFill>
        </p:spPr>
      </p:pic>
    </p:spTree>
    <p:extLst>
      <p:ext uri="{BB962C8B-B14F-4D97-AF65-F5344CB8AC3E}">
        <p14:creationId xmlns:p14="http://schemas.microsoft.com/office/powerpoint/2010/main" val="17601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A4777-E068-904E-AEC7-60A3A7BA8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DAD275A-8F7D-4ADE-BCC3-3B403110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791200" cy="463179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sz="3200" dirty="0"/>
              <a:t>Kubernetes?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D0EAB-3B98-4996-8586-94EDC6D2AE30}"/>
              </a:ext>
            </a:extLst>
          </p:cNvPr>
          <p:cNvSpPr txBox="1"/>
          <p:nvPr/>
        </p:nvSpPr>
        <p:spPr>
          <a:xfrm>
            <a:off x="304800" y="926107"/>
            <a:ext cx="5486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Kubernetes</a:t>
            </a:r>
            <a:r>
              <a:rPr lang="en-US" dirty="0"/>
              <a:t>, also known as K8s, is an open-source system for automating deployment, scaling, and management of containerized applications.</a:t>
            </a:r>
          </a:p>
          <a:p>
            <a:endParaRPr lang="en-US" dirty="0"/>
          </a:p>
          <a:p>
            <a:r>
              <a:rPr lang="en-US" dirty="0"/>
              <a:t>Kubernetes is a portable, extensible, open-source platform for managing containerized workloads and services, that facilitates both declarative configuration and automation.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42CB6-61F2-4A85-A59C-1D8DAAE7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9" y="2353368"/>
            <a:ext cx="4095750" cy="1762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F2FC7E-3BDB-439E-9DEE-936340B2B6DC}"/>
              </a:ext>
            </a:extLst>
          </p:cNvPr>
          <p:cNvSpPr txBox="1"/>
          <p:nvPr/>
        </p:nvSpPr>
        <p:spPr>
          <a:xfrm>
            <a:off x="6558797" y="500850"/>
            <a:ext cx="4866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chemeClr val="bg2"/>
                </a:solidFill>
              </a:rPr>
              <a:t>Production-Grade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8982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463179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sz="3200" dirty="0"/>
              <a:t>Kubernetes?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6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5CEECC4-88EE-4477-8582-D37ABE6DC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724" y="2430935"/>
            <a:ext cx="8421834" cy="39351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F1EC641-89E9-4CFB-B5A7-BFBDDA45FFC9}"/>
              </a:ext>
            </a:extLst>
          </p:cNvPr>
          <p:cNvSpPr txBox="1"/>
          <p:nvPr/>
        </p:nvSpPr>
        <p:spPr>
          <a:xfrm>
            <a:off x="304799" y="884358"/>
            <a:ext cx="11462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Containers are a good way to bundle and run your applications. In a production environment, it needs to manage the containers that run the applications and ensure that there is no downtime.</a:t>
            </a:r>
          </a:p>
          <a:p>
            <a:endParaRPr lang="en-US" dirty="0"/>
          </a:p>
          <a:p>
            <a:r>
              <a:rPr lang="en-US" dirty="0"/>
              <a:t>It provides a framework to run distributed systems resiliently, takes care of scaling and failover for your application, provides deployment patterns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68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5791200" cy="811375"/>
          </a:xfrm>
        </p:spPr>
        <p:txBody>
          <a:bodyPr/>
          <a:lstStyle/>
          <a:p>
            <a:r>
              <a:rPr lang="en-US" dirty="0"/>
              <a:t>Watson Studio Local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7</a:t>
            </a:fld>
            <a:endParaRPr lang="en-US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4DDFA55-0ED9-4C5B-8A17-AA2447F9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1" y="810195"/>
            <a:ext cx="7187584" cy="523761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2903B-D3CD-4572-9838-3F0DF6E4B221}"/>
              </a:ext>
            </a:extLst>
          </p:cNvPr>
          <p:cNvSpPr txBox="1"/>
          <p:nvPr/>
        </p:nvSpPr>
        <p:spPr>
          <a:xfrm>
            <a:off x="513393" y="2411465"/>
            <a:ext cx="3949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plane (master)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cluster management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data stores and storage management.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data science related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8224"/>
            <a:ext cx="11582400" cy="463179"/>
          </a:xfrm>
        </p:spPr>
        <p:txBody>
          <a:bodyPr/>
          <a:lstStyle/>
          <a:p>
            <a:r>
              <a:rPr lang="en-US" dirty="0"/>
              <a:t>Watson Studio Local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2D718-8D81-2048-9D78-0D29A4D08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3FD999D4-B456-9943-89B7-30D56181CE18}" type="slidenum">
              <a:rPr lang="en-US" smtClean="0"/>
              <a:pPr defTabSz="914377"/>
              <a:t>8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C2F42A-977B-4055-ABD9-9F6208EA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2903B-D3CD-4572-9838-3F0DF6E4B221}"/>
              </a:ext>
            </a:extLst>
          </p:cNvPr>
          <p:cNvSpPr txBox="1"/>
          <p:nvPr/>
        </p:nvSpPr>
        <p:spPr>
          <a:xfrm>
            <a:off x="439189" y="905232"/>
            <a:ext cx="110561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Control plane (master)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For cluster management and high availability.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Requires three master nodes to manage the entire cluster.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</a:t>
            </a:r>
            <a:r>
              <a:rPr kumimoji="0" lang="en-US" altLang="en-US" sz="14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etcd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 a key value store that persists the cluster state and stores metadata about cluster service deployment and health.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400" dirty="0" err="1">
                <a:latin typeface="+mj-lt"/>
              </a:rPr>
              <a:t>etcd</a:t>
            </a:r>
            <a:r>
              <a:rPr lang="en-US" sz="1400" dirty="0">
                <a:latin typeface="+mj-lt"/>
              </a:rPr>
              <a:t> is a strongly consistent, distributed key-value store that provides a reliable way to store data that needs to be accessed by a distributed system or cluster of machines. It gracefully handles leader elections during network partitions and can tolerate machine failure, even in the leader node.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</a:t>
            </a:r>
            <a:r>
              <a:rPr kumimoji="0" lang="en-US" altLang="en-US" sz="1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Prometheus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monitoring and </a:t>
            </a:r>
            <a:r>
              <a:rPr kumimoji="0" lang="en-US" altLang="en-US" sz="1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logging.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400" dirty="0">
                <a:latin typeface="+mj-lt"/>
              </a:rPr>
              <a:t>Prometheus is an open-source instrumentation framework. Prometheus can absorb massive amounts of data every second, making it well suited for complex workloads.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400" dirty="0">
                <a:effectLst/>
                <a:latin typeface="+mj-lt"/>
              </a:rPr>
              <a:t>ELK</a:t>
            </a:r>
            <a:r>
              <a:rPr lang="en-US" sz="1400" b="0" dirty="0">
                <a:effectLst/>
                <a:latin typeface="+mj-lt"/>
              </a:rPr>
              <a:t> integrates natively with Kubernetes and is a popular open-source solution for collecting, storing and analyzing Kubernetes telemetry data.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For data stores and storage management.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either NFS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GlusterFS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storage management.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1400" dirty="0">
                <a:latin typeface="+mj-lt"/>
              </a:rPr>
              <a:t>NFS (Network File System) </a:t>
            </a:r>
            <a:r>
              <a:rPr lang="en-SG" sz="1400" dirty="0" err="1"/>
              <a:t>PersistentVolume</a:t>
            </a:r>
            <a:r>
              <a:rPr lang="en-US" altLang="en-US" sz="1400" dirty="0"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required for production deployments and can also be used for test deployments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GlusterFS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Gluster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file System) </a:t>
            </a:r>
            <a:r>
              <a:rPr lang="en-US" sz="1400" dirty="0"/>
              <a:t>open-source Distributed File System that can scale out in building-block fashion to store multiple petabytes of data.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IBM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Cloudant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DB </a:t>
            </a:r>
            <a:r>
              <a:rPr lang="en-US" sz="1400" dirty="0"/>
              <a:t>is NoSQL 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400" dirty="0"/>
              <a:t>based on open-source Apache CouchDB, uses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 a service meta database.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Redis i</a:t>
            </a:r>
            <a:r>
              <a:rPr lang="en-US" sz="1400" dirty="0"/>
              <a:t>s an open-source (BSD licensed), in-memory data structure store, used as a database, cache, and message broker, uses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as the in-memory database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Elasticsearch DB </a:t>
            </a:r>
            <a:r>
              <a:rPr lang="en-SG" sz="1400" dirty="0"/>
              <a:t>is a document-oriented database, uses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logs.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Runs data science related services.</a:t>
            </a:r>
          </a:p>
        </p:txBody>
      </p:sp>
    </p:spTree>
    <p:extLst>
      <p:ext uri="{BB962C8B-B14F-4D97-AF65-F5344CB8AC3E}">
        <p14:creationId xmlns:p14="http://schemas.microsoft.com/office/powerpoint/2010/main" val="55184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BA6E5-CE36-8E45-9498-51795B476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2568"/>
      </p:ext>
    </p:extLst>
  </p:cSld>
  <p:clrMapOvr>
    <a:masterClrMapping/>
  </p:clrMapOvr>
</p:sld>
</file>

<file path=ppt/theme/theme1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585</Words>
  <Application>Microsoft Office PowerPoint</Application>
  <PresentationFormat>Widescreen</PresentationFormat>
  <Paragraphs>74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IBM Plex Sans</vt:lpstr>
      <vt:lpstr>wht_background_2017</vt:lpstr>
      <vt:lpstr>  IBM Watson Data  Expert Services Learn   Architecture and building blocks    </vt:lpstr>
      <vt:lpstr>Objectives of This Session</vt:lpstr>
      <vt:lpstr>Architecture for Watson Studio Local</vt:lpstr>
      <vt:lpstr>Watson Studio Local Architecture  Watson Studio Local utilizes three separate features for cluster management, storage management, and execution.  Watson Studio Local runs on a Kubernetes cluster of servers, which are composed of the following components:  1. Control plane (master) 2. Storage 3. Compute</vt:lpstr>
      <vt:lpstr>What is Kubernetes?</vt:lpstr>
      <vt:lpstr>Why Kubernetes?</vt:lpstr>
      <vt:lpstr>Watson Studio Local Architecture</vt:lpstr>
      <vt:lpstr>Watson Studio Local Architecture</vt:lpstr>
      <vt:lpstr>PowerPoint Presentation</vt:lpstr>
      <vt:lpstr>Q&amp;A</vt:lpstr>
      <vt:lpstr>BACKUP</vt:lpstr>
      <vt:lpstr>PETABYTE</vt:lpstr>
      <vt:lpstr>NOSQL - JSON</vt:lpstr>
      <vt:lpstr>SQL - RELATIONAL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Watson Data  Expert Services Learn   Knowledge Catalog      </dc:title>
  <dc:creator>Bill Mathews</dc:creator>
  <cp:lastModifiedBy>Ah Boon Chan</cp:lastModifiedBy>
  <cp:revision>88</cp:revision>
  <dcterms:created xsi:type="dcterms:W3CDTF">2018-11-16T23:19:52Z</dcterms:created>
  <dcterms:modified xsi:type="dcterms:W3CDTF">2022-05-08T13:25:25Z</dcterms:modified>
</cp:coreProperties>
</file>