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930" r:id="rId2"/>
    <p:sldId id="260" r:id="rId3"/>
    <p:sldId id="273" r:id="rId4"/>
    <p:sldId id="2933" r:id="rId5"/>
    <p:sldId id="2934" r:id="rId6"/>
    <p:sldId id="2935" r:id="rId7"/>
    <p:sldId id="2938" r:id="rId8"/>
    <p:sldId id="2942" r:id="rId9"/>
    <p:sldId id="2943" r:id="rId10"/>
    <p:sldId id="2939" r:id="rId11"/>
    <p:sldId id="2941" r:id="rId12"/>
    <p:sldId id="2940" r:id="rId13"/>
    <p:sldId id="2944" r:id="rId14"/>
    <p:sldId id="269" r:id="rId15"/>
    <p:sldId id="2945" r:id="rId16"/>
    <p:sldId id="2936" r:id="rId17"/>
    <p:sldId id="29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A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7"/>
    <p:restoredTop sz="94737" autoAdjust="0"/>
  </p:normalViewPr>
  <p:slideViewPr>
    <p:cSldViewPr snapToGrid="0" snapToObjects="1">
      <p:cViewPr varScale="1">
        <p:scale>
          <a:sx n="98" d="100"/>
          <a:sy n="9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F7BB6-583C-0344-93AC-DFA3F9A0FE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E8790-5328-104B-8101-1A018855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61.202.12.104/dsx-adm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52.116.135.95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50D0D-68AD-AC4B-83CE-98FEA4603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3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2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b="0" i="0" u="none" strike="noStrike" dirty="0">
                <a:solidFill>
                  <a:srgbClr val="0070C0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https://161.202.12.104/dsx-admin</a:t>
            </a:r>
            <a:endParaRPr lang="en-SG" b="0" i="0" u="none" strike="noStrike" dirty="0">
              <a:solidFill>
                <a:srgbClr val="0070C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b="0" i="0" u="none" strike="noStrike" dirty="0">
                <a:effectLst/>
                <a:latin typeface="+mj-lt"/>
                <a:hlinkClick r:id="rId4"/>
              </a:rPr>
              <a:t>https://52.116.135.95/</a:t>
            </a:r>
            <a:endParaRPr lang="en-SG" b="0" i="0" u="none" strike="noStrike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6312-32F0-844D-93DA-546AB9CA1D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8" y="538231"/>
            <a:ext cx="6535919" cy="6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0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5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1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0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027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8877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6271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6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64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8081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87ECD-703F-BF4B-8454-1F6484D838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08088"/>
            <a:ext cx="11582400" cy="48545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094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9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2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0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5341"/>
            <a:ext cx="12191999" cy="731520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70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9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1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294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882585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11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75963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2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02264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1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676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586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16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1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3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7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748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950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8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153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sl-bastion.training.ibm.cloud.ims-services-2022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/>
              <a:t>IBM Watson Data </a:t>
            </a:r>
            <a:br>
              <a:rPr lang="en-US" sz="4000" dirty="0"/>
            </a:br>
            <a:r>
              <a:rPr lang="en-US" sz="4000" dirty="0"/>
              <a:t>Expert Services Learn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Quick Startup Demo</a:t>
            </a: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003BC9"/>
                </a:solidFill>
              </a:rPr>
              <a:t> </a:t>
            </a:r>
            <a:br>
              <a:rPr lang="en-US" sz="2400" dirty="0">
                <a:solidFill>
                  <a:srgbClr val="003BC9"/>
                </a:solidFill>
              </a:rPr>
            </a:br>
            <a:br>
              <a:rPr lang="en-US" sz="2400" dirty="0">
                <a:solidFill>
                  <a:srgbClr val="003BC9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10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800" y="1602332"/>
            <a:ext cx="54449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Data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Project’s Assets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(side menu), select </a:t>
            </a:r>
            <a:r>
              <a:rPr lang="en-US" altLang="en-US" b="1" dirty="0">
                <a:latin typeface="Arial" panose="020B0604020202020204" pitchFamily="34" charset="0"/>
              </a:rPr>
              <a:t>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 sets.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Click </a:t>
            </a:r>
            <a:r>
              <a:rPr lang="en-SG" b="1" dirty="0"/>
              <a:t>Add Data Set</a:t>
            </a:r>
            <a:r>
              <a:rPr lang="en-SG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Click </a:t>
            </a:r>
            <a:r>
              <a:rPr lang="en-SG" b="1" dirty="0"/>
              <a:t>Remote Data Set</a:t>
            </a:r>
            <a:r>
              <a:rPr lang="en-SG" dirty="0"/>
              <a:t> on pop-up.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Select a data source.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Name Remote data set 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Arial" panose="020B0604020202020204" pitchFamily="34" charset="0"/>
              </a:rPr>
              <a:t>Select default Table as the SQL object type.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Arial" panose="020B0604020202020204" pitchFamily="34" charset="0"/>
              </a:rPr>
              <a:t>Click the </a:t>
            </a:r>
            <a:r>
              <a:rPr lang="en-SG" b="1" dirty="0">
                <a:latin typeface="Arial" panose="020B0604020202020204" pitchFamily="34" charset="0"/>
              </a:rPr>
              <a:t>Browse..</a:t>
            </a:r>
            <a:r>
              <a:rPr lang="en-SG" dirty="0">
                <a:latin typeface="Arial" panose="020B0604020202020204" pitchFamily="34" charset="0"/>
              </a:rPr>
              <a:t>, select required Table and click Open.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Click </a:t>
            </a:r>
            <a:r>
              <a:rPr lang="en-US" b="1" dirty="0"/>
              <a:t>Save</a:t>
            </a:r>
            <a:r>
              <a:rPr lang="en-US" dirty="0"/>
              <a:t> to complete.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37423-1399-4241-A0E8-256232ED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7" y="351395"/>
            <a:ext cx="5444993" cy="61552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64A50-EF39-4449-8335-38F85C841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166" y="2773971"/>
            <a:ext cx="2489734" cy="24375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F1365450-9E12-432A-83BE-BDF0AC6A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405011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71C2BD-629F-4CC5-8300-87DE8F07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36" y="725375"/>
            <a:ext cx="6375963" cy="36434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11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801" y="2013228"/>
            <a:ext cx="48299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lang="en-US" altLang="en-US" b="1" dirty="0">
                <a:latin typeface="Arial" panose="020B0604020202020204" pitchFamily="34" charset="0"/>
              </a:rPr>
              <a:t>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dmin Console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page, click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Management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(side menu).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User</a:t>
            </a:r>
            <a:r>
              <a:rPr lang="en-SG" altLang="en-US" dirty="0">
                <a:latin typeface="Arial" panose="020B0604020202020204" pitchFamily="34" charset="0"/>
              </a:rPr>
              <a:t>, p</a:t>
            </a:r>
            <a:r>
              <a:rPr lang="en-SG" dirty="0"/>
              <a:t>rovide a Name, Username and Email.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Arial" panose="020B0604020202020204" pitchFamily="34" charset="0"/>
              </a:rPr>
              <a:t>Check the required User permissions.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Click </a:t>
            </a:r>
            <a:r>
              <a:rPr lang="en-US" b="1" dirty="0"/>
              <a:t>Add</a:t>
            </a:r>
            <a:r>
              <a:rPr lang="en-US" dirty="0"/>
              <a:t> to complete.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Password will be generated.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CBD0F-C4BC-4C80-B42A-DB597F85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08" y="3652496"/>
            <a:ext cx="2749491" cy="255008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FAA2CC98-BC0D-4AAD-863B-FB95DDE4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6066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12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799" y="1874728"/>
            <a:ext cx="55007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Prerequisites: User account added.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Project’s Collaborators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(top menu),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Data Set.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Click </a:t>
            </a:r>
            <a:r>
              <a:rPr lang="en-SG" b="1" dirty="0"/>
              <a:t>Add Collaborator</a:t>
            </a:r>
            <a:r>
              <a:rPr lang="en-SG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/>
              <a:t>Check any user as necessary and select the permissions role.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Click </a:t>
            </a:r>
            <a:r>
              <a:rPr lang="en-US" b="1" dirty="0"/>
              <a:t>Add</a:t>
            </a:r>
            <a:r>
              <a:rPr lang="en-US" dirty="0"/>
              <a:t> to complete.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CFF06-E7CF-4F60-B5FE-92BFC0D7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22" y="348512"/>
            <a:ext cx="5012877" cy="42764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EC606-A6C2-4320-B7B0-12E06574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65" y="3685735"/>
            <a:ext cx="2520817" cy="25392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226E5570-24D9-4564-8239-300853F8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3727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C14C378-ABE0-4442-878D-72C52E76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306478"/>
            <a:ext cx="4470294" cy="29330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13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26E5570-24D9-4564-8239-300853F8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368636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Cognos Report Get-to-know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DFCF1-713A-4BFD-9681-7A8CCE2C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29" y="255892"/>
            <a:ext cx="5345572" cy="329918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D46E3115-0B02-42C0-9E93-C58552F0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29" y="3711633"/>
            <a:ext cx="5345572" cy="30063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C8FABE-E71D-4C19-A241-39747953F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364" y="3991543"/>
            <a:ext cx="4546636" cy="26279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341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BA6E5-CE36-8E45-9498-51795B476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301292A-0811-465F-862E-124D489885C4}"/>
              </a:ext>
            </a:extLst>
          </p:cNvPr>
          <p:cNvSpPr txBox="1">
            <a:spLocks/>
          </p:cNvSpPr>
          <p:nvPr/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>
                <a:solidFill>
                  <a:srgbClr val="000000"/>
                </a:solidFill>
                <a:latin typeface="IBM Plex Sans"/>
              </a:rPr>
              <a:t>IBM Watson AI / Watson &amp; Cloud Platform Expert Services / ©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53950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855485"/>
          </a:xfrm>
        </p:spPr>
        <p:txBody>
          <a:bodyPr anchor="ctr"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A1F0CFD-58CD-42F8-AC8D-318B9FD21507}"/>
              </a:ext>
            </a:extLst>
          </p:cNvPr>
          <p:cNvSpPr txBox="1">
            <a:spLocks/>
          </p:cNvSpPr>
          <p:nvPr/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>
                <a:solidFill>
                  <a:srgbClr val="000000"/>
                </a:solidFill>
                <a:latin typeface="IBM Plex Sans"/>
              </a:rPr>
              <a:t>IBM Watson AI / Watson &amp; Cloud Platform Expert Services / ©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4308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855485"/>
          </a:xfrm>
        </p:spPr>
        <p:txBody>
          <a:bodyPr anchor="ctr"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16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DDC37CC-79ED-4078-AF53-2ED431147821}"/>
              </a:ext>
            </a:extLst>
          </p:cNvPr>
          <p:cNvSpPr txBox="1">
            <a:spLocks/>
          </p:cNvSpPr>
          <p:nvPr/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>
                <a:solidFill>
                  <a:srgbClr val="000000"/>
                </a:solidFill>
                <a:latin typeface="IBM Plex Sans"/>
              </a:rPr>
              <a:t>IBM Watson AI / Watson &amp; Cloud Platform Expert Services / ©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6916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17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D7DF0E-33D1-419F-88AB-D8D8583C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91" y="1301241"/>
            <a:ext cx="10912700" cy="252631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To create an RSA-4096 key: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-b 4096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To create Ed25519 key: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-keygen -t ed25519 -C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your@email.address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To Connect to WSL: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 31000 1001@wsl-bastion.training.ibm.cloud.ims-services-2022.com</a:t>
            </a:r>
          </a:p>
        </p:txBody>
      </p:sp>
    </p:spTree>
    <p:extLst>
      <p:ext uri="{BB962C8B-B14F-4D97-AF65-F5344CB8AC3E}">
        <p14:creationId xmlns:p14="http://schemas.microsoft.com/office/powerpoint/2010/main" val="17240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Session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Upon completion of this module, you will:</a:t>
            </a:r>
          </a:p>
          <a:p>
            <a:endParaRPr lang="en-US" dirty="0"/>
          </a:p>
          <a:p>
            <a:pPr lvl="1"/>
            <a:r>
              <a:rPr lang="en-US" dirty="0"/>
              <a:t>Understand and Hands-on on the Quick Startup Demo.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A8F1-F852-2643-A736-6828D6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1" y="1722820"/>
            <a:ext cx="5486400" cy="3749513"/>
          </a:xfrm>
        </p:spPr>
        <p:txBody>
          <a:bodyPr/>
          <a:lstStyle/>
          <a:p>
            <a:r>
              <a:rPr lang="en-SG" sz="2000" dirty="0"/>
              <a:t>Project</a:t>
            </a: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>
                <a:solidFill>
                  <a:srgbClr val="C00000"/>
                </a:solidFill>
              </a:rPr>
              <a:t>- Create a project</a:t>
            </a: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/>
              <a:t>Data Source</a:t>
            </a: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>
                <a:solidFill>
                  <a:srgbClr val="C00000"/>
                </a:solidFill>
              </a:rPr>
              <a:t>- Create Data Sources</a:t>
            </a: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/>
              <a:t>Assets</a:t>
            </a: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>
                <a:solidFill>
                  <a:srgbClr val="C00000"/>
                </a:solidFill>
              </a:rPr>
              <a:t>- Add Data Sets</a:t>
            </a: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/>
              <a:t>Collaborate</a:t>
            </a: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>
                <a:solidFill>
                  <a:srgbClr val="C00000"/>
                </a:solidFill>
              </a:rPr>
              <a:t>- Add User</a:t>
            </a:r>
            <a:br>
              <a:rPr lang="en-SG" sz="2000" dirty="0">
                <a:solidFill>
                  <a:srgbClr val="C00000"/>
                </a:solidFill>
              </a:rPr>
            </a:br>
            <a:r>
              <a:rPr lang="en-SG" sz="2000" dirty="0">
                <a:solidFill>
                  <a:srgbClr val="C00000"/>
                </a:solidFill>
              </a:rPr>
              <a:t>- Add Collaborators</a:t>
            </a: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br>
              <a:rPr lang="en-SG" sz="2000" dirty="0">
                <a:solidFill>
                  <a:srgbClr val="C00000"/>
                </a:solidFill>
              </a:rPr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3BCFC-0421-6C4A-BD40-98CE7B3B4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 of the Quick Startup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4777-E068-904E-AEC7-60A3A7BA8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E129C7-9826-4BF7-9DE5-A461368650E0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3737811" cy="8972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11407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2903B-D3CD-4572-9838-3F0DF6E4B221}"/>
              </a:ext>
            </a:extLst>
          </p:cNvPr>
          <p:cNvSpPr txBox="1"/>
          <p:nvPr/>
        </p:nvSpPr>
        <p:spPr>
          <a:xfrm>
            <a:off x="304800" y="2414648"/>
            <a:ext cx="48299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Welcom</a:t>
            </a: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e Page Launch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WSL url: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b="0" i="0" u="sng" dirty="0">
                <a:effectLst/>
                <a:latin typeface="Slack-Lato"/>
                <a:hlinkClick r:id="rId3"/>
              </a:rPr>
              <a:t>https://wsl-bastion.training.ibm.cloud.ims-services-2022.com/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Sign-in with a registered Username and Password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39E5E-76F2-4AE9-8E25-31CC11FBC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097" y="355108"/>
            <a:ext cx="6261447" cy="59917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297EAA-72B8-47F0-BC4D-1F6B41F9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576"/>
            <a:ext cx="5582607" cy="61037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6E6084-D7B3-4835-B188-1FDE05C0F936}"/>
              </a:ext>
            </a:extLst>
          </p:cNvPr>
          <p:cNvSpPr txBox="1"/>
          <p:nvPr/>
        </p:nvSpPr>
        <p:spPr>
          <a:xfrm>
            <a:off x="265730" y="1590129"/>
            <a:ext cx="3643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Signed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View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j-lt"/>
              </a:rPr>
              <a:t>Hamburger icon (top menu first left)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600" dirty="0">
                <a:latin typeface="+mj-lt"/>
              </a:rPr>
              <a:t>Toggle left navigation menu.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+mj-lt"/>
              </a:rPr>
              <a:t>Drop-down (top menu second left)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600" dirty="0">
                <a:latin typeface="+mj-lt"/>
              </a:rPr>
              <a:t>Switch web pages.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74D976-062D-42E0-B0F2-4D83CF33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214" y="1165469"/>
            <a:ext cx="1750031" cy="3644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1B9B4A-8CE2-48E8-B628-5BD178030881}"/>
              </a:ext>
            </a:extLst>
          </p:cNvPr>
          <p:cNvCxnSpPr>
            <a:cxnSpLocks/>
          </p:cNvCxnSpPr>
          <p:nvPr/>
        </p:nvCxnSpPr>
        <p:spPr>
          <a:xfrm flipV="1">
            <a:off x="4726459" y="994146"/>
            <a:ext cx="1369541" cy="777397"/>
          </a:xfrm>
          <a:prstGeom prst="line">
            <a:avLst/>
          </a:prstGeom>
          <a:ln w="12700">
            <a:solidFill>
              <a:srgbClr val="FF99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9F795E9-88F1-4F9A-B57E-899621E98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214" y="4996095"/>
            <a:ext cx="1851701" cy="13928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7E7743-1E36-4E9A-BF18-F674360A1584}"/>
              </a:ext>
            </a:extLst>
          </p:cNvPr>
          <p:cNvCxnSpPr>
            <a:cxnSpLocks/>
          </p:cNvCxnSpPr>
          <p:nvPr/>
        </p:nvCxnSpPr>
        <p:spPr>
          <a:xfrm flipV="1">
            <a:off x="4572000" y="960168"/>
            <a:ext cx="1972778" cy="4517179"/>
          </a:xfrm>
          <a:prstGeom prst="line">
            <a:avLst/>
          </a:prstGeom>
          <a:ln w="12700">
            <a:solidFill>
              <a:srgbClr val="FF99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8A4401E4-EE14-4823-9C1F-CA29E6411E8E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3737811" cy="8972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386857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6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75098" y="3429000"/>
            <a:ext cx="50873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  <a:latin typeface="+mj-lt"/>
              </a:rPr>
              <a:t>Create a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IBM Watson Studio Home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page,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 the type of project that you want to create (New, From File, From Git Repository)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+mj-lt"/>
              </a:rPr>
              <a:t>Name the project.</a:t>
            </a:r>
            <a:endParaRPr 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+mj-lt"/>
              </a:rPr>
              <a:t>Click Create.</a:t>
            </a:r>
            <a:endParaRPr lang="en-US" altLang="en-US" sz="1400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8C4355-0995-4424-B4CE-85C2E27B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38" y="236100"/>
            <a:ext cx="3186086" cy="31065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C5C22B-6D2D-46D4-B369-F4AEAA257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30" y="1002955"/>
            <a:ext cx="3186086" cy="31065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F40004-C00D-4FA1-8650-DC8394183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10" y="1698507"/>
            <a:ext cx="3593592" cy="465953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5DC31C7-17A8-4BC4-845F-76A7D53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32499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7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800" y="1544711"/>
            <a:ext cx="65293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  <a:latin typeface="+mj-lt"/>
              </a:rPr>
              <a:t>Create Data 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Project’s Data Sources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(top menu)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Data Source.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+mj-lt"/>
              </a:rPr>
              <a:t>Name the data source.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+mj-lt"/>
              </a:rPr>
              <a:t>Select a data source type.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SG" dirty="0">
                <a:latin typeface="+mj-lt"/>
              </a:rPr>
              <a:t>Create the JDBC url: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jdbc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dbtype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&gt;://&lt;host&gt;:&lt;port&gt;/&lt;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+mj-lt"/>
              </a:rPr>
              <a:t>Enter the access credential Username and Password.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+mj-lt"/>
              </a:rPr>
              <a:t>Click </a:t>
            </a:r>
            <a:r>
              <a:rPr lang="en-US" b="1" dirty="0">
                <a:latin typeface="+mj-lt"/>
              </a:rPr>
              <a:t>Test Connection </a:t>
            </a:r>
            <a:r>
              <a:rPr lang="en-US" dirty="0">
                <a:latin typeface="+mj-lt"/>
              </a:rPr>
              <a:t>to verify.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+mj-lt"/>
              </a:rPr>
              <a:t>Click </a:t>
            </a:r>
            <a:r>
              <a:rPr lang="en-US" b="1" dirty="0">
                <a:latin typeface="+mj-lt"/>
              </a:rPr>
              <a:t>Create</a:t>
            </a:r>
            <a:r>
              <a:rPr lang="en-US" dirty="0">
                <a:latin typeface="+mj-lt"/>
              </a:rPr>
              <a:t> once verify it connects successful.</a:t>
            </a:r>
            <a:endParaRPr lang="en-US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F4CCD1-8439-41A2-8639-5A7443A7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88" y="321398"/>
            <a:ext cx="4877994" cy="621520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2A4E08FE-767D-472B-AC56-87E74353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19031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669EA-24DF-4FD7-B26C-5827808B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144474"/>
            <a:ext cx="2905125" cy="287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8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800" y="1536094"/>
            <a:ext cx="65293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  <a:latin typeface="+mj-lt"/>
              </a:rPr>
              <a:t>Create Data Sources – available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G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Big SQL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Db2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Db2 Warehouse on Cloud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Db2 for z/OS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Hive – HDP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HDFS – HDP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Hive – CHD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HDFS – CHD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Hyperledger composer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Informix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Microsoft SQL Server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Netezza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Oracle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dirty="0">
                <a:latin typeface="+mj-lt"/>
              </a:rPr>
              <a:t>Custom JDBC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A4E08FE-767D-472B-AC56-87E74353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2C4B-A101-4184-B2C6-47A0205B9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83" y="3233687"/>
            <a:ext cx="2914650" cy="2857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74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9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F4A54-DE26-4CD0-A155-242A2244F1A6}"/>
              </a:ext>
            </a:extLst>
          </p:cNvPr>
          <p:cNvSpPr txBox="1"/>
          <p:nvPr/>
        </p:nvSpPr>
        <p:spPr>
          <a:xfrm>
            <a:off x="304800" y="1309438"/>
            <a:ext cx="114839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  <a:latin typeface="+mj-lt"/>
              </a:rPr>
              <a:t>Create Data Sources Type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G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IBM Big SQL </a:t>
            </a:r>
            <a:r>
              <a:rPr lang="en-US" sz="1600" dirty="0">
                <a:latin typeface="+mj-lt"/>
              </a:rPr>
              <a:t>is a high performance massively parallel processing (MPP) SQL engine for Hadoop that makes querying enterprise data from across the organization an easy and secure experience.</a:t>
            </a:r>
            <a:endParaRPr kumimoji="0" lang="en-SG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altLang="en-US" sz="1600" b="1" dirty="0">
                <a:latin typeface="+mj-lt"/>
              </a:rPr>
              <a:t>IBM Db2</a:t>
            </a:r>
            <a:r>
              <a:rPr lang="en-SG" altLang="en-US" sz="1600" dirty="0">
                <a:latin typeface="+mj-lt"/>
              </a:rPr>
              <a:t> </a:t>
            </a:r>
            <a:r>
              <a:rPr lang="en-SG" alt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s a Relational Database Management System (RDBMS).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IBM Db2 Warehouse on Cloud</a:t>
            </a:r>
            <a:r>
              <a:rPr lang="en-US" sz="1600" dirty="0">
                <a:latin typeface="+mj-lt"/>
              </a:rPr>
              <a:t> is a fully-managed, elastic cloud data warehouse that delivers independent scaling of storage and compute.</a:t>
            </a:r>
            <a:r>
              <a:rPr lang="en-SG" altLang="en-US" sz="1600" dirty="0">
                <a:latin typeface="+mj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Hive</a:t>
            </a:r>
            <a:r>
              <a:rPr lang="en-US" sz="1600" dirty="0">
                <a:latin typeface="+mj-lt"/>
              </a:rPr>
              <a:t> as data warehouse designed for managing and querying only structured data that is stored in tables.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HDFS</a:t>
            </a:r>
            <a:r>
              <a:rPr lang="en-US" sz="1600" dirty="0">
                <a:latin typeface="+mj-lt"/>
              </a:rPr>
              <a:t> (</a:t>
            </a:r>
            <a:r>
              <a:rPr lang="en-SG" sz="1600" dirty="0">
                <a:latin typeface="+mj-lt"/>
              </a:rPr>
              <a:t>Hadoop Distributed File System) </a:t>
            </a:r>
            <a:r>
              <a:rPr lang="en-US" sz="1600" dirty="0">
                <a:latin typeface="+mj-lt"/>
              </a:rPr>
              <a:t>is a distributed file system that handles large data sets running on commodity hardware.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HDP</a:t>
            </a:r>
            <a:r>
              <a:rPr lang="en-US" sz="1600" dirty="0">
                <a:latin typeface="+mj-lt"/>
              </a:rPr>
              <a:t> (Hortonworks Data Platform) is an open-source framework for distributed storage and processing of large, multi-source data 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CDH</a:t>
            </a:r>
            <a:r>
              <a:rPr lang="en-US" sz="1600" dirty="0">
                <a:latin typeface="+mj-lt"/>
              </a:rPr>
              <a:t> (Customer Data Platform) is software that combines data from multiple tools to create a single centralized customer database containing data on all touch-points and interactions with your product or service.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+mj-lt"/>
              </a:rPr>
              <a:t>IBM Informix </a:t>
            </a:r>
            <a:r>
              <a:rPr lang="en-US" sz="1600" dirty="0">
                <a:latin typeface="+mj-lt"/>
              </a:rPr>
              <a:t>is a fast and scalable database server that manages traditional relational, object-relational, and dimensional databases.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/>
              <a:t>Microsoft SQL Server </a:t>
            </a:r>
            <a:r>
              <a:rPr lang="en-US" sz="1600" dirty="0"/>
              <a:t>is a relational database management system developed by Microsoft.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/>
              <a:t>IBM Netezza </a:t>
            </a:r>
            <a:r>
              <a:rPr lang="en-US" sz="1600" dirty="0"/>
              <a:t>is an advanced data warehouse and analytics platform available both on premises and on cloud.</a:t>
            </a:r>
            <a:endParaRPr lang="en-SG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sz="1600" b="1" dirty="0"/>
              <a:t>Oracle Database </a:t>
            </a:r>
            <a:r>
              <a:rPr lang="en-SG" sz="1600" dirty="0"/>
              <a:t>is a multi-model database management system.</a:t>
            </a:r>
            <a:endParaRPr lang="en-SG" altLang="en-US" sz="1600" dirty="0">
              <a:latin typeface="+mj-lt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A4E08FE-767D-472B-AC56-87E74353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3737811" cy="1239734"/>
          </a:xfrm>
        </p:spPr>
        <p:txBody>
          <a:bodyPr/>
          <a:lstStyle/>
          <a:p>
            <a:r>
              <a:rPr lang="en-US" dirty="0"/>
              <a:t>Watson Studio Local </a:t>
            </a:r>
            <a:br>
              <a:rPr lang="en-US" dirty="0"/>
            </a:br>
            <a:r>
              <a:rPr lang="en-US" dirty="0"/>
              <a:t>Quick Startup Demo</a:t>
            </a:r>
          </a:p>
        </p:txBody>
      </p:sp>
    </p:spTree>
    <p:extLst>
      <p:ext uri="{BB962C8B-B14F-4D97-AF65-F5344CB8AC3E}">
        <p14:creationId xmlns:p14="http://schemas.microsoft.com/office/powerpoint/2010/main" val="3142773972"/>
      </p:ext>
    </p:extLst>
  </p:cSld>
  <p:clrMapOvr>
    <a:masterClrMapping/>
  </p:clrMapOvr>
</p:sld>
</file>

<file path=ppt/theme/theme1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884</Words>
  <Application>Microsoft Office PowerPoint</Application>
  <PresentationFormat>Widescreen</PresentationFormat>
  <Paragraphs>150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IBM Plex Sans</vt:lpstr>
      <vt:lpstr>Roboto</vt:lpstr>
      <vt:lpstr>Slack-Lato</vt:lpstr>
      <vt:lpstr>wht_background_2017</vt:lpstr>
      <vt:lpstr>  IBM Watson Data  Expert Services Learn   Quick Startup Demo         </vt:lpstr>
      <vt:lpstr>Objectives of This Session</vt:lpstr>
      <vt:lpstr>Project - Create a project  Data Source - Create Data Sources  Assets - Add Data Sets  Collaborate - Add User - Add Collaborators      </vt:lpstr>
      <vt:lpstr>Watson Studio Local  Quick Startup Demo</vt:lpstr>
      <vt:lpstr>PowerPoint Presentation</vt:lpstr>
      <vt:lpstr>Watson Studio Local  Quick Startup Demo</vt:lpstr>
      <vt:lpstr>Watson Studio Local  Quick Startup Demo</vt:lpstr>
      <vt:lpstr>Watson Studio Local  Quick Startup Demo</vt:lpstr>
      <vt:lpstr>Watson Studio Local  Quick Startup Demo</vt:lpstr>
      <vt:lpstr>Watson Studio Local  Quick Startup Demo</vt:lpstr>
      <vt:lpstr>Watson Studio Local  Quick Startup Demo</vt:lpstr>
      <vt:lpstr>Watson Studio Local  Quick Startup Demo</vt:lpstr>
      <vt:lpstr>Watson Studio Local  Cognos Report Get-to-know</vt:lpstr>
      <vt:lpstr>PowerPoint Presentation</vt:lpstr>
      <vt:lpstr>Q&amp;A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Watson Data  Expert Services Learn   Knowledge Catalog      </dc:title>
  <dc:creator>Bill Mathews</dc:creator>
  <cp:lastModifiedBy>Ah Boon Chan</cp:lastModifiedBy>
  <cp:revision>225</cp:revision>
  <dcterms:created xsi:type="dcterms:W3CDTF">2018-11-16T23:19:52Z</dcterms:created>
  <dcterms:modified xsi:type="dcterms:W3CDTF">2022-05-09T09:56:24Z</dcterms:modified>
</cp:coreProperties>
</file>