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930" r:id="rId2"/>
    <p:sldId id="2931" r:id="rId3"/>
    <p:sldId id="2934" r:id="rId4"/>
    <p:sldId id="258" r:id="rId5"/>
    <p:sldId id="271" r:id="rId6"/>
    <p:sldId id="2942" r:id="rId7"/>
    <p:sldId id="2940" r:id="rId8"/>
    <p:sldId id="267" r:id="rId9"/>
    <p:sldId id="2944" r:id="rId10"/>
    <p:sldId id="2945" r:id="rId11"/>
    <p:sldId id="2946" r:id="rId12"/>
    <p:sldId id="2941" r:id="rId13"/>
    <p:sldId id="2939" r:id="rId14"/>
    <p:sldId id="2943" r:id="rId15"/>
    <p:sldId id="394" r:id="rId16"/>
    <p:sldId id="2936" r:id="rId17"/>
    <p:sldId id="2937" r:id="rId18"/>
    <p:sldId id="2938" r:id="rId19"/>
    <p:sldId id="3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7C00"/>
    <a:srgbClr val="FF9F09"/>
    <a:srgbClr val="0064FF"/>
    <a:srgbClr val="350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80315" autoAdjust="0"/>
  </p:normalViewPr>
  <p:slideViewPr>
    <p:cSldViewPr snapToGrid="0" snapToObjects="1">
      <p:cViewPr varScale="1">
        <p:scale>
          <a:sx n="119" d="100"/>
          <a:sy n="119" d="100"/>
        </p:scale>
        <p:origin x="1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Leaders</c:v>
                </c:pt>
              </c:strCache>
            </c:strRef>
          </c:tx>
          <c:spPr>
            <a:solidFill>
              <a:srgbClr val="D38EFF"/>
            </a:solidFill>
            <a:ln>
              <a:noFill/>
            </a:ln>
          </c:spPr>
          <c:dPt>
            <c:idx val="0"/>
            <c:bubble3D val="0"/>
            <c:spPr>
              <a:solidFill>
                <a:schemeClr val="accent4"/>
              </a:solidFill>
              <a:ln w="19050">
                <a:noFill/>
              </a:ln>
              <a:effectLst/>
            </c:spPr>
            <c:extLst>
              <c:ext xmlns:c16="http://schemas.microsoft.com/office/drawing/2014/chart" uri="{C3380CC4-5D6E-409C-BE32-E72D297353CC}">
                <c16:uniqueId val="{00000001-AA86-4343-84F4-11DE79343938}"/>
              </c:ext>
            </c:extLst>
          </c:dPt>
          <c:dPt>
            <c:idx val="1"/>
            <c:bubble3D val="0"/>
            <c:spPr>
              <a:solidFill>
                <a:schemeClr val="tx2">
                  <a:lumMod val="90000"/>
                </a:schemeClr>
              </a:solidFill>
              <a:ln w="19050">
                <a:noFill/>
              </a:ln>
              <a:effectLst/>
            </c:spPr>
            <c:extLst>
              <c:ext xmlns:c16="http://schemas.microsoft.com/office/drawing/2014/chart" uri="{C3380CC4-5D6E-409C-BE32-E72D297353CC}">
                <c16:uniqueId val="{00000003-AA86-4343-84F4-11DE79343938}"/>
              </c:ext>
            </c:extLst>
          </c:dPt>
          <c:cat>
            <c:strRef>
              <c:f>Sheet1!$A$2:$A$3</c:f>
              <c:strCache>
                <c:ptCount val="2"/>
                <c:pt idx="0">
                  <c:v>Q3.7.e [4,5]</c:v>
                </c:pt>
                <c:pt idx="1">
                  <c:v>other</c:v>
                </c:pt>
              </c:strCache>
            </c:strRef>
          </c:cat>
          <c:val>
            <c:numRef>
              <c:f>Sheet1!$B$2:$B$3</c:f>
              <c:numCache>
                <c:formatCode>General</c:formatCode>
                <c:ptCount val="2"/>
                <c:pt idx="0">
                  <c:v>53</c:v>
                </c:pt>
                <c:pt idx="1">
                  <c:v>47</c:v>
                </c:pt>
              </c:numCache>
            </c:numRef>
          </c:val>
          <c:extLst>
            <c:ext xmlns:c16="http://schemas.microsoft.com/office/drawing/2014/chart" uri="{C3380CC4-5D6E-409C-BE32-E72D297353CC}">
              <c16:uniqueId val="{00000004-AA86-4343-84F4-11DE79343938}"/>
            </c:ext>
          </c:extLst>
        </c:ser>
        <c:dLbls>
          <c:showLegendKey val="0"/>
          <c:showVal val="0"/>
          <c:showCatName val="0"/>
          <c:showSerName val="0"/>
          <c:showPercent val="0"/>
          <c:showBubbleSize val="0"/>
          <c:showLeaderLines val="1"/>
        </c:dLbls>
        <c:firstSliceAng val="0"/>
        <c:holeSize val="72"/>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Practitioners</c:v>
                </c:pt>
              </c:strCache>
            </c:strRef>
          </c:tx>
          <c:spPr>
            <a:solidFill>
              <a:srgbClr val="D38EFF"/>
            </a:solidFill>
            <a:ln>
              <a:noFill/>
            </a:ln>
          </c:spPr>
          <c:dPt>
            <c:idx val="0"/>
            <c:bubble3D val="0"/>
            <c:spPr>
              <a:solidFill>
                <a:schemeClr val="tx1">
                  <a:lumMod val="50000"/>
                  <a:lumOff val="50000"/>
                </a:schemeClr>
              </a:solidFill>
              <a:ln w="19050">
                <a:noFill/>
              </a:ln>
              <a:effectLst/>
            </c:spPr>
            <c:extLst>
              <c:ext xmlns:c16="http://schemas.microsoft.com/office/drawing/2014/chart" uri="{C3380CC4-5D6E-409C-BE32-E72D297353CC}">
                <c16:uniqueId val="{00000001-A265-EE4C-86CB-679AF806050A}"/>
              </c:ext>
            </c:extLst>
          </c:dPt>
          <c:dPt>
            <c:idx val="1"/>
            <c:bubble3D val="0"/>
            <c:spPr>
              <a:solidFill>
                <a:schemeClr val="tx2">
                  <a:lumMod val="90000"/>
                </a:schemeClr>
              </a:solidFill>
              <a:ln w="19050">
                <a:noFill/>
              </a:ln>
              <a:effectLst/>
            </c:spPr>
            <c:extLst>
              <c:ext xmlns:c16="http://schemas.microsoft.com/office/drawing/2014/chart" uri="{C3380CC4-5D6E-409C-BE32-E72D297353CC}">
                <c16:uniqueId val="{00000003-A265-EE4C-86CB-679AF806050A}"/>
              </c:ext>
            </c:extLst>
          </c:dPt>
          <c:cat>
            <c:strRef>
              <c:f>Sheet1!$A$2:$A$3</c:f>
              <c:strCache>
                <c:ptCount val="2"/>
                <c:pt idx="0">
                  <c:v>Q3.7.e [4,5]</c:v>
                </c:pt>
                <c:pt idx="1">
                  <c:v>other</c:v>
                </c:pt>
              </c:strCache>
            </c:strRef>
          </c:cat>
          <c:val>
            <c:numRef>
              <c:f>Sheet1!$B$2:$B$3</c:f>
              <c:numCache>
                <c:formatCode>General</c:formatCode>
                <c:ptCount val="2"/>
                <c:pt idx="0">
                  <c:v>38</c:v>
                </c:pt>
                <c:pt idx="1">
                  <c:v>62</c:v>
                </c:pt>
              </c:numCache>
            </c:numRef>
          </c:val>
          <c:extLst>
            <c:ext xmlns:c16="http://schemas.microsoft.com/office/drawing/2014/chart" uri="{C3380CC4-5D6E-409C-BE32-E72D297353CC}">
              <c16:uniqueId val="{00000004-A265-EE4C-86CB-679AF806050A}"/>
            </c:ext>
          </c:extLst>
        </c:ser>
        <c:dLbls>
          <c:showLegendKey val="0"/>
          <c:showVal val="0"/>
          <c:showCatName val="0"/>
          <c:showSerName val="0"/>
          <c:showPercent val="0"/>
          <c:showBubbleSize val="0"/>
          <c:showLeaderLines val="1"/>
        </c:dLbls>
        <c:firstSliceAng val="0"/>
        <c:holeSize val="72"/>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Aspirationals</c:v>
                </c:pt>
              </c:strCache>
            </c:strRef>
          </c:tx>
          <c:spPr>
            <a:solidFill>
              <a:srgbClr val="D38EFF"/>
            </a:solidFill>
            <a:ln>
              <a:noFill/>
            </a:ln>
          </c:spPr>
          <c:dPt>
            <c:idx val="0"/>
            <c:bubble3D val="0"/>
            <c:spPr>
              <a:solidFill>
                <a:schemeClr val="accent6"/>
              </a:solidFill>
              <a:ln w="19050">
                <a:noFill/>
              </a:ln>
              <a:effectLst/>
            </c:spPr>
            <c:extLst>
              <c:ext xmlns:c16="http://schemas.microsoft.com/office/drawing/2014/chart" uri="{C3380CC4-5D6E-409C-BE32-E72D297353CC}">
                <c16:uniqueId val="{00000001-C796-1340-ACD7-A1A5DA828E0E}"/>
              </c:ext>
            </c:extLst>
          </c:dPt>
          <c:dPt>
            <c:idx val="1"/>
            <c:bubble3D val="0"/>
            <c:spPr>
              <a:solidFill>
                <a:schemeClr val="tx2">
                  <a:lumMod val="90000"/>
                </a:schemeClr>
              </a:solidFill>
              <a:ln w="19050">
                <a:noFill/>
              </a:ln>
              <a:effectLst/>
            </c:spPr>
            <c:extLst>
              <c:ext xmlns:c16="http://schemas.microsoft.com/office/drawing/2014/chart" uri="{C3380CC4-5D6E-409C-BE32-E72D297353CC}">
                <c16:uniqueId val="{00000003-C796-1340-ACD7-A1A5DA828E0E}"/>
              </c:ext>
            </c:extLst>
          </c:dPt>
          <c:cat>
            <c:strRef>
              <c:f>Sheet1!$A$2:$A$3</c:f>
              <c:strCache>
                <c:ptCount val="2"/>
                <c:pt idx="0">
                  <c:v>Agree</c:v>
                </c:pt>
                <c:pt idx="1">
                  <c:v>other</c:v>
                </c:pt>
              </c:strCache>
            </c:strRef>
          </c:cat>
          <c:val>
            <c:numRef>
              <c:f>Sheet1!$B$2:$B$3</c:f>
              <c:numCache>
                <c:formatCode>General</c:formatCode>
                <c:ptCount val="2"/>
                <c:pt idx="0">
                  <c:v>39</c:v>
                </c:pt>
                <c:pt idx="1">
                  <c:v>61</c:v>
                </c:pt>
              </c:numCache>
            </c:numRef>
          </c:val>
          <c:extLst>
            <c:ext xmlns:c16="http://schemas.microsoft.com/office/drawing/2014/chart" uri="{C3380CC4-5D6E-409C-BE32-E72D297353CC}">
              <c16:uniqueId val="{00000004-C796-1340-ACD7-A1A5DA828E0E}"/>
            </c:ext>
          </c:extLst>
        </c:ser>
        <c:dLbls>
          <c:showLegendKey val="0"/>
          <c:showVal val="0"/>
          <c:showCatName val="0"/>
          <c:showSerName val="0"/>
          <c:showPercent val="0"/>
          <c:showBubbleSize val="0"/>
          <c:showLeaderLines val="1"/>
        </c:dLbls>
        <c:firstSliceAng val="0"/>
        <c:holeSize val="72"/>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Reinventors</c:v>
                </c:pt>
              </c:strCache>
            </c:strRef>
          </c:tx>
          <c:spPr>
            <a:solidFill>
              <a:srgbClr val="D38EFF"/>
            </a:solidFill>
            <a:ln>
              <a:noFill/>
            </a:ln>
          </c:spPr>
          <c:dPt>
            <c:idx val="0"/>
            <c:bubble3D val="0"/>
            <c:spPr>
              <a:solidFill>
                <a:schemeClr val="accent2"/>
              </a:solidFill>
              <a:ln w="19050">
                <a:noFill/>
              </a:ln>
              <a:effectLst/>
            </c:spPr>
            <c:extLst>
              <c:ext xmlns:c16="http://schemas.microsoft.com/office/drawing/2014/chart" uri="{C3380CC4-5D6E-409C-BE32-E72D297353CC}">
                <c16:uniqueId val="{00000001-F32B-004A-B113-30797110C490}"/>
              </c:ext>
            </c:extLst>
          </c:dPt>
          <c:dPt>
            <c:idx val="1"/>
            <c:bubble3D val="0"/>
            <c:spPr>
              <a:solidFill>
                <a:schemeClr val="tx2">
                  <a:lumMod val="90000"/>
                </a:schemeClr>
              </a:solidFill>
              <a:ln w="19050">
                <a:noFill/>
              </a:ln>
              <a:effectLst/>
            </c:spPr>
            <c:extLst>
              <c:ext xmlns:c16="http://schemas.microsoft.com/office/drawing/2014/chart" uri="{C3380CC4-5D6E-409C-BE32-E72D297353CC}">
                <c16:uniqueId val="{00000003-F32B-004A-B113-30797110C490}"/>
              </c:ext>
            </c:extLst>
          </c:dPt>
          <c:cat>
            <c:strRef>
              <c:f>Sheet1!$A$2:$A$3</c:f>
              <c:strCache>
                <c:ptCount val="2"/>
                <c:pt idx="0">
                  <c:v>Q3.7.e [4,5]</c:v>
                </c:pt>
                <c:pt idx="1">
                  <c:v>other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F32B-004A-B113-30797110C490}"/>
            </c:ext>
          </c:extLst>
        </c:ser>
        <c:dLbls>
          <c:showLegendKey val="0"/>
          <c:showVal val="0"/>
          <c:showCatName val="0"/>
          <c:showSerName val="0"/>
          <c:showPercent val="0"/>
          <c:showBubbleSize val="0"/>
          <c:showLeaderLines val="1"/>
        </c:dLbls>
        <c:firstSliceAng val="0"/>
        <c:holeSize val="72"/>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F70BF-78F7-8149-A57A-2C695C93EC8D}" type="datetimeFigureOut">
              <a:rPr lang="en-US" smtClean="0"/>
              <a:t>5/14/22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8BB63-107C-D243-9F24-EF21DF1FF278}" type="slidenum">
              <a:rPr lang="en-US" smtClean="0"/>
              <a:t>‹#›</a:t>
            </a:fld>
            <a:endParaRPr lang="en-US"/>
          </a:p>
        </p:txBody>
      </p:sp>
    </p:spTree>
    <p:extLst>
      <p:ext uri="{BB962C8B-B14F-4D97-AF65-F5344CB8AC3E}">
        <p14:creationId xmlns:p14="http://schemas.microsoft.com/office/powerpoint/2010/main" val="2032644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mckinsey.com/~/media/McKinsey/Business%20Functions/McKinsey%20Analytics/Our%20Insights/Why%20data%20culture%20matters/Why-data-culture-matters.ashx" TargetMode="External"/><Relationship Id="rId3" Type="http://schemas.openxmlformats.org/officeDocument/2006/relationships/hyperlink" Target="https://www.accenture.com/_acnmedia/pdf-108/accenture-closing-data-value-gap-fixed.pdf" TargetMode="External"/><Relationship Id="rId7" Type="http://schemas.openxmlformats.org/officeDocument/2006/relationships/hyperlink" Target="https://www.forbes.com/sites/brentdykes/2017/03/09/why-companies-must-close-the-data-literacy-divid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accenture.com/_acnmedia/PDF-115/Accenture-Human-Impact-Data-Literacy-Latest.pdf" TargetMode="External"/><Relationship Id="rId5" Type="http://schemas.openxmlformats.org/officeDocument/2006/relationships/hyperlink" Target="https://www.forbes.com/sites/brentdykes/2018/01/10/single-version-of-truth-why-your-company-must-speak-the-same-data-language/?sh=31f4f0511ab3" TargetMode="External"/><Relationship Id="rId4" Type="http://schemas.openxmlformats.org/officeDocument/2006/relationships/hyperlink" Target="https://komarketing.com/industry-news/report-47-of-marketers-say-their-data-is-siloed-and-difficult-to-access-4143/"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50D0D-68AD-AC4B-83CE-98FEA46038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5462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a:solidFill>
                  <a:schemeClr val="tx1"/>
                </a:solidFill>
                <a:effectLst/>
                <a:latin typeface="+mn-lt"/>
                <a:ea typeface="+mn-ea"/>
                <a:cs typeface="+mn-cs"/>
              </a:rPr>
              <a:t>Pad characters</a:t>
            </a:r>
            <a:r>
              <a:rPr lang="en-SG" sz="1200" b="0" i="0" kern="1200" dirty="0">
                <a:solidFill>
                  <a:schemeClr val="tx1"/>
                </a:solidFill>
                <a:effectLst/>
                <a:latin typeface="+mn-lt"/>
                <a:ea typeface="+mn-ea"/>
                <a:cs typeface="+mn-cs"/>
              </a:rPr>
              <a:t> are characters used to fill up remaining available character spaces in a field. For example, if a field requires a minimum of 15 characters, a user may type </a:t>
            </a:r>
            <a:r>
              <a:rPr lang="en-SG" sz="1200" b="1" i="0" kern="1200" dirty="0" err="1">
                <a:solidFill>
                  <a:schemeClr val="tx1"/>
                </a:solidFill>
                <a:effectLst/>
                <a:latin typeface="+mn-lt"/>
                <a:ea typeface="+mn-ea"/>
                <a:cs typeface="+mn-cs"/>
              </a:rPr>
              <a:t>computerhope</a:t>
            </a:r>
            <a:r>
              <a:rPr lang="en-SG" sz="1200" b="1" i="0" kern="1200" dirty="0">
                <a:solidFill>
                  <a:schemeClr val="tx1"/>
                </a:solidFill>
                <a:effectLst/>
                <a:latin typeface="+mn-lt"/>
                <a:ea typeface="+mn-ea"/>
                <a:cs typeface="+mn-cs"/>
              </a:rPr>
              <a:t>***</a:t>
            </a:r>
            <a:r>
              <a:rPr lang="en-SG"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1C8BB63-107C-D243-9F24-EF21DF1FF278}" type="slidenum">
              <a:rPr lang="en-US" smtClean="0"/>
              <a:t>11</a:t>
            </a:fld>
            <a:endParaRPr lang="en-US"/>
          </a:p>
        </p:txBody>
      </p:sp>
    </p:spTree>
    <p:extLst>
      <p:ext uri="{BB962C8B-B14F-4D97-AF65-F5344CB8AC3E}">
        <p14:creationId xmlns:p14="http://schemas.microsoft.com/office/powerpoint/2010/main" val="3043166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IBM Plex Sans" panose="020B0503050203000203" pitchFamily="34" charset="0"/>
              </a:rPr>
              <a:t>Before you analyze local data sets, you can refine the data by cleansing and shaping it.</a:t>
            </a:r>
          </a:p>
          <a:p>
            <a:r>
              <a:rPr lang="en-US" b="1" dirty="0"/>
              <a:t>Cleanse the data</a:t>
            </a:r>
          </a:p>
          <a:p>
            <a:r>
              <a:rPr lang="en-US" dirty="0"/>
              <a:t>Fix or remove data that is incorrect, incomplete, improperly formatted, or duplicated.</a:t>
            </a:r>
          </a:p>
          <a:p>
            <a:r>
              <a:rPr lang="en-US" b="1" dirty="0"/>
              <a:t>Shape the data</a:t>
            </a:r>
          </a:p>
          <a:p>
            <a:r>
              <a:rPr lang="en-US" dirty="0"/>
              <a:t>Filter, sort, combine, or remove columns, and perform operations.</a:t>
            </a:r>
          </a:p>
          <a:p>
            <a:endParaRPr lang="en-US" dirty="0"/>
          </a:p>
          <a:p>
            <a:r>
              <a:rPr lang="en-US" sz="1200" b="0" i="0" kern="1200" dirty="0">
                <a:solidFill>
                  <a:schemeClr val="tx1"/>
                </a:solidFill>
                <a:effectLst/>
                <a:latin typeface="+mn-lt"/>
                <a:ea typeface="+mn-ea"/>
                <a:cs typeface="+mn-cs"/>
              </a:rPr>
              <a:t>Rich data visualizations, profiling</a:t>
            </a:r>
            <a:r>
              <a:rPr lang="en-US" sz="1200" b="0" i="0" kern="1200" baseline="0" dirty="0">
                <a:solidFill>
                  <a:schemeClr val="tx1"/>
                </a:solidFill>
                <a:effectLst/>
                <a:latin typeface="+mn-lt"/>
                <a:ea typeface="+mn-ea"/>
                <a:cs typeface="+mn-cs"/>
              </a:rPr>
              <a:t> and</a:t>
            </a:r>
            <a:r>
              <a:rPr lang="en-US" sz="1200" b="0" i="0" kern="1200" dirty="0">
                <a:solidFill>
                  <a:schemeClr val="tx1"/>
                </a:solidFill>
                <a:effectLst/>
                <a:latin typeface="+mn-lt"/>
                <a:ea typeface="+mn-ea"/>
                <a:cs typeface="+mn-cs"/>
              </a:rPr>
              <a:t> transformations of the IBM Data Refinery experience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make it easy to interactively explore data</a:t>
            </a:r>
            <a:r>
              <a:rPr lang="en-US" sz="1200" b="0" i="0" kern="1200" baseline="0" dirty="0">
                <a:solidFill>
                  <a:schemeClr val="tx1"/>
                </a:solidFill>
                <a:effectLst/>
                <a:latin typeface="+mn-lt"/>
                <a:ea typeface="+mn-ea"/>
                <a:cs typeface="+mn-cs"/>
              </a:rPr>
              <a:t> of any volume anywhere</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Engineers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drive</a:t>
            </a:r>
            <a:r>
              <a:rPr lang="en-US" sz="1200" b="0" i="0" kern="1200" baseline="0" dirty="0">
                <a:solidFill>
                  <a:schemeClr val="tx1"/>
                </a:solidFill>
                <a:effectLst/>
                <a:latin typeface="+mn-lt"/>
                <a:ea typeface="+mn-ea"/>
                <a:cs typeface="+mn-cs"/>
              </a:rPr>
              <a:t> data preparation with graphical flows for persistent and streaming sources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makes is easy to drive</a:t>
            </a:r>
            <a:r>
              <a:rPr lang="en-US" sz="1200" b="0" i="0" kern="1200" baseline="0" dirty="0">
                <a:solidFill>
                  <a:schemeClr val="tx1"/>
                </a:solidFill>
                <a:effectLst/>
                <a:latin typeface="+mn-lt"/>
                <a:ea typeface="+mn-ea"/>
                <a:cs typeface="+mn-cs"/>
              </a:rPr>
              <a:t> consistency and adapt to change in data sources while monitoring, managing and g</a:t>
            </a:r>
            <a:r>
              <a:rPr lang="en-US" sz="1200" b="0" i="0" kern="1200" dirty="0">
                <a:solidFill>
                  <a:schemeClr val="tx1"/>
                </a:solidFill>
                <a:effectLst/>
                <a:latin typeface="+mn-lt"/>
                <a:ea typeface="+mn-ea"/>
                <a:cs typeface="+mn-cs"/>
              </a:rPr>
              <a:t>overning data flowing into your analytics catalog and projects</a:t>
            </a:r>
          </a:p>
          <a:p>
            <a:endParaRPr lang="en-SG" dirty="0"/>
          </a:p>
        </p:txBody>
      </p:sp>
      <p:sp>
        <p:nvSpPr>
          <p:cNvPr id="4" name="Slide Number Placeholder 3"/>
          <p:cNvSpPr>
            <a:spLocks noGrp="1"/>
          </p:cNvSpPr>
          <p:nvPr>
            <p:ph type="sldNum" sz="quarter" idx="5"/>
          </p:nvPr>
        </p:nvSpPr>
        <p:spPr/>
        <p:txBody>
          <a:bodyPr/>
          <a:lstStyle/>
          <a:p>
            <a:fld id="{31C8BB63-107C-D243-9F24-EF21DF1FF278}" type="slidenum">
              <a:rPr lang="en-US" smtClean="0"/>
              <a:t>13</a:t>
            </a:fld>
            <a:endParaRPr lang="en-US"/>
          </a:p>
        </p:txBody>
      </p:sp>
    </p:spTree>
    <p:extLst>
      <p:ext uri="{BB962C8B-B14F-4D97-AF65-F5344CB8AC3E}">
        <p14:creationId xmlns:p14="http://schemas.microsoft.com/office/powerpoint/2010/main" val="103116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C8BB63-107C-D243-9F24-EF21DF1FF278}" type="slidenum">
              <a:rPr lang="en-US" smtClean="0"/>
              <a:t>14</a:t>
            </a:fld>
            <a:endParaRPr lang="en-US"/>
          </a:p>
        </p:txBody>
      </p:sp>
    </p:spTree>
    <p:extLst>
      <p:ext uri="{BB962C8B-B14F-4D97-AF65-F5344CB8AC3E}">
        <p14:creationId xmlns:p14="http://schemas.microsoft.com/office/powerpoint/2010/main" val="3295867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A </a:t>
            </a:r>
            <a:r>
              <a:rPr lang="en-US" b="1" i="0" dirty="0">
                <a:solidFill>
                  <a:srgbClr val="5F6368"/>
                </a:solidFill>
                <a:effectLst/>
                <a:latin typeface="arial" panose="020B0604020202020204" pitchFamily="34" charset="0"/>
              </a:rPr>
              <a:t>regular expression</a:t>
            </a:r>
            <a:r>
              <a:rPr lang="en-US" b="0" i="0" dirty="0">
                <a:solidFill>
                  <a:srgbClr val="4D5156"/>
                </a:solidFill>
                <a:effectLst/>
                <a:latin typeface="arial" panose="020B0604020202020204" pitchFamily="34" charset="0"/>
              </a:rPr>
              <a:t> is a sequence of characters that specifies a search pattern.</a:t>
            </a:r>
          </a:p>
          <a:p>
            <a:r>
              <a:rPr lang="en-SG" dirty="0"/>
              <a:t>http://stanford.edu/~wpmarble/webscraping_tutorial/regex_cheatsheet.pdf</a:t>
            </a:r>
          </a:p>
        </p:txBody>
      </p:sp>
      <p:sp>
        <p:nvSpPr>
          <p:cNvPr id="4" name="Slide Number Placeholder 3"/>
          <p:cNvSpPr>
            <a:spLocks noGrp="1"/>
          </p:cNvSpPr>
          <p:nvPr>
            <p:ph type="sldNum" sz="quarter" idx="5"/>
          </p:nvPr>
        </p:nvSpPr>
        <p:spPr/>
        <p:txBody>
          <a:bodyPr/>
          <a:lstStyle/>
          <a:p>
            <a:fld id="{31C8BB63-107C-D243-9F24-EF21DF1FF278}" type="slidenum">
              <a:rPr lang="en-US" smtClean="0"/>
              <a:t>16</a:t>
            </a:fld>
            <a:endParaRPr lang="en-US"/>
          </a:p>
        </p:txBody>
      </p:sp>
    </p:spTree>
    <p:extLst>
      <p:ext uri="{BB962C8B-B14F-4D97-AF65-F5344CB8AC3E}">
        <p14:creationId xmlns:p14="http://schemas.microsoft.com/office/powerpoint/2010/main" val="57930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1C8BB63-107C-D243-9F24-EF21DF1FF278}" type="slidenum">
              <a:rPr lang="en-US" smtClean="0"/>
              <a:t>2</a:t>
            </a:fld>
            <a:endParaRPr lang="en-US"/>
          </a:p>
        </p:txBody>
      </p:sp>
    </p:spTree>
    <p:extLst>
      <p:ext uri="{BB962C8B-B14F-4D97-AF65-F5344CB8AC3E}">
        <p14:creationId xmlns:p14="http://schemas.microsoft.com/office/powerpoint/2010/main" val="27768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1C8BB63-107C-D243-9F24-EF21DF1FF278}" type="slidenum">
              <a:rPr lang="en-US" smtClean="0"/>
              <a:t>3</a:t>
            </a:fld>
            <a:endParaRPr lang="en-US"/>
          </a:p>
        </p:txBody>
      </p:sp>
    </p:spTree>
    <p:extLst>
      <p:ext uri="{BB962C8B-B14F-4D97-AF65-F5344CB8AC3E}">
        <p14:creationId xmlns:p14="http://schemas.microsoft.com/office/powerpoint/2010/main" val="2010099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200" b="0" kern="1200" dirty="0">
                <a:solidFill>
                  <a:schemeClr val="tx1"/>
                </a:solidFill>
                <a:effectLst/>
                <a:latin typeface="+mn-lt"/>
                <a:ea typeface="+mn-ea"/>
                <a:cs typeface="+mn-cs"/>
              </a:rPr>
              <a:t>CRISP-DM, which stands for Cross-Industry Standard Process for Data Mining, is an industry-proven way to guide your data mining efforts. </a:t>
            </a:r>
          </a:p>
          <a:p>
            <a:pPr fontAlgn="base"/>
            <a:r>
              <a:rPr lang="en-SG" sz="1200" b="0" kern="1200" dirty="0">
                <a:solidFill>
                  <a:schemeClr val="tx1"/>
                </a:solidFill>
                <a:effectLst/>
                <a:latin typeface="+mn-lt"/>
                <a:ea typeface="+mn-ea"/>
                <a:cs typeface="+mn-cs"/>
              </a:rPr>
              <a:t>As a </a:t>
            </a:r>
            <a:r>
              <a:rPr lang="en-SG" sz="1200" b="1" kern="1200" dirty="0">
                <a:solidFill>
                  <a:schemeClr val="tx1"/>
                </a:solidFill>
                <a:effectLst/>
                <a:latin typeface="+mn-lt"/>
                <a:ea typeface="+mn-ea"/>
                <a:cs typeface="+mn-cs"/>
              </a:rPr>
              <a:t>methodology</a:t>
            </a:r>
            <a:r>
              <a:rPr lang="en-SG" sz="1200" b="0" kern="1200" dirty="0">
                <a:solidFill>
                  <a:schemeClr val="tx1"/>
                </a:solidFill>
                <a:effectLst/>
                <a:latin typeface="+mn-lt"/>
                <a:ea typeface="+mn-ea"/>
                <a:cs typeface="+mn-cs"/>
              </a:rPr>
              <a:t>, it includes descriptions of the typical phases of a project, the tasks involved with each phase, and an explanation of the relationships between these tasks. </a:t>
            </a:r>
          </a:p>
          <a:p>
            <a:pPr fontAlgn="base"/>
            <a:r>
              <a:rPr lang="en-SG" sz="1200" b="0" kern="1200" dirty="0">
                <a:solidFill>
                  <a:schemeClr val="tx1"/>
                </a:solidFill>
                <a:effectLst/>
                <a:latin typeface="+mn-lt"/>
                <a:ea typeface="+mn-ea"/>
                <a:cs typeface="+mn-cs"/>
              </a:rPr>
              <a:t>As a </a:t>
            </a:r>
            <a:r>
              <a:rPr lang="en-SG" sz="1200" b="1" kern="1200" dirty="0">
                <a:solidFill>
                  <a:schemeClr val="tx1"/>
                </a:solidFill>
                <a:effectLst/>
                <a:latin typeface="+mn-lt"/>
                <a:ea typeface="+mn-ea"/>
                <a:cs typeface="+mn-cs"/>
              </a:rPr>
              <a:t>process model</a:t>
            </a:r>
            <a:r>
              <a:rPr lang="en-SG" sz="1200" b="0" kern="1200" dirty="0">
                <a:solidFill>
                  <a:schemeClr val="tx1"/>
                </a:solidFill>
                <a:effectLst/>
                <a:latin typeface="+mn-lt"/>
                <a:ea typeface="+mn-ea"/>
                <a:cs typeface="+mn-cs"/>
              </a:rPr>
              <a:t>, CRISP-DM provides an overview of the data mining life cycle.</a:t>
            </a:r>
          </a:p>
          <a:p>
            <a:endParaRPr lang="en-SG" dirty="0"/>
          </a:p>
          <a:p>
            <a:pPr fontAlgn="base"/>
            <a:r>
              <a:rPr lang="en-SG" sz="1200" b="0" i="0" u="none" strike="noStrike" kern="1200" dirty="0">
                <a:solidFill>
                  <a:schemeClr val="tx1"/>
                </a:solidFill>
                <a:effectLst/>
                <a:latin typeface="+mn-lt"/>
                <a:ea typeface="+mn-ea"/>
                <a:cs typeface="+mn-cs"/>
              </a:rPr>
              <a:t>The life cycle model consists of six phases with arrows indicating the most important and frequent dependencies between phases. The sequence of the phases is not strict. In fact, most projects move back and forth between phases as necessary. </a:t>
            </a:r>
          </a:p>
          <a:p>
            <a:pPr fontAlgn="base"/>
            <a:r>
              <a:rPr lang="en-SG" sz="1200" b="0" i="0" u="none" strike="noStrike" kern="1200" dirty="0">
                <a:solidFill>
                  <a:schemeClr val="tx1"/>
                </a:solidFill>
                <a:effectLst/>
                <a:latin typeface="+mn-lt"/>
                <a:ea typeface="+mn-ea"/>
                <a:cs typeface="+mn-cs"/>
              </a:rPr>
              <a:t>The CRISP-DM model is flexible and can be customized easily. For example, if your organization aims to detect money laundering, it is likely that you will sift through large amounts of data without a specific </a:t>
            </a:r>
            <a:r>
              <a:rPr lang="en-SG" sz="1200" b="0" i="0" u="none" strike="noStrike" kern="1200" dirty="0" err="1">
                <a:solidFill>
                  <a:schemeClr val="tx1"/>
                </a:solidFill>
                <a:effectLst/>
                <a:latin typeface="+mn-lt"/>
                <a:ea typeface="+mn-ea"/>
                <a:cs typeface="+mn-cs"/>
              </a:rPr>
              <a:t>modeling</a:t>
            </a:r>
            <a:r>
              <a:rPr lang="en-SG" sz="1200" b="0" i="0" u="none" strike="noStrike" kern="1200" dirty="0">
                <a:solidFill>
                  <a:schemeClr val="tx1"/>
                </a:solidFill>
                <a:effectLst/>
                <a:latin typeface="+mn-lt"/>
                <a:ea typeface="+mn-ea"/>
                <a:cs typeface="+mn-cs"/>
              </a:rPr>
              <a:t> goal. Instead of </a:t>
            </a:r>
            <a:r>
              <a:rPr lang="en-SG" sz="1200" b="0" i="0" u="none" strike="noStrike" kern="1200" dirty="0" err="1">
                <a:solidFill>
                  <a:schemeClr val="tx1"/>
                </a:solidFill>
                <a:effectLst/>
                <a:latin typeface="+mn-lt"/>
                <a:ea typeface="+mn-ea"/>
                <a:cs typeface="+mn-cs"/>
              </a:rPr>
              <a:t>modeling</a:t>
            </a:r>
            <a:r>
              <a:rPr lang="en-SG" sz="1200" b="0" i="0" u="none" strike="noStrike" kern="1200" dirty="0">
                <a:solidFill>
                  <a:schemeClr val="tx1"/>
                </a:solidFill>
                <a:effectLst/>
                <a:latin typeface="+mn-lt"/>
                <a:ea typeface="+mn-ea"/>
                <a:cs typeface="+mn-cs"/>
              </a:rPr>
              <a:t>, your work will focus on data exploration and visualization to uncover suspicious patterns in financial data. CRISP-DM allows you to create a data mining model that fits your particular needs. </a:t>
            </a:r>
          </a:p>
          <a:p>
            <a:pPr fontAlgn="base"/>
            <a:r>
              <a:rPr lang="en-SG" sz="1200" b="0" i="0" u="none" strike="noStrike" kern="1200" dirty="0">
                <a:solidFill>
                  <a:schemeClr val="tx1"/>
                </a:solidFill>
                <a:effectLst/>
                <a:latin typeface="+mn-lt"/>
                <a:ea typeface="+mn-ea"/>
                <a:cs typeface="+mn-cs"/>
              </a:rPr>
              <a:t>In such a situation, the </a:t>
            </a:r>
            <a:r>
              <a:rPr lang="en-SG" sz="1200" b="0" i="0" u="none" strike="noStrike" kern="1200" dirty="0" err="1">
                <a:solidFill>
                  <a:schemeClr val="tx1"/>
                </a:solidFill>
                <a:effectLst/>
                <a:latin typeface="+mn-lt"/>
                <a:ea typeface="+mn-ea"/>
                <a:cs typeface="+mn-cs"/>
              </a:rPr>
              <a:t>modeling</a:t>
            </a:r>
            <a:r>
              <a:rPr lang="en-SG" sz="1200" b="0" i="0" u="none" strike="noStrike" kern="1200" dirty="0">
                <a:solidFill>
                  <a:schemeClr val="tx1"/>
                </a:solidFill>
                <a:effectLst/>
                <a:latin typeface="+mn-lt"/>
                <a:ea typeface="+mn-ea"/>
                <a:cs typeface="+mn-cs"/>
              </a:rPr>
              <a:t>, evaluation, and deployment phases might be less relevant than the data understanding and preparation phases. However, it is still important to consider some of the questions raised during these later phases for long-term planning and future data mining goals.</a:t>
            </a:r>
          </a:p>
          <a:p>
            <a:br>
              <a:rPr lang="en-SG" dirty="0"/>
            </a:br>
            <a:endParaRPr lang="en-US" dirty="0"/>
          </a:p>
        </p:txBody>
      </p:sp>
      <p:sp>
        <p:nvSpPr>
          <p:cNvPr id="4" name="Slide Number Placeholder 3"/>
          <p:cNvSpPr>
            <a:spLocks noGrp="1"/>
          </p:cNvSpPr>
          <p:nvPr>
            <p:ph type="sldNum" sz="quarter" idx="5"/>
          </p:nvPr>
        </p:nvSpPr>
        <p:spPr/>
        <p:txBody>
          <a:bodyPr/>
          <a:lstStyle/>
          <a:p>
            <a:fld id="{31C8BB63-107C-D243-9F24-EF21DF1FF278}" type="slidenum">
              <a:rPr lang="en-US" smtClean="0"/>
              <a:t>4</a:t>
            </a:fld>
            <a:endParaRPr lang="en-US"/>
          </a:p>
        </p:txBody>
      </p:sp>
    </p:spTree>
    <p:extLst>
      <p:ext uri="{BB962C8B-B14F-4D97-AF65-F5344CB8AC3E}">
        <p14:creationId xmlns:p14="http://schemas.microsoft.com/office/powerpoint/2010/main" val="221810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t>Key Points</a:t>
            </a:r>
          </a:p>
          <a:p>
            <a:pPr marL="171450" indent="-171450">
              <a:buFontTx/>
              <a:buChar char="-"/>
              <a:defRPr/>
            </a:pPr>
            <a:r>
              <a:rPr lang="en-US" dirty="0"/>
              <a:t>Let’s look at the business problem from the POV(point of view)  of three audiences – the business user, the application developer and IT professionals.  </a:t>
            </a:r>
          </a:p>
          <a:p>
            <a:pPr marL="171450" indent="-171450">
              <a:buFontTx/>
              <a:buChar char="-"/>
              <a:defRPr/>
            </a:pPr>
            <a:r>
              <a:rPr lang="en-US" dirty="0"/>
              <a:t>These three audiences are related to one another and in a lot of organizations, work against one another.  </a:t>
            </a:r>
          </a:p>
          <a:p>
            <a:pPr marL="171450" indent="-171450">
              <a:buFontTx/>
              <a:buChar char="-"/>
              <a:defRPr/>
            </a:pPr>
            <a:endParaRPr lang="en-US" dirty="0"/>
          </a:p>
          <a:p>
            <a:pPr marL="171450" indent="-171450">
              <a:buFontTx/>
              <a:buChar char="-"/>
              <a:defRPr/>
            </a:pPr>
            <a:r>
              <a:rPr lang="en-US" dirty="0"/>
              <a:t>IT team – manage the long tail of information – data lake </a:t>
            </a:r>
          </a:p>
          <a:p>
            <a:pPr marL="171450" indent="-171450">
              <a:buFontTx/>
              <a:buChar char="-"/>
              <a:defRPr/>
            </a:pPr>
            <a:r>
              <a:rPr lang="en-US" dirty="0"/>
              <a:t>Application developer – build microservice applications that interact with data and model </a:t>
            </a:r>
          </a:p>
          <a:p>
            <a:pPr marL="171450" indent="-171450">
              <a:buFontTx/>
              <a:buChar char="-"/>
              <a:defRPr/>
            </a:pPr>
            <a:r>
              <a:rPr lang="en-US" dirty="0"/>
              <a:t>Business user – from static reports to information discovery, analytic application rather than reports and queries</a:t>
            </a:r>
          </a:p>
          <a:p>
            <a:pPr marL="171450" indent="-171450">
              <a:buFontTx/>
              <a:buChar char="-"/>
              <a:defRPr/>
            </a:pPr>
            <a:endParaRPr lang="en-US" dirty="0"/>
          </a:p>
          <a:p>
            <a:pPr marL="171450" indent="-171450">
              <a:buFontTx/>
              <a:buChar char="-"/>
              <a:defRPr/>
            </a:pPr>
            <a:endParaRPr lang="en-US" dirty="0"/>
          </a:p>
          <a:p>
            <a:pPr>
              <a:defRPr/>
            </a:pPr>
            <a:r>
              <a:rPr lang="en-US" dirty="0"/>
              <a:t>Transition</a:t>
            </a:r>
          </a:p>
          <a:p>
            <a:pPr marL="171450" indent="-171450">
              <a:buFontTx/>
              <a:buChar char="-"/>
              <a:defRPr/>
            </a:pPr>
            <a:r>
              <a:rPr lang="en-US" dirty="0"/>
              <a:t>Let’s take a closer look at the business user</a:t>
            </a:r>
          </a:p>
          <a:p>
            <a:pPr marL="171450" indent="-171450">
              <a:buFontTx/>
              <a:buChar char="-"/>
              <a:defRPr/>
            </a:pPr>
            <a:endParaRPr lang="en-US" dirty="0"/>
          </a:p>
          <a:p>
            <a:pPr marL="171450" indent="-171450">
              <a:buFontTx/>
              <a:buChar char="-"/>
              <a:defRPr/>
            </a:pPr>
            <a:endParaRPr lang="en-US" dirty="0"/>
          </a:p>
        </p:txBody>
      </p:sp>
      <p:sp>
        <p:nvSpPr>
          <p:cNvPr id="37892" name="Footer Placeholder 3"/>
          <p:cNvSpPr>
            <a:spLocks noGrp="1"/>
          </p:cNvSpPr>
          <p:nvPr>
            <p:ph type="ftr" sz="quarter" idx="4"/>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a:t>IBM Big Data &amp; Analytics</a:t>
            </a:r>
            <a:br>
              <a:rPr lang="en-US" sz="1200"/>
            </a:br>
            <a:r>
              <a:rPr lang="en-US"/>
              <a:t>© 2013 IBM Corporation</a:t>
            </a:r>
          </a:p>
        </p:txBody>
      </p:sp>
      <p:sp>
        <p:nvSpPr>
          <p:cNvPr id="37893" name="Slide Number Placeholder 4"/>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EE4B6384-B9A8-4DB5-B9C0-73F2817EED4A}" type="slidenum">
              <a:rPr lang="en-US" smtClean="0"/>
              <a:pPr eaLnBrk="1" hangingPunct="1">
                <a:defRPr/>
              </a:pPr>
              <a:t>5</a:t>
            </a:fld>
            <a:endParaRPr lang="en-US"/>
          </a:p>
        </p:txBody>
      </p:sp>
    </p:spTree>
    <p:extLst>
      <p:ext uri="{BB962C8B-B14F-4D97-AF65-F5344CB8AC3E}">
        <p14:creationId xmlns:p14="http://schemas.microsoft.com/office/powerpoint/2010/main" val="343375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a:solidFill>
                  <a:schemeClr val="tx1"/>
                </a:solidFill>
                <a:effectLst/>
                <a:latin typeface="+mn-lt"/>
                <a:ea typeface="+mn-ea"/>
                <a:cs typeface="+mn-cs"/>
              </a:rPr>
              <a:t>#3. Poor data quality</a:t>
            </a:r>
          </a:p>
          <a:p>
            <a:r>
              <a:rPr lang="en-SG" sz="1200" b="0" i="0" kern="1200" dirty="0">
                <a:solidFill>
                  <a:schemeClr val="tx1"/>
                </a:solidFill>
                <a:effectLst/>
                <a:latin typeface="+mn-lt"/>
                <a:ea typeface="+mn-ea"/>
                <a:cs typeface="+mn-cs"/>
              </a:rPr>
              <a:t>In an </a:t>
            </a:r>
            <a:r>
              <a:rPr lang="en-SG" sz="1200" b="0" i="0" u="none" strike="noStrike" kern="1200" dirty="0">
                <a:solidFill>
                  <a:schemeClr val="tx1"/>
                </a:solidFill>
                <a:effectLst/>
                <a:latin typeface="+mn-lt"/>
                <a:ea typeface="+mn-ea"/>
                <a:cs typeface="+mn-cs"/>
                <a:hlinkClick r:id="rId3" tooltip="https://www.accenture.com/_acnmedia/pdf-108/accenture-closing-data-value-gap-fixed.pdf"/>
              </a:rPr>
              <a:t>Accenture study</a:t>
            </a:r>
            <a:r>
              <a:rPr lang="en-SG" sz="1200" b="0" i="0" kern="1200" dirty="0">
                <a:solidFill>
                  <a:schemeClr val="tx1"/>
                </a:solidFill>
                <a:effectLst/>
                <a:latin typeface="+mn-lt"/>
                <a:ea typeface="+mn-ea"/>
                <a:cs typeface="+mn-cs"/>
              </a:rPr>
              <a:t>, only 33% of firms reported they trusted “their data enough to use it effectively and derive value from it.” It’s difficult to make much progress with your data initiatives when people don’t have faith in the numbers due to data quality issues. While data will never be perfect, people need to have a certain level of confidence that the underlying data accurately reflects what’s happening. If you see your data as a business asset but don’t address ongoing data quality issues, you can’t be surprised when the data isn’t being used on a regular basis.</a:t>
            </a:r>
          </a:p>
          <a:p>
            <a:endParaRPr lang="en-SG"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i="0" kern="1200" dirty="0">
                <a:solidFill>
                  <a:schemeClr val="tx1"/>
                </a:solidFill>
                <a:effectLst/>
                <a:latin typeface="+mn-lt"/>
                <a:ea typeface="+mn-ea"/>
                <a:cs typeface="+mn-cs"/>
              </a:rPr>
              <a:t>#4. No single version of truth</a:t>
            </a:r>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In a 2019 report by </a:t>
            </a:r>
            <a:r>
              <a:rPr lang="en-SG" sz="1200" b="0" i="0" u="none" strike="noStrike" kern="1200" dirty="0">
                <a:solidFill>
                  <a:schemeClr val="tx1"/>
                </a:solidFill>
                <a:effectLst/>
                <a:latin typeface="+mn-lt"/>
                <a:ea typeface="+mn-ea"/>
                <a:cs typeface="+mn-cs"/>
                <a:hlinkClick r:id="rId4" tooltip="https://komarketing.com/industry-news/report-47-of-marketers-say-their-data-is-siloed-and-difficult-to-access-4143/"/>
              </a:rPr>
              <a:t>Arm Treasure Data</a:t>
            </a:r>
            <a:r>
              <a:rPr lang="en-SG" sz="1200" b="0" i="0" kern="1200" dirty="0">
                <a:solidFill>
                  <a:schemeClr val="tx1"/>
                </a:solidFill>
                <a:effectLst/>
                <a:latin typeface="+mn-lt"/>
                <a:ea typeface="+mn-ea"/>
                <a:cs typeface="+mn-cs"/>
              </a:rPr>
              <a:t>, 47% of marketers indicated their data was “siloed and difficult to access.” If it’s hard to get a consolidated picture within a single department, it can be even harder to establish a </a:t>
            </a:r>
            <a:r>
              <a:rPr lang="en-SG" sz="1200" b="0" i="0" u="none" strike="noStrike" kern="1200" dirty="0">
                <a:solidFill>
                  <a:schemeClr val="tx1"/>
                </a:solidFill>
                <a:effectLst/>
                <a:latin typeface="+mn-lt"/>
                <a:ea typeface="+mn-ea"/>
                <a:cs typeface="+mn-cs"/>
                <a:hlinkClick r:id="rId5" tooltip="https://www.forbes.com/sites/brentdykes/2018/01/10/single-version-of-truth-why-your-company-must-speak-the-same-data-language/?sh=31f4f0511ab3"/>
              </a:rPr>
              <a:t>single version of truth</a:t>
            </a:r>
            <a:r>
              <a:rPr lang="en-SG" sz="1200" b="0" i="0" kern="1200" dirty="0">
                <a:solidFill>
                  <a:schemeClr val="tx1"/>
                </a:solidFill>
                <a:effectLst/>
                <a:latin typeface="+mn-lt"/>
                <a:ea typeface="+mn-ea"/>
                <a:cs typeface="+mn-cs"/>
              </a:rPr>
              <a:t> across an entire business. When different individuals and teams are left to define their own truth, it can lead to confusion and a lack of cohesion. Nobody is sure whose numbers are the “right ones.” As a result, the organization can’t ensure its people are pulling in the same direction.</a:t>
            </a:r>
          </a:p>
          <a:p>
            <a:endParaRPr lang="en-SG" sz="1200" b="0" i="0" kern="1200" dirty="0">
              <a:solidFill>
                <a:schemeClr val="tx1"/>
              </a:solidFill>
              <a:effectLst/>
              <a:latin typeface="+mn-lt"/>
              <a:ea typeface="+mn-ea"/>
              <a:cs typeface="+mn-cs"/>
            </a:endParaRPr>
          </a:p>
          <a:p>
            <a:r>
              <a:rPr lang="en-SG" sz="1200" b="1" i="0" kern="1200" dirty="0">
                <a:solidFill>
                  <a:schemeClr val="tx1"/>
                </a:solidFill>
                <a:effectLst/>
                <a:latin typeface="+mn-lt"/>
                <a:ea typeface="+mn-ea"/>
                <a:cs typeface="+mn-cs"/>
              </a:rPr>
              <a:t>#5. Weak data literacy</a:t>
            </a:r>
          </a:p>
          <a:p>
            <a:r>
              <a:rPr lang="en-SG" sz="1200" b="0" i="0" kern="1200" dirty="0">
                <a:solidFill>
                  <a:schemeClr val="tx1"/>
                </a:solidFill>
                <a:effectLst/>
                <a:latin typeface="+mn-lt"/>
                <a:ea typeface="+mn-ea"/>
                <a:cs typeface="+mn-cs"/>
              </a:rPr>
              <a:t>If most of your workforce isn’t comfortable working with data, you will only see it being used sporadically at best. A </a:t>
            </a:r>
            <a:r>
              <a:rPr lang="en-SG" sz="1200" b="0" i="0" u="none" strike="noStrike" kern="1200" dirty="0">
                <a:solidFill>
                  <a:schemeClr val="tx1"/>
                </a:solidFill>
                <a:effectLst/>
                <a:latin typeface="+mn-lt"/>
                <a:ea typeface="+mn-ea"/>
                <a:cs typeface="+mn-cs"/>
                <a:hlinkClick r:id="rId6" tooltip="https://www.accenture.com/_acnmedia/PDF-115/Accenture-Human-Impact-Data-Literacy-Latest.pdf"/>
              </a:rPr>
              <a:t>Qlik/Accenture survey</a:t>
            </a:r>
            <a:r>
              <a:rPr lang="en-SG" sz="1200" b="0" i="0" kern="1200" dirty="0">
                <a:solidFill>
                  <a:schemeClr val="tx1"/>
                </a:solidFill>
                <a:effectLst/>
                <a:latin typeface="+mn-lt"/>
                <a:ea typeface="+mn-ea"/>
                <a:cs typeface="+mn-cs"/>
              </a:rPr>
              <a:t> revealed only 21% of workers were fully confident in their </a:t>
            </a:r>
            <a:r>
              <a:rPr lang="en-SG" sz="1200" b="0" i="0" u="none" strike="noStrike" kern="1200" dirty="0">
                <a:solidFill>
                  <a:schemeClr val="tx1"/>
                </a:solidFill>
                <a:effectLst/>
                <a:latin typeface="+mn-lt"/>
                <a:ea typeface="+mn-ea"/>
                <a:cs typeface="+mn-cs"/>
                <a:hlinkClick r:id="rId7" tooltip="https://www.forbes.com/sites/brentdykes/2017/03/09/why-companies-must-close-the-data-literacy-divide/"/>
              </a:rPr>
              <a:t>data literacy skills</a:t>
            </a:r>
            <a:r>
              <a:rPr lang="en-SG" sz="1200" b="0" i="0" kern="1200" dirty="0">
                <a:solidFill>
                  <a:schemeClr val="tx1"/>
                </a:solidFill>
                <a:effectLst/>
                <a:latin typeface="+mn-lt"/>
                <a:ea typeface="+mn-ea"/>
                <a:cs typeface="+mn-cs"/>
              </a:rPr>
              <a:t>, which can be defined as the ability to </a:t>
            </a:r>
            <a:r>
              <a:rPr lang="en-SG" sz="1200" b="0" i="1" kern="1200" dirty="0">
                <a:solidFill>
                  <a:schemeClr val="tx1"/>
                </a:solidFill>
                <a:effectLst/>
                <a:latin typeface="+mn-lt"/>
                <a:ea typeface="+mn-ea"/>
                <a:cs typeface="+mn-cs"/>
              </a:rPr>
              <a:t>read, understand, question and work</a:t>
            </a:r>
            <a:r>
              <a:rPr lang="en-SG" sz="1200" b="0" i="0" kern="1200" dirty="0">
                <a:solidFill>
                  <a:schemeClr val="tx1"/>
                </a:solidFill>
                <a:effectLst/>
                <a:latin typeface="+mn-lt"/>
                <a:ea typeface="+mn-ea"/>
                <a:cs typeface="+mn-cs"/>
              </a:rPr>
              <a:t> </a:t>
            </a:r>
            <a:r>
              <a:rPr lang="en-SG" sz="1200" b="0" i="1" kern="1200" dirty="0">
                <a:solidFill>
                  <a:schemeClr val="tx1"/>
                </a:solidFill>
                <a:effectLst/>
                <a:latin typeface="+mn-lt"/>
                <a:ea typeface="+mn-ea"/>
                <a:cs typeface="+mn-cs"/>
              </a:rPr>
              <a:t>with data</a:t>
            </a:r>
            <a:r>
              <a:rPr lang="en-SG" sz="1200" b="0" i="0" kern="1200" dirty="0">
                <a:solidFill>
                  <a:schemeClr val="tx1"/>
                </a:solidFill>
                <a:effectLst/>
                <a:latin typeface="+mn-lt"/>
                <a:ea typeface="+mn-ea"/>
                <a:cs typeface="+mn-cs"/>
              </a:rPr>
              <a:t>. Even though employees increasingly have more data at their fingertips, 74% expressed feeling overwhelmed or unhappy when working with data. Without ample training and support, people will struggle to embrace something they don’t understand and find intimidating.</a:t>
            </a:r>
          </a:p>
          <a:p>
            <a:endParaRPr lang="en-SG" sz="1200" b="0" i="0" kern="1200" dirty="0">
              <a:solidFill>
                <a:schemeClr val="tx1"/>
              </a:solidFill>
              <a:effectLst/>
              <a:latin typeface="+mn-lt"/>
              <a:ea typeface="+mn-ea"/>
              <a:cs typeface="+mn-cs"/>
            </a:endParaRPr>
          </a:p>
          <a:p>
            <a:r>
              <a:rPr lang="en-SG" sz="1200" b="1" i="0" kern="1200" dirty="0">
                <a:solidFill>
                  <a:schemeClr val="tx1"/>
                </a:solidFill>
                <a:effectLst/>
                <a:latin typeface="+mn-lt"/>
                <a:ea typeface="+mn-ea"/>
                <a:cs typeface="+mn-cs"/>
              </a:rPr>
              <a:t>#7. Detached data workflows</a:t>
            </a:r>
          </a:p>
          <a:p>
            <a:r>
              <a:rPr lang="en-SG" sz="1200" b="0" i="0" kern="1200" dirty="0">
                <a:solidFill>
                  <a:schemeClr val="tx1"/>
                </a:solidFill>
                <a:effectLst/>
                <a:latin typeface="+mn-lt"/>
                <a:ea typeface="+mn-ea"/>
                <a:cs typeface="+mn-cs"/>
              </a:rPr>
              <a:t>If your analytics tools aren’t integrated into your employees’ existing business processes, they won’t gain nearly as much acceptance. In </a:t>
            </a:r>
            <a:r>
              <a:rPr lang="en-SG" sz="1200" b="0" i="0" u="none" strike="noStrike" kern="1200" dirty="0">
                <a:solidFill>
                  <a:schemeClr val="tx1"/>
                </a:solidFill>
                <a:effectLst/>
                <a:latin typeface="+mn-lt"/>
                <a:ea typeface="+mn-ea"/>
                <a:cs typeface="+mn-cs"/>
                <a:hlinkClick r:id="rId8" tooltip="https://www.mckinsey.com/~/media/McKinsey/Business%20Functions/McKinsey%20Analytics/Our%20Insights/Why%20data%20culture%20matters/Why-data-culture-matters.ashx"/>
              </a:rPr>
              <a:t>an interview with McKinsey</a:t>
            </a:r>
            <a:r>
              <a:rPr lang="en-SG" sz="1200" b="0" i="0" kern="1200" dirty="0">
                <a:solidFill>
                  <a:schemeClr val="tx1"/>
                </a:solidFill>
                <a:effectLst/>
                <a:latin typeface="+mn-lt"/>
                <a:ea typeface="+mn-ea"/>
                <a:cs typeface="+mn-cs"/>
              </a:rPr>
              <a:t>, Cameron Davies, formerly the Head of Corporate Decision Sciences at NBCUniversal, said his analytics team would identify “places where people are already making decisions.” His team would then “review the processes they use and try to identify either the gaps in the available data or the amount of time and effort it takes to procure data necessary to make an evaluation, insight, or decision.” By integrating the tools into people’s existing workflows, data becomes a more natural extension of their work and not an extra responsibility or task.</a:t>
            </a:r>
          </a:p>
          <a:p>
            <a:endParaRPr lang="en-SG" sz="1200" b="0" i="0" kern="1200" dirty="0">
              <a:solidFill>
                <a:schemeClr val="tx1"/>
              </a:solidFill>
              <a:effectLst/>
              <a:latin typeface="+mn-lt"/>
              <a:ea typeface="+mn-ea"/>
              <a:cs typeface="+mn-cs"/>
            </a:endParaRPr>
          </a:p>
          <a:p>
            <a:br>
              <a:rPr lang="en-SG" dirty="0">
                <a:effectLst/>
              </a:rPr>
            </a:br>
            <a:endParaRPr lang="en-SG" dirty="0">
              <a:effectLst/>
            </a:endParaRPr>
          </a:p>
          <a:p>
            <a:endParaRPr lang="en-SG" sz="1200" b="0" i="0" kern="1200" dirty="0">
              <a:solidFill>
                <a:schemeClr val="tx1"/>
              </a:solidFill>
              <a:effectLst/>
              <a:latin typeface="+mn-lt"/>
              <a:ea typeface="+mn-ea"/>
              <a:cs typeface="+mn-cs"/>
            </a:endParaRPr>
          </a:p>
          <a:p>
            <a:br>
              <a:rPr lang="en-SG" dirty="0"/>
            </a:br>
            <a:endParaRPr lang="en-S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C8BB63-107C-D243-9F24-EF21DF1FF278}" type="slidenum">
              <a:rPr lang="en-US" smtClean="0"/>
              <a:t>6</a:t>
            </a:fld>
            <a:endParaRPr lang="en-US"/>
          </a:p>
        </p:txBody>
      </p:sp>
    </p:spTree>
    <p:extLst>
      <p:ext uri="{BB962C8B-B14F-4D97-AF65-F5344CB8AC3E}">
        <p14:creationId xmlns:p14="http://schemas.microsoft.com/office/powerpoint/2010/main" val="3002487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IBM Plex Sans" panose="020B0503050203000203" pitchFamily="34" charset="0"/>
              </a:rPr>
              <a:t>Before you analyze local data sets, you can refine the data by cleansing and shaping it.</a:t>
            </a:r>
          </a:p>
          <a:p>
            <a:r>
              <a:rPr lang="en-US" b="1" dirty="0"/>
              <a:t>Cleanse the data</a:t>
            </a:r>
          </a:p>
          <a:p>
            <a:r>
              <a:rPr lang="en-US" dirty="0"/>
              <a:t>Fix or remove data that is incorrect, incomplete, improperly formatted, or duplicated.</a:t>
            </a:r>
          </a:p>
          <a:p>
            <a:r>
              <a:rPr lang="en-US" b="1" dirty="0"/>
              <a:t>Shape the data</a:t>
            </a:r>
          </a:p>
          <a:p>
            <a:r>
              <a:rPr lang="en-US" dirty="0"/>
              <a:t>Filter, sort, combine, or remove columns, and perform operations.</a:t>
            </a:r>
            <a:endParaRPr lang="en-SG" dirty="0"/>
          </a:p>
        </p:txBody>
      </p:sp>
      <p:sp>
        <p:nvSpPr>
          <p:cNvPr id="4" name="Slide Number Placeholder 3"/>
          <p:cNvSpPr>
            <a:spLocks noGrp="1"/>
          </p:cNvSpPr>
          <p:nvPr>
            <p:ph type="sldNum" sz="quarter" idx="5"/>
          </p:nvPr>
        </p:nvSpPr>
        <p:spPr/>
        <p:txBody>
          <a:bodyPr/>
          <a:lstStyle/>
          <a:p>
            <a:fld id="{31C8BB63-107C-D243-9F24-EF21DF1FF278}" type="slidenum">
              <a:rPr lang="en-US" smtClean="0"/>
              <a:t>7</a:t>
            </a:fld>
            <a:endParaRPr lang="en-US"/>
          </a:p>
        </p:txBody>
      </p:sp>
    </p:spTree>
    <p:extLst>
      <p:ext uri="{BB962C8B-B14F-4D97-AF65-F5344CB8AC3E}">
        <p14:creationId xmlns:p14="http://schemas.microsoft.com/office/powerpoint/2010/main" val="151335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 shot</a:t>
            </a:r>
            <a:r>
              <a:rPr lang="en-US" baseline="0" dirty="0"/>
              <a:t> of Data Refinery page where you can see the different operations that can be performed to enhance your data sources.</a:t>
            </a:r>
          </a:p>
          <a:p>
            <a:r>
              <a:rPr lang="en-US" baseline="0" dirty="0"/>
              <a:t>Discuss this screen within the context of the Data Flow Asset from the previous asset list…</a:t>
            </a:r>
          </a:p>
          <a:p>
            <a:r>
              <a:rPr lang="en-US" baseline="0" dirty="0"/>
              <a:t>Discuss this screen in terms of the Customer File asset that got selected &amp; concepts around cleansing / refining data for the enterprise</a:t>
            </a:r>
          </a:p>
          <a:p>
            <a:r>
              <a:rPr lang="en-US" dirty="0"/>
              <a:t>https://dplyr.tidyverse.org/reference/index.html</a:t>
            </a:r>
          </a:p>
        </p:txBody>
      </p:sp>
      <p:sp>
        <p:nvSpPr>
          <p:cNvPr id="4" name="Slide Number Placeholder 3"/>
          <p:cNvSpPr>
            <a:spLocks noGrp="1"/>
          </p:cNvSpPr>
          <p:nvPr>
            <p:ph type="sldNum" sz="quarter" idx="10"/>
          </p:nvPr>
        </p:nvSpPr>
        <p:spPr/>
        <p:txBody>
          <a:bodyPr/>
          <a:lstStyle/>
          <a:p>
            <a:fld id="{1067E51E-0202-174D-92F5-CCCCC2EB53E7}" type="slidenum">
              <a:rPr lang="en-US" smtClean="0"/>
              <a:t>8</a:t>
            </a:fld>
            <a:endParaRPr lang="en-US"/>
          </a:p>
        </p:txBody>
      </p:sp>
    </p:spTree>
    <p:extLst>
      <p:ext uri="{BB962C8B-B14F-4D97-AF65-F5344CB8AC3E}">
        <p14:creationId xmlns:p14="http://schemas.microsoft.com/office/powerpoint/2010/main" val="338176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C8BB63-107C-D243-9F24-EF21DF1FF278}" type="slidenum">
              <a:rPr lang="en-US" smtClean="0"/>
              <a:t>10</a:t>
            </a:fld>
            <a:endParaRPr lang="en-US"/>
          </a:p>
        </p:txBody>
      </p:sp>
    </p:spTree>
    <p:extLst>
      <p:ext uri="{BB962C8B-B14F-4D97-AF65-F5344CB8AC3E}">
        <p14:creationId xmlns:p14="http://schemas.microsoft.com/office/powerpoint/2010/main" val="2274187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noProof="0"/>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646658" y="538231"/>
            <a:ext cx="6535919" cy="6310344"/>
          </a:xfrm>
          <a:prstGeom prst="rect">
            <a:avLst/>
          </a:prstGeom>
        </p:spPr>
      </p:pic>
    </p:spTree>
    <p:extLst>
      <p:ext uri="{BB962C8B-B14F-4D97-AF65-F5344CB8AC3E}">
        <p14:creationId xmlns:p14="http://schemas.microsoft.com/office/powerpoint/2010/main" val="247489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65252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238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039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5165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751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167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929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830428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529041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864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404120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5539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a:extLst>
              <a:ext uri="{FF2B5EF4-FFF2-40B4-BE49-F238E27FC236}">
                <a16:creationId xmlns:a16="http://schemas.microsoft.com/office/drawing/2014/main" id="{17387ECD-703F-BF4B-8454-1F6484D8384F}"/>
              </a:ext>
            </a:extLst>
          </p:cNvPr>
          <p:cNvSpPr>
            <a:spLocks noGrp="1"/>
          </p:cNvSpPr>
          <p:nvPr>
            <p:ph type="body" sz="quarter" idx="12"/>
          </p:nvPr>
        </p:nvSpPr>
        <p:spPr>
          <a:xfrm>
            <a:off x="304800" y="1208088"/>
            <a:ext cx="11582400" cy="485457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1449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607903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585693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636368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3086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459858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914400"/>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111735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3030488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2415331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4703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304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1306368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2978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1366533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207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36735133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3162361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38193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32125520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14955093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324313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324422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p:cNvSpPr>
            <a:spLocks noGrp="1"/>
          </p:cNvSpPr>
          <p:nvPr>
            <p:ph type="body" sz="quarter" idx="12" hasCustomPrompt="1"/>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6"/>
          <p:cNvSpPr>
            <a:spLocks noGrp="1"/>
          </p:cNvSpPr>
          <p:nvPr>
            <p:ph type="body" sz="quarter" idx="13" hasCustomPrompt="1"/>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18269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73903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
        <p:nvSpPr>
          <p:cNvPr id="6" name="Picture Placeholder 5"/>
          <p:cNvSpPr>
            <a:spLocks noGrp="1"/>
          </p:cNvSpPr>
          <p:nvPr>
            <p:ph type="pic" sz="quarter" idx="13" hasCustomPrompt="1"/>
          </p:nvPr>
        </p:nvSpPr>
        <p:spPr>
          <a:xfrm>
            <a:off x="6096000" y="0"/>
            <a:ext cx="6096000" cy="6858000"/>
          </a:xfrm>
        </p:spPr>
        <p:txBody>
          <a:bodyPr/>
          <a:lstStyle>
            <a:lvl1pPr>
              <a:defRPr>
                <a:solidFill>
                  <a:schemeClr val="tx1"/>
                </a:solidFill>
              </a:defRPr>
            </a:lvl1pPr>
          </a:lstStyle>
          <a:p>
            <a:r>
              <a:rPr lang="en-US" noProof="0"/>
              <a:t>Drag picture to placeholder or click icon to add</a:t>
            </a:r>
          </a:p>
        </p:txBody>
      </p:sp>
    </p:spTree>
    <p:extLst>
      <p:ext uri="{BB962C8B-B14F-4D97-AF65-F5344CB8AC3E}">
        <p14:creationId xmlns:p14="http://schemas.microsoft.com/office/powerpoint/2010/main" val="64549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70182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14687820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noProof="0" smtClean="0"/>
              <a:pPr/>
              <a:t>‹#›</a:t>
            </a:fld>
            <a:endParaRPr lang="en-US" noProof="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4061042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6428509" cy="5972459"/>
          </a:xfrm>
        </p:spPr>
        <p:txBody>
          <a:bodyPr/>
          <a:lstStyle/>
          <a:p>
            <a:br>
              <a:rPr lang="en-US" sz="4000" dirty="0">
                <a:solidFill>
                  <a:schemeClr val="bg2"/>
                </a:solidFill>
              </a:rPr>
            </a:br>
            <a:br>
              <a:rPr lang="en-US" sz="4000" dirty="0">
                <a:solidFill>
                  <a:schemeClr val="bg2"/>
                </a:solidFill>
              </a:rPr>
            </a:br>
            <a:r>
              <a:rPr lang="en-US" sz="4000" dirty="0"/>
              <a:t>IBM Watson Studio Local</a:t>
            </a:r>
            <a:br>
              <a:rPr lang="en-US" sz="4000" dirty="0"/>
            </a:br>
            <a:br>
              <a:rPr lang="en-US" sz="4000" dirty="0"/>
            </a:br>
            <a:br>
              <a:rPr lang="en-US" sz="4000" dirty="0"/>
            </a:br>
            <a:r>
              <a:rPr lang="en-US" sz="4000" dirty="0"/>
              <a:t>Data Refinement</a:t>
            </a:r>
            <a:br>
              <a:rPr lang="en-US" sz="4000" b="1" dirty="0">
                <a:solidFill>
                  <a:srgbClr val="FF0000"/>
                </a:solidFill>
              </a:rPr>
            </a:br>
            <a:br>
              <a:rPr lang="en-US" sz="4000" b="1" dirty="0">
                <a:solidFill>
                  <a:srgbClr val="FF0000"/>
                </a:solidFill>
              </a:rPr>
            </a:br>
            <a:br>
              <a:rPr lang="en-US" sz="4000" dirty="0">
                <a:solidFill>
                  <a:schemeClr val="bg1"/>
                </a:solidFill>
              </a:rPr>
            </a:br>
            <a:br>
              <a:rPr lang="en-US" sz="4000" dirty="0">
                <a:solidFill>
                  <a:schemeClr val="bg1"/>
                </a:solidFill>
              </a:rPr>
            </a:br>
            <a:br>
              <a:rPr lang="en-US" sz="4000" dirty="0">
                <a:solidFill>
                  <a:schemeClr val="bg1"/>
                </a:solidFill>
              </a:rPr>
            </a:br>
            <a:br>
              <a:rPr lang="en-US" sz="4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46937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32E0A6-49BC-D247-B0C0-6333FE2A73F6}"/>
              </a:ext>
            </a:extLst>
          </p:cNvPr>
          <p:cNvSpPr>
            <a:spLocks noGrp="1"/>
          </p:cNvSpPr>
          <p:nvPr>
            <p:ph type="sldNum" sz="quarter" idx="10"/>
          </p:nvPr>
        </p:nvSpPr>
        <p:spPr/>
        <p:txBody>
          <a:bodyPr/>
          <a:lstStyle/>
          <a:p>
            <a:fld id="{D0BE6F14-FF48-0F4F-A8AA-2E3F25371E4A}" type="slidenum">
              <a:rPr lang="en-US" smtClean="0"/>
              <a:pPr/>
              <a:t>10</a:t>
            </a:fld>
            <a:endParaRPr lang="en-US"/>
          </a:p>
        </p:txBody>
      </p:sp>
      <p:sp>
        <p:nvSpPr>
          <p:cNvPr id="4" name="Footer Placeholder 3">
            <a:extLst>
              <a:ext uri="{FF2B5EF4-FFF2-40B4-BE49-F238E27FC236}">
                <a16:creationId xmlns:a16="http://schemas.microsoft.com/office/drawing/2014/main" id="{53E4386E-29D1-ED4E-BA2B-0D2BBE5F7C6F}"/>
              </a:ext>
            </a:extLst>
          </p:cNvPr>
          <p:cNvSpPr>
            <a:spLocks noGrp="1"/>
          </p:cNvSpPr>
          <p:nvPr>
            <p:ph type="ftr" sz="quarter" idx="4294967295"/>
          </p:nvPr>
        </p:nvSpPr>
        <p:spPr>
          <a:xfrm>
            <a:off x="304800" y="6435307"/>
            <a:ext cx="8534400" cy="182880"/>
          </a:xfrm>
        </p:spPr>
        <p:txBody>
          <a:bodyPr/>
          <a:lstStyle/>
          <a:p>
            <a:r>
              <a:rPr lang="de-DE"/>
              <a:t>IBM Watson AI / Watson &amp; Cloud Platform Expert Services / December 2018 / © 2018 IBM Corporation</a:t>
            </a:r>
            <a:endParaRPr lang="en-US"/>
          </a:p>
        </p:txBody>
      </p:sp>
      <p:sp>
        <p:nvSpPr>
          <p:cNvPr id="7" name="Text Placeholder 6">
            <a:extLst>
              <a:ext uri="{FF2B5EF4-FFF2-40B4-BE49-F238E27FC236}">
                <a16:creationId xmlns:a16="http://schemas.microsoft.com/office/drawing/2014/main" id="{F5969D73-A6A8-054A-884F-C7A7C2B44ED0}"/>
              </a:ext>
            </a:extLst>
          </p:cNvPr>
          <p:cNvSpPr>
            <a:spLocks noGrp="1"/>
          </p:cNvSpPr>
          <p:nvPr>
            <p:ph type="body" sz="quarter" idx="14"/>
          </p:nvPr>
        </p:nvSpPr>
        <p:spPr>
          <a:xfrm>
            <a:off x="301128" y="239813"/>
            <a:ext cx="5486400" cy="4786207"/>
          </a:xfrm>
        </p:spPr>
        <p:txBody>
          <a:bodyPr/>
          <a:lstStyle/>
          <a:p>
            <a:pPr fontAlgn="base"/>
            <a:r>
              <a:rPr lang="en-SG" b="1" dirty="0"/>
              <a:t>Filter</a:t>
            </a:r>
          </a:p>
          <a:p>
            <a:r>
              <a:rPr lang="en-SG" sz="1600" dirty="0"/>
              <a:t>Filter rows by the selected columns. Keep rows with the selected column values; filter out all other rows.</a:t>
            </a:r>
          </a:p>
          <a:p>
            <a:r>
              <a:rPr lang="en-SG" sz="1600" dirty="0"/>
              <a:t>The filter operators for numeric, string, and Boolean (logical) columns are:</a:t>
            </a:r>
          </a:p>
          <a:p>
            <a:endParaRPr lang="en-US" dirty="0"/>
          </a:p>
        </p:txBody>
      </p:sp>
      <p:pic>
        <p:nvPicPr>
          <p:cNvPr id="8" name="Picture 7">
            <a:extLst>
              <a:ext uri="{FF2B5EF4-FFF2-40B4-BE49-F238E27FC236}">
                <a16:creationId xmlns:a16="http://schemas.microsoft.com/office/drawing/2014/main" id="{CDD216B7-1B6E-084E-B06A-0EDC12CB720C}"/>
              </a:ext>
            </a:extLst>
          </p:cNvPr>
          <p:cNvPicPr>
            <a:picLocks noChangeAspect="1"/>
          </p:cNvPicPr>
          <p:nvPr/>
        </p:nvPicPr>
        <p:blipFill rotWithShape="1">
          <a:blip r:embed="rId3"/>
          <a:srcRect r="78045"/>
          <a:stretch/>
        </p:blipFill>
        <p:spPr>
          <a:xfrm>
            <a:off x="449855" y="2091907"/>
            <a:ext cx="1500130" cy="4343400"/>
          </a:xfrm>
          <a:prstGeom prst="rect">
            <a:avLst/>
          </a:prstGeom>
        </p:spPr>
      </p:pic>
      <p:sp>
        <p:nvSpPr>
          <p:cNvPr id="9" name="Rectangle 8">
            <a:extLst>
              <a:ext uri="{FF2B5EF4-FFF2-40B4-BE49-F238E27FC236}">
                <a16:creationId xmlns:a16="http://schemas.microsoft.com/office/drawing/2014/main" id="{C79FA39A-6C15-2C4B-8D93-878A29ADE897}"/>
              </a:ext>
            </a:extLst>
          </p:cNvPr>
          <p:cNvSpPr/>
          <p:nvPr/>
        </p:nvSpPr>
        <p:spPr>
          <a:xfrm>
            <a:off x="5631455" y="382012"/>
            <a:ext cx="6096000" cy="6093976"/>
          </a:xfrm>
          <a:prstGeom prst="rect">
            <a:avLst/>
          </a:prstGeom>
        </p:spPr>
        <p:txBody>
          <a:bodyPr lIns="90000">
            <a:spAutoFit/>
          </a:bodyPr>
          <a:lstStyle/>
          <a:p>
            <a:r>
              <a:rPr lang="en-SG" b="1" dirty="0"/>
              <a:t>Math</a:t>
            </a:r>
          </a:p>
          <a:p>
            <a:r>
              <a:rPr lang="en-SG" sz="1600" dirty="0">
                <a:cs typeface="Arial" charset="0"/>
              </a:rPr>
              <a:t>You can apply math operations only to numeric column</a:t>
            </a:r>
            <a:r>
              <a:rPr lang="en-SG" sz="1600" dirty="0"/>
              <a:t>s. </a:t>
            </a:r>
          </a:p>
          <a:p>
            <a:endParaRPr lang="en-SG" dirty="0"/>
          </a:p>
          <a:p>
            <a:r>
              <a:rPr lang="en-SG" sz="1400" b="1" dirty="0"/>
              <a:t>Absolute value</a:t>
            </a:r>
          </a:p>
          <a:p>
            <a:r>
              <a:rPr lang="en-SG" sz="1400" dirty="0"/>
              <a:t>Get the absolute value of a number. Example: The absolute value of both 4 and -4 is 4.</a:t>
            </a:r>
          </a:p>
          <a:p>
            <a:endParaRPr lang="en-SG" sz="1400" dirty="0"/>
          </a:p>
          <a:p>
            <a:r>
              <a:rPr lang="en-SG" sz="1400" b="1" dirty="0"/>
              <a:t>Arc cosine</a:t>
            </a:r>
          </a:p>
          <a:p>
            <a:r>
              <a:rPr lang="en-SG" sz="1400" dirty="0"/>
              <a:t>Get the arc cosine of an angle.</a:t>
            </a:r>
          </a:p>
          <a:p>
            <a:endParaRPr lang="en-SG" sz="1400" dirty="0"/>
          </a:p>
          <a:p>
            <a:r>
              <a:rPr lang="en-SG" sz="1400" b="1" dirty="0"/>
              <a:t>Ceiling</a:t>
            </a:r>
          </a:p>
          <a:p>
            <a:r>
              <a:rPr lang="en-SG" sz="1400" dirty="0"/>
              <a:t>Get the nearest integer of greater value, also known as the ceiling of the number. Examples: The ceiling of 2.31 is 3. The ceiling of -2.31 is -2.</a:t>
            </a:r>
          </a:p>
          <a:p>
            <a:endParaRPr lang="en-SG" sz="1400" dirty="0"/>
          </a:p>
          <a:p>
            <a:r>
              <a:rPr lang="en-SG" sz="1400" b="1" dirty="0"/>
              <a:t>Exponentiation</a:t>
            </a:r>
          </a:p>
          <a:p>
            <a:r>
              <a:rPr lang="en-SG" sz="1400" dirty="0"/>
              <a:t>Get a number raised to the power of the column value.</a:t>
            </a:r>
          </a:p>
          <a:p>
            <a:endParaRPr lang="en-SG" sz="1400" dirty="0"/>
          </a:p>
          <a:p>
            <a:r>
              <a:rPr lang="en-SG" sz="1400" b="1" dirty="0"/>
              <a:t>Floor</a:t>
            </a:r>
          </a:p>
          <a:p>
            <a:r>
              <a:rPr lang="en-SG" sz="1400" dirty="0"/>
              <a:t>Get the nearest integer of lesser value, also known as the floor of the number. Example: The floor of 2.31 is 2. The floor of -2.31 is -3.</a:t>
            </a:r>
          </a:p>
          <a:p>
            <a:endParaRPr lang="en-SG" sz="1400" dirty="0"/>
          </a:p>
          <a:p>
            <a:r>
              <a:rPr lang="en-SG" sz="1400" b="1" dirty="0"/>
              <a:t>Round</a:t>
            </a:r>
          </a:p>
          <a:p>
            <a:r>
              <a:rPr lang="en-SG" sz="1400" dirty="0"/>
              <a:t>Get the whole number nearest to the column value. If the column value is a whole number, return it.</a:t>
            </a:r>
          </a:p>
          <a:p>
            <a:endParaRPr lang="en-SG" sz="1400" dirty="0"/>
          </a:p>
          <a:p>
            <a:r>
              <a:rPr lang="en-SG" sz="1400" b="1" dirty="0"/>
              <a:t>Square root</a:t>
            </a:r>
          </a:p>
          <a:p>
            <a:r>
              <a:rPr lang="en-SG" sz="1400" dirty="0"/>
              <a:t>Get the square root of the column value.</a:t>
            </a:r>
            <a:endParaRPr lang="en-US" sz="1400" dirty="0"/>
          </a:p>
        </p:txBody>
      </p:sp>
      <p:pic>
        <p:nvPicPr>
          <p:cNvPr id="11" name="Picture 10">
            <a:extLst>
              <a:ext uri="{FF2B5EF4-FFF2-40B4-BE49-F238E27FC236}">
                <a16:creationId xmlns:a16="http://schemas.microsoft.com/office/drawing/2014/main" id="{EB4B2F25-B5C2-4548-926D-AFB70B918753}"/>
              </a:ext>
            </a:extLst>
          </p:cNvPr>
          <p:cNvPicPr>
            <a:picLocks noChangeAspect="1"/>
          </p:cNvPicPr>
          <p:nvPr/>
        </p:nvPicPr>
        <p:blipFill rotWithShape="1">
          <a:blip r:embed="rId3"/>
          <a:srcRect l="44394" r="10781"/>
          <a:stretch/>
        </p:blipFill>
        <p:spPr>
          <a:xfrm>
            <a:off x="1806766" y="2091907"/>
            <a:ext cx="3062689" cy="4343400"/>
          </a:xfrm>
          <a:prstGeom prst="rect">
            <a:avLst/>
          </a:prstGeom>
        </p:spPr>
      </p:pic>
    </p:spTree>
    <p:extLst>
      <p:ext uri="{BB962C8B-B14F-4D97-AF65-F5344CB8AC3E}">
        <p14:creationId xmlns:p14="http://schemas.microsoft.com/office/powerpoint/2010/main" val="89068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FA3C68-529A-E64E-A124-139E01AAF325}"/>
              </a:ext>
            </a:extLst>
          </p:cNvPr>
          <p:cNvSpPr>
            <a:spLocks noGrp="1"/>
          </p:cNvSpPr>
          <p:nvPr>
            <p:ph type="sldNum" sz="quarter" idx="10"/>
          </p:nvPr>
        </p:nvSpPr>
        <p:spPr/>
        <p:txBody>
          <a:bodyPr/>
          <a:lstStyle/>
          <a:p>
            <a:fld id="{D0BE6F14-FF48-0F4F-A8AA-2E3F25371E4A}" type="slidenum">
              <a:rPr lang="en-US" smtClean="0"/>
              <a:pPr/>
              <a:t>11</a:t>
            </a:fld>
            <a:endParaRPr lang="en-US"/>
          </a:p>
        </p:txBody>
      </p:sp>
      <p:sp>
        <p:nvSpPr>
          <p:cNvPr id="4" name="Footer Placeholder 3">
            <a:extLst>
              <a:ext uri="{FF2B5EF4-FFF2-40B4-BE49-F238E27FC236}">
                <a16:creationId xmlns:a16="http://schemas.microsoft.com/office/drawing/2014/main" id="{6D2DEE45-A24D-2641-AE94-C101F010BCFB}"/>
              </a:ext>
            </a:extLst>
          </p:cNvPr>
          <p:cNvSpPr>
            <a:spLocks noGrp="1"/>
          </p:cNvSpPr>
          <p:nvPr>
            <p:ph type="ftr" sz="quarter" idx="4294967295"/>
          </p:nvPr>
        </p:nvSpPr>
        <p:spPr>
          <a:xfrm>
            <a:off x="304800" y="6435307"/>
            <a:ext cx="8534400" cy="182880"/>
          </a:xfrm>
        </p:spPr>
        <p:txBody>
          <a:bodyPr/>
          <a:lstStyle/>
          <a:p>
            <a:r>
              <a:rPr lang="de-DE"/>
              <a:t>IBM Watson AI / Watson &amp; Cloud Platform Expert Services / December 2018 / © 2018 IBM Corporation</a:t>
            </a:r>
            <a:endParaRPr lang="en-US"/>
          </a:p>
        </p:txBody>
      </p:sp>
      <p:sp>
        <p:nvSpPr>
          <p:cNvPr id="8" name="Rectangle 7">
            <a:extLst>
              <a:ext uri="{FF2B5EF4-FFF2-40B4-BE49-F238E27FC236}">
                <a16:creationId xmlns:a16="http://schemas.microsoft.com/office/drawing/2014/main" id="{72B3252C-1DDC-0D4C-A6E3-3F059B6E8ED5}"/>
              </a:ext>
            </a:extLst>
          </p:cNvPr>
          <p:cNvSpPr/>
          <p:nvPr/>
        </p:nvSpPr>
        <p:spPr>
          <a:xfrm>
            <a:off x="304800" y="239813"/>
            <a:ext cx="5038381" cy="5570756"/>
          </a:xfrm>
          <a:prstGeom prst="rect">
            <a:avLst/>
          </a:prstGeom>
        </p:spPr>
        <p:txBody>
          <a:bodyPr wrap="square" lIns="90000">
            <a:spAutoFit/>
          </a:bodyPr>
          <a:lstStyle/>
          <a:p>
            <a:pPr fontAlgn="base"/>
            <a:r>
              <a:rPr lang="en-SG" b="1" dirty="0"/>
              <a:t>Cleanse operations:</a:t>
            </a:r>
          </a:p>
          <a:p>
            <a:pPr fontAlgn="base"/>
            <a:endParaRPr lang="en-SG" dirty="0"/>
          </a:p>
          <a:p>
            <a:r>
              <a:rPr lang="en-SG" sz="1600" b="1" dirty="0"/>
              <a:t>Convert column value to missing</a:t>
            </a:r>
          </a:p>
          <a:p>
            <a:r>
              <a:rPr lang="en-SG" sz="1600" dirty="0"/>
              <a:t>Convert all column values to missing values or convert only the specified column value to a missing value.</a:t>
            </a:r>
          </a:p>
          <a:p>
            <a:endParaRPr lang="en-SG" sz="1600" dirty="0"/>
          </a:p>
          <a:p>
            <a:r>
              <a:rPr lang="en-SG" sz="1600" b="1" dirty="0"/>
              <a:t>Remove duplicates</a:t>
            </a:r>
          </a:p>
          <a:p>
            <a:r>
              <a:rPr lang="en-SG" sz="1600" dirty="0"/>
              <a:t>Remove rows with duplicate column values.</a:t>
            </a:r>
          </a:p>
          <a:p>
            <a:endParaRPr lang="en-SG" sz="1600" dirty="0"/>
          </a:p>
          <a:p>
            <a:r>
              <a:rPr lang="en-SG" sz="1600" b="1" dirty="0"/>
              <a:t>Remove empty rows</a:t>
            </a:r>
            <a:endParaRPr lang="en-SG" sz="1600" dirty="0"/>
          </a:p>
          <a:p>
            <a:r>
              <a:rPr lang="en-SG" sz="1600" dirty="0"/>
              <a:t>Remove rows that have a blank or missing value for the selected column.</a:t>
            </a:r>
          </a:p>
          <a:p>
            <a:endParaRPr lang="en-SG" sz="1600" dirty="0"/>
          </a:p>
          <a:p>
            <a:r>
              <a:rPr lang="en-SG" sz="1600" b="1" dirty="0"/>
              <a:t>Replace missing values</a:t>
            </a:r>
            <a:endParaRPr lang="en-SG" sz="1600" dirty="0"/>
          </a:p>
          <a:p>
            <a:r>
              <a:rPr lang="en-SG" sz="1600" dirty="0"/>
              <a:t>Replace missing values in the column with a specified value or with the value from a specified column in the same row.</a:t>
            </a:r>
          </a:p>
          <a:p>
            <a:endParaRPr lang="en-SG" sz="1600" dirty="0"/>
          </a:p>
          <a:p>
            <a:r>
              <a:rPr lang="en-SG" sz="1600" b="1" dirty="0"/>
              <a:t>Replace substring</a:t>
            </a:r>
            <a:endParaRPr lang="en-SG" sz="1600" dirty="0"/>
          </a:p>
          <a:p>
            <a:r>
              <a:rPr lang="en-SG" sz="1600" dirty="0"/>
              <a:t>Replace the specified substring with the specified text.</a:t>
            </a:r>
            <a:endParaRPr lang="en-US" sz="1600" dirty="0"/>
          </a:p>
        </p:txBody>
      </p:sp>
      <p:sp>
        <p:nvSpPr>
          <p:cNvPr id="11" name="Rectangle 10">
            <a:extLst>
              <a:ext uri="{FF2B5EF4-FFF2-40B4-BE49-F238E27FC236}">
                <a16:creationId xmlns:a16="http://schemas.microsoft.com/office/drawing/2014/main" id="{4D5FA7CA-8BE0-1547-B129-67854E8A2EA5}"/>
              </a:ext>
            </a:extLst>
          </p:cNvPr>
          <p:cNvSpPr/>
          <p:nvPr/>
        </p:nvSpPr>
        <p:spPr>
          <a:xfrm>
            <a:off x="5541484" y="0"/>
            <a:ext cx="6555035" cy="6924973"/>
          </a:xfrm>
          <a:prstGeom prst="rect">
            <a:avLst/>
          </a:prstGeom>
        </p:spPr>
        <p:txBody>
          <a:bodyPr wrap="square" lIns="90000">
            <a:spAutoFit/>
          </a:bodyPr>
          <a:lstStyle/>
          <a:p>
            <a:r>
              <a:rPr lang="en-SG" b="1" dirty="0"/>
              <a:t>Text</a:t>
            </a:r>
          </a:p>
          <a:p>
            <a:r>
              <a:rPr lang="en-SG" sz="1600" dirty="0"/>
              <a:t>You can apply text operations only to string columns. </a:t>
            </a:r>
          </a:p>
          <a:p>
            <a:endParaRPr lang="en-SG" dirty="0"/>
          </a:p>
          <a:p>
            <a:r>
              <a:rPr lang="en-SG" sz="1400" b="1" dirty="0"/>
              <a:t>Collapse spaces</a:t>
            </a:r>
          </a:p>
          <a:p>
            <a:r>
              <a:rPr lang="en-SG" sz="1400" dirty="0"/>
              <a:t>Collapse multiple, consecutive spaces in the text to a single space.</a:t>
            </a:r>
          </a:p>
          <a:p>
            <a:endParaRPr lang="en-SG" sz="1400" dirty="0"/>
          </a:p>
          <a:p>
            <a:r>
              <a:rPr lang="en-SG" sz="1400" b="1" dirty="0"/>
              <a:t>Concatenate string</a:t>
            </a:r>
          </a:p>
          <a:p>
            <a:r>
              <a:rPr lang="en-SG" sz="1400" dirty="0"/>
              <a:t>Link together any string to the text. You can prepend the string to the text, append the string to the text, or both.</a:t>
            </a:r>
          </a:p>
          <a:p>
            <a:endParaRPr lang="en-SG" sz="1400" dirty="0"/>
          </a:p>
          <a:p>
            <a:r>
              <a:rPr lang="en-SG" sz="1400" b="1" dirty="0"/>
              <a:t>Lower case</a:t>
            </a:r>
          </a:p>
          <a:p>
            <a:r>
              <a:rPr lang="en-SG" sz="1400" dirty="0"/>
              <a:t>Convert the text to lower case.</a:t>
            </a:r>
          </a:p>
          <a:p>
            <a:endParaRPr lang="en-SG" sz="1400" dirty="0"/>
          </a:p>
          <a:p>
            <a:r>
              <a:rPr lang="en-SG" sz="1400" b="1" dirty="0"/>
              <a:t>Number of characters</a:t>
            </a:r>
          </a:p>
          <a:p>
            <a:r>
              <a:rPr lang="en-SG" sz="1400" dirty="0"/>
              <a:t>Return the number of characters in the text.</a:t>
            </a:r>
          </a:p>
          <a:p>
            <a:endParaRPr lang="en-SG" sz="1400" dirty="0"/>
          </a:p>
          <a:p>
            <a:r>
              <a:rPr lang="en-SG" sz="1400" b="1" dirty="0"/>
              <a:t>Pad characters</a:t>
            </a:r>
          </a:p>
          <a:p>
            <a:r>
              <a:rPr lang="en-SG" sz="1400" dirty="0"/>
              <a:t>Pad the text with the specified string. Specify whether to pad the text on the left, right, or both the left and right.</a:t>
            </a:r>
          </a:p>
          <a:p>
            <a:endParaRPr lang="en-SG" sz="1400" dirty="0"/>
          </a:p>
          <a:p>
            <a:r>
              <a:rPr lang="en-SG" sz="1400" b="1" dirty="0"/>
              <a:t>Title case</a:t>
            </a:r>
          </a:p>
          <a:p>
            <a:r>
              <a:rPr lang="en-SG" sz="1400" dirty="0"/>
              <a:t>Convert the text to title case.</a:t>
            </a:r>
          </a:p>
          <a:p>
            <a:endParaRPr lang="en-SG" sz="1400" dirty="0"/>
          </a:p>
          <a:p>
            <a:r>
              <a:rPr lang="en-SG" sz="1400" b="1" dirty="0"/>
              <a:t>Trim quotes</a:t>
            </a:r>
          </a:p>
          <a:p>
            <a:r>
              <a:rPr lang="en-SG" sz="1400" dirty="0"/>
              <a:t>Remove single or double quotation marks from the text.</a:t>
            </a:r>
          </a:p>
          <a:p>
            <a:endParaRPr lang="en-SG" sz="1400" dirty="0"/>
          </a:p>
          <a:p>
            <a:r>
              <a:rPr lang="en-SG" sz="1400" b="1" dirty="0"/>
              <a:t>Trim spaces</a:t>
            </a:r>
          </a:p>
          <a:p>
            <a:r>
              <a:rPr lang="en-SG" sz="1400" dirty="0"/>
              <a:t>Remove leading, trailing, and extra spaces from the text.</a:t>
            </a:r>
          </a:p>
          <a:p>
            <a:endParaRPr lang="en-SG" sz="1400" dirty="0"/>
          </a:p>
          <a:p>
            <a:r>
              <a:rPr lang="en-SG" sz="1400" b="1" dirty="0"/>
              <a:t>Upper case</a:t>
            </a:r>
          </a:p>
          <a:p>
            <a:r>
              <a:rPr lang="en-SG" sz="1400" dirty="0"/>
              <a:t>Convert the text to upper case.</a:t>
            </a:r>
            <a:endParaRPr lang="en-US" sz="1400" dirty="0"/>
          </a:p>
        </p:txBody>
      </p:sp>
    </p:spTree>
    <p:extLst>
      <p:ext uri="{BB962C8B-B14F-4D97-AF65-F5344CB8AC3E}">
        <p14:creationId xmlns:p14="http://schemas.microsoft.com/office/powerpoint/2010/main" val="352291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641A02-6188-4401-BE21-5E41E2F619BB}"/>
              </a:ext>
            </a:extLst>
          </p:cNvPr>
          <p:cNvSpPr>
            <a:spLocks noGrp="1"/>
          </p:cNvSpPr>
          <p:nvPr>
            <p:ph type="sldNum" sz="quarter" idx="10"/>
          </p:nvPr>
        </p:nvSpPr>
        <p:spPr>
          <a:xfrm>
            <a:off x="9144000" y="5919730"/>
            <a:ext cx="2743200" cy="182880"/>
          </a:xfrm>
        </p:spPr>
        <p:txBody>
          <a:bodyPr/>
          <a:lstStyle/>
          <a:p>
            <a:fld id="{D0BE6F14-FF48-0F4F-A8AA-2E3F25371E4A}" type="slidenum">
              <a:rPr lang="en-US" noProof="0" smtClean="0"/>
              <a:pPr/>
              <a:t>12</a:t>
            </a:fld>
            <a:endParaRPr lang="en-US" noProof="0"/>
          </a:p>
        </p:txBody>
      </p:sp>
      <p:sp>
        <p:nvSpPr>
          <p:cNvPr id="5" name="TextBox 4">
            <a:extLst>
              <a:ext uri="{FF2B5EF4-FFF2-40B4-BE49-F238E27FC236}">
                <a16:creationId xmlns:a16="http://schemas.microsoft.com/office/drawing/2014/main" id="{D021906D-726D-49D0-9403-01815481D43C}"/>
              </a:ext>
            </a:extLst>
          </p:cNvPr>
          <p:cNvSpPr txBox="1"/>
          <p:nvPr/>
        </p:nvSpPr>
        <p:spPr>
          <a:xfrm>
            <a:off x="610462" y="689362"/>
            <a:ext cx="2205379" cy="369332"/>
          </a:xfrm>
          <a:prstGeom prst="rect">
            <a:avLst/>
          </a:prstGeom>
          <a:noFill/>
        </p:spPr>
        <p:txBody>
          <a:bodyPr wrap="square">
            <a:spAutoFit/>
          </a:bodyPr>
          <a:lstStyle/>
          <a:p>
            <a:pPr algn="l" fontAlgn="base"/>
            <a:r>
              <a:rPr lang="en-SG" b="1" i="0" dirty="0">
                <a:solidFill>
                  <a:srgbClr val="262626"/>
                </a:solidFill>
                <a:effectLst/>
                <a:latin typeface="IBM Plex Sans" panose="020B0503050203000203" pitchFamily="34" charset="0"/>
              </a:rPr>
              <a:t>Profile data</a:t>
            </a:r>
          </a:p>
        </p:txBody>
      </p:sp>
      <p:sp>
        <p:nvSpPr>
          <p:cNvPr id="6" name="TextBox 5">
            <a:extLst>
              <a:ext uri="{FF2B5EF4-FFF2-40B4-BE49-F238E27FC236}">
                <a16:creationId xmlns:a16="http://schemas.microsoft.com/office/drawing/2014/main" id="{D8A45C25-4CC7-4069-A949-67AB687756CB}"/>
              </a:ext>
            </a:extLst>
          </p:cNvPr>
          <p:cNvSpPr txBox="1"/>
          <p:nvPr/>
        </p:nvSpPr>
        <p:spPr>
          <a:xfrm>
            <a:off x="610462" y="1096932"/>
            <a:ext cx="11473508" cy="646331"/>
          </a:xfrm>
          <a:prstGeom prst="rect">
            <a:avLst/>
          </a:prstGeom>
          <a:noFill/>
        </p:spPr>
        <p:txBody>
          <a:bodyPr wrap="square">
            <a:spAutoFit/>
          </a:bodyPr>
          <a:lstStyle/>
          <a:p>
            <a:r>
              <a:rPr lang="en-US" b="0" i="0" dirty="0">
                <a:solidFill>
                  <a:srgbClr val="525252"/>
                </a:solidFill>
                <a:effectLst/>
                <a:latin typeface="IBM Plex Sans" panose="020B0503050203000203" pitchFamily="34" charset="0"/>
              </a:rPr>
              <a:t>Understand the quality and distribution of your data using dozens of built-in charts, graphs and statistics. Automatically detect data types and business classifications.</a:t>
            </a:r>
            <a:endParaRPr lang="en-SG" dirty="0"/>
          </a:p>
        </p:txBody>
      </p:sp>
      <p:pic>
        <p:nvPicPr>
          <p:cNvPr id="7" name="Picture 6">
            <a:extLst>
              <a:ext uri="{FF2B5EF4-FFF2-40B4-BE49-F238E27FC236}">
                <a16:creationId xmlns:a16="http://schemas.microsoft.com/office/drawing/2014/main" id="{8D5778C0-D4ED-4FB8-8133-875805DD781F}"/>
              </a:ext>
            </a:extLst>
          </p:cNvPr>
          <p:cNvPicPr>
            <a:picLocks noChangeAspect="1"/>
          </p:cNvPicPr>
          <p:nvPr/>
        </p:nvPicPr>
        <p:blipFill>
          <a:blip r:embed="rId2"/>
          <a:stretch>
            <a:fillRect/>
          </a:stretch>
        </p:blipFill>
        <p:spPr>
          <a:xfrm>
            <a:off x="6503958" y="2354044"/>
            <a:ext cx="5383242" cy="2954905"/>
          </a:xfrm>
          <a:prstGeom prst="rect">
            <a:avLst/>
          </a:prstGeom>
        </p:spPr>
      </p:pic>
      <p:sp>
        <p:nvSpPr>
          <p:cNvPr id="9" name="Flowchart: Delay 8">
            <a:extLst>
              <a:ext uri="{FF2B5EF4-FFF2-40B4-BE49-F238E27FC236}">
                <a16:creationId xmlns:a16="http://schemas.microsoft.com/office/drawing/2014/main" id="{ACFC20DD-09FF-4A8F-AA16-8D4F81C203BC}"/>
              </a:ext>
            </a:extLst>
          </p:cNvPr>
          <p:cNvSpPr/>
          <p:nvPr/>
        </p:nvSpPr>
        <p:spPr>
          <a:xfrm>
            <a:off x="0" y="520371"/>
            <a:ext cx="502023" cy="707315"/>
          </a:xfrm>
          <a:prstGeom prst="flowChartDelay">
            <a:avLst/>
          </a:prstGeom>
          <a:solidFill>
            <a:srgbClr val="0064FF"/>
          </a:solidFill>
          <a:ln>
            <a:noFill/>
          </a:ln>
        </p:spPr>
        <p:txBody>
          <a:bodyPr wrap="square" lIns="0" tIns="0" rIns="0" bIns="0" rtlCol="0" anchor="ctr">
            <a:noAutofit/>
          </a:bodyPr>
          <a:lstStyle/>
          <a:p>
            <a:pPr algn="ctr"/>
            <a:r>
              <a:rPr lang="en-US" sz="2000" dirty="0">
                <a:solidFill>
                  <a:srgbClr val="FFFFFF"/>
                </a:solidFill>
                <a:latin typeface="Arial"/>
                <a:cs typeface="Arial"/>
              </a:rPr>
              <a:t>2</a:t>
            </a:r>
            <a:endParaRPr lang="en-SG" sz="2000" dirty="0" err="1">
              <a:solidFill>
                <a:srgbClr val="FFFFFF"/>
              </a:solidFill>
              <a:latin typeface="Arial"/>
              <a:cs typeface="Arial"/>
            </a:endParaRPr>
          </a:p>
        </p:txBody>
      </p:sp>
      <p:sp>
        <p:nvSpPr>
          <p:cNvPr id="2" name="Rectangle 1">
            <a:extLst>
              <a:ext uri="{FF2B5EF4-FFF2-40B4-BE49-F238E27FC236}">
                <a16:creationId xmlns:a16="http://schemas.microsoft.com/office/drawing/2014/main" id="{CD516996-E993-5B43-939E-3DFFFFD06288}"/>
              </a:ext>
            </a:extLst>
          </p:cNvPr>
          <p:cNvSpPr/>
          <p:nvPr/>
        </p:nvSpPr>
        <p:spPr>
          <a:xfrm>
            <a:off x="251011" y="2205951"/>
            <a:ext cx="6096000" cy="3354765"/>
          </a:xfrm>
          <a:prstGeom prst="rect">
            <a:avLst/>
          </a:prstGeom>
        </p:spPr>
        <p:txBody>
          <a:bodyPr>
            <a:spAutoFit/>
          </a:bodyPr>
          <a:lstStyle/>
          <a:p>
            <a:pPr fontAlgn="base"/>
            <a:r>
              <a:rPr lang="en-SG" b="1" dirty="0"/>
              <a:t>Frequency </a:t>
            </a:r>
          </a:p>
          <a:p>
            <a:pPr fontAlgn="base"/>
            <a:r>
              <a:rPr lang="en-SG" sz="1400" dirty="0"/>
              <a:t>The </a:t>
            </a:r>
            <a:r>
              <a:rPr lang="en-SG" sz="1400" dirty="0">
                <a:solidFill>
                  <a:srgbClr val="0070C0"/>
                </a:solidFill>
              </a:rPr>
              <a:t>number of times that a value</a:t>
            </a:r>
            <a:r>
              <a:rPr lang="en-SG" sz="1400" dirty="0"/>
              <a:t>, or a value in a specified range, occurs. Each frequency distribution (bar) shows the count of unique values in a column.</a:t>
            </a:r>
          </a:p>
          <a:p>
            <a:pPr fontAlgn="base"/>
            <a:endParaRPr lang="en-SG" dirty="0">
              <a:latin typeface="inherit"/>
            </a:endParaRPr>
          </a:p>
          <a:p>
            <a:pPr fontAlgn="base"/>
            <a:endParaRPr lang="en-SG" dirty="0">
              <a:latin typeface="inherit"/>
            </a:endParaRPr>
          </a:p>
          <a:p>
            <a:r>
              <a:rPr lang="en-SG" b="1" dirty="0"/>
              <a:t>Statistics</a:t>
            </a:r>
          </a:p>
          <a:p>
            <a:r>
              <a:rPr lang="en-SG" sz="1400" dirty="0"/>
              <a:t>A collection of quantitative data. The statistics for each column show the </a:t>
            </a:r>
            <a:r>
              <a:rPr lang="en-SG" sz="1400" dirty="0">
                <a:solidFill>
                  <a:srgbClr val="0070C0"/>
                </a:solidFill>
              </a:rPr>
              <a:t>minimum, maximum, mean, and number of unique values in that column</a:t>
            </a:r>
            <a:r>
              <a:rPr lang="en-SG" sz="1400" dirty="0"/>
              <a:t>. Depending on a column's data type, the statistics for each column will vary slightly. </a:t>
            </a:r>
          </a:p>
          <a:p>
            <a:r>
              <a:rPr lang="en-SG" sz="1400" dirty="0"/>
              <a:t>For example, statistics for a column of data type integer have minimum, maximum, and mean values while statistics for a column of data type string have minimum length, maximum length, and mean length values.</a:t>
            </a:r>
            <a:endParaRPr lang="en-US" sz="1400" dirty="0"/>
          </a:p>
        </p:txBody>
      </p:sp>
    </p:spTree>
    <p:extLst>
      <p:ext uri="{BB962C8B-B14F-4D97-AF65-F5344CB8AC3E}">
        <p14:creationId xmlns:p14="http://schemas.microsoft.com/office/powerpoint/2010/main" val="285961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453726-9E08-4CD7-958C-6A06C274DF41}"/>
              </a:ext>
            </a:extLst>
          </p:cNvPr>
          <p:cNvSpPr>
            <a:spLocks noGrp="1"/>
          </p:cNvSpPr>
          <p:nvPr>
            <p:ph type="sldNum" sz="quarter" idx="10"/>
          </p:nvPr>
        </p:nvSpPr>
        <p:spPr>
          <a:xfrm>
            <a:off x="9144000" y="6165800"/>
            <a:ext cx="2743200" cy="182880"/>
          </a:xfrm>
        </p:spPr>
        <p:txBody>
          <a:bodyPr/>
          <a:lstStyle/>
          <a:p>
            <a:fld id="{D0BE6F14-FF48-0F4F-A8AA-2E3F25371E4A}" type="slidenum">
              <a:rPr lang="en-US" noProof="0" smtClean="0"/>
              <a:pPr/>
              <a:t>13</a:t>
            </a:fld>
            <a:endParaRPr lang="en-US" noProof="0"/>
          </a:p>
        </p:txBody>
      </p:sp>
      <p:sp>
        <p:nvSpPr>
          <p:cNvPr id="14" name="TextBox 13">
            <a:extLst>
              <a:ext uri="{FF2B5EF4-FFF2-40B4-BE49-F238E27FC236}">
                <a16:creationId xmlns:a16="http://schemas.microsoft.com/office/drawing/2014/main" id="{43CAC4F2-F193-4CD2-AC89-6D7648286593}"/>
              </a:ext>
            </a:extLst>
          </p:cNvPr>
          <p:cNvSpPr txBox="1"/>
          <p:nvPr/>
        </p:nvSpPr>
        <p:spPr>
          <a:xfrm>
            <a:off x="502023" y="935432"/>
            <a:ext cx="1837113" cy="369332"/>
          </a:xfrm>
          <a:prstGeom prst="rect">
            <a:avLst/>
          </a:prstGeom>
          <a:noFill/>
        </p:spPr>
        <p:txBody>
          <a:bodyPr wrap="square">
            <a:spAutoFit/>
          </a:bodyPr>
          <a:lstStyle/>
          <a:p>
            <a:pPr algn="l" fontAlgn="base"/>
            <a:r>
              <a:rPr lang="en-SG" b="1" dirty="0">
                <a:solidFill>
                  <a:srgbClr val="262626"/>
                </a:solidFill>
                <a:latin typeface="IBM Plex Sans" panose="020B0503050203000203" pitchFamily="34" charset="0"/>
              </a:rPr>
              <a:t>Visualize data</a:t>
            </a:r>
          </a:p>
        </p:txBody>
      </p:sp>
      <p:sp>
        <p:nvSpPr>
          <p:cNvPr id="16" name="TextBox 15">
            <a:extLst>
              <a:ext uri="{FF2B5EF4-FFF2-40B4-BE49-F238E27FC236}">
                <a16:creationId xmlns:a16="http://schemas.microsoft.com/office/drawing/2014/main" id="{B45646F5-2842-4EF3-ACE7-A3779E549E6D}"/>
              </a:ext>
            </a:extLst>
          </p:cNvPr>
          <p:cNvSpPr txBox="1"/>
          <p:nvPr/>
        </p:nvSpPr>
        <p:spPr>
          <a:xfrm>
            <a:off x="408281" y="1273415"/>
            <a:ext cx="8829238" cy="369332"/>
          </a:xfrm>
          <a:prstGeom prst="rect">
            <a:avLst/>
          </a:prstGeom>
          <a:noFill/>
        </p:spPr>
        <p:txBody>
          <a:bodyPr wrap="square">
            <a:spAutoFit/>
          </a:bodyPr>
          <a:lstStyle/>
          <a:p>
            <a:r>
              <a:rPr lang="en-US" dirty="0">
                <a:solidFill>
                  <a:srgbClr val="525252"/>
                </a:solidFill>
                <a:latin typeface="IBM Plex Sans" panose="020B0503050203000203" pitchFamily="34" charset="0"/>
              </a:rPr>
              <a:t>Provide insights and uncover patterns, trends, and correlations in your data</a:t>
            </a:r>
            <a:endParaRPr lang="en-SG" dirty="0">
              <a:solidFill>
                <a:srgbClr val="525252"/>
              </a:solidFill>
              <a:latin typeface="IBM Plex Sans" panose="020B0503050203000203" pitchFamily="34" charset="0"/>
            </a:endParaRPr>
          </a:p>
        </p:txBody>
      </p:sp>
      <p:sp>
        <p:nvSpPr>
          <p:cNvPr id="25" name="Flowchart: Delay 24">
            <a:extLst>
              <a:ext uri="{FF2B5EF4-FFF2-40B4-BE49-F238E27FC236}">
                <a16:creationId xmlns:a16="http://schemas.microsoft.com/office/drawing/2014/main" id="{9238A33E-E8D1-4790-974E-8F8E43E6BF00}"/>
              </a:ext>
            </a:extLst>
          </p:cNvPr>
          <p:cNvSpPr/>
          <p:nvPr/>
        </p:nvSpPr>
        <p:spPr>
          <a:xfrm>
            <a:off x="0" y="766441"/>
            <a:ext cx="502023" cy="707315"/>
          </a:xfrm>
          <a:prstGeom prst="flowChartDelay">
            <a:avLst/>
          </a:prstGeom>
          <a:solidFill>
            <a:srgbClr val="0064FF"/>
          </a:solidFill>
          <a:ln>
            <a:noFill/>
          </a:ln>
        </p:spPr>
        <p:txBody>
          <a:bodyPr wrap="square" lIns="0" tIns="0" rIns="0" bIns="0" rtlCol="0" anchor="ctr">
            <a:noAutofit/>
          </a:bodyPr>
          <a:lstStyle/>
          <a:p>
            <a:pPr algn="ctr"/>
            <a:r>
              <a:rPr lang="en-US" sz="2000" dirty="0">
                <a:solidFill>
                  <a:srgbClr val="FFFFFF"/>
                </a:solidFill>
                <a:latin typeface="Arial"/>
                <a:cs typeface="Arial"/>
              </a:rPr>
              <a:t>3</a:t>
            </a:r>
            <a:endParaRPr lang="en-SG" sz="2000" dirty="0" err="1">
              <a:solidFill>
                <a:srgbClr val="FFFFFF"/>
              </a:solidFill>
              <a:latin typeface="Arial"/>
              <a:cs typeface="Arial"/>
            </a:endParaRPr>
          </a:p>
        </p:txBody>
      </p:sp>
      <p:pic>
        <p:nvPicPr>
          <p:cNvPr id="29" name="Picture 28">
            <a:extLst>
              <a:ext uri="{FF2B5EF4-FFF2-40B4-BE49-F238E27FC236}">
                <a16:creationId xmlns:a16="http://schemas.microsoft.com/office/drawing/2014/main" id="{9C6794C3-750A-439D-AC36-29A4A8C3EFB8}"/>
              </a:ext>
            </a:extLst>
          </p:cNvPr>
          <p:cNvPicPr>
            <a:picLocks noChangeAspect="1"/>
          </p:cNvPicPr>
          <p:nvPr/>
        </p:nvPicPr>
        <p:blipFill>
          <a:blip r:embed="rId3"/>
          <a:stretch>
            <a:fillRect/>
          </a:stretch>
        </p:blipFill>
        <p:spPr>
          <a:xfrm>
            <a:off x="381000" y="3084416"/>
            <a:ext cx="6289307" cy="3773584"/>
          </a:xfrm>
          <a:prstGeom prst="rect">
            <a:avLst/>
          </a:prstGeom>
        </p:spPr>
      </p:pic>
      <p:pic>
        <p:nvPicPr>
          <p:cNvPr id="31" name="Picture 30">
            <a:extLst>
              <a:ext uri="{FF2B5EF4-FFF2-40B4-BE49-F238E27FC236}">
                <a16:creationId xmlns:a16="http://schemas.microsoft.com/office/drawing/2014/main" id="{C620A278-7465-461E-8D23-4617B69AAAF6}"/>
              </a:ext>
            </a:extLst>
          </p:cNvPr>
          <p:cNvPicPr>
            <a:picLocks noChangeAspect="1"/>
          </p:cNvPicPr>
          <p:nvPr/>
        </p:nvPicPr>
        <p:blipFill>
          <a:blip r:embed="rId4"/>
          <a:stretch>
            <a:fillRect/>
          </a:stretch>
        </p:blipFill>
        <p:spPr>
          <a:xfrm>
            <a:off x="6710412" y="1642747"/>
            <a:ext cx="4867175" cy="2695828"/>
          </a:xfrm>
          <a:prstGeom prst="rect">
            <a:avLst/>
          </a:prstGeom>
        </p:spPr>
      </p:pic>
      <p:pic>
        <p:nvPicPr>
          <p:cNvPr id="33" name="Picture 32">
            <a:extLst>
              <a:ext uri="{FF2B5EF4-FFF2-40B4-BE49-F238E27FC236}">
                <a16:creationId xmlns:a16="http://schemas.microsoft.com/office/drawing/2014/main" id="{4DA13642-EB47-4705-8054-C2183BC59E3F}"/>
              </a:ext>
            </a:extLst>
          </p:cNvPr>
          <p:cNvPicPr>
            <a:picLocks noChangeAspect="1"/>
          </p:cNvPicPr>
          <p:nvPr/>
        </p:nvPicPr>
        <p:blipFill>
          <a:blip r:embed="rId5"/>
          <a:stretch>
            <a:fillRect/>
          </a:stretch>
        </p:blipFill>
        <p:spPr>
          <a:xfrm>
            <a:off x="251011" y="1736375"/>
            <a:ext cx="4695288" cy="2508571"/>
          </a:xfrm>
          <a:prstGeom prst="rect">
            <a:avLst/>
          </a:prstGeom>
        </p:spPr>
      </p:pic>
      <p:pic>
        <p:nvPicPr>
          <p:cNvPr id="35" name="Picture 34">
            <a:extLst>
              <a:ext uri="{FF2B5EF4-FFF2-40B4-BE49-F238E27FC236}">
                <a16:creationId xmlns:a16="http://schemas.microsoft.com/office/drawing/2014/main" id="{F66D4934-EBFF-479D-AC4A-69C8303A219C}"/>
              </a:ext>
            </a:extLst>
          </p:cNvPr>
          <p:cNvPicPr>
            <a:picLocks noChangeAspect="1"/>
          </p:cNvPicPr>
          <p:nvPr/>
        </p:nvPicPr>
        <p:blipFill>
          <a:blip r:embed="rId6"/>
          <a:stretch>
            <a:fillRect/>
          </a:stretch>
        </p:blipFill>
        <p:spPr>
          <a:xfrm>
            <a:off x="6800296" y="4488285"/>
            <a:ext cx="3880390" cy="2192599"/>
          </a:xfrm>
          <a:prstGeom prst="rect">
            <a:avLst/>
          </a:prstGeom>
        </p:spPr>
      </p:pic>
    </p:spTree>
    <p:extLst>
      <p:ext uri="{BB962C8B-B14F-4D97-AF65-F5344CB8AC3E}">
        <p14:creationId xmlns:p14="http://schemas.microsoft.com/office/powerpoint/2010/main" val="186607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3E2A8B-7068-2A43-97BE-D5A60792D091}"/>
              </a:ext>
            </a:extLst>
          </p:cNvPr>
          <p:cNvSpPr>
            <a:spLocks noGrp="1"/>
          </p:cNvSpPr>
          <p:nvPr>
            <p:ph type="sldNum" sz="quarter" idx="10"/>
          </p:nvPr>
        </p:nvSpPr>
        <p:spPr/>
        <p:txBody>
          <a:bodyPr/>
          <a:lstStyle/>
          <a:p>
            <a:fld id="{D0BE6F14-FF48-0F4F-A8AA-2E3F25371E4A}" type="slidenum">
              <a:rPr lang="en-US" noProof="0" smtClean="0"/>
              <a:pPr/>
              <a:t>14</a:t>
            </a:fld>
            <a:endParaRPr lang="en-US" noProof="0"/>
          </a:p>
        </p:txBody>
      </p:sp>
      <p:sp>
        <p:nvSpPr>
          <p:cNvPr id="4" name="Footer Placeholder 3">
            <a:extLst>
              <a:ext uri="{FF2B5EF4-FFF2-40B4-BE49-F238E27FC236}">
                <a16:creationId xmlns:a16="http://schemas.microsoft.com/office/drawing/2014/main" id="{64595367-1600-D344-B1D7-5DEFADC1F169}"/>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5" name="TextBox 4">
            <a:extLst>
              <a:ext uri="{FF2B5EF4-FFF2-40B4-BE49-F238E27FC236}">
                <a16:creationId xmlns:a16="http://schemas.microsoft.com/office/drawing/2014/main" id="{0BF49110-635D-934D-9867-77551F97D74F}"/>
              </a:ext>
            </a:extLst>
          </p:cNvPr>
          <p:cNvSpPr txBox="1"/>
          <p:nvPr/>
        </p:nvSpPr>
        <p:spPr>
          <a:xfrm>
            <a:off x="502023" y="935432"/>
            <a:ext cx="5788608" cy="923330"/>
          </a:xfrm>
          <a:prstGeom prst="rect">
            <a:avLst/>
          </a:prstGeom>
          <a:noFill/>
        </p:spPr>
        <p:txBody>
          <a:bodyPr wrap="square">
            <a:spAutoFit/>
          </a:bodyPr>
          <a:lstStyle/>
          <a:p>
            <a:pPr fontAlgn="base"/>
            <a:r>
              <a:rPr lang="en-SG" b="1" dirty="0">
                <a:solidFill>
                  <a:srgbClr val="262626"/>
                </a:solidFill>
                <a:latin typeface="IBM Plex Sans" panose="020B0503050203000203" pitchFamily="34" charset="0"/>
              </a:rPr>
              <a:t>Create a data flow and </a:t>
            </a:r>
            <a:r>
              <a:rPr lang="en-SG" b="1" dirty="0"/>
              <a:t>Run the flow as a job</a:t>
            </a:r>
          </a:p>
          <a:p>
            <a:pPr fontAlgn="base"/>
            <a:r>
              <a:rPr lang="en-SG" b="1" dirty="0">
                <a:solidFill>
                  <a:srgbClr val="262626"/>
                </a:solidFill>
                <a:latin typeface="IBM Plex Sans" panose="020B0503050203000203" pitchFamily="34" charset="0"/>
              </a:rPr>
              <a:t> </a:t>
            </a:r>
          </a:p>
          <a:p>
            <a:pPr algn="l" fontAlgn="base"/>
            <a:endParaRPr lang="en-SG" b="1" dirty="0">
              <a:solidFill>
                <a:srgbClr val="262626"/>
              </a:solidFill>
              <a:latin typeface="IBM Plex Sans" panose="020B0503050203000203" pitchFamily="34" charset="0"/>
            </a:endParaRPr>
          </a:p>
        </p:txBody>
      </p:sp>
      <p:sp>
        <p:nvSpPr>
          <p:cNvPr id="6" name="TextBox 5">
            <a:extLst>
              <a:ext uri="{FF2B5EF4-FFF2-40B4-BE49-F238E27FC236}">
                <a16:creationId xmlns:a16="http://schemas.microsoft.com/office/drawing/2014/main" id="{C4A95929-D4E0-3042-AF8B-112696AE7BA4}"/>
              </a:ext>
            </a:extLst>
          </p:cNvPr>
          <p:cNvSpPr txBox="1"/>
          <p:nvPr/>
        </p:nvSpPr>
        <p:spPr>
          <a:xfrm>
            <a:off x="502023" y="1343094"/>
            <a:ext cx="8829238" cy="369332"/>
          </a:xfrm>
          <a:prstGeom prst="rect">
            <a:avLst/>
          </a:prstGeom>
          <a:noFill/>
        </p:spPr>
        <p:txBody>
          <a:bodyPr wrap="square">
            <a:spAutoFit/>
          </a:bodyPr>
          <a:lstStyle/>
          <a:p>
            <a:r>
              <a:rPr lang="en-SG" dirty="0"/>
              <a:t>To build a new data flow that refines your data</a:t>
            </a:r>
            <a:endParaRPr lang="en-SG" dirty="0">
              <a:solidFill>
                <a:srgbClr val="525252"/>
              </a:solidFill>
              <a:latin typeface="IBM Plex Sans" panose="020B0503050203000203" pitchFamily="34" charset="0"/>
            </a:endParaRPr>
          </a:p>
        </p:txBody>
      </p:sp>
      <p:sp>
        <p:nvSpPr>
          <p:cNvPr id="7" name="Flowchart: Delay 24">
            <a:extLst>
              <a:ext uri="{FF2B5EF4-FFF2-40B4-BE49-F238E27FC236}">
                <a16:creationId xmlns:a16="http://schemas.microsoft.com/office/drawing/2014/main" id="{12641BA8-1A0D-9742-BD01-146B1750441A}"/>
              </a:ext>
            </a:extLst>
          </p:cNvPr>
          <p:cNvSpPr/>
          <p:nvPr/>
        </p:nvSpPr>
        <p:spPr>
          <a:xfrm>
            <a:off x="0" y="766441"/>
            <a:ext cx="502023" cy="707315"/>
          </a:xfrm>
          <a:prstGeom prst="flowChartDelay">
            <a:avLst/>
          </a:prstGeom>
          <a:solidFill>
            <a:srgbClr val="0064FF"/>
          </a:solidFill>
          <a:ln>
            <a:noFill/>
          </a:ln>
        </p:spPr>
        <p:txBody>
          <a:bodyPr wrap="square" lIns="0" tIns="0" rIns="0" bIns="0" rtlCol="0" anchor="ctr">
            <a:noAutofit/>
          </a:bodyPr>
          <a:lstStyle/>
          <a:p>
            <a:pPr algn="ctr"/>
            <a:r>
              <a:rPr lang="en-US" sz="2000" dirty="0">
                <a:solidFill>
                  <a:srgbClr val="FFFFFF"/>
                </a:solidFill>
                <a:latin typeface="Arial"/>
                <a:cs typeface="Arial"/>
              </a:rPr>
              <a:t>3</a:t>
            </a:r>
            <a:endParaRPr lang="en-SG" sz="2000" dirty="0" err="1">
              <a:solidFill>
                <a:srgbClr val="FFFFFF"/>
              </a:solidFill>
              <a:latin typeface="Arial"/>
              <a:cs typeface="Arial"/>
            </a:endParaRPr>
          </a:p>
        </p:txBody>
      </p:sp>
      <p:pic>
        <p:nvPicPr>
          <p:cNvPr id="8" name="Picture 7">
            <a:extLst>
              <a:ext uri="{FF2B5EF4-FFF2-40B4-BE49-F238E27FC236}">
                <a16:creationId xmlns:a16="http://schemas.microsoft.com/office/drawing/2014/main" id="{C77A8B0B-F9EC-6946-967C-ED48E1B45EE4}"/>
              </a:ext>
            </a:extLst>
          </p:cNvPr>
          <p:cNvPicPr>
            <a:picLocks noChangeAspect="1"/>
          </p:cNvPicPr>
          <p:nvPr/>
        </p:nvPicPr>
        <p:blipFill>
          <a:blip r:embed="rId3"/>
          <a:stretch>
            <a:fillRect/>
          </a:stretch>
        </p:blipFill>
        <p:spPr>
          <a:xfrm>
            <a:off x="57150" y="2387600"/>
            <a:ext cx="12077700" cy="2082800"/>
          </a:xfrm>
          <a:prstGeom prst="rect">
            <a:avLst/>
          </a:prstGeom>
        </p:spPr>
      </p:pic>
    </p:spTree>
    <p:extLst>
      <p:ext uri="{BB962C8B-B14F-4D97-AF65-F5344CB8AC3E}">
        <p14:creationId xmlns:p14="http://schemas.microsoft.com/office/powerpoint/2010/main" val="129444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Box 5"/>
          <p:cNvSpPr txBox="1"/>
          <p:nvPr/>
        </p:nvSpPr>
        <p:spPr>
          <a:xfrm>
            <a:off x="2496312" y="2313432"/>
            <a:ext cx="7132320" cy="830997"/>
          </a:xfrm>
          <a:prstGeom prst="rect">
            <a:avLst/>
          </a:prstGeom>
          <a:noFill/>
          <a:ln>
            <a:noFill/>
          </a:ln>
        </p:spPr>
        <p:txBody>
          <a:bodyPr wrap="square" rtlCol="0">
            <a:spAutoFit/>
          </a:bodyPr>
          <a:lstStyle/>
          <a:p>
            <a:pPr algn="ctr"/>
            <a:r>
              <a:rPr lang="en-US" sz="4800" dirty="0">
                <a:solidFill>
                  <a:schemeClr val="accent2"/>
                </a:solidFill>
              </a:rPr>
              <a:t>Questions</a:t>
            </a:r>
          </a:p>
        </p:txBody>
      </p:sp>
      <p:sp>
        <p:nvSpPr>
          <p:cNvPr id="2" name="Slide Number Placeholder 1">
            <a:extLst>
              <a:ext uri="{FF2B5EF4-FFF2-40B4-BE49-F238E27FC236}">
                <a16:creationId xmlns:a16="http://schemas.microsoft.com/office/drawing/2014/main" id="{0FB3D706-81A1-304A-9AE5-F3D3A4463436}"/>
              </a:ext>
            </a:extLst>
          </p:cNvPr>
          <p:cNvSpPr>
            <a:spLocks noGrp="1"/>
          </p:cNvSpPr>
          <p:nvPr>
            <p:ph type="sldNum" sz="quarter" idx="10"/>
          </p:nvPr>
        </p:nvSpPr>
        <p:spPr/>
        <p:txBody>
          <a:bodyPr/>
          <a:lstStyle/>
          <a:p>
            <a:fld id="{3FD999D4-B456-9943-89B7-30D56181CE18}" type="slidenum">
              <a:rPr lang="en-US" smtClean="0"/>
              <a:pPr/>
              <a:t>15</a:t>
            </a:fld>
            <a:endParaRPr lang="en-US" dirty="0"/>
          </a:p>
        </p:txBody>
      </p:sp>
    </p:spTree>
    <p:extLst>
      <p:ext uri="{BB962C8B-B14F-4D97-AF65-F5344CB8AC3E}">
        <p14:creationId xmlns:p14="http://schemas.microsoft.com/office/powerpoint/2010/main" val="94111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BDC9CC-A33C-4F45-9B53-7B45D7EBE23D}"/>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16</a:t>
            </a:fld>
            <a:endParaRPr lang="en-US" dirty="0">
              <a:solidFill>
                <a:srgbClr val="FFFFFF"/>
              </a:solidFill>
            </a:endParaRPr>
          </a:p>
        </p:txBody>
      </p:sp>
      <p:sp>
        <p:nvSpPr>
          <p:cNvPr id="3" name="Footer Placeholder 2">
            <a:extLst>
              <a:ext uri="{FF2B5EF4-FFF2-40B4-BE49-F238E27FC236}">
                <a16:creationId xmlns:a16="http://schemas.microsoft.com/office/drawing/2014/main" id="{03BE6801-9AED-4682-9A1C-A126A7AA5B5D}"/>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Box 7">
            <a:extLst>
              <a:ext uri="{FF2B5EF4-FFF2-40B4-BE49-F238E27FC236}">
                <a16:creationId xmlns:a16="http://schemas.microsoft.com/office/drawing/2014/main" id="{E3E37963-A400-47E2-A33D-9C76D6939298}"/>
              </a:ext>
            </a:extLst>
          </p:cNvPr>
          <p:cNvSpPr txBox="1"/>
          <p:nvPr/>
        </p:nvSpPr>
        <p:spPr>
          <a:xfrm>
            <a:off x="72851" y="55147"/>
            <a:ext cx="6094324" cy="369332"/>
          </a:xfrm>
          <a:prstGeom prst="rect">
            <a:avLst/>
          </a:prstGeom>
          <a:noFill/>
        </p:spPr>
        <p:txBody>
          <a:bodyPr wrap="square">
            <a:spAutoFit/>
          </a:bodyPr>
          <a:lstStyle/>
          <a:p>
            <a:r>
              <a:rPr lang="en-US" b="1" i="0" dirty="0">
                <a:solidFill>
                  <a:srgbClr val="5F6368"/>
                </a:solidFill>
                <a:effectLst/>
                <a:latin typeface="arial" panose="020B0604020202020204" pitchFamily="34" charset="0"/>
              </a:rPr>
              <a:t>regular expression</a:t>
            </a:r>
            <a:r>
              <a:rPr lang="en-US" b="0" i="0" dirty="0">
                <a:solidFill>
                  <a:srgbClr val="4D5156"/>
                </a:solidFill>
                <a:effectLst/>
                <a:latin typeface="arial" panose="020B0604020202020204" pitchFamily="34" charset="0"/>
              </a:rPr>
              <a:t> </a:t>
            </a:r>
            <a:endParaRPr lang="en-SG" dirty="0"/>
          </a:p>
        </p:txBody>
      </p:sp>
      <p:pic>
        <p:nvPicPr>
          <p:cNvPr id="7" name="Picture 6">
            <a:extLst>
              <a:ext uri="{FF2B5EF4-FFF2-40B4-BE49-F238E27FC236}">
                <a16:creationId xmlns:a16="http://schemas.microsoft.com/office/drawing/2014/main" id="{B346BA24-7B9E-4046-A3E1-AC3AB207145A}"/>
              </a:ext>
            </a:extLst>
          </p:cNvPr>
          <p:cNvPicPr>
            <a:picLocks noChangeAspect="1"/>
          </p:cNvPicPr>
          <p:nvPr/>
        </p:nvPicPr>
        <p:blipFill>
          <a:blip r:embed="rId3"/>
          <a:stretch>
            <a:fillRect/>
          </a:stretch>
        </p:blipFill>
        <p:spPr>
          <a:xfrm>
            <a:off x="0" y="317379"/>
            <a:ext cx="12192000" cy="5017440"/>
          </a:xfrm>
          <a:prstGeom prst="rect">
            <a:avLst/>
          </a:prstGeom>
        </p:spPr>
      </p:pic>
    </p:spTree>
    <p:extLst>
      <p:ext uri="{BB962C8B-B14F-4D97-AF65-F5344CB8AC3E}">
        <p14:creationId xmlns:p14="http://schemas.microsoft.com/office/powerpoint/2010/main" val="8341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8C20FC-5E51-475F-9ECC-D03FFC3F5447}"/>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17</a:t>
            </a:fld>
            <a:endParaRPr lang="en-US" dirty="0">
              <a:solidFill>
                <a:srgbClr val="FFFFFF"/>
              </a:solidFill>
            </a:endParaRPr>
          </a:p>
        </p:txBody>
      </p:sp>
      <p:sp>
        <p:nvSpPr>
          <p:cNvPr id="3" name="Footer Placeholder 2">
            <a:extLst>
              <a:ext uri="{FF2B5EF4-FFF2-40B4-BE49-F238E27FC236}">
                <a16:creationId xmlns:a16="http://schemas.microsoft.com/office/drawing/2014/main" id="{8FCF06A2-E356-4D80-BF58-2CB42C036489}"/>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0C7332E7-DCE6-4E80-954C-E1B14F40FFFE}"/>
              </a:ext>
            </a:extLst>
          </p:cNvPr>
          <p:cNvSpPr>
            <a:spLocks noGrp="1"/>
          </p:cNvSpPr>
          <p:nvPr>
            <p:ph type="title"/>
          </p:nvPr>
        </p:nvSpPr>
        <p:spPr/>
        <p:txBody>
          <a:bodyPr/>
          <a:lstStyle/>
          <a:p>
            <a:endParaRPr lang="en-SG"/>
          </a:p>
        </p:txBody>
      </p:sp>
      <p:sp>
        <p:nvSpPr>
          <p:cNvPr id="5" name="Text Placeholder 4">
            <a:extLst>
              <a:ext uri="{FF2B5EF4-FFF2-40B4-BE49-F238E27FC236}">
                <a16:creationId xmlns:a16="http://schemas.microsoft.com/office/drawing/2014/main" id="{8F20E736-8354-42B2-B06D-8F459CB23823}"/>
              </a:ext>
            </a:extLst>
          </p:cNvPr>
          <p:cNvSpPr>
            <a:spLocks noGrp="1"/>
          </p:cNvSpPr>
          <p:nvPr>
            <p:ph type="body" sz="quarter" idx="12"/>
          </p:nvPr>
        </p:nvSpPr>
        <p:spPr/>
        <p:txBody>
          <a:bodyPr/>
          <a:lstStyle/>
          <a:p>
            <a:endParaRPr lang="en-SG"/>
          </a:p>
        </p:txBody>
      </p:sp>
      <p:pic>
        <p:nvPicPr>
          <p:cNvPr id="7" name="Picture 6">
            <a:extLst>
              <a:ext uri="{FF2B5EF4-FFF2-40B4-BE49-F238E27FC236}">
                <a16:creationId xmlns:a16="http://schemas.microsoft.com/office/drawing/2014/main" id="{ACFC9360-CA94-4EBF-AB4A-5A30A604A844}"/>
              </a:ext>
            </a:extLst>
          </p:cNvPr>
          <p:cNvPicPr>
            <a:picLocks noChangeAspect="1"/>
          </p:cNvPicPr>
          <p:nvPr/>
        </p:nvPicPr>
        <p:blipFill>
          <a:blip r:embed="rId2"/>
          <a:stretch>
            <a:fillRect/>
          </a:stretch>
        </p:blipFill>
        <p:spPr>
          <a:xfrm>
            <a:off x="90487" y="942975"/>
            <a:ext cx="12011025" cy="4972050"/>
          </a:xfrm>
          <a:prstGeom prst="rect">
            <a:avLst/>
          </a:prstGeom>
        </p:spPr>
      </p:pic>
    </p:spTree>
    <p:extLst>
      <p:ext uri="{BB962C8B-B14F-4D97-AF65-F5344CB8AC3E}">
        <p14:creationId xmlns:p14="http://schemas.microsoft.com/office/powerpoint/2010/main" val="26688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F8CC55-3B5B-40FA-BB48-DCE5184ACAA5}"/>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18</a:t>
            </a:fld>
            <a:endParaRPr lang="en-US" dirty="0">
              <a:solidFill>
                <a:srgbClr val="FFFFFF"/>
              </a:solidFill>
            </a:endParaRPr>
          </a:p>
        </p:txBody>
      </p:sp>
      <p:sp>
        <p:nvSpPr>
          <p:cNvPr id="3" name="Footer Placeholder 2">
            <a:extLst>
              <a:ext uri="{FF2B5EF4-FFF2-40B4-BE49-F238E27FC236}">
                <a16:creationId xmlns:a16="http://schemas.microsoft.com/office/drawing/2014/main" id="{66AED01E-4958-4114-B27F-E0AFBBAB8756}"/>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D1E316A7-022F-4A39-853E-6532555DC87B}"/>
              </a:ext>
            </a:extLst>
          </p:cNvPr>
          <p:cNvSpPr>
            <a:spLocks noGrp="1"/>
          </p:cNvSpPr>
          <p:nvPr>
            <p:ph type="title"/>
          </p:nvPr>
        </p:nvSpPr>
        <p:spPr/>
        <p:txBody>
          <a:bodyPr/>
          <a:lstStyle/>
          <a:p>
            <a:endParaRPr lang="en-SG"/>
          </a:p>
        </p:txBody>
      </p:sp>
      <p:sp>
        <p:nvSpPr>
          <p:cNvPr id="5" name="Text Placeholder 4">
            <a:extLst>
              <a:ext uri="{FF2B5EF4-FFF2-40B4-BE49-F238E27FC236}">
                <a16:creationId xmlns:a16="http://schemas.microsoft.com/office/drawing/2014/main" id="{2ADCFD30-8E95-44BD-AEDC-F50E75F75415}"/>
              </a:ext>
            </a:extLst>
          </p:cNvPr>
          <p:cNvSpPr>
            <a:spLocks noGrp="1"/>
          </p:cNvSpPr>
          <p:nvPr>
            <p:ph type="body" sz="quarter" idx="12"/>
          </p:nvPr>
        </p:nvSpPr>
        <p:spPr/>
        <p:txBody>
          <a:bodyPr/>
          <a:lstStyle/>
          <a:p>
            <a:endParaRPr lang="en-SG"/>
          </a:p>
        </p:txBody>
      </p:sp>
      <p:pic>
        <p:nvPicPr>
          <p:cNvPr id="7" name="Picture 6">
            <a:extLst>
              <a:ext uri="{FF2B5EF4-FFF2-40B4-BE49-F238E27FC236}">
                <a16:creationId xmlns:a16="http://schemas.microsoft.com/office/drawing/2014/main" id="{E51956E4-F5B3-4E69-ACF9-3C4CE3DF62D5}"/>
              </a:ext>
            </a:extLst>
          </p:cNvPr>
          <p:cNvPicPr>
            <a:picLocks noChangeAspect="1"/>
          </p:cNvPicPr>
          <p:nvPr/>
        </p:nvPicPr>
        <p:blipFill>
          <a:blip r:embed="rId2"/>
          <a:stretch>
            <a:fillRect/>
          </a:stretch>
        </p:blipFill>
        <p:spPr>
          <a:xfrm>
            <a:off x="95250" y="595312"/>
            <a:ext cx="12001500" cy="5667375"/>
          </a:xfrm>
          <a:prstGeom prst="rect">
            <a:avLst/>
          </a:prstGeom>
        </p:spPr>
      </p:pic>
    </p:spTree>
    <p:extLst>
      <p:ext uri="{BB962C8B-B14F-4D97-AF65-F5344CB8AC3E}">
        <p14:creationId xmlns:p14="http://schemas.microsoft.com/office/powerpoint/2010/main" val="193864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2" name="Slide Number Placeholder 1">
            <a:extLst>
              <a:ext uri="{FF2B5EF4-FFF2-40B4-BE49-F238E27FC236}">
                <a16:creationId xmlns:a16="http://schemas.microsoft.com/office/drawing/2014/main" id="{E764D540-E825-8741-B3F6-0527C2861CB7}"/>
              </a:ext>
            </a:extLst>
          </p:cNvPr>
          <p:cNvSpPr>
            <a:spLocks noGrp="1"/>
          </p:cNvSpPr>
          <p:nvPr>
            <p:ph type="sldNum" sz="quarter" idx="10"/>
          </p:nvPr>
        </p:nvSpPr>
        <p:spPr/>
        <p:txBody>
          <a:bodyPr/>
          <a:lstStyle/>
          <a:p>
            <a:fld id="{3FD999D4-B456-9943-89B7-30D56181CE18}" type="slidenum">
              <a:rPr lang="en-US" smtClean="0"/>
              <a:pPr/>
              <a:t>19</a:t>
            </a:fld>
            <a:endParaRPr lang="en-US" dirty="0"/>
          </a:p>
        </p:txBody>
      </p:sp>
    </p:spTree>
    <p:extLst>
      <p:ext uri="{BB962C8B-B14F-4D97-AF65-F5344CB8AC3E}">
        <p14:creationId xmlns:p14="http://schemas.microsoft.com/office/powerpoint/2010/main" val="302515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789C94-BA52-4C9A-A458-F4853327ABA8}"/>
              </a:ext>
            </a:extLst>
          </p:cNvPr>
          <p:cNvPicPr>
            <a:picLocks noChangeAspect="1"/>
          </p:cNvPicPr>
          <p:nvPr/>
        </p:nvPicPr>
        <p:blipFill>
          <a:blip r:embed="rId3"/>
          <a:stretch>
            <a:fillRect/>
          </a:stretch>
        </p:blipFill>
        <p:spPr>
          <a:xfrm>
            <a:off x="0" y="-260380"/>
            <a:ext cx="1557652" cy="206436"/>
          </a:xfrm>
          <a:prstGeom prst="rect">
            <a:avLst/>
          </a:prstGeom>
        </p:spPr>
      </p:pic>
      <p:sp>
        <p:nvSpPr>
          <p:cNvPr id="8" name="TextBox 7">
            <a:extLst>
              <a:ext uri="{FF2B5EF4-FFF2-40B4-BE49-F238E27FC236}">
                <a16:creationId xmlns:a16="http://schemas.microsoft.com/office/drawing/2014/main" id="{98511AE8-63EF-4B41-AE14-67C786D7B6C4}"/>
              </a:ext>
            </a:extLst>
          </p:cNvPr>
          <p:cNvSpPr txBox="1"/>
          <p:nvPr/>
        </p:nvSpPr>
        <p:spPr>
          <a:xfrm>
            <a:off x="1020609" y="2485702"/>
            <a:ext cx="4091218" cy="2062103"/>
          </a:xfrm>
          <a:prstGeom prst="rect">
            <a:avLst/>
          </a:prstGeom>
          <a:noFill/>
        </p:spPr>
        <p:txBody>
          <a:bodyPr wrap="square" rtlCol="0">
            <a:spAutoFit/>
          </a:bodyPr>
          <a:lstStyle/>
          <a:p>
            <a:r>
              <a:rPr lang="en-US" sz="3200" b="0" i="0" dirty="0">
                <a:effectLst/>
                <a:latin typeface="+mj-lt"/>
              </a:rPr>
              <a:t>If data is the new oil, where is your industrial refinery?</a:t>
            </a:r>
          </a:p>
          <a:p>
            <a:endParaRPr lang="en-SG" sz="3200" dirty="0">
              <a:latin typeface="+mj-lt"/>
            </a:endParaRPr>
          </a:p>
        </p:txBody>
      </p:sp>
      <p:pic>
        <p:nvPicPr>
          <p:cNvPr id="6" name="Picture 5" descr="A picture containing sky, outdoor, scene, harbor&#10;&#10;Description automatically generated">
            <a:extLst>
              <a:ext uri="{FF2B5EF4-FFF2-40B4-BE49-F238E27FC236}">
                <a16:creationId xmlns:a16="http://schemas.microsoft.com/office/drawing/2014/main" id="{3A697A7F-FCA4-D84A-BF05-E83EDE47C5AA}"/>
              </a:ext>
            </a:extLst>
          </p:cNvPr>
          <p:cNvPicPr>
            <a:picLocks noChangeAspect="1"/>
          </p:cNvPicPr>
          <p:nvPr/>
        </p:nvPicPr>
        <p:blipFill rotWithShape="1">
          <a:blip r:embed="rId4"/>
          <a:srcRect l="30251" r="9080"/>
          <a:stretch/>
        </p:blipFill>
        <p:spPr>
          <a:xfrm>
            <a:off x="6132723" y="0"/>
            <a:ext cx="6059277" cy="6858000"/>
          </a:xfrm>
          <a:prstGeom prst="rect">
            <a:avLst/>
          </a:prstGeom>
        </p:spPr>
      </p:pic>
    </p:spTree>
    <p:extLst>
      <p:ext uri="{BB962C8B-B14F-4D97-AF65-F5344CB8AC3E}">
        <p14:creationId xmlns:p14="http://schemas.microsoft.com/office/powerpoint/2010/main" val="405359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6DCDC3-B25B-704F-B184-17FAC9E257B5}"/>
              </a:ext>
            </a:extLst>
          </p:cNvPr>
          <p:cNvSpPr/>
          <p:nvPr/>
        </p:nvSpPr>
        <p:spPr>
          <a:xfrm>
            <a:off x="0" y="0"/>
            <a:ext cx="3073706" cy="6858000"/>
          </a:xfrm>
          <a:prstGeom prst="rect">
            <a:avLst/>
          </a:prstGeom>
          <a:solidFill>
            <a:schemeClr val="bg2">
              <a:lumMod val="9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7" name="Picture 6">
            <a:extLst>
              <a:ext uri="{FF2B5EF4-FFF2-40B4-BE49-F238E27FC236}">
                <a16:creationId xmlns:a16="http://schemas.microsoft.com/office/drawing/2014/main" id="{42789C94-BA52-4C9A-A458-F4853327ABA8}"/>
              </a:ext>
            </a:extLst>
          </p:cNvPr>
          <p:cNvPicPr>
            <a:picLocks noChangeAspect="1"/>
          </p:cNvPicPr>
          <p:nvPr/>
        </p:nvPicPr>
        <p:blipFill>
          <a:blip r:embed="rId3"/>
          <a:stretch>
            <a:fillRect/>
          </a:stretch>
        </p:blipFill>
        <p:spPr>
          <a:xfrm>
            <a:off x="0" y="-307332"/>
            <a:ext cx="1557652" cy="206436"/>
          </a:xfrm>
          <a:prstGeom prst="rect">
            <a:avLst/>
          </a:prstGeom>
        </p:spPr>
      </p:pic>
      <p:sp>
        <p:nvSpPr>
          <p:cNvPr id="8" name="TextBox 7">
            <a:extLst>
              <a:ext uri="{FF2B5EF4-FFF2-40B4-BE49-F238E27FC236}">
                <a16:creationId xmlns:a16="http://schemas.microsoft.com/office/drawing/2014/main" id="{98511AE8-63EF-4B41-AE14-67C786D7B6C4}"/>
              </a:ext>
            </a:extLst>
          </p:cNvPr>
          <p:cNvSpPr txBox="1"/>
          <p:nvPr/>
        </p:nvSpPr>
        <p:spPr>
          <a:xfrm>
            <a:off x="197384" y="1043229"/>
            <a:ext cx="2678938" cy="1077218"/>
          </a:xfrm>
          <a:prstGeom prst="rect">
            <a:avLst/>
          </a:prstGeom>
          <a:noFill/>
        </p:spPr>
        <p:txBody>
          <a:bodyPr wrap="none" rtlCol="0">
            <a:spAutoFit/>
          </a:bodyPr>
          <a:lstStyle/>
          <a:p>
            <a:r>
              <a:rPr lang="en-US" sz="3200" b="0" i="0" dirty="0">
                <a:effectLst/>
                <a:latin typeface="+mj-lt"/>
              </a:rPr>
              <a:t>Data Refinery</a:t>
            </a:r>
          </a:p>
          <a:p>
            <a:endParaRPr lang="en-SG" sz="3200" dirty="0">
              <a:latin typeface="+mj-lt"/>
            </a:endParaRPr>
          </a:p>
        </p:txBody>
      </p:sp>
      <p:sp>
        <p:nvSpPr>
          <p:cNvPr id="2" name="Rectangle 1">
            <a:extLst>
              <a:ext uri="{FF2B5EF4-FFF2-40B4-BE49-F238E27FC236}">
                <a16:creationId xmlns:a16="http://schemas.microsoft.com/office/drawing/2014/main" id="{21E7E255-6074-4748-A211-783AB66E0403}"/>
              </a:ext>
            </a:extLst>
          </p:cNvPr>
          <p:cNvSpPr/>
          <p:nvPr/>
        </p:nvSpPr>
        <p:spPr>
          <a:xfrm>
            <a:off x="3271090" y="966919"/>
            <a:ext cx="5065926" cy="923330"/>
          </a:xfrm>
          <a:prstGeom prst="rect">
            <a:avLst/>
          </a:prstGeom>
        </p:spPr>
        <p:txBody>
          <a:bodyPr wrap="square">
            <a:spAutoFit/>
          </a:bodyPr>
          <a:lstStyle/>
          <a:p>
            <a:r>
              <a:rPr lang="en-SG" dirty="0"/>
              <a:t>It’s a self-service data preparation client for data scientists, data engineers, and business analysts</a:t>
            </a:r>
            <a:endParaRPr lang="en-US" dirty="0"/>
          </a:p>
        </p:txBody>
      </p:sp>
      <p:pic>
        <p:nvPicPr>
          <p:cNvPr id="6" name="Picture 5">
            <a:extLst>
              <a:ext uri="{FF2B5EF4-FFF2-40B4-BE49-F238E27FC236}">
                <a16:creationId xmlns:a16="http://schemas.microsoft.com/office/drawing/2014/main" id="{1138C368-D896-5E4D-AF44-A94C943D87E8}"/>
              </a:ext>
            </a:extLst>
          </p:cNvPr>
          <p:cNvPicPr>
            <a:picLocks noChangeAspect="1"/>
          </p:cNvPicPr>
          <p:nvPr/>
        </p:nvPicPr>
        <p:blipFill rotWithShape="1">
          <a:blip r:embed="rId4"/>
          <a:srcRect t="16668" b="-1"/>
          <a:stretch/>
        </p:blipFill>
        <p:spPr>
          <a:xfrm>
            <a:off x="8534400" y="1"/>
            <a:ext cx="3657600" cy="6858000"/>
          </a:xfrm>
          <a:prstGeom prst="rect">
            <a:avLst/>
          </a:prstGeom>
        </p:spPr>
      </p:pic>
      <p:sp>
        <p:nvSpPr>
          <p:cNvPr id="4" name="Rectangle 3">
            <a:extLst>
              <a:ext uri="{FF2B5EF4-FFF2-40B4-BE49-F238E27FC236}">
                <a16:creationId xmlns:a16="http://schemas.microsoft.com/office/drawing/2014/main" id="{B0E2F272-3D81-3747-A157-7D0AF52305E8}"/>
              </a:ext>
            </a:extLst>
          </p:cNvPr>
          <p:cNvSpPr/>
          <p:nvPr/>
        </p:nvSpPr>
        <p:spPr>
          <a:xfrm>
            <a:off x="3271090" y="2120447"/>
            <a:ext cx="5123763" cy="923330"/>
          </a:xfrm>
          <a:prstGeom prst="rect">
            <a:avLst/>
          </a:prstGeom>
        </p:spPr>
        <p:txBody>
          <a:bodyPr wrap="square">
            <a:spAutoFit/>
          </a:bodyPr>
          <a:lstStyle/>
          <a:p>
            <a:r>
              <a:rPr lang="en-SG" dirty="0">
                <a:solidFill>
                  <a:srgbClr val="212529"/>
                </a:solidFill>
                <a:latin typeface="IBM Plex Sans" panose="020B0503050203000203" pitchFamily="34" charset="0"/>
              </a:rPr>
              <a:t>With it, you can quickly transform large amounts of raw data into consumable, quality information that’s ready for analytics. </a:t>
            </a:r>
            <a:endParaRPr lang="en-US" dirty="0"/>
          </a:p>
        </p:txBody>
      </p:sp>
      <p:sp>
        <p:nvSpPr>
          <p:cNvPr id="5" name="Rectangle 4">
            <a:extLst>
              <a:ext uri="{FF2B5EF4-FFF2-40B4-BE49-F238E27FC236}">
                <a16:creationId xmlns:a16="http://schemas.microsoft.com/office/drawing/2014/main" id="{C29D84FE-CC98-FA41-B302-F098C50DA13E}"/>
              </a:ext>
            </a:extLst>
          </p:cNvPr>
          <p:cNvSpPr/>
          <p:nvPr/>
        </p:nvSpPr>
        <p:spPr>
          <a:xfrm>
            <a:off x="3271090" y="3428419"/>
            <a:ext cx="5065926" cy="923330"/>
          </a:xfrm>
          <a:prstGeom prst="rect">
            <a:avLst/>
          </a:prstGeom>
        </p:spPr>
        <p:txBody>
          <a:bodyPr wrap="square">
            <a:spAutoFit/>
          </a:bodyPr>
          <a:lstStyle/>
          <a:p>
            <a:r>
              <a:rPr lang="en-SG" dirty="0">
                <a:solidFill>
                  <a:srgbClr val="212529"/>
                </a:solidFill>
                <a:latin typeface="IBM Plex Sans" panose="020B0503050203000203" pitchFamily="34" charset="0"/>
              </a:rPr>
              <a:t>Data Refinery makes it easy to explore, prepare, and deliver data that people across your organization can trust.</a:t>
            </a:r>
            <a:endParaRPr lang="en-US" dirty="0"/>
          </a:p>
        </p:txBody>
      </p:sp>
    </p:spTree>
    <p:extLst>
      <p:ext uri="{BB962C8B-B14F-4D97-AF65-F5344CB8AC3E}">
        <p14:creationId xmlns:p14="http://schemas.microsoft.com/office/powerpoint/2010/main" val="327420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37914C-BD34-2649-B230-BC74AB8398D8}"/>
              </a:ext>
            </a:extLst>
          </p:cNvPr>
          <p:cNvSpPr/>
          <p:nvPr/>
        </p:nvSpPr>
        <p:spPr>
          <a:xfrm>
            <a:off x="0" y="0"/>
            <a:ext cx="2787267" cy="6858000"/>
          </a:xfrm>
          <a:prstGeom prst="rect">
            <a:avLst/>
          </a:prstGeom>
          <a:solidFill>
            <a:schemeClr val="bg2">
              <a:lumMod val="9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Title 5"/>
          <p:cNvSpPr>
            <a:spLocks noGrp="1"/>
          </p:cNvSpPr>
          <p:nvPr>
            <p:ph type="title"/>
          </p:nvPr>
        </p:nvSpPr>
        <p:spPr>
          <a:xfrm>
            <a:off x="235026" y="1292693"/>
            <a:ext cx="2908453" cy="1140968"/>
          </a:xfrm>
        </p:spPr>
        <p:txBody>
          <a:bodyPr/>
          <a:lstStyle/>
          <a:p>
            <a:pPr defTabSz="914400"/>
            <a:r>
              <a:rPr lang="en-US" sz="3200" b="0" dirty="0">
                <a:ea typeface="+mn-ea"/>
                <a:cs typeface="+mn-cs"/>
              </a:rPr>
              <a:t>Objectives of This Session</a:t>
            </a:r>
          </a:p>
        </p:txBody>
      </p:sp>
      <p:sp>
        <p:nvSpPr>
          <p:cNvPr id="7" name="Text Placeholder 6"/>
          <p:cNvSpPr>
            <a:spLocks noGrp="1"/>
          </p:cNvSpPr>
          <p:nvPr>
            <p:ph type="body" sz="quarter" idx="12"/>
          </p:nvPr>
        </p:nvSpPr>
        <p:spPr>
          <a:xfrm>
            <a:off x="2909976" y="1292693"/>
            <a:ext cx="3914659" cy="4779264"/>
          </a:xfrm>
        </p:spPr>
        <p:txBody>
          <a:bodyPr/>
          <a:lstStyle/>
          <a:p>
            <a:r>
              <a:rPr lang="en-US" dirty="0"/>
              <a:t>Upon completion of the Learn Data Refinement Session you will:</a:t>
            </a:r>
          </a:p>
          <a:p>
            <a:endParaRPr lang="en-US" dirty="0"/>
          </a:p>
          <a:p>
            <a:pPr lvl="1">
              <a:spcBef>
                <a:spcPts val="600"/>
              </a:spcBef>
              <a:buFont typeface="Arial" charset="0"/>
              <a:buChar char="•"/>
            </a:pPr>
            <a:r>
              <a:rPr lang="en-US" dirty="0"/>
              <a:t>Understand how to refine data and make it available for your project</a:t>
            </a:r>
          </a:p>
          <a:p>
            <a:pPr lvl="1">
              <a:spcBef>
                <a:spcPts val="600"/>
              </a:spcBef>
              <a:buFont typeface="Arial" charset="0"/>
              <a:buChar char="•"/>
            </a:pPr>
            <a:r>
              <a:rPr lang="en-US" dirty="0"/>
              <a:t>Leverage the Data Refinery capabilities</a:t>
            </a:r>
          </a:p>
          <a:p>
            <a:pPr lvl="1">
              <a:spcBef>
                <a:spcPts val="600"/>
              </a:spcBef>
              <a:buFont typeface="Arial" charset="0"/>
              <a:buChar char="•"/>
            </a:pPr>
            <a:endParaRPr lang="en-US" dirty="0"/>
          </a:p>
        </p:txBody>
      </p:sp>
      <p:sp>
        <p:nvSpPr>
          <p:cNvPr id="2" name="Slide Number Placeholder 1">
            <a:extLst>
              <a:ext uri="{FF2B5EF4-FFF2-40B4-BE49-F238E27FC236}">
                <a16:creationId xmlns:a16="http://schemas.microsoft.com/office/drawing/2014/main" id="{0C634FFF-09B9-FD43-B355-DDF323013D24}"/>
              </a:ext>
            </a:extLst>
          </p:cNvPr>
          <p:cNvSpPr>
            <a:spLocks noGrp="1"/>
          </p:cNvSpPr>
          <p:nvPr>
            <p:ph type="sldNum" sz="quarter" idx="10"/>
          </p:nvPr>
        </p:nvSpPr>
        <p:spPr/>
        <p:txBody>
          <a:bodyPr/>
          <a:lstStyle/>
          <a:p>
            <a:pPr defTabSz="914377"/>
            <a:fld id="{3FD999D4-B456-9943-89B7-30D56181CE18}" type="slidenum">
              <a:rPr lang="en-US" smtClean="0"/>
              <a:pPr defTabSz="914377"/>
              <a:t>4</a:t>
            </a:fld>
            <a:endParaRPr lang="en-US" dirty="0"/>
          </a:p>
        </p:txBody>
      </p:sp>
      <p:sp>
        <p:nvSpPr>
          <p:cNvPr id="9" name="TextBox 8">
            <a:extLst>
              <a:ext uri="{FF2B5EF4-FFF2-40B4-BE49-F238E27FC236}">
                <a16:creationId xmlns:a16="http://schemas.microsoft.com/office/drawing/2014/main" id="{61B030A2-DB86-4346-A5E2-76DFDCE7E7E0}"/>
              </a:ext>
            </a:extLst>
          </p:cNvPr>
          <p:cNvSpPr txBox="1"/>
          <p:nvPr/>
        </p:nvSpPr>
        <p:spPr>
          <a:xfrm>
            <a:off x="6468423" y="6488668"/>
            <a:ext cx="6099242" cy="369332"/>
          </a:xfrm>
          <a:prstGeom prst="rect">
            <a:avLst/>
          </a:prstGeom>
          <a:noFill/>
        </p:spPr>
        <p:txBody>
          <a:bodyPr wrap="square">
            <a:spAutoFit/>
          </a:bodyPr>
          <a:lstStyle/>
          <a:p>
            <a:pPr algn="ctr"/>
            <a:r>
              <a:rPr lang="en-US" b="0" i="0" dirty="0">
                <a:effectLst/>
                <a:latin typeface="-apple-system"/>
              </a:rPr>
              <a:t>Data Preparation : Refining Raw Data into Value</a:t>
            </a:r>
          </a:p>
        </p:txBody>
      </p:sp>
      <p:pic>
        <p:nvPicPr>
          <p:cNvPr id="11" name="Picture 10" descr="Diagram&#10;&#10;Description automatically generated">
            <a:extLst>
              <a:ext uri="{FF2B5EF4-FFF2-40B4-BE49-F238E27FC236}">
                <a16:creationId xmlns:a16="http://schemas.microsoft.com/office/drawing/2014/main" id="{BAAF9F78-36E3-CA46-ACF4-08889FB04864}"/>
              </a:ext>
            </a:extLst>
          </p:cNvPr>
          <p:cNvPicPr>
            <a:picLocks noChangeAspect="1"/>
          </p:cNvPicPr>
          <p:nvPr/>
        </p:nvPicPr>
        <p:blipFill>
          <a:blip r:embed="rId3"/>
          <a:stretch>
            <a:fillRect/>
          </a:stretch>
        </p:blipFill>
        <p:spPr>
          <a:xfrm>
            <a:off x="6468423" y="861696"/>
            <a:ext cx="6277026" cy="5134607"/>
          </a:xfrm>
          <a:prstGeom prst="rect">
            <a:avLst/>
          </a:prstGeom>
        </p:spPr>
      </p:pic>
      <p:sp>
        <p:nvSpPr>
          <p:cNvPr id="5" name="Rounded Rectangle 4">
            <a:extLst>
              <a:ext uri="{FF2B5EF4-FFF2-40B4-BE49-F238E27FC236}">
                <a16:creationId xmlns:a16="http://schemas.microsoft.com/office/drawing/2014/main" id="{36B2D046-2D8A-8E49-ACE1-591382B11D9D}"/>
              </a:ext>
            </a:extLst>
          </p:cNvPr>
          <p:cNvSpPr/>
          <p:nvPr/>
        </p:nvSpPr>
        <p:spPr>
          <a:xfrm>
            <a:off x="10483757" y="2809301"/>
            <a:ext cx="1094970" cy="385591"/>
          </a:xfrm>
          <a:prstGeom prst="roundRect">
            <a:avLst/>
          </a:prstGeom>
          <a:noFill/>
          <a:ln w="38100">
            <a:solidFill>
              <a:srgbClr val="FFC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157215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AA8A06B3-1398-F044-808A-F8C15664FB7B}"/>
              </a:ext>
            </a:extLst>
          </p:cNvPr>
          <p:cNvSpPr/>
          <p:nvPr/>
        </p:nvSpPr>
        <p:spPr>
          <a:xfrm>
            <a:off x="0" y="-5600"/>
            <a:ext cx="12192000" cy="1305081"/>
          </a:xfrm>
          <a:prstGeom prst="rect">
            <a:avLst/>
          </a:prstGeom>
          <a:solidFill>
            <a:schemeClr val="bg2">
              <a:lumMod val="9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3315" name="Title 1"/>
          <p:cNvSpPr>
            <a:spLocks noGrp="1"/>
          </p:cNvSpPr>
          <p:nvPr>
            <p:ph type="title"/>
          </p:nvPr>
        </p:nvSpPr>
        <p:spPr/>
        <p:txBody>
          <a:bodyPr/>
          <a:lstStyle/>
          <a:p>
            <a:r>
              <a:rPr lang="en-US" dirty="0"/>
              <a:t>The Problem: </a:t>
            </a:r>
            <a:br>
              <a:rPr lang="en-US" dirty="0"/>
            </a:br>
            <a:r>
              <a:rPr lang="en-US" sz="2800" i="1" dirty="0"/>
              <a:t>Data Is Neither Available nor Relevan</a:t>
            </a:r>
            <a:r>
              <a:rPr lang="en-US" dirty="0"/>
              <a:t>t </a:t>
            </a:r>
            <a:br>
              <a:rPr lang="en-US" dirty="0"/>
            </a:br>
            <a:endParaRPr lang="en-US" dirty="0"/>
          </a:p>
        </p:txBody>
      </p:sp>
      <p:sp>
        <p:nvSpPr>
          <p:cNvPr id="5" name="Slide Number Placeholder 4">
            <a:extLst>
              <a:ext uri="{FF2B5EF4-FFF2-40B4-BE49-F238E27FC236}">
                <a16:creationId xmlns:a16="http://schemas.microsoft.com/office/drawing/2014/main" id="{568EB544-6BF0-8E46-BD76-D8843D4BF2EC}"/>
              </a:ext>
            </a:extLst>
          </p:cNvPr>
          <p:cNvSpPr>
            <a:spLocks noGrp="1"/>
          </p:cNvSpPr>
          <p:nvPr>
            <p:ph type="sldNum" sz="quarter" idx="10"/>
          </p:nvPr>
        </p:nvSpPr>
        <p:spPr/>
        <p:txBody>
          <a:bodyPr/>
          <a:lstStyle/>
          <a:p>
            <a:fld id="{3FD999D4-B456-9943-89B7-30D56181CE18}" type="slidenum">
              <a:rPr lang="en-US" smtClean="0"/>
              <a:pPr/>
              <a:t>5</a:t>
            </a:fld>
            <a:endParaRPr lang="en-US" dirty="0"/>
          </a:p>
        </p:txBody>
      </p:sp>
      <p:grpSp>
        <p:nvGrpSpPr>
          <p:cNvPr id="3" name="Group 2">
            <a:extLst>
              <a:ext uri="{FF2B5EF4-FFF2-40B4-BE49-F238E27FC236}">
                <a16:creationId xmlns:a16="http://schemas.microsoft.com/office/drawing/2014/main" id="{6930E3C2-D833-E242-A447-F891E536BD9E}"/>
              </a:ext>
            </a:extLst>
          </p:cNvPr>
          <p:cNvGrpSpPr/>
          <p:nvPr/>
        </p:nvGrpSpPr>
        <p:grpSpPr>
          <a:xfrm>
            <a:off x="638978" y="1499061"/>
            <a:ext cx="10730429" cy="4794694"/>
            <a:chOff x="433918" y="1695006"/>
            <a:chExt cx="11686116" cy="4794694"/>
          </a:xfrm>
        </p:grpSpPr>
        <p:sp>
          <p:nvSpPr>
            <p:cNvPr id="14" name="TextBox 13"/>
            <p:cNvSpPr txBox="1"/>
            <p:nvPr/>
          </p:nvSpPr>
          <p:spPr>
            <a:xfrm>
              <a:off x="1659467" y="3543300"/>
              <a:ext cx="3060700" cy="646113"/>
            </a:xfrm>
            <a:prstGeom prst="rect">
              <a:avLst/>
            </a:prstGeom>
            <a:noFill/>
          </p:spPr>
          <p:txBody>
            <a:bodyPr>
              <a:spAutoFit/>
            </a:bodyPr>
            <a:lstStyle/>
            <a:p>
              <a:pPr eaLnBrk="0" hangingPunct="0">
                <a:defRPr/>
              </a:pPr>
              <a:r>
                <a:rPr lang="en-US" dirty="0">
                  <a:solidFill>
                    <a:schemeClr val="accent3"/>
                  </a:solidFill>
                </a:rPr>
                <a:t>IT and </a:t>
              </a:r>
            </a:p>
            <a:p>
              <a:pPr eaLnBrk="0" hangingPunct="0">
                <a:defRPr/>
              </a:pPr>
              <a:r>
                <a:rPr lang="en-US" dirty="0">
                  <a:solidFill>
                    <a:schemeClr val="accent3"/>
                  </a:solidFill>
                </a:rPr>
                <a:t>Data Stewards</a:t>
              </a:r>
            </a:p>
          </p:txBody>
        </p:sp>
        <p:sp>
          <p:nvSpPr>
            <p:cNvPr id="22" name="TextBox 21"/>
            <p:cNvSpPr txBox="1"/>
            <p:nvPr/>
          </p:nvSpPr>
          <p:spPr>
            <a:xfrm>
              <a:off x="8415868" y="3438525"/>
              <a:ext cx="2315633" cy="369888"/>
            </a:xfrm>
            <a:prstGeom prst="rect">
              <a:avLst/>
            </a:prstGeom>
            <a:noFill/>
          </p:spPr>
          <p:txBody>
            <a:bodyPr>
              <a:spAutoFit/>
            </a:bodyPr>
            <a:lstStyle/>
            <a:p>
              <a:pPr eaLnBrk="0" hangingPunct="0">
                <a:defRPr/>
              </a:pPr>
              <a:r>
                <a:rPr lang="en-US" dirty="0">
                  <a:solidFill>
                    <a:schemeClr val="accent3"/>
                  </a:solidFill>
                </a:rPr>
                <a:t>Business User</a:t>
              </a:r>
            </a:p>
          </p:txBody>
        </p:sp>
        <p:sp>
          <p:nvSpPr>
            <p:cNvPr id="17" name="TextBox 16"/>
            <p:cNvSpPr txBox="1"/>
            <p:nvPr/>
          </p:nvSpPr>
          <p:spPr>
            <a:xfrm>
              <a:off x="4294717" y="5102225"/>
              <a:ext cx="3657600" cy="369888"/>
            </a:xfrm>
            <a:prstGeom prst="rect">
              <a:avLst/>
            </a:prstGeom>
            <a:noFill/>
          </p:spPr>
          <p:txBody>
            <a:bodyPr>
              <a:spAutoFit/>
            </a:bodyPr>
            <a:lstStyle/>
            <a:p>
              <a:pPr eaLnBrk="0" hangingPunct="0">
                <a:defRPr/>
              </a:pPr>
              <a:r>
                <a:rPr lang="en-US" dirty="0">
                  <a:solidFill>
                    <a:schemeClr val="accent3"/>
                  </a:solidFill>
                </a:rPr>
                <a:t>Application Developer</a:t>
              </a:r>
            </a:p>
          </p:txBody>
        </p:sp>
        <p:sp>
          <p:nvSpPr>
            <p:cNvPr id="13318" name="TextBox 96"/>
            <p:cNvSpPr txBox="1">
              <a:spLocks noChangeArrowheads="1"/>
            </p:cNvSpPr>
            <p:nvPr/>
          </p:nvSpPr>
          <p:spPr bwMode="auto">
            <a:xfrm>
              <a:off x="433918" y="1954213"/>
              <a:ext cx="952500" cy="423862"/>
            </a:xfrm>
            <a:prstGeom prst="rect">
              <a:avLst/>
            </a:prstGeom>
            <a:noFill/>
            <a:ln w="9525">
              <a:noFill/>
              <a:miter lim="800000"/>
              <a:headEnd/>
              <a:tailEnd/>
            </a:ln>
          </p:spPr>
          <p:txBody>
            <a:bodyPr wrap="none" anchor="ctr"/>
            <a:lstStyle/>
            <a:p>
              <a:pPr algn="ctr"/>
              <a:r>
                <a:rPr lang="en-US" altLang="en-US" sz="1600" b="1" dirty="0">
                  <a:solidFill>
                    <a:srgbClr val="DC721B"/>
                  </a:solidFill>
                  <a:ea typeface="MS PGothic" pitchFamily="34" charset="-128"/>
                </a:rPr>
                <a:t>All Data</a:t>
              </a:r>
            </a:p>
          </p:txBody>
        </p:sp>
        <p:sp>
          <p:nvSpPr>
            <p:cNvPr id="29" name="Left Bracket 28"/>
            <p:cNvSpPr/>
            <p:nvPr/>
          </p:nvSpPr>
          <p:spPr bwMode="auto">
            <a:xfrm flipH="1">
              <a:off x="950384" y="2443164"/>
              <a:ext cx="254000" cy="3946525"/>
            </a:xfrm>
            <a:prstGeom prst="leftBracket">
              <a:avLst>
                <a:gd name="adj" fmla="val 86802"/>
              </a:avLst>
            </a:prstGeom>
            <a:ln w="9525" cmpd="sng">
              <a:solidFill>
                <a:srgbClr val="DC721B"/>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0" hangingPunct="0">
                <a:defRPr/>
              </a:pPr>
              <a:endParaRPr lang="en-US"/>
            </a:p>
          </p:txBody>
        </p:sp>
        <p:grpSp>
          <p:nvGrpSpPr>
            <p:cNvPr id="13320" name="Group 295"/>
            <p:cNvGrpSpPr>
              <a:grpSpLocks/>
            </p:cNvGrpSpPr>
            <p:nvPr/>
          </p:nvGrpSpPr>
          <p:grpSpPr bwMode="auto">
            <a:xfrm>
              <a:off x="584200" y="5737225"/>
              <a:ext cx="499533" cy="387350"/>
              <a:chOff x="379" y="3360"/>
              <a:chExt cx="193" cy="194"/>
            </a:xfrm>
          </p:grpSpPr>
          <p:grpSp>
            <p:nvGrpSpPr>
              <p:cNvPr id="13397" name="Group 208"/>
              <p:cNvGrpSpPr>
                <a:grpSpLocks/>
              </p:cNvGrpSpPr>
              <p:nvPr/>
            </p:nvGrpSpPr>
            <p:grpSpPr bwMode="auto">
              <a:xfrm>
                <a:off x="379" y="3360"/>
                <a:ext cx="193" cy="194"/>
                <a:chOff x="1776554" y="1224060"/>
                <a:chExt cx="306779" cy="306779"/>
              </a:xfrm>
            </p:grpSpPr>
            <p:sp>
              <p:nvSpPr>
                <p:cNvPr id="33" name="Oval 32"/>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34" name="Oval 33"/>
                <p:cNvSpPr>
                  <a:spLocks noChangeAspect="1"/>
                </p:cNvSpPr>
                <p:nvPr/>
              </p:nvSpPr>
              <p:spPr>
                <a:xfrm>
                  <a:off x="1806452" y="1254235"/>
                  <a:ext cx="246983" cy="246429"/>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98" name="Picture 8" descr="Icons_13.png"/>
              <p:cNvPicPr>
                <a:picLocks noChangeAspect="1"/>
              </p:cNvPicPr>
              <p:nvPr/>
            </p:nvPicPr>
            <p:blipFill>
              <a:blip r:embed="rId3"/>
              <a:srcRect/>
              <a:stretch>
                <a:fillRect/>
              </a:stretch>
            </p:blipFill>
            <p:spPr bwMode="auto">
              <a:xfrm>
                <a:off x="412" y="3396"/>
                <a:ext cx="129" cy="132"/>
              </a:xfrm>
              <a:prstGeom prst="rect">
                <a:avLst/>
              </a:prstGeom>
              <a:noFill/>
              <a:ln w="9525">
                <a:noFill/>
                <a:miter lim="800000"/>
                <a:headEnd/>
                <a:tailEnd/>
              </a:ln>
            </p:spPr>
          </p:pic>
        </p:grpSp>
        <p:grpSp>
          <p:nvGrpSpPr>
            <p:cNvPr id="13321" name="Group 300"/>
            <p:cNvGrpSpPr>
              <a:grpSpLocks/>
            </p:cNvGrpSpPr>
            <p:nvPr/>
          </p:nvGrpSpPr>
          <p:grpSpPr bwMode="auto">
            <a:xfrm>
              <a:off x="584200" y="5092701"/>
              <a:ext cx="499533" cy="384175"/>
              <a:chOff x="379" y="2923"/>
              <a:chExt cx="193" cy="193"/>
            </a:xfrm>
          </p:grpSpPr>
          <p:grpSp>
            <p:nvGrpSpPr>
              <p:cNvPr id="13393" name="Group 205"/>
              <p:cNvGrpSpPr>
                <a:grpSpLocks/>
              </p:cNvGrpSpPr>
              <p:nvPr/>
            </p:nvGrpSpPr>
            <p:grpSpPr bwMode="auto">
              <a:xfrm>
                <a:off x="379" y="2923"/>
                <a:ext cx="193" cy="193"/>
                <a:chOff x="1776554" y="1224060"/>
                <a:chExt cx="306779" cy="306779"/>
              </a:xfrm>
            </p:grpSpPr>
            <p:sp>
              <p:nvSpPr>
                <p:cNvPr id="38" name="Oval 37"/>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39" name="Oval 38"/>
                <p:cNvSpPr>
                  <a:spLocks noChangeAspect="1"/>
                </p:cNvSpPr>
                <p:nvPr/>
              </p:nvSpPr>
              <p:spPr>
                <a:xfrm>
                  <a:off x="1806452" y="1254484"/>
                  <a:ext cx="246983" cy="245930"/>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94" name="Picture 9" descr="Icons_14.png"/>
              <p:cNvPicPr>
                <a:picLocks noChangeAspect="1"/>
              </p:cNvPicPr>
              <p:nvPr/>
            </p:nvPicPr>
            <p:blipFill>
              <a:blip r:embed="rId4"/>
              <a:srcRect/>
              <a:stretch>
                <a:fillRect/>
              </a:stretch>
            </p:blipFill>
            <p:spPr bwMode="auto">
              <a:xfrm>
                <a:off x="420" y="2976"/>
                <a:ext cx="113" cy="103"/>
              </a:xfrm>
              <a:prstGeom prst="rect">
                <a:avLst/>
              </a:prstGeom>
              <a:noFill/>
              <a:ln w="9525">
                <a:noFill/>
                <a:miter lim="800000"/>
                <a:headEnd/>
                <a:tailEnd/>
              </a:ln>
            </p:spPr>
          </p:pic>
        </p:grpSp>
        <p:grpSp>
          <p:nvGrpSpPr>
            <p:cNvPr id="13322" name="Group 305"/>
            <p:cNvGrpSpPr>
              <a:grpSpLocks/>
            </p:cNvGrpSpPr>
            <p:nvPr/>
          </p:nvGrpSpPr>
          <p:grpSpPr bwMode="auto">
            <a:xfrm>
              <a:off x="584200" y="4437063"/>
              <a:ext cx="499533" cy="385762"/>
              <a:chOff x="379" y="2478"/>
              <a:chExt cx="193" cy="194"/>
            </a:xfrm>
          </p:grpSpPr>
          <p:grpSp>
            <p:nvGrpSpPr>
              <p:cNvPr id="13389" name="Group 202"/>
              <p:cNvGrpSpPr>
                <a:grpSpLocks/>
              </p:cNvGrpSpPr>
              <p:nvPr/>
            </p:nvGrpSpPr>
            <p:grpSpPr bwMode="auto">
              <a:xfrm>
                <a:off x="379" y="2478"/>
                <a:ext cx="193" cy="194"/>
                <a:chOff x="1776554" y="1224060"/>
                <a:chExt cx="306779" cy="306779"/>
              </a:xfrm>
            </p:grpSpPr>
            <p:sp>
              <p:nvSpPr>
                <p:cNvPr id="43" name="Oval 42"/>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44" name="Oval 43"/>
                <p:cNvSpPr>
                  <a:spLocks noChangeAspect="1"/>
                </p:cNvSpPr>
                <p:nvPr/>
              </p:nvSpPr>
              <p:spPr>
                <a:xfrm>
                  <a:off x="1806452" y="1253096"/>
                  <a:ext cx="246983" cy="247443"/>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90" name="Picture 10" descr="Icons_15.png"/>
              <p:cNvPicPr>
                <a:picLocks noChangeAspect="1"/>
              </p:cNvPicPr>
              <p:nvPr/>
            </p:nvPicPr>
            <p:blipFill>
              <a:blip r:embed="rId5"/>
              <a:srcRect/>
              <a:stretch>
                <a:fillRect/>
              </a:stretch>
            </p:blipFill>
            <p:spPr bwMode="auto">
              <a:xfrm>
                <a:off x="424" y="2528"/>
                <a:ext cx="105" cy="103"/>
              </a:xfrm>
              <a:prstGeom prst="rect">
                <a:avLst/>
              </a:prstGeom>
              <a:noFill/>
              <a:ln w="9525">
                <a:noFill/>
                <a:miter lim="800000"/>
                <a:headEnd/>
                <a:tailEnd/>
              </a:ln>
            </p:spPr>
          </p:pic>
        </p:grpSp>
        <p:grpSp>
          <p:nvGrpSpPr>
            <p:cNvPr id="13323" name="Group 310"/>
            <p:cNvGrpSpPr>
              <a:grpSpLocks/>
            </p:cNvGrpSpPr>
            <p:nvPr/>
          </p:nvGrpSpPr>
          <p:grpSpPr bwMode="auto">
            <a:xfrm>
              <a:off x="584200" y="3811588"/>
              <a:ext cx="499533" cy="385762"/>
              <a:chOff x="379" y="2054"/>
              <a:chExt cx="193" cy="194"/>
            </a:xfrm>
          </p:grpSpPr>
          <p:grpSp>
            <p:nvGrpSpPr>
              <p:cNvPr id="13385" name="Group 199"/>
              <p:cNvGrpSpPr>
                <a:grpSpLocks/>
              </p:cNvGrpSpPr>
              <p:nvPr/>
            </p:nvGrpSpPr>
            <p:grpSpPr bwMode="auto">
              <a:xfrm>
                <a:off x="379" y="2054"/>
                <a:ext cx="193" cy="194"/>
                <a:chOff x="1776554" y="1224060"/>
                <a:chExt cx="306779" cy="306779"/>
              </a:xfrm>
            </p:grpSpPr>
            <p:sp>
              <p:nvSpPr>
                <p:cNvPr id="48" name="Oval 47"/>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49" name="Oval 48"/>
                <p:cNvSpPr>
                  <a:spLocks noChangeAspect="1"/>
                </p:cNvSpPr>
                <p:nvPr/>
              </p:nvSpPr>
              <p:spPr>
                <a:xfrm>
                  <a:off x="1806452" y="1254359"/>
                  <a:ext cx="246983" cy="246181"/>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86" name="Picture 11" descr="Icons_16.png"/>
              <p:cNvPicPr>
                <a:picLocks noChangeAspect="1"/>
              </p:cNvPicPr>
              <p:nvPr/>
            </p:nvPicPr>
            <p:blipFill>
              <a:blip r:embed="rId6"/>
              <a:srcRect/>
              <a:stretch>
                <a:fillRect/>
              </a:stretch>
            </p:blipFill>
            <p:spPr bwMode="auto">
              <a:xfrm>
                <a:off x="436" y="2096"/>
                <a:ext cx="80" cy="110"/>
              </a:xfrm>
              <a:prstGeom prst="rect">
                <a:avLst/>
              </a:prstGeom>
              <a:noFill/>
              <a:ln w="9525">
                <a:noFill/>
                <a:miter lim="800000"/>
                <a:headEnd/>
                <a:tailEnd/>
              </a:ln>
            </p:spPr>
          </p:pic>
        </p:grpSp>
        <p:grpSp>
          <p:nvGrpSpPr>
            <p:cNvPr id="13324" name="Group 315"/>
            <p:cNvGrpSpPr>
              <a:grpSpLocks/>
            </p:cNvGrpSpPr>
            <p:nvPr/>
          </p:nvGrpSpPr>
          <p:grpSpPr bwMode="auto">
            <a:xfrm>
              <a:off x="584200" y="2530475"/>
              <a:ext cx="499533" cy="382588"/>
              <a:chOff x="379" y="1179"/>
              <a:chExt cx="193" cy="193"/>
            </a:xfrm>
          </p:grpSpPr>
          <p:grpSp>
            <p:nvGrpSpPr>
              <p:cNvPr id="13381" name="Group 25"/>
              <p:cNvGrpSpPr>
                <a:grpSpLocks/>
              </p:cNvGrpSpPr>
              <p:nvPr/>
            </p:nvGrpSpPr>
            <p:grpSpPr bwMode="auto">
              <a:xfrm>
                <a:off x="379" y="1179"/>
                <a:ext cx="193" cy="193"/>
                <a:chOff x="1776554" y="1224060"/>
                <a:chExt cx="306779" cy="306779"/>
              </a:xfrm>
            </p:grpSpPr>
            <p:sp>
              <p:nvSpPr>
                <p:cNvPr id="53" name="Oval 52"/>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54" name="Oval 53"/>
                <p:cNvSpPr>
                  <a:spLocks noChangeAspect="1"/>
                </p:cNvSpPr>
                <p:nvPr/>
              </p:nvSpPr>
              <p:spPr>
                <a:xfrm>
                  <a:off x="1806452" y="1254611"/>
                  <a:ext cx="246983" cy="245678"/>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82" name="Picture 13" descr="Icons_17.png"/>
              <p:cNvPicPr>
                <a:picLocks noChangeAspect="1"/>
              </p:cNvPicPr>
              <p:nvPr/>
            </p:nvPicPr>
            <p:blipFill>
              <a:blip r:embed="rId7"/>
              <a:srcRect/>
              <a:stretch>
                <a:fillRect/>
              </a:stretch>
            </p:blipFill>
            <p:spPr bwMode="auto">
              <a:xfrm>
                <a:off x="428" y="1212"/>
                <a:ext cx="101" cy="132"/>
              </a:xfrm>
              <a:prstGeom prst="rect">
                <a:avLst/>
              </a:prstGeom>
              <a:noFill/>
              <a:ln w="9525">
                <a:noFill/>
                <a:miter lim="800000"/>
                <a:headEnd/>
                <a:tailEnd/>
              </a:ln>
            </p:spPr>
          </p:pic>
        </p:grpSp>
        <p:grpSp>
          <p:nvGrpSpPr>
            <p:cNvPr id="13325" name="Group 320"/>
            <p:cNvGrpSpPr>
              <a:grpSpLocks/>
            </p:cNvGrpSpPr>
            <p:nvPr/>
          </p:nvGrpSpPr>
          <p:grpSpPr bwMode="auto">
            <a:xfrm>
              <a:off x="584200" y="3178175"/>
              <a:ext cx="499533" cy="382588"/>
              <a:chOff x="379" y="1624"/>
              <a:chExt cx="193" cy="193"/>
            </a:xfrm>
          </p:grpSpPr>
          <p:grpSp>
            <p:nvGrpSpPr>
              <p:cNvPr id="13377" name="Group 196"/>
              <p:cNvGrpSpPr>
                <a:grpSpLocks/>
              </p:cNvGrpSpPr>
              <p:nvPr/>
            </p:nvGrpSpPr>
            <p:grpSpPr bwMode="auto">
              <a:xfrm>
                <a:off x="379" y="1624"/>
                <a:ext cx="193" cy="193"/>
                <a:chOff x="1776554" y="1224060"/>
                <a:chExt cx="306779" cy="306779"/>
              </a:xfrm>
            </p:grpSpPr>
            <p:sp>
              <p:nvSpPr>
                <p:cNvPr id="58" name="Oval 57"/>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59" name="Oval 58"/>
                <p:cNvSpPr>
                  <a:spLocks noChangeAspect="1"/>
                </p:cNvSpPr>
                <p:nvPr/>
              </p:nvSpPr>
              <p:spPr>
                <a:xfrm>
                  <a:off x="1806452" y="1254611"/>
                  <a:ext cx="246983" cy="245678"/>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78" name="Picture 14" descr="Icons_18.png"/>
              <p:cNvPicPr>
                <a:picLocks noChangeAspect="1"/>
              </p:cNvPicPr>
              <p:nvPr/>
            </p:nvPicPr>
            <p:blipFill>
              <a:blip r:embed="rId8"/>
              <a:srcRect/>
              <a:stretch>
                <a:fillRect/>
              </a:stretch>
            </p:blipFill>
            <p:spPr bwMode="auto">
              <a:xfrm>
                <a:off x="420" y="1668"/>
                <a:ext cx="105" cy="106"/>
              </a:xfrm>
              <a:prstGeom prst="rect">
                <a:avLst/>
              </a:prstGeom>
              <a:noFill/>
              <a:ln w="9525">
                <a:noFill/>
                <a:miter lim="800000"/>
                <a:headEnd/>
                <a:tailEnd/>
              </a:ln>
            </p:spPr>
          </p:pic>
        </p:grpSp>
        <p:cxnSp>
          <p:nvCxnSpPr>
            <p:cNvPr id="60" name="Straight Connector 59"/>
            <p:cNvCxnSpPr/>
            <p:nvPr/>
          </p:nvCxnSpPr>
          <p:spPr bwMode="auto">
            <a:xfrm>
              <a:off x="1225551" y="4176713"/>
              <a:ext cx="281516" cy="0"/>
            </a:xfrm>
            <a:prstGeom prst="line">
              <a:avLst/>
            </a:prstGeom>
            <a:ln w="38100" cmpd="sng">
              <a:solidFill>
                <a:srgbClr val="DC721B"/>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61" name="Straight Connector 118"/>
            <p:cNvCxnSpPr/>
            <p:nvPr/>
          </p:nvCxnSpPr>
          <p:spPr bwMode="auto">
            <a:xfrm>
              <a:off x="1212851" y="3016250"/>
              <a:ext cx="281516" cy="0"/>
            </a:xfrm>
            <a:prstGeom prst="line">
              <a:avLst/>
            </a:prstGeom>
            <a:ln w="38100" cmpd="sng">
              <a:solidFill>
                <a:srgbClr val="DC721B"/>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62" name="Straight Connector 118"/>
            <p:cNvCxnSpPr/>
            <p:nvPr/>
          </p:nvCxnSpPr>
          <p:spPr bwMode="auto">
            <a:xfrm>
              <a:off x="1200152" y="5229225"/>
              <a:ext cx="283633" cy="0"/>
            </a:xfrm>
            <a:prstGeom prst="line">
              <a:avLst/>
            </a:prstGeom>
            <a:ln w="38100" cmpd="sng">
              <a:solidFill>
                <a:srgbClr val="DC721B"/>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sp>
          <p:nvSpPr>
            <p:cNvPr id="13329" name="TextBox 5"/>
            <p:cNvSpPr txBox="1">
              <a:spLocks noChangeArrowheads="1"/>
            </p:cNvSpPr>
            <p:nvPr/>
          </p:nvSpPr>
          <p:spPr bwMode="auto">
            <a:xfrm>
              <a:off x="10456334" y="1979613"/>
              <a:ext cx="1663700" cy="425450"/>
            </a:xfrm>
            <a:prstGeom prst="rect">
              <a:avLst/>
            </a:prstGeom>
            <a:noFill/>
            <a:ln w="9525">
              <a:noFill/>
              <a:miter lim="800000"/>
              <a:headEnd/>
              <a:tailEnd/>
            </a:ln>
          </p:spPr>
          <p:txBody>
            <a:bodyPr wrap="none" anchor="ctr"/>
            <a:lstStyle/>
            <a:p>
              <a:pPr algn="ctr"/>
              <a:r>
                <a:rPr lang="en-US" altLang="en-US" sz="1600" b="1" dirty="0">
                  <a:solidFill>
                    <a:srgbClr val="16AE4A"/>
                  </a:solidFill>
                  <a:ea typeface="MS PGothic" pitchFamily="34" charset="-128"/>
                </a:rPr>
                <a:t>New/Enhanced </a:t>
              </a:r>
              <a:br>
                <a:rPr lang="en-US" altLang="en-US" sz="1600" b="1" dirty="0">
                  <a:solidFill>
                    <a:srgbClr val="16AE4A"/>
                  </a:solidFill>
                  <a:ea typeface="MS PGothic" pitchFamily="34" charset="-128"/>
                </a:rPr>
              </a:br>
              <a:r>
                <a:rPr lang="en-US" altLang="en-US" sz="1600" b="1" dirty="0">
                  <a:solidFill>
                    <a:srgbClr val="16AE4A"/>
                  </a:solidFill>
                  <a:ea typeface="MS PGothic" pitchFamily="34" charset="-128"/>
                </a:rPr>
                <a:t>Applications</a:t>
              </a:r>
            </a:p>
          </p:txBody>
        </p:sp>
        <p:sp>
          <p:nvSpPr>
            <p:cNvPr id="64" name="Left Bracket 63"/>
            <p:cNvSpPr/>
            <p:nvPr/>
          </p:nvSpPr>
          <p:spPr bwMode="auto">
            <a:xfrm>
              <a:off x="10970684" y="2460626"/>
              <a:ext cx="254000" cy="3941763"/>
            </a:xfrm>
            <a:prstGeom prst="leftBracket">
              <a:avLst>
                <a:gd name="adj" fmla="val 86802"/>
              </a:avLst>
            </a:prstGeom>
            <a:ln w="9525" cmpd="sng">
              <a:solidFill>
                <a:srgbClr val="16AE4A"/>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0" hangingPunct="0">
                <a:defRPr/>
              </a:pPr>
              <a:endParaRPr lang="en-US"/>
            </a:p>
          </p:txBody>
        </p:sp>
        <p:grpSp>
          <p:nvGrpSpPr>
            <p:cNvPr id="13331" name="Group 263"/>
            <p:cNvGrpSpPr>
              <a:grpSpLocks/>
            </p:cNvGrpSpPr>
            <p:nvPr/>
          </p:nvGrpSpPr>
          <p:grpSpPr bwMode="auto">
            <a:xfrm>
              <a:off x="11072285" y="5721350"/>
              <a:ext cx="503767" cy="369888"/>
              <a:chOff x="5032" y="3351"/>
              <a:chExt cx="194" cy="193"/>
            </a:xfrm>
          </p:grpSpPr>
          <p:grpSp>
            <p:nvGrpSpPr>
              <p:cNvPr id="13373" name="Group 189"/>
              <p:cNvGrpSpPr>
                <a:grpSpLocks/>
              </p:cNvGrpSpPr>
              <p:nvPr/>
            </p:nvGrpSpPr>
            <p:grpSpPr bwMode="auto">
              <a:xfrm>
                <a:off x="5032" y="3351"/>
                <a:ext cx="194" cy="193"/>
                <a:chOff x="1459054" y="800726"/>
                <a:chExt cx="306779" cy="306779"/>
              </a:xfrm>
            </p:grpSpPr>
            <p:sp>
              <p:nvSpPr>
                <p:cNvPr id="68" name="Oval 67"/>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69" name="Oval 68"/>
                <p:cNvSpPr>
                  <a:spLocks noChangeAspect="1"/>
                </p:cNvSpPr>
                <p:nvPr/>
              </p:nvSpPr>
              <p:spPr>
                <a:xfrm>
                  <a:off x="1488700" y="831009"/>
                  <a:ext cx="247486" cy="24621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74" name="Picture 1" descr="Icons_07.png"/>
              <p:cNvPicPr>
                <a:picLocks noChangeAspect="1"/>
              </p:cNvPicPr>
              <p:nvPr/>
            </p:nvPicPr>
            <p:blipFill>
              <a:blip r:embed="rId9"/>
              <a:srcRect/>
              <a:stretch>
                <a:fillRect/>
              </a:stretch>
            </p:blipFill>
            <p:spPr bwMode="auto">
              <a:xfrm flipH="1">
                <a:off x="5108" y="3393"/>
                <a:ext cx="51" cy="124"/>
              </a:xfrm>
              <a:prstGeom prst="rect">
                <a:avLst/>
              </a:prstGeom>
              <a:noFill/>
              <a:ln w="9525">
                <a:noFill/>
                <a:miter lim="800000"/>
                <a:headEnd/>
                <a:tailEnd/>
              </a:ln>
            </p:spPr>
          </p:pic>
        </p:grpSp>
        <p:grpSp>
          <p:nvGrpSpPr>
            <p:cNvPr id="13332" name="Group 268"/>
            <p:cNvGrpSpPr>
              <a:grpSpLocks/>
            </p:cNvGrpSpPr>
            <p:nvPr/>
          </p:nvGrpSpPr>
          <p:grpSpPr bwMode="auto">
            <a:xfrm>
              <a:off x="11072285" y="5073650"/>
              <a:ext cx="503767" cy="368300"/>
              <a:chOff x="5032" y="2911"/>
              <a:chExt cx="194" cy="193"/>
            </a:xfrm>
          </p:grpSpPr>
          <p:grpSp>
            <p:nvGrpSpPr>
              <p:cNvPr id="13369" name="Group 186"/>
              <p:cNvGrpSpPr>
                <a:grpSpLocks/>
              </p:cNvGrpSpPr>
              <p:nvPr/>
            </p:nvGrpSpPr>
            <p:grpSpPr bwMode="auto">
              <a:xfrm>
                <a:off x="5032" y="2911"/>
                <a:ext cx="194" cy="193"/>
                <a:chOff x="1459054" y="800726"/>
                <a:chExt cx="306779" cy="306779"/>
              </a:xfrm>
            </p:grpSpPr>
            <p:sp>
              <p:nvSpPr>
                <p:cNvPr id="73" name="Oval 72"/>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74" name="Oval 73"/>
                <p:cNvSpPr>
                  <a:spLocks noChangeAspect="1"/>
                </p:cNvSpPr>
                <p:nvPr/>
              </p:nvSpPr>
              <p:spPr>
                <a:xfrm>
                  <a:off x="1488700" y="831140"/>
                  <a:ext cx="247486" cy="24595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70" name="Picture 2" descr="Icons_09.png"/>
              <p:cNvPicPr>
                <a:picLocks noChangeAspect="1"/>
              </p:cNvPicPr>
              <p:nvPr/>
            </p:nvPicPr>
            <p:blipFill>
              <a:blip r:embed="rId10"/>
              <a:srcRect/>
              <a:stretch>
                <a:fillRect/>
              </a:stretch>
            </p:blipFill>
            <p:spPr bwMode="auto">
              <a:xfrm>
                <a:off x="5072" y="2948"/>
                <a:ext cx="118" cy="132"/>
              </a:xfrm>
              <a:prstGeom prst="rect">
                <a:avLst/>
              </a:prstGeom>
              <a:noFill/>
              <a:ln w="9525">
                <a:noFill/>
                <a:miter lim="800000"/>
                <a:headEnd/>
                <a:tailEnd/>
              </a:ln>
            </p:spPr>
          </p:pic>
        </p:grpSp>
        <p:grpSp>
          <p:nvGrpSpPr>
            <p:cNvPr id="13333" name="Group 273"/>
            <p:cNvGrpSpPr>
              <a:grpSpLocks/>
            </p:cNvGrpSpPr>
            <p:nvPr/>
          </p:nvGrpSpPr>
          <p:grpSpPr bwMode="auto">
            <a:xfrm>
              <a:off x="11072285" y="4443414"/>
              <a:ext cx="503767" cy="371475"/>
              <a:chOff x="5032" y="2484"/>
              <a:chExt cx="194" cy="194"/>
            </a:xfrm>
          </p:grpSpPr>
          <p:grpSp>
            <p:nvGrpSpPr>
              <p:cNvPr id="13365" name="Group 183"/>
              <p:cNvGrpSpPr>
                <a:grpSpLocks/>
              </p:cNvGrpSpPr>
              <p:nvPr/>
            </p:nvGrpSpPr>
            <p:grpSpPr bwMode="auto">
              <a:xfrm>
                <a:off x="5032" y="2484"/>
                <a:ext cx="194" cy="194"/>
                <a:chOff x="1459054" y="800726"/>
                <a:chExt cx="306779" cy="306779"/>
              </a:xfrm>
            </p:grpSpPr>
            <p:sp>
              <p:nvSpPr>
                <p:cNvPr id="78" name="Oval 77"/>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79" name="Oval 78"/>
                <p:cNvSpPr>
                  <a:spLocks noChangeAspect="1"/>
                </p:cNvSpPr>
                <p:nvPr/>
              </p:nvSpPr>
              <p:spPr>
                <a:xfrm>
                  <a:off x="1488700" y="830879"/>
                  <a:ext cx="247486" cy="24647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66" name="Picture 3" descr="Icons_10.png"/>
              <p:cNvPicPr>
                <a:picLocks noChangeAspect="1"/>
              </p:cNvPicPr>
              <p:nvPr/>
            </p:nvPicPr>
            <p:blipFill>
              <a:blip r:embed="rId11"/>
              <a:srcRect/>
              <a:stretch>
                <a:fillRect/>
              </a:stretch>
            </p:blipFill>
            <p:spPr bwMode="auto">
              <a:xfrm>
                <a:off x="5072" y="2508"/>
                <a:ext cx="124" cy="132"/>
              </a:xfrm>
              <a:prstGeom prst="rect">
                <a:avLst/>
              </a:prstGeom>
              <a:noFill/>
              <a:ln w="9525">
                <a:noFill/>
                <a:miter lim="800000"/>
                <a:headEnd/>
                <a:tailEnd/>
              </a:ln>
            </p:spPr>
          </p:pic>
        </p:grpSp>
        <p:grpSp>
          <p:nvGrpSpPr>
            <p:cNvPr id="13334" name="Group 278"/>
            <p:cNvGrpSpPr>
              <a:grpSpLocks/>
            </p:cNvGrpSpPr>
            <p:nvPr/>
          </p:nvGrpSpPr>
          <p:grpSpPr bwMode="auto">
            <a:xfrm>
              <a:off x="11072285" y="3794126"/>
              <a:ext cx="503767" cy="371475"/>
              <a:chOff x="5032" y="2044"/>
              <a:chExt cx="194" cy="194"/>
            </a:xfrm>
          </p:grpSpPr>
          <p:grpSp>
            <p:nvGrpSpPr>
              <p:cNvPr id="13361" name="Group 180"/>
              <p:cNvGrpSpPr>
                <a:grpSpLocks/>
              </p:cNvGrpSpPr>
              <p:nvPr/>
            </p:nvGrpSpPr>
            <p:grpSpPr bwMode="auto">
              <a:xfrm>
                <a:off x="5032" y="2044"/>
                <a:ext cx="194" cy="194"/>
                <a:chOff x="1459054" y="800726"/>
                <a:chExt cx="306779" cy="306779"/>
              </a:xfrm>
            </p:grpSpPr>
            <p:sp>
              <p:nvSpPr>
                <p:cNvPr id="83" name="Oval 82"/>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84" name="Oval 83"/>
                <p:cNvSpPr>
                  <a:spLocks noChangeAspect="1"/>
                </p:cNvSpPr>
                <p:nvPr/>
              </p:nvSpPr>
              <p:spPr>
                <a:xfrm>
                  <a:off x="1488700" y="830880"/>
                  <a:ext cx="247486" cy="24647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62" name="Picture 5" descr="Icons_11.png"/>
              <p:cNvPicPr>
                <a:picLocks noChangeAspect="1"/>
              </p:cNvPicPr>
              <p:nvPr/>
            </p:nvPicPr>
            <p:blipFill>
              <a:blip r:embed="rId12"/>
              <a:srcRect/>
              <a:stretch>
                <a:fillRect/>
              </a:stretch>
            </p:blipFill>
            <p:spPr bwMode="auto">
              <a:xfrm>
                <a:off x="5076" y="2076"/>
                <a:ext cx="104" cy="142"/>
              </a:xfrm>
              <a:prstGeom prst="rect">
                <a:avLst/>
              </a:prstGeom>
              <a:noFill/>
              <a:ln w="9525">
                <a:noFill/>
                <a:miter lim="800000"/>
                <a:headEnd/>
                <a:tailEnd/>
              </a:ln>
            </p:spPr>
          </p:pic>
        </p:grpSp>
        <p:grpSp>
          <p:nvGrpSpPr>
            <p:cNvPr id="13335" name="Group 283"/>
            <p:cNvGrpSpPr>
              <a:grpSpLocks/>
            </p:cNvGrpSpPr>
            <p:nvPr/>
          </p:nvGrpSpPr>
          <p:grpSpPr bwMode="auto">
            <a:xfrm>
              <a:off x="11072285" y="3211513"/>
              <a:ext cx="503767" cy="368300"/>
              <a:chOff x="5032" y="1618"/>
              <a:chExt cx="194" cy="193"/>
            </a:xfrm>
          </p:grpSpPr>
          <p:grpSp>
            <p:nvGrpSpPr>
              <p:cNvPr id="13357" name="Group 177"/>
              <p:cNvGrpSpPr>
                <a:grpSpLocks/>
              </p:cNvGrpSpPr>
              <p:nvPr/>
            </p:nvGrpSpPr>
            <p:grpSpPr bwMode="auto">
              <a:xfrm>
                <a:off x="5032" y="1618"/>
                <a:ext cx="194" cy="193"/>
                <a:chOff x="1459054" y="800726"/>
                <a:chExt cx="306779" cy="306779"/>
              </a:xfrm>
            </p:grpSpPr>
            <p:sp>
              <p:nvSpPr>
                <p:cNvPr id="88" name="Oval 87"/>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89" name="Oval 88"/>
                <p:cNvSpPr>
                  <a:spLocks noChangeAspect="1"/>
                </p:cNvSpPr>
                <p:nvPr/>
              </p:nvSpPr>
              <p:spPr>
                <a:xfrm>
                  <a:off x="1488700" y="831139"/>
                  <a:ext cx="247486" cy="24595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58" name="Picture 7" descr="Icons_12.png"/>
              <p:cNvPicPr>
                <a:picLocks noChangeAspect="1"/>
              </p:cNvPicPr>
              <p:nvPr/>
            </p:nvPicPr>
            <p:blipFill>
              <a:blip r:embed="rId13"/>
              <a:srcRect/>
              <a:stretch>
                <a:fillRect/>
              </a:stretch>
            </p:blipFill>
            <p:spPr bwMode="auto">
              <a:xfrm>
                <a:off x="5072" y="1652"/>
                <a:ext cx="119" cy="123"/>
              </a:xfrm>
              <a:prstGeom prst="rect">
                <a:avLst/>
              </a:prstGeom>
              <a:noFill/>
              <a:ln w="9525">
                <a:noFill/>
                <a:miter lim="800000"/>
                <a:headEnd/>
                <a:tailEnd/>
              </a:ln>
            </p:spPr>
          </p:pic>
        </p:grpSp>
        <p:grpSp>
          <p:nvGrpSpPr>
            <p:cNvPr id="13336" name="Group 288"/>
            <p:cNvGrpSpPr>
              <a:grpSpLocks/>
            </p:cNvGrpSpPr>
            <p:nvPr/>
          </p:nvGrpSpPr>
          <p:grpSpPr bwMode="auto">
            <a:xfrm>
              <a:off x="11072285" y="2571751"/>
              <a:ext cx="503767" cy="371475"/>
              <a:chOff x="5032" y="1184"/>
              <a:chExt cx="194" cy="194"/>
            </a:xfrm>
          </p:grpSpPr>
          <p:grpSp>
            <p:nvGrpSpPr>
              <p:cNvPr id="13353" name="Group 24"/>
              <p:cNvGrpSpPr>
                <a:grpSpLocks/>
              </p:cNvGrpSpPr>
              <p:nvPr/>
            </p:nvGrpSpPr>
            <p:grpSpPr bwMode="auto">
              <a:xfrm>
                <a:off x="5032" y="1184"/>
                <a:ext cx="194" cy="194"/>
                <a:chOff x="1459054" y="800726"/>
                <a:chExt cx="306779" cy="306779"/>
              </a:xfrm>
            </p:grpSpPr>
            <p:sp>
              <p:nvSpPr>
                <p:cNvPr id="93" name="Oval 92"/>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p:spPr>
              <p:txBody>
                <a:bodyPr anchor="ctr"/>
                <a:lstStyle/>
                <a:p>
                  <a:pPr algn="ctr" eaLnBrk="0" hangingPunct="0">
                    <a:defRPr/>
                  </a:pPr>
                  <a:endParaRPr lang="en-US">
                    <a:solidFill>
                      <a:schemeClr val="lt1"/>
                    </a:solidFill>
                    <a:latin typeface="+mn-lt"/>
                    <a:ea typeface="MS PGothic" pitchFamily="34" charset="-128"/>
                    <a:cs typeface="+mn-cs"/>
                  </a:endParaRPr>
                </a:p>
              </p:txBody>
            </p:sp>
            <p:sp>
              <p:nvSpPr>
                <p:cNvPr id="94" name="Oval 93"/>
                <p:cNvSpPr>
                  <a:spLocks noChangeAspect="1"/>
                </p:cNvSpPr>
                <p:nvPr/>
              </p:nvSpPr>
              <p:spPr>
                <a:xfrm>
                  <a:off x="1488700" y="830880"/>
                  <a:ext cx="247486" cy="24647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13354" name="Picture 16" descr="Icons_19.png"/>
              <p:cNvPicPr>
                <a:picLocks noChangeAspect="1"/>
              </p:cNvPicPr>
              <p:nvPr/>
            </p:nvPicPr>
            <p:blipFill>
              <a:blip r:embed="rId14"/>
              <a:srcRect/>
              <a:stretch>
                <a:fillRect/>
              </a:stretch>
            </p:blipFill>
            <p:spPr bwMode="auto">
              <a:xfrm>
                <a:off x="5100" y="1212"/>
                <a:ext cx="63" cy="144"/>
              </a:xfrm>
              <a:prstGeom prst="rect">
                <a:avLst/>
              </a:prstGeom>
              <a:noFill/>
              <a:ln w="9525">
                <a:noFill/>
                <a:miter lim="800000"/>
                <a:headEnd/>
                <a:tailEnd/>
              </a:ln>
            </p:spPr>
          </p:pic>
        </p:grpSp>
        <p:cxnSp>
          <p:nvCxnSpPr>
            <p:cNvPr id="95" name="Straight Connector 94"/>
            <p:cNvCxnSpPr/>
            <p:nvPr/>
          </p:nvCxnSpPr>
          <p:spPr bwMode="auto">
            <a:xfrm>
              <a:off x="10716684" y="4202114"/>
              <a:ext cx="260349" cy="1587"/>
            </a:xfrm>
            <a:prstGeom prst="line">
              <a:avLst/>
            </a:prstGeom>
            <a:ln w="38100" cmpd="sng">
              <a:solidFill>
                <a:srgbClr val="16AE4A"/>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sp>
          <p:nvSpPr>
            <p:cNvPr id="2" name="Right Arrow 1"/>
            <p:cNvSpPr/>
            <p:nvPr/>
          </p:nvSpPr>
          <p:spPr>
            <a:xfrm>
              <a:off x="3107267" y="2981325"/>
              <a:ext cx="1553633" cy="363538"/>
            </a:xfrm>
            <a:prstGeom prst="rightArrow">
              <a:avLst/>
            </a:prstGeom>
            <a:solidFill>
              <a:srgbClr val="83D1F5">
                <a:alpha val="4902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98" name="Right Arrow 97"/>
            <p:cNvSpPr/>
            <p:nvPr/>
          </p:nvSpPr>
          <p:spPr>
            <a:xfrm flipH="1">
              <a:off x="7088718" y="2954339"/>
              <a:ext cx="1555749" cy="363537"/>
            </a:xfrm>
            <a:prstGeom prst="rightArrow">
              <a:avLst/>
            </a:prstGeom>
            <a:solidFill>
              <a:srgbClr val="83D1F5">
                <a:alpha val="4902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99" name="Right Arrow 98"/>
            <p:cNvSpPr/>
            <p:nvPr/>
          </p:nvSpPr>
          <p:spPr>
            <a:xfrm rot="16200000">
              <a:off x="5421843" y="4453467"/>
              <a:ext cx="863600" cy="484716"/>
            </a:xfrm>
            <a:prstGeom prst="rightArrow">
              <a:avLst/>
            </a:prstGeom>
            <a:solidFill>
              <a:srgbClr val="83D1F5">
                <a:alpha val="4902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13348" name="Rectangle 3"/>
            <p:cNvSpPr>
              <a:spLocks noChangeArrowheads="1"/>
            </p:cNvSpPr>
            <p:nvPr/>
          </p:nvSpPr>
          <p:spPr bwMode="auto">
            <a:xfrm>
              <a:off x="1200151" y="1695006"/>
              <a:ext cx="9770533" cy="646331"/>
            </a:xfrm>
            <a:prstGeom prst="rect">
              <a:avLst/>
            </a:prstGeom>
            <a:noFill/>
            <a:ln w="9525">
              <a:noFill/>
              <a:miter lim="800000"/>
              <a:headEnd/>
              <a:tailEnd/>
            </a:ln>
          </p:spPr>
          <p:txBody>
            <a:bodyPr>
              <a:spAutoFit/>
            </a:bodyPr>
            <a:lstStyle/>
            <a:p>
              <a:pPr algn="ctr" eaLnBrk="0" hangingPunct="0"/>
              <a:r>
                <a:rPr lang="en-US" b="1" i="1" dirty="0"/>
                <a:t>Business Users use what’s available, not what is best.  </a:t>
              </a:r>
              <a:br>
                <a:rPr lang="en-US" b="1" i="1" dirty="0"/>
              </a:br>
              <a:r>
                <a:rPr lang="en-US" b="1" i="1" dirty="0"/>
                <a:t>Data must go from the hands of the few and to the hands of the many.</a:t>
              </a:r>
              <a:endParaRPr lang="en-US" b="1" dirty="0"/>
            </a:p>
          </p:txBody>
        </p:sp>
        <p:pic>
          <p:nvPicPr>
            <p:cNvPr id="13349" name="Picture 86"/>
            <p:cNvPicPr>
              <a:picLocks noChangeAspect="1" noChangeArrowheads="1"/>
            </p:cNvPicPr>
            <p:nvPr/>
          </p:nvPicPr>
          <p:blipFill>
            <a:blip r:embed="rId15"/>
            <a:srcRect/>
            <a:stretch>
              <a:fillRect/>
            </a:stretch>
          </p:blipFill>
          <p:spPr bwMode="auto">
            <a:xfrm>
              <a:off x="4987249" y="2625726"/>
              <a:ext cx="1736677" cy="1349375"/>
            </a:xfrm>
            <a:prstGeom prst="rect">
              <a:avLst/>
            </a:prstGeom>
            <a:noFill/>
            <a:ln w="9525">
              <a:noFill/>
              <a:miter lim="800000"/>
              <a:headEnd/>
              <a:tailEnd/>
            </a:ln>
          </p:spPr>
        </p:pic>
        <p:pic>
          <p:nvPicPr>
            <p:cNvPr id="13350" name="Picture 2" descr="http://icons.iconarchive.com/icons/icons-land/vista-people/128/Office-Customer-Female-Light-icon.png"/>
            <p:cNvPicPr>
              <a:picLocks noChangeAspect="1" noChangeArrowheads="1"/>
            </p:cNvPicPr>
            <p:nvPr/>
          </p:nvPicPr>
          <p:blipFill>
            <a:blip r:embed="rId16"/>
            <a:srcRect/>
            <a:stretch>
              <a:fillRect/>
            </a:stretch>
          </p:blipFill>
          <p:spPr bwMode="auto">
            <a:xfrm>
              <a:off x="8964084" y="2408238"/>
              <a:ext cx="1219200" cy="914400"/>
            </a:xfrm>
            <a:prstGeom prst="rect">
              <a:avLst/>
            </a:prstGeom>
            <a:noFill/>
            <a:ln w="9525">
              <a:noFill/>
              <a:miter lim="800000"/>
              <a:headEnd/>
              <a:tailEnd/>
            </a:ln>
          </p:spPr>
        </p:pic>
        <p:pic>
          <p:nvPicPr>
            <p:cNvPr id="13351" name="Picture 16" descr="Person Male Dark icon"/>
            <p:cNvPicPr>
              <a:picLocks noChangeAspect="1" noChangeArrowheads="1"/>
            </p:cNvPicPr>
            <p:nvPr/>
          </p:nvPicPr>
          <p:blipFill>
            <a:blip r:embed="rId17"/>
            <a:srcRect/>
            <a:stretch>
              <a:fillRect/>
            </a:stretch>
          </p:blipFill>
          <p:spPr bwMode="auto">
            <a:xfrm>
              <a:off x="5441951" y="5575300"/>
              <a:ext cx="1219200" cy="914400"/>
            </a:xfrm>
            <a:prstGeom prst="rect">
              <a:avLst/>
            </a:prstGeom>
            <a:noFill/>
            <a:ln w="9525">
              <a:noFill/>
              <a:miter lim="800000"/>
              <a:headEnd/>
              <a:tailEnd/>
            </a:ln>
          </p:spPr>
        </p:pic>
        <p:pic>
          <p:nvPicPr>
            <p:cNvPr id="13352" name="Picture 8" descr="People Patient Male icon"/>
            <p:cNvPicPr>
              <a:picLocks noChangeAspect="1" noChangeArrowheads="1"/>
            </p:cNvPicPr>
            <p:nvPr/>
          </p:nvPicPr>
          <p:blipFill>
            <a:blip r:embed="rId18"/>
            <a:srcRect/>
            <a:stretch>
              <a:fillRect/>
            </a:stretch>
          </p:blipFill>
          <p:spPr bwMode="auto">
            <a:xfrm>
              <a:off x="1885951" y="2476500"/>
              <a:ext cx="1219200" cy="914400"/>
            </a:xfrm>
            <a:prstGeom prst="rect">
              <a:avLst/>
            </a:prstGeom>
            <a:noFill/>
            <a:ln w="9525">
              <a:noFill/>
              <a:miter lim="800000"/>
              <a:headEnd/>
              <a:tailEnd/>
            </a:ln>
          </p:spPr>
        </p:pic>
      </p:grpSp>
    </p:spTree>
    <p:extLst>
      <p:ext uri="{BB962C8B-B14F-4D97-AF65-F5344CB8AC3E}">
        <p14:creationId xmlns:p14="http://schemas.microsoft.com/office/powerpoint/2010/main" val="54626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BD03B8-0337-1347-81F0-76FA616225AC}"/>
              </a:ext>
            </a:extLst>
          </p:cNvPr>
          <p:cNvSpPr>
            <a:spLocks noGrp="1"/>
          </p:cNvSpPr>
          <p:nvPr>
            <p:ph type="sldNum" sz="quarter" idx="10"/>
          </p:nvPr>
        </p:nvSpPr>
        <p:spPr/>
        <p:txBody>
          <a:bodyPr/>
          <a:lstStyle/>
          <a:p>
            <a:fld id="{D0BE6F14-FF48-0F4F-A8AA-2E3F25371E4A}" type="slidenum">
              <a:rPr lang="en-US" noProof="0" smtClean="0"/>
              <a:pPr/>
              <a:t>6</a:t>
            </a:fld>
            <a:endParaRPr lang="en-US" noProof="0"/>
          </a:p>
        </p:txBody>
      </p:sp>
      <p:sp>
        <p:nvSpPr>
          <p:cNvPr id="5" name="Rectangle 4">
            <a:extLst>
              <a:ext uri="{FF2B5EF4-FFF2-40B4-BE49-F238E27FC236}">
                <a16:creationId xmlns:a16="http://schemas.microsoft.com/office/drawing/2014/main" id="{8DE96F92-F85A-034B-B7AB-E38EC5053BB5}"/>
              </a:ext>
            </a:extLst>
          </p:cNvPr>
          <p:cNvSpPr/>
          <p:nvPr/>
        </p:nvSpPr>
        <p:spPr>
          <a:xfrm>
            <a:off x="0" y="6408"/>
            <a:ext cx="2787267" cy="6858000"/>
          </a:xfrm>
          <a:prstGeom prst="rect">
            <a:avLst/>
          </a:prstGeom>
          <a:solidFill>
            <a:schemeClr val="bg2">
              <a:lumMod val="9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Title 5">
            <a:extLst>
              <a:ext uri="{FF2B5EF4-FFF2-40B4-BE49-F238E27FC236}">
                <a16:creationId xmlns:a16="http://schemas.microsoft.com/office/drawing/2014/main" id="{3AC5261B-17C5-7240-B646-8B07F609B8B4}"/>
              </a:ext>
            </a:extLst>
          </p:cNvPr>
          <p:cNvSpPr>
            <a:spLocks noGrp="1"/>
          </p:cNvSpPr>
          <p:nvPr>
            <p:ph type="title"/>
          </p:nvPr>
        </p:nvSpPr>
        <p:spPr>
          <a:xfrm>
            <a:off x="134142" y="1003014"/>
            <a:ext cx="2493441" cy="2575563"/>
          </a:xfrm>
        </p:spPr>
        <p:txBody>
          <a:bodyPr/>
          <a:lstStyle/>
          <a:p>
            <a:pPr defTabSz="914400"/>
            <a:r>
              <a:rPr lang="en-SG" dirty="0"/>
              <a:t>Reasons Why Your Organization Still Isn’t Data-Driven</a:t>
            </a:r>
            <a:br>
              <a:rPr lang="en-SG" b="1" dirty="0"/>
            </a:br>
            <a:endParaRPr lang="en-US" sz="3200" b="0" dirty="0">
              <a:ea typeface="+mn-ea"/>
              <a:cs typeface="+mn-cs"/>
            </a:endParaRPr>
          </a:p>
        </p:txBody>
      </p:sp>
      <p:graphicFrame>
        <p:nvGraphicFramePr>
          <p:cNvPr id="14" name="Chart 13">
            <a:extLst>
              <a:ext uri="{FF2B5EF4-FFF2-40B4-BE49-F238E27FC236}">
                <a16:creationId xmlns:a16="http://schemas.microsoft.com/office/drawing/2014/main" id="{6AD0EBA5-B64D-AA4A-91CE-6AE3F08CE0B7}"/>
              </a:ext>
            </a:extLst>
          </p:cNvPr>
          <p:cNvGraphicFramePr>
            <a:graphicFrameLocks noChangeAspect="1"/>
          </p:cNvGraphicFramePr>
          <p:nvPr>
            <p:extLst>
              <p:ext uri="{D42A27DB-BD31-4B8C-83A1-F6EECF244321}">
                <p14:modId xmlns:p14="http://schemas.microsoft.com/office/powerpoint/2010/main" val="3920324288"/>
              </p:ext>
            </p:extLst>
          </p:nvPr>
        </p:nvGraphicFramePr>
        <p:xfrm>
          <a:off x="3241817" y="3202077"/>
          <a:ext cx="4327098" cy="2884734"/>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3">
            <a:extLst>
              <a:ext uri="{FF2B5EF4-FFF2-40B4-BE49-F238E27FC236}">
                <a16:creationId xmlns:a16="http://schemas.microsoft.com/office/drawing/2014/main" id="{0EB53AAD-3C0A-A24D-9EBD-AD89BAF1C575}"/>
              </a:ext>
            </a:extLst>
          </p:cNvPr>
          <p:cNvSpPr txBox="1">
            <a:spLocks noChangeArrowheads="1"/>
          </p:cNvSpPr>
          <p:nvPr/>
        </p:nvSpPr>
        <p:spPr>
          <a:xfrm>
            <a:off x="4295330" y="3605992"/>
            <a:ext cx="2105855" cy="2103120"/>
          </a:xfrm>
          <a:prstGeom prst="rect">
            <a:avLst/>
          </a:prstGeom>
        </p:spPr>
        <p:txBody>
          <a:bodyPr lIns="0" tIns="0" rIns="0" bIns="0" anchor="ctr"/>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a:lnSpc>
                <a:spcPct val="100000"/>
              </a:lnSpc>
              <a:spcBef>
                <a:spcPts val="1200"/>
              </a:spcBef>
              <a:buNone/>
            </a:pPr>
            <a:r>
              <a:rPr lang="en-US" sz="4800" kern="0" spc="-150" dirty="0">
                <a:solidFill>
                  <a:schemeClr val="tx1">
                    <a:lumMod val="50000"/>
                    <a:lumOff val="50000"/>
                  </a:schemeClr>
                </a:solidFill>
                <a:latin typeface="IBM Plex Sans" charset="0"/>
                <a:ea typeface="IBM Plex Sans" charset="0"/>
                <a:cs typeface="IBM Plex Sans" charset="0"/>
              </a:rPr>
              <a:t>53%</a:t>
            </a:r>
          </a:p>
        </p:txBody>
      </p:sp>
      <p:grpSp>
        <p:nvGrpSpPr>
          <p:cNvPr id="16" name="Group 15">
            <a:extLst>
              <a:ext uri="{FF2B5EF4-FFF2-40B4-BE49-F238E27FC236}">
                <a16:creationId xmlns:a16="http://schemas.microsoft.com/office/drawing/2014/main" id="{4F8914A8-55CD-D64D-A218-1523B5D5C0C8}"/>
              </a:ext>
            </a:extLst>
          </p:cNvPr>
          <p:cNvGrpSpPr/>
          <p:nvPr/>
        </p:nvGrpSpPr>
        <p:grpSpPr>
          <a:xfrm>
            <a:off x="8043748" y="3147440"/>
            <a:ext cx="3843452" cy="2884734"/>
            <a:chOff x="6675120" y="2505456"/>
            <a:chExt cx="4839713" cy="3226478"/>
          </a:xfrm>
        </p:grpSpPr>
        <p:graphicFrame>
          <p:nvGraphicFramePr>
            <p:cNvPr id="17" name="Chart 16">
              <a:extLst>
                <a:ext uri="{FF2B5EF4-FFF2-40B4-BE49-F238E27FC236}">
                  <a16:creationId xmlns:a16="http://schemas.microsoft.com/office/drawing/2014/main" id="{DB3B23E3-D4C0-DD43-A480-79F9F25566C0}"/>
                </a:ext>
              </a:extLst>
            </p:cNvPr>
            <p:cNvGraphicFramePr>
              <a:graphicFrameLocks noChangeAspect="1"/>
            </p:cNvGraphicFramePr>
            <p:nvPr>
              <p:extLst>
                <p:ext uri="{D42A27DB-BD31-4B8C-83A1-F6EECF244321}">
                  <p14:modId xmlns:p14="http://schemas.microsoft.com/office/powerpoint/2010/main" val="580734967"/>
                </p:ext>
              </p:extLst>
            </p:nvPr>
          </p:nvGraphicFramePr>
          <p:xfrm>
            <a:off x="6675120" y="2505456"/>
            <a:ext cx="4839713" cy="3226478"/>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3">
              <a:extLst>
                <a:ext uri="{FF2B5EF4-FFF2-40B4-BE49-F238E27FC236}">
                  <a16:creationId xmlns:a16="http://schemas.microsoft.com/office/drawing/2014/main" id="{61E6713F-6B79-1443-A7C6-D29D6A2235EB}"/>
                </a:ext>
              </a:extLst>
            </p:cNvPr>
            <p:cNvSpPr txBox="1">
              <a:spLocks noChangeArrowheads="1"/>
            </p:cNvSpPr>
            <p:nvPr/>
          </p:nvSpPr>
          <p:spPr>
            <a:xfrm>
              <a:off x="8041937" y="3063240"/>
              <a:ext cx="2105855" cy="2103120"/>
            </a:xfrm>
            <a:prstGeom prst="rect">
              <a:avLst/>
            </a:prstGeom>
          </p:spPr>
          <p:txBody>
            <a:bodyPr lIns="0" tIns="0" rIns="0" bIns="0" anchor="ctr"/>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a:lnSpc>
                  <a:spcPct val="100000"/>
                </a:lnSpc>
                <a:spcBef>
                  <a:spcPts val="1200"/>
                </a:spcBef>
                <a:buNone/>
              </a:pPr>
              <a:r>
                <a:rPr lang="en-US" sz="4800" kern="0" spc="-150" dirty="0">
                  <a:solidFill>
                    <a:schemeClr val="tx1">
                      <a:lumMod val="50000"/>
                      <a:lumOff val="50000"/>
                    </a:schemeClr>
                  </a:solidFill>
                  <a:latin typeface="IBM Plex Sans" charset="0"/>
                  <a:ea typeface="IBM Plex Sans" charset="0"/>
                  <a:cs typeface="IBM Plex Sans" charset="0"/>
                </a:rPr>
                <a:t>21%</a:t>
              </a:r>
            </a:p>
          </p:txBody>
        </p:sp>
      </p:grpSp>
      <p:grpSp>
        <p:nvGrpSpPr>
          <p:cNvPr id="19" name="Group 18">
            <a:extLst>
              <a:ext uri="{FF2B5EF4-FFF2-40B4-BE49-F238E27FC236}">
                <a16:creationId xmlns:a16="http://schemas.microsoft.com/office/drawing/2014/main" id="{9C36157E-60F7-864D-AD94-60C38FD7A2FC}"/>
              </a:ext>
            </a:extLst>
          </p:cNvPr>
          <p:cNvGrpSpPr/>
          <p:nvPr/>
        </p:nvGrpSpPr>
        <p:grpSpPr>
          <a:xfrm>
            <a:off x="3246848" y="92149"/>
            <a:ext cx="4139064" cy="2759378"/>
            <a:chOff x="6675120" y="2505456"/>
            <a:chExt cx="4839713" cy="3226478"/>
          </a:xfrm>
        </p:grpSpPr>
        <p:graphicFrame>
          <p:nvGraphicFramePr>
            <p:cNvPr id="20" name="Chart 19">
              <a:extLst>
                <a:ext uri="{FF2B5EF4-FFF2-40B4-BE49-F238E27FC236}">
                  <a16:creationId xmlns:a16="http://schemas.microsoft.com/office/drawing/2014/main" id="{E30F7CA3-731E-0E4C-87C6-983C8ADCBF18}"/>
                </a:ext>
              </a:extLst>
            </p:cNvPr>
            <p:cNvGraphicFramePr>
              <a:graphicFrameLocks noChangeAspect="1"/>
            </p:cNvGraphicFramePr>
            <p:nvPr>
              <p:extLst>
                <p:ext uri="{D42A27DB-BD31-4B8C-83A1-F6EECF244321}">
                  <p14:modId xmlns:p14="http://schemas.microsoft.com/office/powerpoint/2010/main" val="3732957476"/>
                </p:ext>
              </p:extLst>
            </p:nvPr>
          </p:nvGraphicFramePr>
          <p:xfrm>
            <a:off x="6675120" y="2505456"/>
            <a:ext cx="4839713" cy="3226478"/>
          </p:xfrm>
          <a:graphic>
            <a:graphicData uri="http://schemas.openxmlformats.org/drawingml/2006/chart">
              <c:chart xmlns:c="http://schemas.openxmlformats.org/drawingml/2006/chart" xmlns:r="http://schemas.openxmlformats.org/officeDocument/2006/relationships" r:id="rId5"/>
            </a:graphicData>
          </a:graphic>
        </p:graphicFrame>
        <p:sp>
          <p:nvSpPr>
            <p:cNvPr id="21" name="Rectangle 3">
              <a:extLst>
                <a:ext uri="{FF2B5EF4-FFF2-40B4-BE49-F238E27FC236}">
                  <a16:creationId xmlns:a16="http://schemas.microsoft.com/office/drawing/2014/main" id="{D24972D6-B1A3-B344-931D-0CA424054F18}"/>
                </a:ext>
              </a:extLst>
            </p:cNvPr>
            <p:cNvSpPr txBox="1">
              <a:spLocks noChangeArrowheads="1"/>
            </p:cNvSpPr>
            <p:nvPr/>
          </p:nvSpPr>
          <p:spPr>
            <a:xfrm>
              <a:off x="8041937" y="3063240"/>
              <a:ext cx="2105855" cy="2103120"/>
            </a:xfrm>
            <a:prstGeom prst="rect">
              <a:avLst/>
            </a:prstGeom>
          </p:spPr>
          <p:txBody>
            <a:bodyPr lIns="0" tIns="0" rIns="0" bIns="0" anchor="ctr"/>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a:lnSpc>
                  <a:spcPct val="100000"/>
                </a:lnSpc>
                <a:spcBef>
                  <a:spcPts val="1200"/>
                </a:spcBef>
                <a:buNone/>
              </a:pPr>
              <a:r>
                <a:rPr lang="en-US" sz="4800" kern="0" spc="-150" dirty="0">
                  <a:solidFill>
                    <a:schemeClr val="tx1">
                      <a:lumMod val="50000"/>
                      <a:lumOff val="50000"/>
                    </a:schemeClr>
                  </a:solidFill>
                  <a:latin typeface="IBM Plex Sans" charset="0"/>
                  <a:ea typeface="IBM Plex Sans" charset="0"/>
                  <a:cs typeface="IBM Plex Sans" charset="0"/>
                </a:rPr>
                <a:t>33%</a:t>
              </a:r>
            </a:p>
          </p:txBody>
        </p:sp>
      </p:grpSp>
      <p:graphicFrame>
        <p:nvGraphicFramePr>
          <p:cNvPr id="22" name="Chart 21">
            <a:extLst>
              <a:ext uri="{FF2B5EF4-FFF2-40B4-BE49-F238E27FC236}">
                <a16:creationId xmlns:a16="http://schemas.microsoft.com/office/drawing/2014/main" id="{EECA90F7-1DB9-C948-8857-DD322FD10D01}"/>
              </a:ext>
            </a:extLst>
          </p:cNvPr>
          <p:cNvGraphicFramePr>
            <a:graphicFrameLocks noChangeAspect="1"/>
          </p:cNvGraphicFramePr>
          <p:nvPr>
            <p:extLst>
              <p:ext uri="{D42A27DB-BD31-4B8C-83A1-F6EECF244321}">
                <p14:modId xmlns:p14="http://schemas.microsoft.com/office/powerpoint/2010/main" val="1186375932"/>
              </p:ext>
            </p:extLst>
          </p:nvPr>
        </p:nvGraphicFramePr>
        <p:xfrm>
          <a:off x="7965784" y="77842"/>
          <a:ext cx="4139064" cy="2759378"/>
        </p:xfrm>
        <a:graphic>
          <a:graphicData uri="http://schemas.openxmlformats.org/drawingml/2006/chart">
            <c:chart xmlns:c="http://schemas.openxmlformats.org/drawingml/2006/chart" xmlns:r="http://schemas.openxmlformats.org/officeDocument/2006/relationships" r:id="rId6"/>
          </a:graphicData>
        </a:graphic>
      </p:graphicFrame>
      <p:sp>
        <p:nvSpPr>
          <p:cNvPr id="23" name="Rectangle 3">
            <a:extLst>
              <a:ext uri="{FF2B5EF4-FFF2-40B4-BE49-F238E27FC236}">
                <a16:creationId xmlns:a16="http://schemas.microsoft.com/office/drawing/2014/main" id="{46253FEC-A066-0D46-9D9A-BB5EF3E5F6F1}"/>
              </a:ext>
            </a:extLst>
          </p:cNvPr>
          <p:cNvSpPr txBox="1">
            <a:spLocks noChangeArrowheads="1"/>
          </p:cNvSpPr>
          <p:nvPr/>
        </p:nvSpPr>
        <p:spPr>
          <a:xfrm>
            <a:off x="9024871" y="416746"/>
            <a:ext cx="2105855" cy="2103120"/>
          </a:xfrm>
          <a:prstGeom prst="rect">
            <a:avLst/>
          </a:prstGeom>
        </p:spPr>
        <p:txBody>
          <a:bodyPr lIns="0" tIns="0" rIns="0" bIns="0" anchor="ctr"/>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a:lnSpc>
                <a:spcPct val="100000"/>
              </a:lnSpc>
              <a:spcBef>
                <a:spcPts val="1200"/>
              </a:spcBef>
              <a:buNone/>
            </a:pPr>
            <a:r>
              <a:rPr lang="en-US" sz="4800" kern="0" spc="-150" dirty="0">
                <a:solidFill>
                  <a:schemeClr val="tx1">
                    <a:lumMod val="50000"/>
                    <a:lumOff val="50000"/>
                  </a:schemeClr>
                </a:solidFill>
                <a:latin typeface="IBM Plex Sans" charset="0"/>
                <a:ea typeface="IBM Plex Sans" charset="0"/>
                <a:cs typeface="IBM Plex Sans" charset="0"/>
              </a:rPr>
              <a:t>61%</a:t>
            </a:r>
          </a:p>
        </p:txBody>
      </p:sp>
      <p:sp>
        <p:nvSpPr>
          <p:cNvPr id="24" name="Title 5">
            <a:extLst>
              <a:ext uri="{FF2B5EF4-FFF2-40B4-BE49-F238E27FC236}">
                <a16:creationId xmlns:a16="http://schemas.microsoft.com/office/drawing/2014/main" id="{4C46819C-10E5-C84E-ADB5-F08C2731F002}"/>
              </a:ext>
            </a:extLst>
          </p:cNvPr>
          <p:cNvSpPr txBox="1">
            <a:spLocks/>
          </p:cNvSpPr>
          <p:nvPr/>
        </p:nvSpPr>
        <p:spPr>
          <a:xfrm>
            <a:off x="4282377" y="2732956"/>
            <a:ext cx="2023124" cy="399174"/>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a:lstStyle>
          <a:p>
            <a:pPr defTabSz="914400"/>
            <a:r>
              <a:rPr lang="en-SG" sz="2000" dirty="0"/>
              <a:t>Poor Data Quality</a:t>
            </a:r>
            <a:endParaRPr lang="en-US" sz="2000" dirty="0">
              <a:ea typeface="+mn-ea"/>
              <a:cs typeface="+mn-cs"/>
            </a:endParaRPr>
          </a:p>
        </p:txBody>
      </p:sp>
      <p:sp>
        <p:nvSpPr>
          <p:cNvPr id="25" name="Rectangle 24">
            <a:extLst>
              <a:ext uri="{FF2B5EF4-FFF2-40B4-BE49-F238E27FC236}">
                <a16:creationId xmlns:a16="http://schemas.microsoft.com/office/drawing/2014/main" id="{1C9C5A90-3BF3-FB49-B268-1DC98C0EA7BD}"/>
              </a:ext>
            </a:extLst>
          </p:cNvPr>
          <p:cNvSpPr/>
          <p:nvPr/>
        </p:nvSpPr>
        <p:spPr>
          <a:xfrm>
            <a:off x="2787267" y="6618187"/>
            <a:ext cx="9317581" cy="246221"/>
          </a:xfrm>
          <a:prstGeom prst="rect">
            <a:avLst/>
          </a:prstGeom>
        </p:spPr>
        <p:txBody>
          <a:bodyPr wrap="square">
            <a:spAutoFit/>
          </a:bodyPr>
          <a:lstStyle/>
          <a:p>
            <a:r>
              <a:rPr lang="en-US" sz="1000" dirty="0"/>
              <a:t>Source: https://</a:t>
            </a:r>
            <a:r>
              <a:rPr lang="en-US" sz="1000" dirty="0" err="1"/>
              <a:t>www.forbes.com</a:t>
            </a:r>
            <a:r>
              <a:rPr lang="en-US" sz="1000" dirty="0"/>
              <a:t>/sites/</a:t>
            </a:r>
            <a:r>
              <a:rPr lang="en-US" sz="1000" dirty="0" err="1"/>
              <a:t>brentdykes</a:t>
            </a:r>
            <a:r>
              <a:rPr lang="en-US" sz="1000" dirty="0"/>
              <a:t>/2021/06/01/10-reasons-why-your-organization-still-isnt-data-driven/?</a:t>
            </a:r>
            <a:r>
              <a:rPr lang="en-US" sz="1000" dirty="0" err="1"/>
              <a:t>sh</a:t>
            </a:r>
            <a:r>
              <a:rPr lang="en-US" sz="1000" dirty="0"/>
              <a:t>=668c19207d80</a:t>
            </a:r>
          </a:p>
        </p:txBody>
      </p:sp>
      <p:sp>
        <p:nvSpPr>
          <p:cNvPr id="26" name="Rectangle 25">
            <a:extLst>
              <a:ext uri="{FF2B5EF4-FFF2-40B4-BE49-F238E27FC236}">
                <a16:creationId xmlns:a16="http://schemas.microsoft.com/office/drawing/2014/main" id="{3A76904D-6E0C-A140-9E76-C8DC3A35E6CF}"/>
              </a:ext>
            </a:extLst>
          </p:cNvPr>
          <p:cNvSpPr/>
          <p:nvPr/>
        </p:nvSpPr>
        <p:spPr>
          <a:xfrm>
            <a:off x="3562258" y="5907857"/>
            <a:ext cx="3777047" cy="400110"/>
          </a:xfrm>
          <a:prstGeom prst="rect">
            <a:avLst/>
          </a:prstGeom>
        </p:spPr>
        <p:txBody>
          <a:bodyPr wrap="square">
            <a:spAutoFit/>
          </a:bodyPr>
          <a:lstStyle/>
          <a:p>
            <a:r>
              <a:rPr lang="en-SG" sz="2000" dirty="0">
                <a:latin typeface="+mj-lt"/>
                <a:cs typeface="Arial" charset="0"/>
              </a:rPr>
              <a:t>No single version of truth</a:t>
            </a:r>
          </a:p>
        </p:txBody>
      </p:sp>
      <p:sp>
        <p:nvSpPr>
          <p:cNvPr id="27" name="Rectangle 26">
            <a:extLst>
              <a:ext uri="{FF2B5EF4-FFF2-40B4-BE49-F238E27FC236}">
                <a16:creationId xmlns:a16="http://schemas.microsoft.com/office/drawing/2014/main" id="{59883102-8632-9846-84DE-4FB13D134CF2}"/>
              </a:ext>
            </a:extLst>
          </p:cNvPr>
          <p:cNvSpPr/>
          <p:nvPr/>
        </p:nvSpPr>
        <p:spPr>
          <a:xfrm>
            <a:off x="8694442" y="2647206"/>
            <a:ext cx="2766714" cy="400110"/>
          </a:xfrm>
          <a:prstGeom prst="rect">
            <a:avLst/>
          </a:prstGeom>
        </p:spPr>
        <p:txBody>
          <a:bodyPr wrap="square">
            <a:spAutoFit/>
          </a:bodyPr>
          <a:lstStyle/>
          <a:p>
            <a:r>
              <a:rPr lang="en-SG" sz="2000" dirty="0">
                <a:latin typeface="+mj-lt"/>
                <a:cs typeface="Arial" charset="0"/>
              </a:rPr>
              <a:t>Difficult-to-use tools</a:t>
            </a:r>
          </a:p>
        </p:txBody>
      </p:sp>
      <p:sp>
        <p:nvSpPr>
          <p:cNvPr id="28" name="Rectangle 27">
            <a:extLst>
              <a:ext uri="{FF2B5EF4-FFF2-40B4-BE49-F238E27FC236}">
                <a16:creationId xmlns:a16="http://schemas.microsoft.com/office/drawing/2014/main" id="{A8DE45D7-222F-E04D-B24E-558F8E8FC648}"/>
              </a:ext>
            </a:extLst>
          </p:cNvPr>
          <p:cNvSpPr/>
          <p:nvPr/>
        </p:nvSpPr>
        <p:spPr>
          <a:xfrm>
            <a:off x="8834721" y="5907857"/>
            <a:ext cx="2311851" cy="400110"/>
          </a:xfrm>
          <a:prstGeom prst="rect">
            <a:avLst/>
          </a:prstGeom>
        </p:spPr>
        <p:txBody>
          <a:bodyPr wrap="none">
            <a:spAutoFit/>
          </a:bodyPr>
          <a:lstStyle/>
          <a:p>
            <a:r>
              <a:rPr lang="en-SG" sz="2000" dirty="0">
                <a:latin typeface="+mj-lt"/>
                <a:cs typeface="Arial" charset="0"/>
              </a:rPr>
              <a:t>Weak data literacy</a:t>
            </a:r>
          </a:p>
        </p:txBody>
      </p:sp>
    </p:spTree>
    <p:extLst>
      <p:ext uri="{BB962C8B-B14F-4D97-AF65-F5344CB8AC3E}">
        <p14:creationId xmlns:p14="http://schemas.microsoft.com/office/powerpoint/2010/main" val="377960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D54D-054C-42FA-AAB5-62EB760F4852}"/>
              </a:ext>
            </a:extLst>
          </p:cNvPr>
          <p:cNvSpPr>
            <a:spLocks noGrp="1"/>
          </p:cNvSpPr>
          <p:nvPr>
            <p:ph type="title"/>
          </p:nvPr>
        </p:nvSpPr>
        <p:spPr>
          <a:xfrm>
            <a:off x="154193" y="253369"/>
            <a:ext cx="11582400" cy="667512"/>
          </a:xfrm>
        </p:spPr>
        <p:txBody>
          <a:bodyPr/>
          <a:lstStyle/>
          <a:p>
            <a:r>
              <a:rPr lang="en-US" dirty="0"/>
              <a:t>Data Refinery Features</a:t>
            </a:r>
            <a:endParaRPr lang="en-SG" dirty="0"/>
          </a:p>
        </p:txBody>
      </p:sp>
      <p:sp>
        <p:nvSpPr>
          <p:cNvPr id="3" name="Slide Number Placeholder 2">
            <a:extLst>
              <a:ext uri="{FF2B5EF4-FFF2-40B4-BE49-F238E27FC236}">
                <a16:creationId xmlns:a16="http://schemas.microsoft.com/office/drawing/2014/main" id="{26453726-9E08-4CD7-958C-6A06C274DF41}"/>
              </a:ext>
            </a:extLst>
          </p:cNvPr>
          <p:cNvSpPr>
            <a:spLocks noGrp="1"/>
          </p:cNvSpPr>
          <p:nvPr>
            <p:ph type="sldNum" sz="quarter" idx="10"/>
          </p:nvPr>
        </p:nvSpPr>
        <p:spPr/>
        <p:txBody>
          <a:bodyPr/>
          <a:lstStyle/>
          <a:p>
            <a:fld id="{D0BE6F14-FF48-0F4F-A8AA-2E3F25371E4A}" type="slidenum">
              <a:rPr lang="en-US" noProof="0" smtClean="0"/>
              <a:pPr/>
              <a:t>7</a:t>
            </a:fld>
            <a:endParaRPr lang="en-US" noProof="0"/>
          </a:p>
        </p:txBody>
      </p:sp>
      <p:sp>
        <p:nvSpPr>
          <p:cNvPr id="6" name="TextBox 5">
            <a:extLst>
              <a:ext uri="{FF2B5EF4-FFF2-40B4-BE49-F238E27FC236}">
                <a16:creationId xmlns:a16="http://schemas.microsoft.com/office/drawing/2014/main" id="{73693572-A798-47A6-B883-4B4F1627E207}"/>
              </a:ext>
            </a:extLst>
          </p:cNvPr>
          <p:cNvSpPr txBox="1"/>
          <p:nvPr/>
        </p:nvSpPr>
        <p:spPr>
          <a:xfrm>
            <a:off x="502023" y="1200634"/>
            <a:ext cx="6094268" cy="369332"/>
          </a:xfrm>
          <a:prstGeom prst="rect">
            <a:avLst/>
          </a:prstGeom>
          <a:noFill/>
        </p:spPr>
        <p:txBody>
          <a:bodyPr wrap="square">
            <a:spAutoFit/>
          </a:bodyPr>
          <a:lstStyle/>
          <a:p>
            <a:pPr algn="l" fontAlgn="base"/>
            <a:r>
              <a:rPr lang="en-US" b="1" i="0" dirty="0">
                <a:solidFill>
                  <a:srgbClr val="262626"/>
                </a:solidFill>
                <a:effectLst/>
                <a:latin typeface="IBM Plex Sans" panose="020B0503050203000203" pitchFamily="34" charset="0"/>
              </a:rPr>
              <a:t>Analyze and transform your data</a:t>
            </a:r>
          </a:p>
        </p:txBody>
      </p:sp>
      <p:sp>
        <p:nvSpPr>
          <p:cNvPr id="8" name="TextBox 7">
            <a:extLst>
              <a:ext uri="{FF2B5EF4-FFF2-40B4-BE49-F238E27FC236}">
                <a16:creationId xmlns:a16="http://schemas.microsoft.com/office/drawing/2014/main" id="{E2FBA2F8-1054-4378-A02E-083170EFE7B9}"/>
              </a:ext>
            </a:extLst>
          </p:cNvPr>
          <p:cNvSpPr txBox="1"/>
          <p:nvPr/>
        </p:nvSpPr>
        <p:spPr>
          <a:xfrm>
            <a:off x="502022" y="1562303"/>
            <a:ext cx="11869271" cy="646331"/>
          </a:xfrm>
          <a:prstGeom prst="rect">
            <a:avLst/>
          </a:prstGeom>
          <a:noFill/>
        </p:spPr>
        <p:txBody>
          <a:bodyPr wrap="square">
            <a:spAutoFit/>
          </a:bodyPr>
          <a:lstStyle/>
          <a:p>
            <a:r>
              <a:rPr lang="en-US" b="0" i="0" dirty="0">
                <a:solidFill>
                  <a:srgbClr val="525252"/>
                </a:solidFill>
                <a:effectLst/>
                <a:latin typeface="IBM Plex Sans" panose="020B0503050203000203" pitchFamily="34" charset="0"/>
              </a:rPr>
              <a:t>Interactively discover, cleanse and transform your data with over 100 built-in operations. No coding skills are required.</a:t>
            </a:r>
            <a:endParaRPr lang="en-SG" dirty="0"/>
          </a:p>
        </p:txBody>
      </p:sp>
      <p:pic>
        <p:nvPicPr>
          <p:cNvPr id="20" name="Picture 19">
            <a:extLst>
              <a:ext uri="{FF2B5EF4-FFF2-40B4-BE49-F238E27FC236}">
                <a16:creationId xmlns:a16="http://schemas.microsoft.com/office/drawing/2014/main" id="{671BB352-4042-41DB-9FDB-B3F08B1344AD}"/>
              </a:ext>
            </a:extLst>
          </p:cNvPr>
          <p:cNvPicPr>
            <a:picLocks noChangeAspect="1"/>
          </p:cNvPicPr>
          <p:nvPr/>
        </p:nvPicPr>
        <p:blipFill rotWithShape="1">
          <a:blip r:embed="rId3"/>
          <a:srcRect r="15326"/>
          <a:stretch/>
        </p:blipFill>
        <p:spPr>
          <a:xfrm>
            <a:off x="2028391" y="2059782"/>
            <a:ext cx="8356324" cy="4466965"/>
          </a:xfrm>
          <a:prstGeom prst="rect">
            <a:avLst/>
          </a:prstGeom>
        </p:spPr>
      </p:pic>
      <p:sp>
        <p:nvSpPr>
          <p:cNvPr id="9" name="Flowchart: Delay 8">
            <a:extLst>
              <a:ext uri="{FF2B5EF4-FFF2-40B4-BE49-F238E27FC236}">
                <a16:creationId xmlns:a16="http://schemas.microsoft.com/office/drawing/2014/main" id="{09116E32-1DC3-426F-AAF4-AA0CFE77038E}"/>
              </a:ext>
            </a:extLst>
          </p:cNvPr>
          <p:cNvSpPr/>
          <p:nvPr/>
        </p:nvSpPr>
        <p:spPr>
          <a:xfrm>
            <a:off x="0" y="1035948"/>
            <a:ext cx="502023" cy="707315"/>
          </a:xfrm>
          <a:prstGeom prst="flowChartDelay">
            <a:avLst/>
          </a:prstGeom>
          <a:solidFill>
            <a:srgbClr val="0064FF"/>
          </a:solidFill>
          <a:ln>
            <a:noFill/>
          </a:ln>
        </p:spPr>
        <p:txBody>
          <a:bodyPr wrap="square" lIns="0" tIns="0" rIns="0" bIns="0" rtlCol="0" anchor="ctr">
            <a:noAutofit/>
          </a:bodyPr>
          <a:lstStyle/>
          <a:p>
            <a:pPr algn="ctr"/>
            <a:r>
              <a:rPr lang="en-US" sz="2000" dirty="0">
                <a:solidFill>
                  <a:srgbClr val="FFFFFF"/>
                </a:solidFill>
                <a:latin typeface="Arial"/>
                <a:cs typeface="Arial"/>
              </a:rPr>
              <a:t>1</a:t>
            </a:r>
            <a:endParaRPr lang="en-SG" sz="2000" dirty="0" err="1">
              <a:solidFill>
                <a:srgbClr val="FFFFFF"/>
              </a:solidFill>
              <a:latin typeface="Arial"/>
              <a:cs typeface="Arial"/>
            </a:endParaRPr>
          </a:p>
        </p:txBody>
      </p:sp>
    </p:spTree>
    <p:extLst>
      <p:ext uri="{BB962C8B-B14F-4D97-AF65-F5344CB8AC3E}">
        <p14:creationId xmlns:p14="http://schemas.microsoft.com/office/powerpoint/2010/main" val="122320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10" y="105445"/>
            <a:ext cx="8534400" cy="850392"/>
          </a:xfrm>
        </p:spPr>
        <p:txBody>
          <a:bodyPr/>
          <a:lstStyle/>
          <a:p>
            <a:r>
              <a:rPr lang="en-US" dirty="0"/>
              <a:t>Operations for Refining Data</a:t>
            </a:r>
          </a:p>
        </p:txBody>
      </p:sp>
      <p:sp>
        <p:nvSpPr>
          <p:cNvPr id="4" name="Footer Placeholder 3"/>
          <p:cNvSpPr>
            <a:spLocks noGrp="1"/>
          </p:cNvSpPr>
          <p:nvPr>
            <p:ph type="ftr" sz="quarter" idx="4294967295"/>
          </p:nvPr>
        </p:nvSpPr>
        <p:spPr>
          <a:xfrm>
            <a:off x="304800" y="6435307"/>
            <a:ext cx="8534400" cy="182880"/>
          </a:xfrm>
        </p:spPr>
        <p:txBody>
          <a:bodyPr/>
          <a:lstStyle/>
          <a:p>
            <a:r>
              <a:rPr lang="en-US"/>
              <a:t>IBM Watson AI / Watson &amp; Cloud Platform Expert Services / December 2018 / © 2018 IBM Corporation</a:t>
            </a:r>
            <a:endParaRPr lang="en-US" dirty="0"/>
          </a:p>
        </p:txBody>
      </p:sp>
      <p:sp>
        <p:nvSpPr>
          <p:cNvPr id="9" name="Oval 8">
            <a:extLst>
              <a:ext uri="{FF2B5EF4-FFF2-40B4-BE49-F238E27FC236}">
                <a16:creationId xmlns:a16="http://schemas.microsoft.com/office/drawing/2014/main" id="{584DFD25-4371-384D-BC56-9B59D524FA42}"/>
              </a:ext>
            </a:extLst>
          </p:cNvPr>
          <p:cNvSpPr/>
          <p:nvPr/>
        </p:nvSpPr>
        <p:spPr>
          <a:xfrm>
            <a:off x="6883009" y="3214218"/>
            <a:ext cx="995680" cy="355600"/>
          </a:xfrm>
          <a:prstGeom prst="ellipse">
            <a:avLst/>
          </a:prstGeom>
          <a:ln>
            <a:solidFill>
              <a:srgbClr val="FF0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1" name="Text Placeholder 6">
            <a:extLst>
              <a:ext uri="{FF2B5EF4-FFF2-40B4-BE49-F238E27FC236}">
                <a16:creationId xmlns:a16="http://schemas.microsoft.com/office/drawing/2014/main" id="{B65C3384-28F3-EE4C-A425-C4AF9025753D}"/>
              </a:ext>
            </a:extLst>
          </p:cNvPr>
          <p:cNvSpPr>
            <a:spLocks noGrp="1"/>
          </p:cNvSpPr>
          <p:nvPr>
            <p:ph type="body" sz="quarter" idx="12"/>
          </p:nvPr>
        </p:nvSpPr>
        <p:spPr>
          <a:xfrm>
            <a:off x="6186038" y="617803"/>
            <a:ext cx="5483591" cy="1267307"/>
          </a:xfrm>
        </p:spPr>
        <p:txBody>
          <a:bodyPr anchor="b"/>
          <a:lstStyle/>
          <a:p>
            <a:pPr marL="0" lvl="1" indent="0">
              <a:spcBef>
                <a:spcPts val="600"/>
              </a:spcBef>
              <a:buNone/>
            </a:pPr>
            <a:r>
              <a:rPr lang="en-US" sz="1800" dirty="0"/>
              <a:t>Data Refinery also provides the ability to define additional refinement capabilities through a set of </a:t>
            </a:r>
            <a:r>
              <a:rPr lang="en-US" sz="1800" dirty="0" err="1"/>
              <a:t>dplyr</a:t>
            </a:r>
            <a:r>
              <a:rPr lang="en-US" sz="1800" dirty="0"/>
              <a:t> functions with guided prompts</a:t>
            </a:r>
          </a:p>
        </p:txBody>
      </p:sp>
      <p:sp>
        <p:nvSpPr>
          <p:cNvPr id="3" name="Slide Number Placeholder 2">
            <a:extLst>
              <a:ext uri="{FF2B5EF4-FFF2-40B4-BE49-F238E27FC236}">
                <a16:creationId xmlns:a16="http://schemas.microsoft.com/office/drawing/2014/main" id="{76D8F169-D136-A14F-8FB3-6861E8CE88F9}"/>
              </a:ext>
            </a:extLst>
          </p:cNvPr>
          <p:cNvSpPr>
            <a:spLocks noGrp="1"/>
          </p:cNvSpPr>
          <p:nvPr>
            <p:ph type="sldNum" sz="quarter" idx="10"/>
          </p:nvPr>
        </p:nvSpPr>
        <p:spPr/>
        <p:txBody>
          <a:bodyPr/>
          <a:lstStyle/>
          <a:p>
            <a:fld id="{3FD999D4-B456-9943-89B7-30D56181CE18}" type="slidenum">
              <a:rPr lang="en-US" smtClean="0"/>
              <a:pPr/>
              <a:t>8</a:t>
            </a:fld>
            <a:endParaRPr lang="en-US" dirty="0"/>
          </a:p>
        </p:txBody>
      </p:sp>
      <p:pic>
        <p:nvPicPr>
          <p:cNvPr id="6" name="Picture 5">
            <a:extLst>
              <a:ext uri="{FF2B5EF4-FFF2-40B4-BE49-F238E27FC236}">
                <a16:creationId xmlns:a16="http://schemas.microsoft.com/office/drawing/2014/main" id="{6B561AB7-D914-4A25-8925-79A19D2AE917}"/>
              </a:ext>
            </a:extLst>
          </p:cNvPr>
          <p:cNvPicPr>
            <a:picLocks noChangeAspect="1"/>
          </p:cNvPicPr>
          <p:nvPr/>
        </p:nvPicPr>
        <p:blipFill>
          <a:blip r:embed="rId3"/>
          <a:stretch>
            <a:fillRect/>
          </a:stretch>
        </p:blipFill>
        <p:spPr>
          <a:xfrm>
            <a:off x="379953" y="1109756"/>
            <a:ext cx="4833165" cy="5748244"/>
          </a:xfrm>
          <a:prstGeom prst="rect">
            <a:avLst/>
          </a:prstGeom>
        </p:spPr>
      </p:pic>
      <p:sp>
        <p:nvSpPr>
          <p:cNvPr id="8" name="Rectangle 7">
            <a:extLst>
              <a:ext uri="{FF2B5EF4-FFF2-40B4-BE49-F238E27FC236}">
                <a16:creationId xmlns:a16="http://schemas.microsoft.com/office/drawing/2014/main" id="{51AE1B00-6181-40EE-A98C-5E16E9FF3584}"/>
              </a:ext>
            </a:extLst>
          </p:cNvPr>
          <p:cNvSpPr/>
          <p:nvPr/>
        </p:nvSpPr>
        <p:spPr>
          <a:xfrm>
            <a:off x="379953" y="2919845"/>
            <a:ext cx="2416583" cy="294373"/>
          </a:xfrm>
          <a:prstGeom prst="rect">
            <a:avLst/>
          </a:prstGeom>
          <a:noFill/>
          <a:ln>
            <a:solidFill>
              <a:srgbClr val="FFC0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
        <p:nvSpPr>
          <p:cNvPr id="14" name="Rectangle 13">
            <a:extLst>
              <a:ext uri="{FF2B5EF4-FFF2-40B4-BE49-F238E27FC236}">
                <a16:creationId xmlns:a16="http://schemas.microsoft.com/office/drawing/2014/main" id="{0EC68AF4-FD59-4BA1-A21B-600A6888E415}"/>
              </a:ext>
            </a:extLst>
          </p:cNvPr>
          <p:cNvSpPr/>
          <p:nvPr/>
        </p:nvSpPr>
        <p:spPr>
          <a:xfrm>
            <a:off x="379953" y="4511042"/>
            <a:ext cx="2416583" cy="294373"/>
          </a:xfrm>
          <a:prstGeom prst="rect">
            <a:avLst/>
          </a:prstGeom>
          <a:noFill/>
          <a:ln>
            <a:solidFill>
              <a:srgbClr val="FFC0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
        <p:nvSpPr>
          <p:cNvPr id="15" name="Rectangle 14">
            <a:extLst>
              <a:ext uri="{FF2B5EF4-FFF2-40B4-BE49-F238E27FC236}">
                <a16:creationId xmlns:a16="http://schemas.microsoft.com/office/drawing/2014/main" id="{93F94E1B-C639-429D-B0DC-78637D1812EF}"/>
              </a:ext>
            </a:extLst>
          </p:cNvPr>
          <p:cNvSpPr/>
          <p:nvPr/>
        </p:nvSpPr>
        <p:spPr>
          <a:xfrm>
            <a:off x="367696" y="5833096"/>
            <a:ext cx="2416583" cy="294373"/>
          </a:xfrm>
          <a:prstGeom prst="rect">
            <a:avLst/>
          </a:prstGeom>
          <a:noFill/>
          <a:ln>
            <a:solidFill>
              <a:srgbClr val="FFC0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
        <p:nvSpPr>
          <p:cNvPr id="10" name="Oval 9">
            <a:extLst>
              <a:ext uri="{FF2B5EF4-FFF2-40B4-BE49-F238E27FC236}">
                <a16:creationId xmlns:a16="http://schemas.microsoft.com/office/drawing/2014/main" id="{44683014-E760-401C-BC2A-95C01B5A413E}"/>
              </a:ext>
            </a:extLst>
          </p:cNvPr>
          <p:cNvSpPr/>
          <p:nvPr/>
        </p:nvSpPr>
        <p:spPr>
          <a:xfrm>
            <a:off x="5726154" y="1035483"/>
            <a:ext cx="369846" cy="335419"/>
          </a:xfrm>
          <a:prstGeom prst="ellipse">
            <a:avLst/>
          </a:prstGeom>
          <a:solidFill>
            <a:srgbClr val="C87C00"/>
          </a:solidFill>
          <a:ln>
            <a:noFill/>
          </a:ln>
        </p:spPr>
        <p:txBody>
          <a:bodyPr wrap="square" lIns="0" tIns="0" rIns="0" bIns="0" rtlCol="0" anchor="ctr">
            <a:noAutofit/>
          </a:bodyPr>
          <a:lstStyle/>
          <a:p>
            <a:pPr algn="ctr"/>
            <a:r>
              <a:rPr lang="en-US" sz="1200" dirty="0">
                <a:solidFill>
                  <a:srgbClr val="FFFFFF"/>
                </a:solidFill>
                <a:latin typeface="Arial"/>
                <a:cs typeface="Arial"/>
              </a:rPr>
              <a:t>2</a:t>
            </a:r>
            <a:endParaRPr lang="en-SG" sz="1200" dirty="0" err="1">
              <a:solidFill>
                <a:srgbClr val="FFFFFF"/>
              </a:solidFill>
              <a:latin typeface="Arial"/>
              <a:cs typeface="Arial"/>
            </a:endParaRPr>
          </a:p>
        </p:txBody>
      </p:sp>
      <p:sp>
        <p:nvSpPr>
          <p:cNvPr id="16" name="Oval 15">
            <a:extLst>
              <a:ext uri="{FF2B5EF4-FFF2-40B4-BE49-F238E27FC236}">
                <a16:creationId xmlns:a16="http://schemas.microsoft.com/office/drawing/2014/main" id="{B5D9FEC4-1543-4157-B248-1CE0AE315CC3}"/>
              </a:ext>
            </a:extLst>
          </p:cNvPr>
          <p:cNvSpPr/>
          <p:nvPr/>
        </p:nvSpPr>
        <p:spPr>
          <a:xfrm>
            <a:off x="16442" y="2919845"/>
            <a:ext cx="369846" cy="335419"/>
          </a:xfrm>
          <a:prstGeom prst="ellipse">
            <a:avLst/>
          </a:prstGeom>
          <a:solidFill>
            <a:srgbClr val="FFC000"/>
          </a:solidFill>
          <a:ln>
            <a:noFill/>
          </a:ln>
        </p:spPr>
        <p:txBody>
          <a:bodyPr wrap="square" lIns="0" tIns="0" rIns="0" bIns="0" rtlCol="0" anchor="ctr">
            <a:noAutofit/>
          </a:bodyPr>
          <a:lstStyle/>
          <a:p>
            <a:pPr algn="ctr"/>
            <a:r>
              <a:rPr lang="en-US" sz="1200" dirty="0">
                <a:solidFill>
                  <a:srgbClr val="FFFFFF"/>
                </a:solidFill>
                <a:latin typeface="Arial"/>
                <a:cs typeface="Arial"/>
              </a:rPr>
              <a:t>1</a:t>
            </a:r>
            <a:endParaRPr lang="en-SG" sz="1200" dirty="0" err="1">
              <a:solidFill>
                <a:srgbClr val="FFFFFF"/>
              </a:solidFill>
              <a:latin typeface="Arial"/>
              <a:cs typeface="Arial"/>
            </a:endParaRPr>
          </a:p>
        </p:txBody>
      </p:sp>
      <p:sp>
        <p:nvSpPr>
          <p:cNvPr id="17" name="Oval 16">
            <a:extLst>
              <a:ext uri="{FF2B5EF4-FFF2-40B4-BE49-F238E27FC236}">
                <a16:creationId xmlns:a16="http://schemas.microsoft.com/office/drawing/2014/main" id="{81BD64E0-CACA-4F35-B095-524F2BB3C924}"/>
              </a:ext>
            </a:extLst>
          </p:cNvPr>
          <p:cNvSpPr/>
          <p:nvPr/>
        </p:nvSpPr>
        <p:spPr>
          <a:xfrm>
            <a:off x="24265" y="4489343"/>
            <a:ext cx="369846" cy="335419"/>
          </a:xfrm>
          <a:prstGeom prst="ellipse">
            <a:avLst/>
          </a:prstGeom>
          <a:solidFill>
            <a:srgbClr val="FFC000"/>
          </a:solidFill>
          <a:ln>
            <a:noFill/>
          </a:ln>
        </p:spPr>
        <p:txBody>
          <a:bodyPr wrap="square" lIns="0" tIns="0" rIns="0" bIns="0" rtlCol="0" anchor="ctr">
            <a:noAutofit/>
          </a:bodyPr>
          <a:lstStyle/>
          <a:p>
            <a:pPr algn="ctr"/>
            <a:r>
              <a:rPr lang="en-US" sz="1200" dirty="0">
                <a:solidFill>
                  <a:srgbClr val="FFFFFF"/>
                </a:solidFill>
                <a:latin typeface="Arial"/>
                <a:cs typeface="Arial"/>
              </a:rPr>
              <a:t>2</a:t>
            </a:r>
            <a:endParaRPr lang="en-SG" sz="1200" dirty="0" err="1">
              <a:solidFill>
                <a:srgbClr val="FFFFFF"/>
              </a:solidFill>
              <a:latin typeface="Arial"/>
              <a:cs typeface="Arial"/>
            </a:endParaRPr>
          </a:p>
        </p:txBody>
      </p:sp>
      <p:sp>
        <p:nvSpPr>
          <p:cNvPr id="18" name="Oval 17">
            <a:extLst>
              <a:ext uri="{FF2B5EF4-FFF2-40B4-BE49-F238E27FC236}">
                <a16:creationId xmlns:a16="http://schemas.microsoft.com/office/drawing/2014/main" id="{02961478-FD50-4476-A230-8B1F3A2138B1}"/>
              </a:ext>
            </a:extLst>
          </p:cNvPr>
          <p:cNvSpPr/>
          <p:nvPr/>
        </p:nvSpPr>
        <p:spPr>
          <a:xfrm>
            <a:off x="0" y="5819330"/>
            <a:ext cx="369846" cy="335419"/>
          </a:xfrm>
          <a:prstGeom prst="ellipse">
            <a:avLst/>
          </a:prstGeom>
          <a:solidFill>
            <a:srgbClr val="FFC000"/>
          </a:solidFill>
          <a:ln>
            <a:noFill/>
          </a:ln>
        </p:spPr>
        <p:txBody>
          <a:bodyPr wrap="square" lIns="0" tIns="0" rIns="0" bIns="0" rtlCol="0" anchor="ctr">
            <a:noAutofit/>
          </a:bodyPr>
          <a:lstStyle/>
          <a:p>
            <a:pPr algn="ctr"/>
            <a:r>
              <a:rPr lang="en-US" sz="1200" dirty="0">
                <a:solidFill>
                  <a:srgbClr val="FFFFFF"/>
                </a:solidFill>
                <a:latin typeface="Arial"/>
                <a:cs typeface="Arial"/>
              </a:rPr>
              <a:t>3</a:t>
            </a:r>
            <a:endParaRPr lang="en-SG" sz="1200" dirty="0" err="1">
              <a:solidFill>
                <a:srgbClr val="FFFFFF"/>
              </a:solidFill>
              <a:latin typeface="Arial"/>
              <a:cs typeface="Arial"/>
            </a:endParaRPr>
          </a:p>
        </p:txBody>
      </p:sp>
      <p:sp>
        <p:nvSpPr>
          <p:cNvPr id="19" name="Oval 18">
            <a:extLst>
              <a:ext uri="{FF2B5EF4-FFF2-40B4-BE49-F238E27FC236}">
                <a16:creationId xmlns:a16="http://schemas.microsoft.com/office/drawing/2014/main" id="{F737F848-3C6A-47A5-8CB2-6C0DBF6249DB}"/>
              </a:ext>
            </a:extLst>
          </p:cNvPr>
          <p:cNvSpPr/>
          <p:nvPr/>
        </p:nvSpPr>
        <p:spPr>
          <a:xfrm>
            <a:off x="119877" y="730531"/>
            <a:ext cx="369846" cy="335419"/>
          </a:xfrm>
          <a:prstGeom prst="ellipse">
            <a:avLst/>
          </a:prstGeom>
          <a:solidFill>
            <a:srgbClr val="C87C00"/>
          </a:solidFill>
          <a:ln>
            <a:noFill/>
          </a:ln>
        </p:spPr>
        <p:txBody>
          <a:bodyPr wrap="square" lIns="0" tIns="0" rIns="0" bIns="0" rtlCol="0" anchor="ctr">
            <a:noAutofit/>
          </a:bodyPr>
          <a:lstStyle/>
          <a:p>
            <a:pPr algn="ctr"/>
            <a:r>
              <a:rPr lang="en-US" sz="1200" dirty="0">
                <a:solidFill>
                  <a:srgbClr val="FFFFFF"/>
                </a:solidFill>
                <a:latin typeface="Arial"/>
                <a:cs typeface="Arial"/>
              </a:rPr>
              <a:t>1</a:t>
            </a:r>
            <a:endParaRPr lang="en-SG" sz="1200" dirty="0" err="1">
              <a:solidFill>
                <a:srgbClr val="FFFFFF"/>
              </a:solidFill>
              <a:latin typeface="Arial"/>
              <a:cs typeface="Arial"/>
            </a:endParaRPr>
          </a:p>
        </p:txBody>
      </p:sp>
      <p:pic>
        <p:nvPicPr>
          <p:cNvPr id="21" name="Picture 20">
            <a:extLst>
              <a:ext uri="{FF2B5EF4-FFF2-40B4-BE49-F238E27FC236}">
                <a16:creationId xmlns:a16="http://schemas.microsoft.com/office/drawing/2014/main" id="{8796B4A5-ED13-4EB9-8E2B-3E51BB3C2B79}"/>
              </a:ext>
            </a:extLst>
          </p:cNvPr>
          <p:cNvPicPr>
            <a:picLocks noChangeAspect="1"/>
          </p:cNvPicPr>
          <p:nvPr/>
        </p:nvPicPr>
        <p:blipFill rotWithShape="1">
          <a:blip r:embed="rId4"/>
          <a:srcRect t="150" b="20199"/>
          <a:stretch/>
        </p:blipFill>
        <p:spPr>
          <a:xfrm>
            <a:off x="6186038" y="1929231"/>
            <a:ext cx="4964345" cy="4461954"/>
          </a:xfrm>
          <a:prstGeom prst="rect">
            <a:avLst/>
          </a:prstGeom>
        </p:spPr>
      </p:pic>
      <p:sp>
        <p:nvSpPr>
          <p:cNvPr id="22" name="Text Placeholder 6">
            <a:extLst>
              <a:ext uri="{FF2B5EF4-FFF2-40B4-BE49-F238E27FC236}">
                <a16:creationId xmlns:a16="http://schemas.microsoft.com/office/drawing/2014/main" id="{78D04B22-202B-4D8E-A040-338F44A06574}"/>
              </a:ext>
            </a:extLst>
          </p:cNvPr>
          <p:cNvSpPr txBox="1">
            <a:spLocks/>
          </p:cNvSpPr>
          <p:nvPr/>
        </p:nvSpPr>
        <p:spPr>
          <a:xfrm>
            <a:off x="622239" y="550713"/>
            <a:ext cx="5483591" cy="453598"/>
          </a:xfrm>
          <a:prstGeom prst="rect">
            <a:avLst/>
          </a:prstGeom>
        </p:spPr>
        <p:txBody>
          <a:bodyPr vert="horz" lIns="0" tIns="0" rIns="0" bIns="0" rtlCol="0" anchor="b">
            <a:noAutofit/>
          </a:bodyPr>
          <a:lstStyle>
            <a:lvl1pPr marL="0" indent="0" algn="l" defTabSz="609585" rtl="0" eaLnBrk="1" latinLnBrk="0" hangingPunct="1">
              <a:lnSpc>
                <a:spcPct val="100000"/>
              </a:lnSpc>
              <a:spcBef>
                <a:spcPts val="1467"/>
              </a:spcBef>
              <a:buFont typeface="Arial"/>
              <a:buNone/>
              <a:defRPr sz="2133"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indent="0">
              <a:spcBef>
                <a:spcPts val="600"/>
              </a:spcBef>
              <a:buFont typeface="Arial"/>
              <a:buNone/>
            </a:pPr>
            <a:r>
              <a:rPr lang="en-US" sz="1800" dirty="0"/>
              <a:t>Operation button</a:t>
            </a:r>
          </a:p>
        </p:txBody>
      </p:sp>
      <p:sp>
        <p:nvSpPr>
          <p:cNvPr id="23" name="Rectangle 22">
            <a:extLst>
              <a:ext uri="{FF2B5EF4-FFF2-40B4-BE49-F238E27FC236}">
                <a16:creationId xmlns:a16="http://schemas.microsoft.com/office/drawing/2014/main" id="{A264632D-7375-4C86-8D9A-1F7ACA89572A}"/>
              </a:ext>
            </a:extLst>
          </p:cNvPr>
          <p:cNvSpPr/>
          <p:nvPr/>
        </p:nvSpPr>
        <p:spPr>
          <a:xfrm>
            <a:off x="304801" y="1731639"/>
            <a:ext cx="946484" cy="415577"/>
          </a:xfrm>
          <a:prstGeom prst="rect">
            <a:avLst/>
          </a:prstGeom>
          <a:noFill/>
          <a:ln w="19050">
            <a:solidFill>
              <a:srgbClr val="C87C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
        <p:nvSpPr>
          <p:cNvPr id="24" name="Rectangle 23">
            <a:extLst>
              <a:ext uri="{FF2B5EF4-FFF2-40B4-BE49-F238E27FC236}">
                <a16:creationId xmlns:a16="http://schemas.microsoft.com/office/drawing/2014/main" id="{B7EC2627-06B0-46CA-B12D-46CEDA6FEE01}"/>
              </a:ext>
            </a:extLst>
          </p:cNvPr>
          <p:cNvSpPr/>
          <p:nvPr/>
        </p:nvSpPr>
        <p:spPr>
          <a:xfrm>
            <a:off x="7380849" y="2850521"/>
            <a:ext cx="3631933" cy="474066"/>
          </a:xfrm>
          <a:prstGeom prst="rect">
            <a:avLst/>
          </a:prstGeom>
          <a:noFill/>
          <a:ln w="19050">
            <a:solidFill>
              <a:srgbClr val="C87C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Tree>
    <p:extLst>
      <p:ext uri="{BB962C8B-B14F-4D97-AF65-F5344CB8AC3E}">
        <p14:creationId xmlns:p14="http://schemas.microsoft.com/office/powerpoint/2010/main" val="403138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B3E1BA-6C0F-9847-9B6D-63235D748A44}"/>
              </a:ext>
            </a:extLst>
          </p:cNvPr>
          <p:cNvSpPr>
            <a:spLocks noGrp="1"/>
          </p:cNvSpPr>
          <p:nvPr>
            <p:ph type="sldNum" sz="quarter" idx="10"/>
          </p:nvPr>
        </p:nvSpPr>
        <p:spPr/>
        <p:txBody>
          <a:bodyPr/>
          <a:lstStyle/>
          <a:p>
            <a:fld id="{D0BE6F14-FF48-0F4F-A8AA-2E3F25371E4A}" type="slidenum">
              <a:rPr lang="en-US" smtClean="0"/>
              <a:pPr/>
              <a:t>9</a:t>
            </a:fld>
            <a:endParaRPr lang="en-US"/>
          </a:p>
        </p:txBody>
      </p:sp>
      <p:sp>
        <p:nvSpPr>
          <p:cNvPr id="5" name="Text Placeholder 4">
            <a:extLst>
              <a:ext uri="{FF2B5EF4-FFF2-40B4-BE49-F238E27FC236}">
                <a16:creationId xmlns:a16="http://schemas.microsoft.com/office/drawing/2014/main" id="{6E7FEBDC-8F82-734C-8744-C61AEC8FAFA7}"/>
              </a:ext>
            </a:extLst>
          </p:cNvPr>
          <p:cNvSpPr>
            <a:spLocks noGrp="1"/>
          </p:cNvSpPr>
          <p:nvPr>
            <p:ph type="body" sz="quarter" idx="12"/>
          </p:nvPr>
        </p:nvSpPr>
        <p:spPr>
          <a:xfrm>
            <a:off x="6096000" y="239813"/>
            <a:ext cx="5486400" cy="1915857"/>
          </a:xfrm>
        </p:spPr>
        <p:txBody>
          <a:bodyPr/>
          <a:lstStyle/>
          <a:p>
            <a:pPr fontAlgn="base"/>
            <a:r>
              <a:rPr lang="en-SG" b="1" dirty="0"/>
              <a:t>Convert column type</a:t>
            </a:r>
          </a:p>
          <a:p>
            <a:pPr fontAlgn="base"/>
            <a:r>
              <a:rPr lang="en-SG" sz="1600" dirty="0"/>
              <a:t>Convert the type of the column to a different data type. </a:t>
            </a:r>
          </a:p>
          <a:p>
            <a:pPr fontAlgn="base"/>
            <a:r>
              <a:rPr lang="en-SG" sz="1600" dirty="0"/>
              <a:t>A column's data type determines the operations you can perform. Changing the data type can affect which operations are relevant for that column.</a:t>
            </a:r>
          </a:p>
          <a:p>
            <a:br>
              <a:rPr lang="en-SG" sz="1600" dirty="0"/>
            </a:br>
            <a:endParaRPr lang="en-US" sz="1600" dirty="0"/>
          </a:p>
        </p:txBody>
      </p:sp>
      <p:sp>
        <p:nvSpPr>
          <p:cNvPr id="7" name="Text Placeholder 6">
            <a:extLst>
              <a:ext uri="{FF2B5EF4-FFF2-40B4-BE49-F238E27FC236}">
                <a16:creationId xmlns:a16="http://schemas.microsoft.com/office/drawing/2014/main" id="{4C12333D-75FA-9149-90E7-A408325834F7}"/>
              </a:ext>
            </a:extLst>
          </p:cNvPr>
          <p:cNvSpPr>
            <a:spLocks noGrp="1"/>
          </p:cNvSpPr>
          <p:nvPr>
            <p:ph type="body" sz="quarter" idx="14"/>
          </p:nvPr>
        </p:nvSpPr>
        <p:spPr>
          <a:xfrm>
            <a:off x="304802" y="110813"/>
            <a:ext cx="5486400" cy="3616091"/>
          </a:xfrm>
        </p:spPr>
        <p:txBody>
          <a:bodyPr/>
          <a:lstStyle/>
          <a:p>
            <a:pPr fontAlgn="base"/>
            <a:r>
              <a:rPr lang="en-SG" b="1" dirty="0"/>
              <a:t>Calculate</a:t>
            </a:r>
          </a:p>
          <a:p>
            <a:pPr fontAlgn="base"/>
            <a:r>
              <a:rPr lang="en-SG" sz="1600" dirty="0"/>
              <a:t>Perform a calculation with another column or with a specified value. The operators are:</a:t>
            </a:r>
          </a:p>
          <a:p>
            <a:pPr marL="342900" indent="-342900" fontAlgn="base">
              <a:spcBef>
                <a:spcPts val="500"/>
              </a:spcBef>
              <a:buFont typeface="Arial" panose="020B0604020202020204" pitchFamily="34" charset="0"/>
              <a:buChar char="•"/>
            </a:pPr>
            <a:r>
              <a:rPr lang="en-SG" sz="1200" dirty="0"/>
              <a:t>Addition</a:t>
            </a:r>
          </a:p>
          <a:p>
            <a:pPr marL="342900" indent="-342900" fontAlgn="base">
              <a:spcBef>
                <a:spcPts val="500"/>
              </a:spcBef>
              <a:buFont typeface="Arial" panose="020B0604020202020204" pitchFamily="34" charset="0"/>
              <a:buChar char="•"/>
            </a:pPr>
            <a:r>
              <a:rPr lang="en-SG" sz="1200" dirty="0"/>
              <a:t>Subtraction</a:t>
            </a:r>
          </a:p>
          <a:p>
            <a:pPr marL="342900" indent="-342900" fontAlgn="base">
              <a:spcBef>
                <a:spcPts val="500"/>
              </a:spcBef>
              <a:buFont typeface="Arial" panose="020B0604020202020204" pitchFamily="34" charset="0"/>
              <a:buChar char="•"/>
            </a:pPr>
            <a:r>
              <a:rPr lang="en-SG" sz="1200" dirty="0"/>
              <a:t>Multiplication</a:t>
            </a:r>
          </a:p>
          <a:p>
            <a:pPr marL="342900" indent="-342900" fontAlgn="base">
              <a:spcBef>
                <a:spcPts val="500"/>
              </a:spcBef>
              <a:buFont typeface="Arial" panose="020B0604020202020204" pitchFamily="34" charset="0"/>
              <a:buChar char="•"/>
            </a:pPr>
            <a:r>
              <a:rPr lang="en-SG" sz="1200" dirty="0"/>
              <a:t>Division</a:t>
            </a:r>
          </a:p>
          <a:p>
            <a:pPr marL="342900" indent="-342900" fontAlgn="base">
              <a:spcBef>
                <a:spcPts val="500"/>
              </a:spcBef>
              <a:buFont typeface="Arial" panose="020B0604020202020204" pitchFamily="34" charset="0"/>
              <a:buChar char="•"/>
            </a:pPr>
            <a:r>
              <a:rPr lang="en-SG" sz="1200" dirty="0"/>
              <a:t>Modulus</a:t>
            </a:r>
          </a:p>
          <a:p>
            <a:pPr marL="342900" indent="-342900" fontAlgn="base">
              <a:spcBef>
                <a:spcPts val="500"/>
              </a:spcBef>
              <a:buFont typeface="Arial" panose="020B0604020202020204" pitchFamily="34" charset="0"/>
              <a:buChar char="•"/>
            </a:pPr>
            <a:r>
              <a:rPr lang="en-SG" sz="1200" dirty="0"/>
              <a:t>Exponentiation</a:t>
            </a:r>
          </a:p>
          <a:p>
            <a:pPr marL="342900" indent="-342900" fontAlgn="base">
              <a:spcBef>
                <a:spcPts val="500"/>
              </a:spcBef>
              <a:buFont typeface="Arial" panose="020B0604020202020204" pitchFamily="34" charset="0"/>
              <a:buChar char="•"/>
            </a:pPr>
            <a:r>
              <a:rPr lang="en-SG" sz="1200" dirty="0"/>
              <a:t>Is equal to</a:t>
            </a:r>
          </a:p>
          <a:p>
            <a:pPr marL="342900" indent="-342900" fontAlgn="base">
              <a:spcBef>
                <a:spcPts val="500"/>
              </a:spcBef>
              <a:buFont typeface="Arial" panose="020B0604020202020204" pitchFamily="34" charset="0"/>
              <a:buChar char="•"/>
            </a:pPr>
            <a:r>
              <a:rPr lang="en-SG" sz="1200" dirty="0"/>
              <a:t>Is not equal to</a:t>
            </a:r>
          </a:p>
          <a:p>
            <a:pPr marL="342900" indent="-342900" fontAlgn="base">
              <a:spcBef>
                <a:spcPts val="500"/>
              </a:spcBef>
              <a:buFont typeface="Arial" panose="020B0604020202020204" pitchFamily="34" charset="0"/>
              <a:buChar char="•"/>
            </a:pPr>
            <a:r>
              <a:rPr lang="en-SG" sz="1200" dirty="0"/>
              <a:t>Is less than</a:t>
            </a:r>
          </a:p>
          <a:p>
            <a:pPr marL="342900" indent="-342900" fontAlgn="base">
              <a:spcBef>
                <a:spcPts val="500"/>
              </a:spcBef>
              <a:buFont typeface="Arial" panose="020B0604020202020204" pitchFamily="34" charset="0"/>
              <a:buChar char="•"/>
            </a:pPr>
            <a:r>
              <a:rPr lang="en-SG" sz="1200" dirty="0"/>
              <a:t>Is less than or equal to</a:t>
            </a:r>
          </a:p>
          <a:p>
            <a:endParaRPr lang="en-US" dirty="0"/>
          </a:p>
        </p:txBody>
      </p:sp>
      <p:sp>
        <p:nvSpPr>
          <p:cNvPr id="9" name="Rectangle 8">
            <a:extLst>
              <a:ext uri="{FF2B5EF4-FFF2-40B4-BE49-F238E27FC236}">
                <a16:creationId xmlns:a16="http://schemas.microsoft.com/office/drawing/2014/main" id="{B345C3FF-E3AB-9E40-92C2-C6DC1572DCB9}"/>
              </a:ext>
            </a:extLst>
          </p:cNvPr>
          <p:cNvSpPr/>
          <p:nvPr/>
        </p:nvSpPr>
        <p:spPr>
          <a:xfrm>
            <a:off x="304802" y="3782401"/>
            <a:ext cx="6096000" cy="2964786"/>
          </a:xfrm>
          <a:prstGeom prst="rect">
            <a:avLst/>
          </a:prstGeom>
        </p:spPr>
        <p:txBody>
          <a:bodyPr>
            <a:spAutoFit/>
          </a:bodyPr>
          <a:lstStyle/>
          <a:p>
            <a:pPr fontAlgn="base"/>
            <a:r>
              <a:rPr lang="en-SG" sz="2133" b="1" dirty="0">
                <a:cs typeface="Arial" charset="0"/>
              </a:rPr>
              <a:t>Organize operations:</a:t>
            </a:r>
          </a:p>
          <a:p>
            <a:pPr fontAlgn="base"/>
            <a:endParaRPr lang="en-SG" sz="2133" b="1" dirty="0">
              <a:cs typeface="Arial" charset="0"/>
            </a:endParaRPr>
          </a:p>
          <a:p>
            <a:r>
              <a:rPr lang="en-SG" sz="1600" b="1" dirty="0"/>
              <a:t>Concatenate</a:t>
            </a:r>
          </a:p>
          <a:p>
            <a:r>
              <a:rPr lang="en-SG" sz="1600" dirty="0"/>
              <a:t>Concatenate the values of two or more columns.</a:t>
            </a:r>
          </a:p>
          <a:p>
            <a:endParaRPr lang="en-SG" sz="1600" dirty="0"/>
          </a:p>
          <a:p>
            <a:r>
              <a:rPr lang="en-SG" sz="1600" b="1" dirty="0"/>
              <a:t>Join</a:t>
            </a:r>
          </a:p>
          <a:p>
            <a:r>
              <a:rPr lang="en-SG" sz="1600" dirty="0"/>
              <a:t>Not supported.</a:t>
            </a:r>
          </a:p>
          <a:p>
            <a:endParaRPr lang="en-SG" sz="1600" dirty="0"/>
          </a:p>
          <a:p>
            <a:r>
              <a:rPr lang="en-SG" sz="1600" b="1" dirty="0"/>
              <a:t>Split column</a:t>
            </a:r>
          </a:p>
          <a:p>
            <a:r>
              <a:rPr lang="en-SG" sz="1600" dirty="0"/>
              <a:t>Split the column by non-alphanumeric characters, position, pattern, or text.</a:t>
            </a:r>
            <a:endParaRPr lang="en-US" sz="1600" dirty="0"/>
          </a:p>
        </p:txBody>
      </p:sp>
      <p:sp>
        <p:nvSpPr>
          <p:cNvPr id="10" name="Rectangle 9">
            <a:extLst>
              <a:ext uri="{FF2B5EF4-FFF2-40B4-BE49-F238E27FC236}">
                <a16:creationId xmlns:a16="http://schemas.microsoft.com/office/drawing/2014/main" id="{A55C7150-953E-9B41-9086-58F7B18B34A2}"/>
              </a:ext>
            </a:extLst>
          </p:cNvPr>
          <p:cNvSpPr/>
          <p:nvPr/>
        </p:nvSpPr>
        <p:spPr>
          <a:xfrm>
            <a:off x="6283287" y="2715314"/>
            <a:ext cx="6096000" cy="4031873"/>
          </a:xfrm>
          <a:prstGeom prst="rect">
            <a:avLst/>
          </a:prstGeom>
        </p:spPr>
        <p:txBody>
          <a:bodyPr>
            <a:spAutoFit/>
          </a:bodyPr>
          <a:lstStyle/>
          <a:p>
            <a:r>
              <a:rPr lang="en-SG" sz="1600" b="1" dirty="0"/>
              <a:t>Remove</a:t>
            </a:r>
          </a:p>
          <a:p>
            <a:r>
              <a:rPr lang="en-SG" sz="1600" dirty="0"/>
              <a:t>Remove the selected column.</a:t>
            </a:r>
          </a:p>
          <a:p>
            <a:endParaRPr lang="en-SG" sz="1600" dirty="0"/>
          </a:p>
          <a:p>
            <a:r>
              <a:rPr lang="en-SG" sz="1600" b="1" dirty="0"/>
              <a:t>Rename</a:t>
            </a:r>
            <a:endParaRPr lang="en-SG" sz="1600" dirty="0"/>
          </a:p>
          <a:p>
            <a:r>
              <a:rPr lang="en-SG" sz="1600" dirty="0"/>
              <a:t>Rename the selected column.</a:t>
            </a:r>
          </a:p>
          <a:p>
            <a:endParaRPr lang="en-SG" sz="1600" dirty="0"/>
          </a:p>
          <a:p>
            <a:r>
              <a:rPr lang="en-SG" sz="1600" b="1" dirty="0"/>
              <a:t>Sort ascending</a:t>
            </a:r>
          </a:p>
          <a:p>
            <a:r>
              <a:rPr lang="en-SG" sz="1600" dirty="0"/>
              <a:t>Sort rows by the selected column in ascending order.</a:t>
            </a:r>
          </a:p>
          <a:p>
            <a:endParaRPr lang="en-SG" sz="1600" dirty="0"/>
          </a:p>
          <a:p>
            <a:r>
              <a:rPr lang="en-SG" sz="1600" b="1" dirty="0"/>
              <a:t>Sort descending</a:t>
            </a:r>
          </a:p>
          <a:p>
            <a:r>
              <a:rPr lang="en-SG" sz="1600" dirty="0"/>
              <a:t>Sort rows by the selected column in descending order.</a:t>
            </a:r>
          </a:p>
          <a:p>
            <a:endParaRPr lang="en-SG" sz="1600" dirty="0"/>
          </a:p>
          <a:p>
            <a:r>
              <a:rPr lang="en-SG" sz="1600" b="1" dirty="0"/>
              <a:t>Substitute</a:t>
            </a:r>
          </a:p>
          <a:p>
            <a:r>
              <a:rPr lang="en-SG" sz="1600" dirty="0"/>
              <a:t>Obscure sensitive information from view by substituting a random string of characters for the actual data in the selected column.</a:t>
            </a:r>
            <a:endParaRPr lang="en-US" sz="1600" dirty="0"/>
          </a:p>
        </p:txBody>
      </p:sp>
    </p:spTree>
    <p:extLst>
      <p:ext uri="{BB962C8B-B14F-4D97-AF65-F5344CB8AC3E}">
        <p14:creationId xmlns:p14="http://schemas.microsoft.com/office/powerpoint/2010/main" val="2430656181"/>
      </p:ext>
    </p:extLst>
  </p:cSld>
  <p:clrMapOvr>
    <a:masterClrMapping/>
  </p:clrMapOvr>
</p:sld>
</file>

<file path=ppt/theme/theme1.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ln>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12389</TotalTime>
  <Words>2428</Words>
  <Application>Microsoft Macintosh PowerPoint</Application>
  <PresentationFormat>Widescreen</PresentationFormat>
  <Paragraphs>268</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Arial</vt:lpstr>
      <vt:lpstr>Calibri</vt:lpstr>
      <vt:lpstr>IBM Plex Sans</vt:lpstr>
      <vt:lpstr>inherit</vt:lpstr>
      <vt:lpstr>Wingdings</vt:lpstr>
      <vt:lpstr>wht_background_2017</vt:lpstr>
      <vt:lpstr>  IBM Watson Studio Local   Data Refinement      </vt:lpstr>
      <vt:lpstr>PowerPoint Presentation</vt:lpstr>
      <vt:lpstr>PowerPoint Presentation</vt:lpstr>
      <vt:lpstr>Objectives of This Session</vt:lpstr>
      <vt:lpstr>The Problem:  Data Is Neither Available nor Relevant  </vt:lpstr>
      <vt:lpstr>Reasons Why Your Organization Still Isn’t Data-Driven </vt:lpstr>
      <vt:lpstr>Data Refinery Features</vt:lpstr>
      <vt:lpstr>Operations for Refining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 of This Session</dc:title>
  <dc:creator>Bill Mathews</dc:creator>
  <cp:lastModifiedBy>Ai Kiar Ang</cp:lastModifiedBy>
  <cp:revision>36</cp:revision>
  <dcterms:created xsi:type="dcterms:W3CDTF">2018-11-16T21:58:30Z</dcterms:created>
  <dcterms:modified xsi:type="dcterms:W3CDTF">2022-05-14T09:58:12Z</dcterms:modified>
</cp:coreProperties>
</file>