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930" r:id="rId2"/>
    <p:sldId id="393" r:id="rId3"/>
    <p:sldId id="2954" r:id="rId4"/>
    <p:sldId id="2931" r:id="rId5"/>
    <p:sldId id="264" r:id="rId6"/>
    <p:sldId id="2933" r:id="rId7"/>
    <p:sldId id="2934" r:id="rId8"/>
    <p:sldId id="2935" r:id="rId9"/>
    <p:sldId id="2937" r:id="rId10"/>
    <p:sldId id="2936" r:id="rId11"/>
    <p:sldId id="2938" r:id="rId12"/>
    <p:sldId id="2939" r:id="rId13"/>
    <p:sldId id="2942" r:id="rId14"/>
    <p:sldId id="2943" r:id="rId15"/>
    <p:sldId id="2944" r:id="rId16"/>
    <p:sldId id="2945" r:id="rId17"/>
    <p:sldId id="2946" r:id="rId18"/>
    <p:sldId id="2947" r:id="rId19"/>
    <p:sldId id="2948" r:id="rId20"/>
    <p:sldId id="2950" r:id="rId21"/>
    <p:sldId id="2951" r:id="rId22"/>
    <p:sldId id="2958" r:id="rId23"/>
    <p:sldId id="2956" r:id="rId24"/>
    <p:sldId id="2953" r:id="rId25"/>
    <p:sldId id="2969" r:id="rId26"/>
    <p:sldId id="2957" r:id="rId27"/>
    <p:sldId id="2959" r:id="rId28"/>
    <p:sldId id="2960" r:id="rId29"/>
    <p:sldId id="2962" r:id="rId30"/>
    <p:sldId id="2970" r:id="rId31"/>
    <p:sldId id="2964" r:id="rId32"/>
    <p:sldId id="2965" r:id="rId33"/>
    <p:sldId id="2963" r:id="rId34"/>
    <p:sldId id="2966" r:id="rId35"/>
    <p:sldId id="294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7" autoAdjust="0"/>
    <p:restoredTop sz="79044" autoAdjust="0"/>
  </p:normalViewPr>
  <p:slideViewPr>
    <p:cSldViewPr snapToGrid="0" snapToObjects="1">
      <p:cViewPr varScale="1">
        <p:scale>
          <a:sx n="116" d="100"/>
          <a:sy n="116" d="100"/>
        </p:scale>
        <p:origin x="2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862F5-D549-7843-8AE2-E048D57E5607}" type="datetimeFigureOut">
              <a:rPr lang="en-US" smtClean="0"/>
              <a:t>5/14/22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CD9F4-8EFF-BE4C-9C17-8DB7F7078483}" type="slidenum">
              <a:rPr lang="en-US" smtClean="0"/>
              <a:t>‹#›</a:t>
            </a:fld>
            <a:endParaRPr lang="en-US"/>
          </a:p>
        </p:txBody>
      </p:sp>
    </p:spTree>
    <p:extLst>
      <p:ext uri="{BB962C8B-B14F-4D97-AF65-F5344CB8AC3E}">
        <p14:creationId xmlns:p14="http://schemas.microsoft.com/office/powerpoint/2010/main" val="153896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50D0D-68AD-AC4B-83CE-98FEA46038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2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82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230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CD9F4-8EFF-BE4C-9C17-8DB7F7078483}" type="slidenum">
              <a:rPr lang="en-US" smtClean="0"/>
              <a:t>14</a:t>
            </a:fld>
            <a:endParaRPr lang="en-US"/>
          </a:p>
        </p:txBody>
      </p:sp>
    </p:spTree>
    <p:extLst>
      <p:ext uri="{BB962C8B-B14F-4D97-AF65-F5344CB8AC3E}">
        <p14:creationId xmlns:p14="http://schemas.microsoft.com/office/powerpoint/2010/main" val="62810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93CD9F4-8EFF-BE4C-9C17-8DB7F7078483}" type="slidenum">
              <a:rPr lang="en-US" smtClean="0"/>
              <a:t>15</a:t>
            </a:fld>
            <a:endParaRPr lang="en-US"/>
          </a:p>
        </p:txBody>
      </p:sp>
    </p:spTree>
    <p:extLst>
      <p:ext uri="{BB962C8B-B14F-4D97-AF65-F5344CB8AC3E}">
        <p14:creationId xmlns:p14="http://schemas.microsoft.com/office/powerpoint/2010/main" val="2873864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fld id="{F93CD9F4-8EFF-BE4C-9C17-8DB7F7078483}" type="slidenum">
              <a:rPr lang="en-US" smtClean="0"/>
              <a:t>19</a:t>
            </a:fld>
            <a:endParaRPr lang="en-US"/>
          </a:p>
        </p:txBody>
      </p:sp>
    </p:spTree>
    <p:extLst>
      <p:ext uri="{BB962C8B-B14F-4D97-AF65-F5344CB8AC3E}">
        <p14:creationId xmlns:p14="http://schemas.microsoft.com/office/powerpoint/2010/main" val="672468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fld id="{F93CD9F4-8EFF-BE4C-9C17-8DB7F7078483}" type="slidenum">
              <a:rPr lang="en-US" smtClean="0"/>
              <a:t>20</a:t>
            </a:fld>
            <a:endParaRPr lang="en-US"/>
          </a:p>
        </p:txBody>
      </p:sp>
    </p:spTree>
    <p:extLst>
      <p:ext uri="{BB962C8B-B14F-4D97-AF65-F5344CB8AC3E}">
        <p14:creationId xmlns:p14="http://schemas.microsoft.com/office/powerpoint/2010/main" val="392914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fld id="{F93CD9F4-8EFF-BE4C-9C17-8DB7F7078483}" type="slidenum">
              <a:rPr lang="en-US" smtClean="0"/>
              <a:t>21</a:t>
            </a:fld>
            <a:endParaRPr lang="en-US"/>
          </a:p>
        </p:txBody>
      </p:sp>
    </p:spTree>
    <p:extLst>
      <p:ext uri="{BB962C8B-B14F-4D97-AF65-F5344CB8AC3E}">
        <p14:creationId xmlns:p14="http://schemas.microsoft.com/office/powerpoint/2010/main" val="155033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CD9F4-8EFF-BE4C-9C17-8DB7F7078483}" type="slidenum">
              <a:rPr lang="en-US" smtClean="0"/>
              <a:t>34</a:t>
            </a:fld>
            <a:endParaRPr lang="en-US"/>
          </a:p>
        </p:txBody>
      </p:sp>
    </p:spTree>
    <p:extLst>
      <p:ext uri="{BB962C8B-B14F-4D97-AF65-F5344CB8AC3E}">
        <p14:creationId xmlns:p14="http://schemas.microsoft.com/office/powerpoint/2010/main" val="2662413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CD9F4-8EFF-BE4C-9C17-8DB7F7078483}" type="slidenum">
              <a:rPr lang="en-US" smtClean="0"/>
              <a:t>3</a:t>
            </a:fld>
            <a:endParaRPr lang="en-US"/>
          </a:p>
        </p:txBody>
      </p:sp>
    </p:spTree>
    <p:extLst>
      <p:ext uri="{BB962C8B-B14F-4D97-AF65-F5344CB8AC3E}">
        <p14:creationId xmlns:p14="http://schemas.microsoft.com/office/powerpoint/2010/main" val="272506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CD9F4-8EFF-BE4C-9C17-8DB7F7078483}" type="slidenum">
              <a:rPr lang="en-US" smtClean="0"/>
              <a:t>4</a:t>
            </a:fld>
            <a:endParaRPr lang="en-US"/>
          </a:p>
        </p:txBody>
      </p:sp>
    </p:spTree>
    <p:extLst>
      <p:ext uri="{BB962C8B-B14F-4D97-AF65-F5344CB8AC3E}">
        <p14:creationId xmlns:p14="http://schemas.microsoft.com/office/powerpoint/2010/main" val="1085637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arenR"/>
            </a:pPr>
            <a:endParaRPr lang="en-US" sz="1600" dirty="0"/>
          </a:p>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688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arenR"/>
            </a:pPr>
            <a:endParaRPr lang="en-US" sz="1600" dirty="0"/>
          </a:p>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699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93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681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51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7E51E-0202-174D-92F5-CCCCC2EB5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725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noProof="0"/>
              <a:t>Click to edit Master title style</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a:extLst>
              <a:ext uri="{FF2B5EF4-FFF2-40B4-BE49-F238E27FC236}">
                <a16:creationId xmlns:a16="http://schemas.microsoft.com/office/drawing/2014/main" id="{EC1A6312-32F0-844D-93DA-546AB9CA1D02}"/>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colorTemperature colorTemp="303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6658" y="538231"/>
            <a:ext cx="6535919" cy="6310344"/>
          </a:xfrm>
          <a:prstGeom prst="rect">
            <a:avLst/>
          </a:prstGeom>
        </p:spPr>
      </p:pic>
    </p:spTree>
    <p:extLst>
      <p:ext uri="{BB962C8B-B14F-4D97-AF65-F5344CB8AC3E}">
        <p14:creationId xmlns:p14="http://schemas.microsoft.com/office/powerpoint/2010/main" val="84753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60030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8594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039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7462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751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52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7985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291193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679552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2274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506449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54539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a:extLst>
              <a:ext uri="{FF2B5EF4-FFF2-40B4-BE49-F238E27FC236}">
                <a16:creationId xmlns:a16="http://schemas.microsoft.com/office/drawing/2014/main" id="{17387ECD-703F-BF4B-8454-1F6484D8384F}"/>
              </a:ext>
            </a:extLst>
          </p:cNvPr>
          <p:cNvSpPr>
            <a:spLocks noGrp="1"/>
          </p:cNvSpPr>
          <p:nvPr>
            <p:ph type="body" sz="quarter" idx="12"/>
          </p:nvPr>
        </p:nvSpPr>
        <p:spPr>
          <a:xfrm>
            <a:off x="304800" y="1208088"/>
            <a:ext cx="11582400" cy="48545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48496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155718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850327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304293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2631687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231369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594060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1829953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9254206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9386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14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D1B0-8894-9548-98E4-FC68DEA67FCE}"/>
              </a:ext>
            </a:extLst>
          </p:cNvPr>
          <p:cNvSpPr>
            <a:spLocks noGrp="1"/>
          </p:cNvSpPr>
          <p:nvPr>
            <p:ph type="title"/>
          </p:nvPr>
        </p:nvSpPr>
        <p:spPr>
          <a:xfrm>
            <a:off x="304800" y="268224"/>
            <a:ext cx="11582400" cy="667512"/>
          </a:xfrm>
        </p:spPr>
        <p:txBody>
          <a:bodyPr/>
          <a:lstStyle/>
          <a:p>
            <a:r>
              <a:rPr lang="en-US" noProof="0"/>
              <a:t>Click to edit Master title style</a:t>
            </a:r>
          </a:p>
        </p:txBody>
      </p:sp>
      <p:sp>
        <p:nvSpPr>
          <p:cNvPr id="3" name="Slide Number Placeholder 2">
            <a:extLst>
              <a:ext uri="{FF2B5EF4-FFF2-40B4-BE49-F238E27FC236}">
                <a16:creationId xmlns:a16="http://schemas.microsoft.com/office/drawing/2014/main" id="{24EE34D9-8056-3443-8B00-28AFAAEE96E2}"/>
              </a:ext>
            </a:extLst>
          </p:cNvPr>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a:extLst>
              <a:ext uri="{FF2B5EF4-FFF2-40B4-BE49-F238E27FC236}">
                <a16:creationId xmlns:a16="http://schemas.microsoft.com/office/drawing/2014/main" id="{6725C51A-9FCF-D34A-8FF9-546CB352DD43}"/>
              </a:ext>
            </a:extLst>
          </p:cNvPr>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81370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20172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78701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9732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2183561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Tree>
    <p:extLst>
      <p:ext uri="{BB962C8B-B14F-4D97-AF65-F5344CB8AC3E}">
        <p14:creationId xmlns:p14="http://schemas.microsoft.com/office/powerpoint/2010/main" val="2449415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3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30164151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Watson AI / Watson &amp; Cloud Platform Expert Services / December 2018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15226506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a:t>
            </a:fld>
            <a:endParaRPr lang="en-US" dirty="0">
              <a:solidFill>
                <a:srgbClr val="FFFFFF"/>
              </a:solidFill>
            </a:endParaRPr>
          </a:p>
        </p:txBody>
      </p:sp>
      <p:sp>
        <p:nvSpPr>
          <p:cNvPr id="4" name="Footer Placeholder 3"/>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itle 1"/>
          <p:cNvSpPr>
            <a:spLocks noGrp="1"/>
          </p:cNvSpPr>
          <p:nvPr>
            <p:ph type="title"/>
          </p:nvPr>
        </p:nvSpPr>
        <p:spPr>
          <a:xfrm>
            <a:off x="304800" y="268224"/>
            <a:ext cx="11582400" cy="1140968"/>
          </a:xfrm>
        </p:spPr>
        <p:txBody>
          <a:bodyPr/>
          <a:lstStyle>
            <a:lvl1pPr>
              <a:defRPr sz="2800" b="1"/>
            </a:lvl1pPr>
          </a:lstStyle>
          <a:p>
            <a:r>
              <a:rPr lang="en-US"/>
              <a:t>Click to edit Master title style</a:t>
            </a:r>
            <a:endParaRPr lang="en-US" dirty="0"/>
          </a:p>
        </p:txBody>
      </p:sp>
      <p:sp>
        <p:nvSpPr>
          <p:cNvPr id="6" name="Text Placeholder 5"/>
          <p:cNvSpPr>
            <a:spLocks noGrp="1"/>
          </p:cNvSpPr>
          <p:nvPr>
            <p:ph type="body" sz="quarter" idx="12"/>
          </p:nvPr>
        </p:nvSpPr>
        <p:spPr>
          <a:xfrm>
            <a:off x="304800" y="1498600"/>
            <a:ext cx="11582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97118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160906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
        <p:nvSpPr>
          <p:cNvPr id="6" name="Text Placeholder 5"/>
          <p:cNvSpPr>
            <a:spLocks noGrp="1"/>
          </p:cNvSpPr>
          <p:nvPr>
            <p:ph type="body" sz="quarter" idx="12" hasCustomPrompt="1"/>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3" hasCustomPrompt="1"/>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867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Tree>
    <p:extLst>
      <p:ext uri="{BB962C8B-B14F-4D97-AF65-F5344CB8AC3E}">
        <p14:creationId xmlns:p14="http://schemas.microsoft.com/office/powerpoint/2010/main" val="280396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
        <p:nvSpPr>
          <p:cNvPr id="8" name="Text Placeholder 7"/>
          <p:cNvSpPr>
            <a:spLocks noGrp="1"/>
          </p:cNvSpPr>
          <p:nvPr>
            <p:ph type="body" sz="quarter" idx="12" hasCustomPrompt="1"/>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noProof="0"/>
              <a:t>Click to edit Master text styles</a:t>
            </a:r>
          </a:p>
        </p:txBody>
      </p:sp>
      <p:sp>
        <p:nvSpPr>
          <p:cNvPr id="6" name="Picture Placeholder 5"/>
          <p:cNvSpPr>
            <a:spLocks noGrp="1"/>
          </p:cNvSpPr>
          <p:nvPr>
            <p:ph type="pic" sz="quarter" idx="13" hasCustomPrompt="1"/>
          </p:nvPr>
        </p:nvSpPr>
        <p:spPr>
          <a:xfrm>
            <a:off x="6096000" y="0"/>
            <a:ext cx="6096000" cy="6858000"/>
          </a:xfrm>
        </p:spPr>
        <p:txBody>
          <a:bodyPr/>
          <a:lstStyle>
            <a:lvl1pPr>
              <a:defRPr>
                <a:solidFill>
                  <a:schemeClr val="tx1"/>
                </a:solidFill>
              </a:defRPr>
            </a:lvl1pPr>
          </a:lstStyle>
          <a:p>
            <a:r>
              <a:rPr lang="en-US" noProof="0"/>
              <a:t>Drag picture to placeholder or click icon to add</a:t>
            </a:r>
          </a:p>
        </p:txBody>
      </p:sp>
    </p:spTree>
    <p:extLst>
      <p:ext uri="{BB962C8B-B14F-4D97-AF65-F5344CB8AC3E}">
        <p14:creationId xmlns:p14="http://schemas.microsoft.com/office/powerpoint/2010/main" val="190610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noProof="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335570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noProof="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noProof="0" smtClean="0"/>
              <a:pPr/>
              <a:t>‹#›</a:t>
            </a:fld>
            <a:endParaRPr lang="en-US" noProof="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14472585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noProof="0" smtClean="0"/>
              <a:pPr/>
              <a:t>‹#›</a:t>
            </a:fld>
            <a:endParaRPr lang="en-US" noProof="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noProof="0"/>
              <a:t>IBM Watson AI / Watson &amp; Cloud Platform Expert Services / December 2018 / © 2018 IBM Corporation</a:t>
            </a:r>
          </a:p>
        </p:txBody>
      </p:sp>
    </p:spTree>
    <p:extLst>
      <p:ext uri="{BB962C8B-B14F-4D97-AF65-F5344CB8AC3E}">
        <p14:creationId xmlns:p14="http://schemas.microsoft.com/office/powerpoint/2010/main" val="2913905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8.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8.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sz="4000" dirty="0">
                <a:solidFill>
                  <a:schemeClr val="bg2"/>
                </a:solidFill>
              </a:rPr>
            </a:br>
            <a:br>
              <a:rPr lang="en-US" sz="4000" dirty="0">
                <a:solidFill>
                  <a:schemeClr val="bg2"/>
                </a:solidFill>
              </a:rPr>
            </a:br>
            <a:br>
              <a:rPr lang="en-US" sz="4000" dirty="0"/>
            </a:br>
            <a:br>
              <a:rPr lang="en-US" sz="4000" dirty="0"/>
            </a:br>
            <a:br>
              <a:rPr lang="en-US" sz="4000" dirty="0"/>
            </a:br>
            <a:r>
              <a:rPr lang="en-US" sz="4000" dirty="0"/>
              <a:t>Data Refinement</a:t>
            </a:r>
            <a:br>
              <a:rPr lang="en-US" sz="4000" dirty="0"/>
            </a:br>
            <a:r>
              <a:rPr lang="en-US" sz="4000" dirty="0"/>
              <a:t>Lab </a:t>
            </a:r>
            <a:br>
              <a:rPr lang="en-US" sz="4000" b="1" dirty="0">
                <a:solidFill>
                  <a:srgbClr val="FF0000"/>
                </a:solidFill>
              </a:rPr>
            </a:br>
            <a:br>
              <a:rPr lang="en-US" sz="4000" b="1" dirty="0">
                <a:solidFill>
                  <a:srgbClr val="FF0000"/>
                </a:solidFill>
              </a:rPr>
            </a:br>
            <a:br>
              <a:rPr lang="en-US" sz="2400" dirty="0">
                <a:solidFill>
                  <a:schemeClr val="bg1"/>
                </a:solidFill>
              </a:rPr>
            </a:br>
            <a:r>
              <a:rPr lang="en-US" sz="2400" dirty="0">
                <a:solidFill>
                  <a:srgbClr val="003BC9"/>
                </a:solidFill>
              </a:rPr>
              <a:t>Watson Studio 123</a:t>
            </a:r>
            <a:br>
              <a:rPr lang="en-US" sz="4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291530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a:cs typeface="Arial" charset="0"/>
            </a:endParaRPr>
          </a:p>
        </p:txBody>
      </p:sp>
      <p:sp>
        <p:nvSpPr>
          <p:cNvPr id="6" name="Title 5"/>
          <p:cNvSpPr>
            <a:spLocks noGrp="1"/>
          </p:cNvSpPr>
          <p:nvPr>
            <p:ph type="title"/>
          </p:nvPr>
        </p:nvSpPr>
        <p:spPr>
          <a:xfrm>
            <a:off x="304800" y="268224"/>
            <a:ext cx="11582400" cy="705553"/>
          </a:xfrm>
        </p:spPr>
        <p:txBody>
          <a:bodyPr/>
          <a:lstStyle/>
          <a:p>
            <a:r>
              <a:rPr lang="en-US" dirty="0"/>
              <a:t>Lab Session – Refine Data</a:t>
            </a:r>
            <a:br>
              <a:rPr lang="en-US" dirty="0"/>
            </a:br>
            <a:r>
              <a:rPr lang="en-US" sz="2000" b="0" dirty="0"/>
              <a:t>Task 5 – Manage missing data within </a:t>
            </a:r>
            <a:r>
              <a:rPr lang="en-US" sz="2000" b="0" dirty="0" err="1"/>
              <a:t>Mths_since_last_delinq</a:t>
            </a:r>
            <a:r>
              <a:rPr lang="en-US" sz="2000" b="0" dirty="0"/>
              <a:t> field</a:t>
            </a:r>
            <a:endParaRPr lang="en-US" b="0" dirty="0"/>
          </a:p>
        </p:txBody>
      </p:sp>
      <p:sp>
        <p:nvSpPr>
          <p:cNvPr id="7" name="Text Placeholder 6"/>
          <p:cNvSpPr>
            <a:spLocks noGrp="1"/>
          </p:cNvSpPr>
          <p:nvPr>
            <p:ph type="body" sz="quarter" idx="12"/>
          </p:nvPr>
        </p:nvSpPr>
        <p:spPr>
          <a:xfrm>
            <a:off x="495300" y="1245665"/>
            <a:ext cx="11201400" cy="5281082"/>
          </a:xfrm>
        </p:spPr>
        <p:txBody>
          <a:bodyPr/>
          <a:lstStyle/>
          <a:p>
            <a:r>
              <a:rPr lang="en-GB" dirty="0"/>
              <a:t>Let’s make the assumption that the recency of the delinquency is important and give more weight to borrowers who have been recently delinquent. Categorize the </a:t>
            </a:r>
            <a:r>
              <a:rPr lang="en-GB" dirty="0" err="1"/>
              <a:t>mths_since_last_delinq</a:t>
            </a:r>
            <a:r>
              <a:rPr lang="en-GB" dirty="0"/>
              <a:t> as follows:</a:t>
            </a:r>
            <a:endParaRPr lang="en-US" dirty="0"/>
          </a:p>
          <a:p>
            <a:r>
              <a:rPr lang="en-GB" dirty="0"/>
              <a:t> </a:t>
            </a:r>
            <a:endParaRPr lang="en-US" dirty="0"/>
          </a:p>
          <a:p>
            <a:pPr marL="298441" lvl="2" indent="0">
              <a:buNone/>
            </a:pPr>
            <a:r>
              <a:rPr lang="en-GB" dirty="0"/>
              <a:t>0 = </a:t>
            </a:r>
            <a:r>
              <a:rPr lang="en-GB" dirty="0" err="1"/>
              <a:t>isNull</a:t>
            </a:r>
            <a:endParaRPr lang="en-US" dirty="0"/>
          </a:p>
          <a:p>
            <a:pPr marL="298441" lvl="2" indent="0">
              <a:buNone/>
            </a:pPr>
            <a:r>
              <a:rPr lang="en-GB" dirty="0"/>
              <a:t>1 = 49+ months</a:t>
            </a:r>
            <a:endParaRPr lang="en-US" dirty="0"/>
          </a:p>
          <a:p>
            <a:pPr marL="298441" lvl="2" indent="0">
              <a:buNone/>
            </a:pPr>
            <a:r>
              <a:rPr lang="en-GB" dirty="0"/>
              <a:t>2 = 13 – 48 months</a:t>
            </a:r>
            <a:endParaRPr lang="en-US" dirty="0"/>
          </a:p>
          <a:p>
            <a:pPr marL="298441" lvl="2" indent="0">
              <a:buNone/>
            </a:pPr>
            <a:r>
              <a:rPr lang="en-GB" dirty="0"/>
              <a:t>3 = 7 – 12 months</a:t>
            </a:r>
            <a:endParaRPr lang="en-US" dirty="0"/>
          </a:p>
          <a:p>
            <a:pPr marL="298441" lvl="2" indent="0">
              <a:buNone/>
            </a:pPr>
            <a:r>
              <a:rPr lang="en-GB" dirty="0"/>
              <a:t>4 = 3 – 6 months</a:t>
            </a:r>
            <a:endParaRPr lang="en-US" dirty="0"/>
          </a:p>
          <a:p>
            <a:pPr marL="298441" lvl="2" indent="0">
              <a:buNone/>
            </a:pPr>
            <a:r>
              <a:rPr lang="en-GB" dirty="0"/>
              <a:t>5 = 0 – 2 months</a:t>
            </a:r>
            <a:endParaRPr lang="en-US" dirty="0"/>
          </a:p>
          <a:p>
            <a:r>
              <a:rPr lang="en-GB" dirty="0"/>
              <a:t> </a:t>
            </a:r>
            <a:endParaRPr lang="en-US" dirty="0"/>
          </a:p>
          <a:p>
            <a:r>
              <a:rPr lang="en-GB" dirty="0"/>
              <a:t>Note: Some algorithms will use the size of the value as a factor in its analysis and that is why we are separating the </a:t>
            </a:r>
            <a:r>
              <a:rPr lang="en-GB" dirty="0" err="1"/>
              <a:t>isNull</a:t>
            </a:r>
            <a:r>
              <a:rPr lang="en-GB" dirty="0"/>
              <a:t> and the most recent delinquency values as far away from each other as possible</a:t>
            </a:r>
            <a:endParaRPr lang="en-US"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effectLst/>
              <a:uLnTx/>
              <a:uFillTx/>
              <a:latin typeface="IBM Plex Sans"/>
              <a:cs typeface="Arial" charset="0"/>
            </a:endParaRPr>
          </a:p>
        </p:txBody>
      </p:sp>
      <p:sp>
        <p:nvSpPr>
          <p:cNvPr id="4" name="Rectangle 3">
            <a:extLst>
              <a:ext uri="{FF2B5EF4-FFF2-40B4-BE49-F238E27FC236}">
                <a16:creationId xmlns:a16="http://schemas.microsoft.com/office/drawing/2014/main" id="{BE8A6108-3B8F-E84D-B7C9-5D0F61A7A4A7}"/>
              </a:ext>
            </a:extLst>
          </p:cNvPr>
          <p:cNvSpPr/>
          <p:nvPr/>
        </p:nvSpPr>
        <p:spPr>
          <a:xfrm>
            <a:off x="446049" y="1918010"/>
            <a:ext cx="2865863" cy="1996068"/>
          </a:xfrm>
          <a:prstGeom prst="rect">
            <a:avLst/>
          </a:prstGeom>
          <a:no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205178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a:cs typeface="Arial" charset="0"/>
            </a:endParaRPr>
          </a:p>
        </p:txBody>
      </p:sp>
      <p:sp>
        <p:nvSpPr>
          <p:cNvPr id="6" name="Title 5"/>
          <p:cNvSpPr>
            <a:spLocks noGrp="1"/>
          </p:cNvSpPr>
          <p:nvPr>
            <p:ph type="title"/>
          </p:nvPr>
        </p:nvSpPr>
        <p:spPr>
          <a:xfrm>
            <a:off x="304800" y="268224"/>
            <a:ext cx="11582400" cy="705553"/>
          </a:xfrm>
        </p:spPr>
        <p:txBody>
          <a:bodyPr/>
          <a:lstStyle/>
          <a:p>
            <a:r>
              <a:rPr lang="en-US" dirty="0"/>
              <a:t>Lab Session – Refine Data</a:t>
            </a:r>
            <a:br>
              <a:rPr lang="en-US" dirty="0"/>
            </a:br>
            <a:r>
              <a:rPr lang="en-US" sz="2000" b="0" dirty="0"/>
              <a:t>Task 5 – Manage missing data within </a:t>
            </a:r>
            <a:r>
              <a:rPr lang="en-US" sz="2000" b="0" dirty="0" err="1"/>
              <a:t>Mths_since_last_delinq</a:t>
            </a:r>
            <a:r>
              <a:rPr lang="en-US" sz="2000" b="0" dirty="0"/>
              <a:t> field - continued</a:t>
            </a:r>
            <a:endParaRPr lang="en-US" b="0" dirty="0"/>
          </a:p>
        </p:txBody>
      </p:sp>
      <p:sp>
        <p:nvSpPr>
          <p:cNvPr id="7" name="Text Placeholder 6"/>
          <p:cNvSpPr>
            <a:spLocks noGrp="1"/>
          </p:cNvSpPr>
          <p:nvPr>
            <p:ph type="body" sz="quarter" idx="12"/>
          </p:nvPr>
        </p:nvSpPr>
        <p:spPr>
          <a:xfrm>
            <a:off x="304800" y="1154225"/>
            <a:ext cx="7913649" cy="5281082"/>
          </a:xfrm>
        </p:spPr>
        <p:txBody>
          <a:bodyPr>
            <a:normAutofit fontScale="92500" lnSpcReduction="20000"/>
          </a:bodyPr>
          <a:lstStyle/>
          <a:p>
            <a:pPr marL="457200" indent="-457200">
              <a:buFont typeface="+mj-lt"/>
              <a:buAutoNum type="arabicPeriod"/>
            </a:pPr>
            <a:r>
              <a:rPr lang="en-GB" dirty="0"/>
              <a:t>Convert the column into a decimal – the missing value routines does not appear to work on String in this case</a:t>
            </a:r>
            <a:endParaRPr lang="en-US" dirty="0"/>
          </a:p>
          <a:p>
            <a:r>
              <a:rPr lang="en-GB" dirty="0"/>
              <a:t> </a:t>
            </a:r>
            <a:endParaRPr lang="en-US" dirty="0"/>
          </a:p>
          <a:p>
            <a:pPr marL="457200" indent="-457200">
              <a:buFont typeface="+mj-lt"/>
              <a:buAutoNum type="arabicPeriod" startAt="2"/>
            </a:pPr>
            <a:r>
              <a:rPr lang="en-GB" dirty="0"/>
              <a:t>Convert missing values into -99 </a:t>
            </a:r>
            <a:endParaRPr lang="en-US" dirty="0"/>
          </a:p>
          <a:p>
            <a:pPr marL="573612" lvl="1" indent="-342900">
              <a:buFont typeface="Arial" panose="020B0604020202020204" pitchFamily="34" charset="0"/>
              <a:buChar char="•"/>
            </a:pPr>
            <a:r>
              <a:rPr lang="en-GB" dirty="0"/>
              <a:t>Click on Operation</a:t>
            </a:r>
            <a:endParaRPr lang="en-US" dirty="0"/>
          </a:p>
          <a:p>
            <a:pPr marL="573612" lvl="1" indent="-342900">
              <a:buFont typeface="Arial" panose="020B0604020202020204" pitchFamily="34" charset="0"/>
              <a:buChar char="•"/>
            </a:pPr>
            <a:r>
              <a:rPr lang="en-GB" dirty="0"/>
              <a:t>Under the </a:t>
            </a:r>
            <a:r>
              <a:rPr lang="en-GB" dirty="0">
                <a:solidFill>
                  <a:schemeClr val="accent2"/>
                </a:solidFill>
              </a:rPr>
              <a:t>Cleanse</a:t>
            </a:r>
            <a:r>
              <a:rPr lang="en-GB" dirty="0"/>
              <a:t> options select “</a:t>
            </a:r>
            <a:r>
              <a:rPr lang="en-GB" dirty="0">
                <a:solidFill>
                  <a:schemeClr val="accent2"/>
                </a:solidFill>
              </a:rPr>
              <a:t>Replace Missing Values</a:t>
            </a:r>
            <a:r>
              <a:rPr lang="en-GB" dirty="0"/>
              <a:t>”</a:t>
            </a:r>
            <a:endParaRPr lang="en-US" dirty="0"/>
          </a:p>
          <a:p>
            <a:pPr marL="573612" lvl="1" indent="-342900">
              <a:buFont typeface="Arial" panose="020B0604020202020204" pitchFamily="34" charset="0"/>
              <a:buChar char="•"/>
            </a:pPr>
            <a:r>
              <a:rPr lang="en-GB" dirty="0"/>
              <a:t>Select the </a:t>
            </a:r>
            <a:r>
              <a:rPr lang="en-GB" dirty="0" err="1">
                <a:solidFill>
                  <a:schemeClr val="accent2"/>
                </a:solidFill>
              </a:rPr>
              <a:t>mths_since_last_delinq</a:t>
            </a:r>
            <a:r>
              <a:rPr lang="en-GB" dirty="0">
                <a:solidFill>
                  <a:schemeClr val="accent2"/>
                </a:solidFill>
              </a:rPr>
              <a:t> </a:t>
            </a:r>
            <a:r>
              <a:rPr lang="en-GB" dirty="0"/>
              <a:t>column</a:t>
            </a:r>
            <a:endParaRPr lang="en-US" dirty="0"/>
          </a:p>
          <a:p>
            <a:pPr marL="573612" lvl="1" indent="-342900">
              <a:buFont typeface="Arial" panose="020B0604020202020204" pitchFamily="34" charset="0"/>
              <a:buChar char="•"/>
            </a:pPr>
            <a:r>
              <a:rPr lang="en-GB" dirty="0"/>
              <a:t>Type </a:t>
            </a:r>
            <a:r>
              <a:rPr lang="en-GB" dirty="0">
                <a:solidFill>
                  <a:schemeClr val="accent2"/>
                </a:solidFill>
              </a:rPr>
              <a:t>-99 </a:t>
            </a:r>
            <a:r>
              <a:rPr lang="en-GB" dirty="0"/>
              <a:t>for the value and press apply</a:t>
            </a:r>
            <a:endParaRPr lang="en-US" dirty="0"/>
          </a:p>
          <a:p>
            <a:r>
              <a:rPr lang="en-GB" dirty="0"/>
              <a:t> </a:t>
            </a:r>
            <a:endParaRPr lang="en-US" dirty="0"/>
          </a:p>
          <a:p>
            <a:pPr marL="457200" indent="-457200">
              <a:buFont typeface="+mj-lt"/>
              <a:buAutoNum type="arabicPeriod" startAt="3"/>
            </a:pPr>
            <a:r>
              <a:rPr lang="en-GB" dirty="0"/>
              <a:t>Create a new column with categorized data</a:t>
            </a:r>
            <a:endParaRPr lang="en-US" dirty="0"/>
          </a:p>
          <a:p>
            <a:pPr marL="573612" lvl="1" indent="-342900">
              <a:buFont typeface="Arial" panose="020B0604020202020204" pitchFamily="34" charset="0"/>
              <a:buChar char="•"/>
            </a:pPr>
            <a:r>
              <a:rPr lang="en-GB" dirty="0"/>
              <a:t>Click on Operation</a:t>
            </a:r>
            <a:endParaRPr lang="en-US" dirty="0"/>
          </a:p>
          <a:p>
            <a:pPr marL="573612" lvl="1" indent="-342900">
              <a:buFont typeface="Arial" panose="020B0604020202020204" pitchFamily="34" charset="0"/>
              <a:buChar char="•"/>
            </a:pPr>
            <a:r>
              <a:rPr lang="en-GB" dirty="0"/>
              <a:t>Under the </a:t>
            </a:r>
            <a:r>
              <a:rPr lang="en-GB" dirty="0">
                <a:solidFill>
                  <a:schemeClr val="accent2"/>
                </a:solidFill>
              </a:rPr>
              <a:t>Organize</a:t>
            </a:r>
            <a:r>
              <a:rPr lang="en-GB" dirty="0"/>
              <a:t> options select “</a:t>
            </a:r>
            <a:r>
              <a:rPr lang="en-GB" dirty="0">
                <a:solidFill>
                  <a:schemeClr val="accent6">
                    <a:lumMod val="75000"/>
                  </a:schemeClr>
                </a:solidFill>
              </a:rPr>
              <a:t>Conditional Replace</a:t>
            </a:r>
            <a:r>
              <a:rPr lang="en-GB" dirty="0"/>
              <a:t>”</a:t>
            </a:r>
            <a:endParaRPr lang="en-US" dirty="0"/>
          </a:p>
          <a:p>
            <a:pPr marL="573612" lvl="1" indent="-342900">
              <a:buFont typeface="Arial" panose="020B0604020202020204" pitchFamily="34" charset="0"/>
              <a:buChar char="•"/>
            </a:pPr>
            <a:r>
              <a:rPr lang="en-GB" dirty="0"/>
              <a:t>For the operator select “</a:t>
            </a:r>
            <a:r>
              <a:rPr lang="en-GB" dirty="0">
                <a:solidFill>
                  <a:schemeClr val="accent2"/>
                </a:solidFill>
              </a:rPr>
              <a:t>Is equal to</a:t>
            </a:r>
            <a:r>
              <a:rPr lang="en-GB" dirty="0"/>
              <a:t>” </a:t>
            </a:r>
            <a:endParaRPr lang="en-US" dirty="0"/>
          </a:p>
          <a:p>
            <a:pPr marL="573612" lvl="1" indent="-342900">
              <a:buFont typeface="Arial" panose="020B0604020202020204" pitchFamily="34" charset="0"/>
              <a:buChar char="•"/>
            </a:pPr>
            <a:r>
              <a:rPr lang="en-GB" dirty="0"/>
              <a:t>Set the value of </a:t>
            </a:r>
            <a:r>
              <a:rPr lang="en-GB" dirty="0">
                <a:solidFill>
                  <a:schemeClr val="accent2"/>
                </a:solidFill>
              </a:rPr>
              <a:t>-99</a:t>
            </a:r>
            <a:endParaRPr lang="en-US" dirty="0">
              <a:solidFill>
                <a:schemeClr val="accent2"/>
              </a:solidFill>
            </a:endParaRPr>
          </a:p>
          <a:p>
            <a:pPr marL="573612" lvl="1" indent="-342900">
              <a:buFont typeface="Arial" panose="020B0604020202020204" pitchFamily="34" charset="0"/>
              <a:buChar char="•"/>
            </a:pPr>
            <a:r>
              <a:rPr lang="en-GB" dirty="0"/>
              <a:t>Set Replace With to </a:t>
            </a:r>
            <a:r>
              <a:rPr lang="en-GB" dirty="0">
                <a:solidFill>
                  <a:schemeClr val="accent2"/>
                </a:solidFill>
              </a:rPr>
              <a:t>0</a:t>
            </a:r>
            <a:endParaRPr lang="en-US" dirty="0">
              <a:solidFill>
                <a:schemeClr val="accent2"/>
              </a:solidFill>
            </a:endParaRPr>
          </a:p>
          <a:p>
            <a:pPr marL="573612" lvl="1" indent="-342900">
              <a:buFont typeface="Arial" panose="020B0604020202020204" pitchFamily="34" charset="0"/>
              <a:buChar char="•"/>
            </a:pPr>
            <a:r>
              <a:rPr lang="en-GB" dirty="0"/>
              <a:t>Press </a:t>
            </a:r>
            <a:r>
              <a:rPr lang="en-GB" dirty="0">
                <a:solidFill>
                  <a:schemeClr val="accent2"/>
                </a:solidFill>
              </a:rPr>
              <a:t>Add a Condition</a:t>
            </a:r>
            <a:endParaRPr lang="en-US" dirty="0">
              <a:solidFill>
                <a:schemeClr val="accent2"/>
              </a:solidFill>
            </a:endParaRPr>
          </a:p>
          <a:p>
            <a:pPr marL="573612" lvl="1" indent="-342900">
              <a:buFont typeface="Arial" panose="020B0604020202020204" pitchFamily="34" charset="0"/>
              <a:buChar char="•"/>
            </a:pPr>
            <a:r>
              <a:rPr lang="en-GB" dirty="0"/>
              <a:t>Select </a:t>
            </a:r>
            <a:r>
              <a:rPr lang="en-GB" dirty="0">
                <a:solidFill>
                  <a:schemeClr val="accent2"/>
                </a:solidFill>
              </a:rPr>
              <a:t>Operator is greater than or equal</a:t>
            </a:r>
            <a:endParaRPr lang="en-US" dirty="0">
              <a:solidFill>
                <a:schemeClr val="accent2"/>
              </a:solidFill>
            </a:endParaRPr>
          </a:p>
          <a:p>
            <a:pPr marL="573612" lvl="1" indent="-342900">
              <a:buFont typeface="Arial" panose="020B0604020202020204" pitchFamily="34" charset="0"/>
              <a:buChar char="•"/>
            </a:pPr>
            <a:r>
              <a:rPr lang="en-GB" dirty="0"/>
              <a:t>Set value = </a:t>
            </a:r>
            <a:r>
              <a:rPr lang="en-GB" dirty="0">
                <a:solidFill>
                  <a:schemeClr val="accent2"/>
                </a:solidFill>
              </a:rPr>
              <a:t>49</a:t>
            </a:r>
            <a:endParaRPr lang="en-US" dirty="0">
              <a:solidFill>
                <a:schemeClr val="accent2"/>
              </a:solidFill>
            </a:endParaRPr>
          </a:p>
          <a:p>
            <a:pPr marL="573612" lvl="1" indent="-342900">
              <a:buFont typeface="Arial" panose="020B0604020202020204" pitchFamily="34" charset="0"/>
              <a:buChar char="•"/>
            </a:pPr>
            <a:r>
              <a:rPr lang="en-GB" dirty="0"/>
              <a:t>Set Replace with = </a:t>
            </a:r>
            <a:r>
              <a:rPr lang="en-GB" dirty="0">
                <a:solidFill>
                  <a:schemeClr val="accent2"/>
                </a:solidFill>
              </a:rPr>
              <a:t>1</a:t>
            </a:r>
            <a:endParaRPr lang="en-US" dirty="0">
              <a:solidFill>
                <a:schemeClr val="accent2"/>
              </a:solidFill>
            </a:endParaRPr>
          </a:p>
          <a:p>
            <a:pPr marL="573612" lvl="1" indent="-342900">
              <a:buFont typeface="Arial" panose="020B0604020202020204" pitchFamily="34" charset="0"/>
              <a:buChar char="•"/>
            </a:pPr>
            <a:r>
              <a:rPr lang="en-GB" dirty="0"/>
              <a:t>Press </a:t>
            </a:r>
            <a:r>
              <a:rPr lang="en-GB" dirty="0">
                <a:solidFill>
                  <a:schemeClr val="accent2"/>
                </a:solidFill>
              </a:rPr>
              <a:t>Add a condition</a:t>
            </a:r>
            <a:endParaRPr lang="en-US" dirty="0">
              <a:solidFill>
                <a:schemeClr val="accent2"/>
              </a:solidFill>
            </a:endParaRPr>
          </a:p>
          <a:p>
            <a:pPr marL="573612" lvl="1" indent="-342900">
              <a:buFont typeface="Arial" panose="020B0604020202020204" pitchFamily="34" charset="0"/>
              <a:buChar char="•"/>
            </a:pPr>
            <a:r>
              <a:rPr lang="en-GB" dirty="0"/>
              <a:t>Select </a:t>
            </a:r>
            <a:r>
              <a:rPr lang="en-GB" dirty="0">
                <a:solidFill>
                  <a:schemeClr val="accent2"/>
                </a:solidFill>
              </a:rPr>
              <a:t>Operator is between two numbers</a:t>
            </a:r>
            <a:endParaRPr lang="en-US" dirty="0">
              <a:solidFill>
                <a:schemeClr val="accent2"/>
              </a:solidFill>
            </a:endParaRPr>
          </a:p>
          <a:p>
            <a:pPr marL="573612" lvl="1" indent="-342900">
              <a:buFont typeface="Arial" panose="020B0604020202020204" pitchFamily="34" charset="0"/>
              <a:buChar char="•"/>
            </a:pPr>
            <a:r>
              <a:rPr lang="en-GB" dirty="0"/>
              <a:t>Set value = </a:t>
            </a:r>
            <a:r>
              <a:rPr lang="en-GB" dirty="0">
                <a:solidFill>
                  <a:schemeClr val="accent2"/>
                </a:solidFill>
              </a:rPr>
              <a:t>13,48</a:t>
            </a:r>
            <a:endParaRPr lang="en-US" dirty="0">
              <a:solidFill>
                <a:schemeClr val="accent2"/>
              </a:solidFill>
            </a:endParaRPr>
          </a:p>
          <a:p>
            <a:pPr marL="573612" lvl="1" indent="-342900">
              <a:buFont typeface="Arial" panose="020B0604020202020204" pitchFamily="34" charset="0"/>
              <a:buChar char="•"/>
            </a:pPr>
            <a:r>
              <a:rPr lang="en-GB" dirty="0"/>
              <a:t>Add further conditions for the other ranges as detailed on </a:t>
            </a:r>
            <a:r>
              <a:rPr lang="en-GB" b="1" i="1" dirty="0"/>
              <a:t>previous slide</a:t>
            </a:r>
            <a:endParaRPr lang="en-US" b="1" i="1" dirty="0"/>
          </a:p>
          <a:p>
            <a:pPr marL="573612" lvl="1" indent="-342900">
              <a:buFont typeface="Arial" panose="020B0604020202020204" pitchFamily="34" charset="0"/>
              <a:buChar char="•"/>
            </a:pPr>
            <a:r>
              <a:rPr lang="en-GB" dirty="0"/>
              <a:t>At the end check the “</a:t>
            </a:r>
            <a:r>
              <a:rPr lang="en-GB" dirty="0">
                <a:solidFill>
                  <a:schemeClr val="accent2"/>
                </a:solidFill>
              </a:rPr>
              <a:t>Create new column for results</a:t>
            </a:r>
            <a:r>
              <a:rPr lang="en-GB" dirty="0"/>
              <a:t>” box and name it </a:t>
            </a:r>
            <a:r>
              <a:rPr lang="en-GB" dirty="0" err="1">
                <a:solidFill>
                  <a:schemeClr val="accent2"/>
                </a:solidFill>
              </a:rPr>
              <a:t>cat_delinq</a:t>
            </a:r>
            <a:endParaRPr lang="en-US" dirty="0">
              <a:solidFill>
                <a:schemeClr val="accent2"/>
              </a:solidFill>
            </a:endParaRPr>
          </a:p>
          <a:p>
            <a:endParaRPr lang="en-US" sz="1600"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effectLst/>
              <a:uLnTx/>
              <a:uFillTx/>
              <a:latin typeface="IBM Plex Sans"/>
              <a:cs typeface="Arial" charset="0"/>
            </a:endParaRPr>
          </a:p>
        </p:txBody>
      </p:sp>
      <p:pic>
        <p:nvPicPr>
          <p:cNvPr id="5" name="Picture 4">
            <a:extLst>
              <a:ext uri="{FF2B5EF4-FFF2-40B4-BE49-F238E27FC236}">
                <a16:creationId xmlns:a16="http://schemas.microsoft.com/office/drawing/2014/main" id="{B6239EE0-7673-4779-8ABD-6EF08FDB1BFC}"/>
              </a:ext>
            </a:extLst>
          </p:cNvPr>
          <p:cNvPicPr>
            <a:picLocks noChangeAspect="1"/>
          </p:cNvPicPr>
          <p:nvPr/>
        </p:nvPicPr>
        <p:blipFill>
          <a:blip r:embed="rId3"/>
          <a:stretch>
            <a:fillRect/>
          </a:stretch>
        </p:blipFill>
        <p:spPr>
          <a:xfrm>
            <a:off x="10496156" y="2080470"/>
            <a:ext cx="1145223" cy="3623305"/>
          </a:xfrm>
          <a:prstGeom prst="rect">
            <a:avLst/>
          </a:prstGeom>
        </p:spPr>
      </p:pic>
      <p:sp>
        <p:nvSpPr>
          <p:cNvPr id="13" name="Rectangle 12">
            <a:extLst>
              <a:ext uri="{FF2B5EF4-FFF2-40B4-BE49-F238E27FC236}">
                <a16:creationId xmlns:a16="http://schemas.microsoft.com/office/drawing/2014/main" id="{33938CAF-8590-3642-8089-797BA30BFCBF}"/>
              </a:ext>
            </a:extLst>
          </p:cNvPr>
          <p:cNvSpPr/>
          <p:nvPr/>
        </p:nvSpPr>
        <p:spPr>
          <a:xfrm>
            <a:off x="7881731" y="1154226"/>
            <a:ext cx="4075044" cy="5372522"/>
          </a:xfrm>
          <a:prstGeom prst="rect">
            <a:avLst/>
          </a:prstGeom>
          <a:no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4" name="Rectangle 13">
            <a:extLst>
              <a:ext uri="{FF2B5EF4-FFF2-40B4-BE49-F238E27FC236}">
                <a16:creationId xmlns:a16="http://schemas.microsoft.com/office/drawing/2014/main" id="{8D45AE87-F6AE-0C43-85BF-13D841747267}"/>
              </a:ext>
            </a:extLst>
          </p:cNvPr>
          <p:cNvSpPr/>
          <p:nvPr/>
        </p:nvSpPr>
        <p:spPr>
          <a:xfrm>
            <a:off x="8601263" y="1705309"/>
            <a:ext cx="1016315" cy="398205"/>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5" name="Rectangle 14">
            <a:extLst>
              <a:ext uri="{FF2B5EF4-FFF2-40B4-BE49-F238E27FC236}">
                <a16:creationId xmlns:a16="http://schemas.microsoft.com/office/drawing/2014/main" id="{4CF49203-FB60-BD42-BD60-7E7108F7567C}"/>
              </a:ext>
            </a:extLst>
          </p:cNvPr>
          <p:cNvSpPr/>
          <p:nvPr/>
        </p:nvSpPr>
        <p:spPr>
          <a:xfrm>
            <a:off x="10569051" y="1734182"/>
            <a:ext cx="1016315" cy="369332"/>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6" name="TextBox 15">
            <a:extLst>
              <a:ext uri="{FF2B5EF4-FFF2-40B4-BE49-F238E27FC236}">
                <a16:creationId xmlns:a16="http://schemas.microsoft.com/office/drawing/2014/main" id="{2EDE0707-2F11-EE46-8FD9-8303446E3D90}"/>
              </a:ext>
            </a:extLst>
          </p:cNvPr>
          <p:cNvSpPr txBox="1"/>
          <p:nvPr/>
        </p:nvSpPr>
        <p:spPr>
          <a:xfrm>
            <a:off x="8713114" y="1734182"/>
            <a:ext cx="785793" cy="369332"/>
          </a:xfrm>
          <a:prstGeom prst="rect">
            <a:avLst/>
          </a:prstGeom>
          <a:noFill/>
        </p:spPr>
        <p:txBody>
          <a:bodyPr wrap="none" rtlCol="0">
            <a:spAutoFit/>
          </a:bodyPr>
          <a:lstStyle/>
          <a:p>
            <a:r>
              <a:rPr lang="en-US" dirty="0">
                <a:solidFill>
                  <a:schemeClr val="bg2"/>
                </a:solidFill>
              </a:rPr>
              <a:t>AS-IS</a:t>
            </a:r>
          </a:p>
        </p:txBody>
      </p:sp>
      <p:sp>
        <p:nvSpPr>
          <p:cNvPr id="17" name="TextBox 16">
            <a:extLst>
              <a:ext uri="{FF2B5EF4-FFF2-40B4-BE49-F238E27FC236}">
                <a16:creationId xmlns:a16="http://schemas.microsoft.com/office/drawing/2014/main" id="{D20940CF-425C-464F-AED5-5CFDEF3FC8EE}"/>
              </a:ext>
            </a:extLst>
          </p:cNvPr>
          <p:cNvSpPr txBox="1"/>
          <p:nvPr/>
        </p:nvSpPr>
        <p:spPr>
          <a:xfrm>
            <a:off x="10669884" y="1734745"/>
            <a:ext cx="814647" cy="369332"/>
          </a:xfrm>
          <a:prstGeom prst="rect">
            <a:avLst/>
          </a:prstGeom>
          <a:noFill/>
        </p:spPr>
        <p:txBody>
          <a:bodyPr wrap="none" rtlCol="0">
            <a:spAutoFit/>
          </a:bodyPr>
          <a:lstStyle/>
          <a:p>
            <a:r>
              <a:rPr lang="en-US" dirty="0">
                <a:solidFill>
                  <a:schemeClr val="bg2"/>
                </a:solidFill>
              </a:rPr>
              <a:t>To-Be</a:t>
            </a:r>
          </a:p>
        </p:txBody>
      </p:sp>
      <p:pic>
        <p:nvPicPr>
          <p:cNvPr id="4" name="Picture 3">
            <a:extLst>
              <a:ext uri="{FF2B5EF4-FFF2-40B4-BE49-F238E27FC236}">
                <a16:creationId xmlns:a16="http://schemas.microsoft.com/office/drawing/2014/main" id="{A08AFE5D-0F23-D048-B883-788D46F612D1}"/>
              </a:ext>
            </a:extLst>
          </p:cNvPr>
          <p:cNvPicPr>
            <a:picLocks noChangeAspect="1"/>
          </p:cNvPicPr>
          <p:nvPr/>
        </p:nvPicPr>
        <p:blipFill>
          <a:blip r:embed="rId4"/>
          <a:stretch>
            <a:fillRect/>
          </a:stretch>
        </p:blipFill>
        <p:spPr>
          <a:xfrm>
            <a:off x="8538872" y="2103514"/>
            <a:ext cx="1134276" cy="3524870"/>
          </a:xfrm>
          <a:prstGeom prst="rect">
            <a:avLst/>
          </a:prstGeom>
        </p:spPr>
      </p:pic>
    </p:spTree>
    <p:extLst>
      <p:ext uri="{BB962C8B-B14F-4D97-AF65-F5344CB8AC3E}">
        <p14:creationId xmlns:p14="http://schemas.microsoft.com/office/powerpoint/2010/main" val="263927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a:cs typeface="Arial" charset="0"/>
            </a:endParaRPr>
          </a:p>
        </p:txBody>
      </p:sp>
      <p:sp>
        <p:nvSpPr>
          <p:cNvPr id="6" name="Title 5"/>
          <p:cNvSpPr>
            <a:spLocks noGrp="1"/>
          </p:cNvSpPr>
          <p:nvPr>
            <p:ph type="title"/>
          </p:nvPr>
        </p:nvSpPr>
        <p:spPr>
          <a:xfrm>
            <a:off x="304800" y="268224"/>
            <a:ext cx="11582400" cy="705553"/>
          </a:xfrm>
        </p:spPr>
        <p:txBody>
          <a:bodyPr/>
          <a:lstStyle/>
          <a:p>
            <a:r>
              <a:rPr lang="en-US" dirty="0"/>
              <a:t>Lab Session – Refine Data</a:t>
            </a:r>
            <a:br>
              <a:rPr lang="en-US" dirty="0"/>
            </a:br>
            <a:r>
              <a:rPr lang="en-US" sz="2000" b="0" dirty="0"/>
              <a:t>Task 6 – Create the output file to use in the Data Science Project</a:t>
            </a:r>
            <a:endParaRPr lang="en-US" b="0" dirty="0"/>
          </a:p>
        </p:txBody>
      </p:sp>
      <p:sp>
        <p:nvSpPr>
          <p:cNvPr id="7" name="Text Placeholder 6"/>
          <p:cNvSpPr>
            <a:spLocks noGrp="1"/>
          </p:cNvSpPr>
          <p:nvPr>
            <p:ph type="body" sz="quarter" idx="12"/>
          </p:nvPr>
        </p:nvSpPr>
        <p:spPr>
          <a:xfrm>
            <a:off x="304800" y="1154225"/>
            <a:ext cx="11582400" cy="5281082"/>
          </a:xfrm>
        </p:spPr>
        <p:txBody>
          <a:bodyPr>
            <a:normAutofit/>
          </a:bodyPr>
          <a:lstStyle/>
          <a:p>
            <a:pPr marL="457200" indent="-457200">
              <a:buFont typeface="+mj-lt"/>
              <a:buAutoNum type="arabicPeriod"/>
            </a:pPr>
            <a:r>
              <a:rPr lang="en-GB" dirty="0"/>
              <a:t>Prepare to generate the refined data file</a:t>
            </a:r>
            <a:endParaRPr lang="en-US" dirty="0"/>
          </a:p>
          <a:p>
            <a:pPr marL="573612" lvl="1" indent="-342900">
              <a:buFont typeface="Arial" panose="020B0604020202020204" pitchFamily="34" charset="0"/>
              <a:buChar char="•"/>
            </a:pPr>
            <a:r>
              <a:rPr lang="en-GB" dirty="0"/>
              <a:t>Click on the Run icon to run the flow</a:t>
            </a:r>
            <a:endParaRPr lang="en-US" dirty="0"/>
          </a:p>
          <a:p>
            <a:pPr marL="573612" lvl="1" indent="-342900">
              <a:buFont typeface="Arial" panose="020B0604020202020204" pitchFamily="34" charset="0"/>
              <a:buChar char="•"/>
            </a:pPr>
            <a:r>
              <a:rPr lang="en-GB" dirty="0"/>
              <a:t>Verify the name of the output file (do not overwrite the source file)</a:t>
            </a:r>
            <a:endParaRPr lang="en-US" dirty="0"/>
          </a:p>
          <a:p>
            <a:pPr marL="573612" lvl="1" indent="-342900">
              <a:buFont typeface="Arial" panose="020B0604020202020204" pitchFamily="34" charset="0"/>
              <a:buChar char="•"/>
            </a:pPr>
            <a:r>
              <a:rPr lang="en-GB" dirty="0"/>
              <a:t>Click on Save and Run Flow</a:t>
            </a:r>
            <a:endParaRPr lang="en-US" dirty="0"/>
          </a:p>
          <a:p>
            <a:r>
              <a:rPr lang="en-GB" dirty="0"/>
              <a:t> </a:t>
            </a:r>
            <a:endParaRPr lang="en-US" dirty="0"/>
          </a:p>
          <a:p>
            <a:pPr marL="457200" indent="-457200">
              <a:buFont typeface="+mj-lt"/>
              <a:buAutoNum type="arabicPeriod" startAt="2"/>
            </a:pPr>
            <a:r>
              <a:rPr lang="en-GB" dirty="0"/>
              <a:t>Execution status will be display</a:t>
            </a:r>
            <a:endParaRPr lang="en-US" dirty="0"/>
          </a:p>
          <a:p>
            <a:endParaRPr lang="en-US" sz="1600"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effectLst/>
              <a:uLnTx/>
              <a:uFillTx/>
              <a:latin typeface="IBM Plex Sans"/>
              <a:cs typeface="Arial" charset="0"/>
            </a:endParaRPr>
          </a:p>
        </p:txBody>
      </p:sp>
    </p:spTree>
    <p:extLst>
      <p:ext uri="{BB962C8B-B14F-4D97-AF65-F5344CB8AC3E}">
        <p14:creationId xmlns:p14="http://schemas.microsoft.com/office/powerpoint/2010/main" val="47535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D5B04D-0027-4A33-8CA4-4FE0FCA0EBFB}"/>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13</a:t>
            </a:fld>
            <a:endParaRPr lang="en-US" dirty="0">
              <a:solidFill>
                <a:srgbClr val="FFFFFF"/>
              </a:solidFill>
            </a:endParaRPr>
          </a:p>
        </p:txBody>
      </p:sp>
      <p:sp>
        <p:nvSpPr>
          <p:cNvPr id="3" name="Footer Placeholder 2">
            <a:extLst>
              <a:ext uri="{FF2B5EF4-FFF2-40B4-BE49-F238E27FC236}">
                <a16:creationId xmlns:a16="http://schemas.microsoft.com/office/drawing/2014/main" id="{8D49BA15-E0F1-45FA-91BF-5B07CFBA2228}"/>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63EC6E68-F9F9-4554-B18E-442AAA68F3D6}"/>
              </a:ext>
            </a:extLst>
          </p:cNvPr>
          <p:cNvSpPr>
            <a:spLocks noGrp="1"/>
          </p:cNvSpPr>
          <p:nvPr>
            <p:ph type="title"/>
          </p:nvPr>
        </p:nvSpPr>
        <p:spPr>
          <a:xfrm>
            <a:off x="304800" y="268224"/>
            <a:ext cx="5039360" cy="1140968"/>
          </a:xfrm>
        </p:spPr>
        <p:txBody>
          <a:bodyPr/>
          <a:lstStyle/>
          <a:p>
            <a:r>
              <a:rPr lang="en-SG" dirty="0"/>
              <a:t>Exercise 1</a:t>
            </a:r>
          </a:p>
        </p:txBody>
      </p:sp>
      <p:sp>
        <p:nvSpPr>
          <p:cNvPr id="5" name="Text Placeholder 4">
            <a:extLst>
              <a:ext uri="{FF2B5EF4-FFF2-40B4-BE49-F238E27FC236}">
                <a16:creationId xmlns:a16="http://schemas.microsoft.com/office/drawing/2014/main" id="{9F7BC0B8-3365-410D-B0BC-E2ED74BE3758}"/>
              </a:ext>
            </a:extLst>
          </p:cNvPr>
          <p:cNvSpPr>
            <a:spLocks noGrp="1"/>
          </p:cNvSpPr>
          <p:nvPr>
            <p:ph type="body" sz="quarter" idx="12"/>
          </p:nvPr>
        </p:nvSpPr>
        <p:spPr>
          <a:xfrm>
            <a:off x="229299" y="838708"/>
            <a:ext cx="11582400" cy="5957746"/>
          </a:xfrm>
        </p:spPr>
        <p:txBody>
          <a:bodyPr/>
          <a:lstStyle/>
          <a:p>
            <a:pPr marL="457200" indent="-457200">
              <a:buAutoNum type="arabicPeriod"/>
            </a:pPr>
            <a:r>
              <a:rPr lang="en-SG" dirty="0"/>
              <a:t>Create a project: </a:t>
            </a:r>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r>
              <a:rPr lang="en-SG" dirty="0"/>
              <a:t>Add dataset : &lt;</a:t>
            </a:r>
            <a:r>
              <a:rPr lang="en-US" b="0" i="1" dirty="0">
                <a:solidFill>
                  <a:srgbClr val="24292F"/>
                </a:solidFill>
                <a:effectLst/>
                <a:latin typeface="-apple-system"/>
              </a:rPr>
              <a:t>data adult_person_info.csv</a:t>
            </a:r>
            <a:r>
              <a:rPr lang="en-US" b="0" i="0" dirty="0">
                <a:solidFill>
                  <a:srgbClr val="24292F"/>
                </a:solidFill>
                <a:effectLst/>
                <a:latin typeface="-apple-system"/>
              </a:rPr>
              <a:t> and </a:t>
            </a:r>
            <a:r>
              <a:rPr lang="en-US" b="0" i="1" dirty="0">
                <a:solidFill>
                  <a:srgbClr val="24292F"/>
                </a:solidFill>
                <a:effectLst/>
                <a:latin typeface="-apple-system"/>
              </a:rPr>
              <a:t>adult_org_info.csv</a:t>
            </a:r>
            <a:r>
              <a:rPr lang="en-SG" dirty="0"/>
              <a:t>&gt;</a:t>
            </a:r>
          </a:p>
          <a:p>
            <a:endParaRPr lang="en-SG" dirty="0"/>
          </a:p>
        </p:txBody>
      </p:sp>
      <p:pic>
        <p:nvPicPr>
          <p:cNvPr id="7" name="Picture 6">
            <a:extLst>
              <a:ext uri="{FF2B5EF4-FFF2-40B4-BE49-F238E27FC236}">
                <a16:creationId xmlns:a16="http://schemas.microsoft.com/office/drawing/2014/main" id="{D62D824F-495A-4E09-85A3-5CABD7FB9E96}"/>
              </a:ext>
            </a:extLst>
          </p:cNvPr>
          <p:cNvPicPr>
            <a:picLocks noChangeAspect="1"/>
          </p:cNvPicPr>
          <p:nvPr/>
        </p:nvPicPr>
        <p:blipFill>
          <a:blip r:embed="rId2"/>
          <a:stretch>
            <a:fillRect/>
          </a:stretch>
        </p:blipFill>
        <p:spPr>
          <a:xfrm>
            <a:off x="816219" y="1137021"/>
            <a:ext cx="3513419" cy="1900702"/>
          </a:xfrm>
          <a:prstGeom prst="rect">
            <a:avLst/>
          </a:prstGeom>
        </p:spPr>
      </p:pic>
      <p:pic>
        <p:nvPicPr>
          <p:cNvPr id="9" name="Picture 8">
            <a:extLst>
              <a:ext uri="{FF2B5EF4-FFF2-40B4-BE49-F238E27FC236}">
                <a16:creationId xmlns:a16="http://schemas.microsoft.com/office/drawing/2014/main" id="{32BBA389-9761-408C-9E6B-0AF624925B49}"/>
              </a:ext>
            </a:extLst>
          </p:cNvPr>
          <p:cNvPicPr>
            <a:picLocks noChangeAspect="1"/>
          </p:cNvPicPr>
          <p:nvPr/>
        </p:nvPicPr>
        <p:blipFill>
          <a:blip r:embed="rId3"/>
          <a:stretch>
            <a:fillRect/>
          </a:stretch>
        </p:blipFill>
        <p:spPr>
          <a:xfrm>
            <a:off x="0" y="3726804"/>
            <a:ext cx="12192000" cy="2891383"/>
          </a:xfrm>
          <a:prstGeom prst="rect">
            <a:avLst/>
          </a:prstGeom>
        </p:spPr>
      </p:pic>
    </p:spTree>
    <p:extLst>
      <p:ext uri="{BB962C8B-B14F-4D97-AF65-F5344CB8AC3E}">
        <p14:creationId xmlns:p14="http://schemas.microsoft.com/office/powerpoint/2010/main" val="348349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EE9CFC-A5E3-4CE0-94DC-F92E7BC6A54D}"/>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14</a:t>
            </a:fld>
            <a:endParaRPr lang="en-US" dirty="0">
              <a:solidFill>
                <a:srgbClr val="FFFFFF"/>
              </a:solidFill>
            </a:endParaRPr>
          </a:p>
        </p:txBody>
      </p:sp>
      <p:sp>
        <p:nvSpPr>
          <p:cNvPr id="4" name="Title 3">
            <a:extLst>
              <a:ext uri="{FF2B5EF4-FFF2-40B4-BE49-F238E27FC236}">
                <a16:creationId xmlns:a16="http://schemas.microsoft.com/office/drawing/2014/main" id="{F4FCBA63-B772-4002-9187-813769ADDBF3}"/>
              </a:ext>
            </a:extLst>
          </p:cNvPr>
          <p:cNvSpPr>
            <a:spLocks noGrp="1"/>
          </p:cNvSpPr>
          <p:nvPr>
            <p:ph type="title"/>
          </p:nvPr>
        </p:nvSpPr>
        <p:spPr>
          <a:xfrm>
            <a:off x="304800" y="268224"/>
            <a:ext cx="11582400" cy="579064"/>
          </a:xfrm>
        </p:spPr>
        <p:txBody>
          <a:bodyPr/>
          <a:lstStyle/>
          <a:p>
            <a:r>
              <a:rPr lang="en-US" b="0" dirty="0">
                <a:solidFill>
                  <a:srgbClr val="24292F"/>
                </a:solidFill>
                <a:latin typeface="-apple-system"/>
              </a:rPr>
              <a:t>Review Data Profile</a:t>
            </a:r>
            <a:endParaRPr lang="en-SG" dirty="0"/>
          </a:p>
        </p:txBody>
      </p:sp>
      <p:pic>
        <p:nvPicPr>
          <p:cNvPr id="9" name="Picture 8">
            <a:extLst>
              <a:ext uri="{FF2B5EF4-FFF2-40B4-BE49-F238E27FC236}">
                <a16:creationId xmlns:a16="http://schemas.microsoft.com/office/drawing/2014/main" id="{436967F1-B8A4-4E8A-B400-BA3A98A2E254}"/>
              </a:ext>
            </a:extLst>
          </p:cNvPr>
          <p:cNvPicPr>
            <a:picLocks noChangeAspect="1"/>
          </p:cNvPicPr>
          <p:nvPr/>
        </p:nvPicPr>
        <p:blipFill>
          <a:blip r:embed="rId3"/>
          <a:stretch>
            <a:fillRect/>
          </a:stretch>
        </p:blipFill>
        <p:spPr>
          <a:xfrm>
            <a:off x="2877559" y="847288"/>
            <a:ext cx="2180081" cy="4489246"/>
          </a:xfrm>
          <a:prstGeom prst="rect">
            <a:avLst/>
          </a:prstGeom>
        </p:spPr>
      </p:pic>
      <p:pic>
        <p:nvPicPr>
          <p:cNvPr id="11" name="Picture 10">
            <a:extLst>
              <a:ext uri="{FF2B5EF4-FFF2-40B4-BE49-F238E27FC236}">
                <a16:creationId xmlns:a16="http://schemas.microsoft.com/office/drawing/2014/main" id="{4F9A9C23-BF49-4DB3-8060-128C19844F4E}"/>
              </a:ext>
            </a:extLst>
          </p:cNvPr>
          <p:cNvPicPr>
            <a:picLocks noChangeAspect="1"/>
          </p:cNvPicPr>
          <p:nvPr/>
        </p:nvPicPr>
        <p:blipFill>
          <a:blip r:embed="rId4"/>
          <a:stretch>
            <a:fillRect/>
          </a:stretch>
        </p:blipFill>
        <p:spPr>
          <a:xfrm>
            <a:off x="218682" y="847288"/>
            <a:ext cx="2396154" cy="4464264"/>
          </a:xfrm>
          <a:prstGeom prst="rect">
            <a:avLst/>
          </a:prstGeom>
        </p:spPr>
      </p:pic>
      <p:pic>
        <p:nvPicPr>
          <p:cNvPr id="13" name="Picture 12">
            <a:extLst>
              <a:ext uri="{FF2B5EF4-FFF2-40B4-BE49-F238E27FC236}">
                <a16:creationId xmlns:a16="http://schemas.microsoft.com/office/drawing/2014/main" id="{F1FD02C5-6DB8-43BC-9F6D-ABAFD3FD8B37}"/>
              </a:ext>
            </a:extLst>
          </p:cNvPr>
          <p:cNvPicPr>
            <a:picLocks noChangeAspect="1"/>
          </p:cNvPicPr>
          <p:nvPr/>
        </p:nvPicPr>
        <p:blipFill>
          <a:blip r:embed="rId5"/>
          <a:stretch>
            <a:fillRect/>
          </a:stretch>
        </p:blipFill>
        <p:spPr>
          <a:xfrm>
            <a:off x="5426194" y="847288"/>
            <a:ext cx="2799361" cy="4879334"/>
          </a:xfrm>
          <a:prstGeom prst="rect">
            <a:avLst/>
          </a:prstGeom>
        </p:spPr>
      </p:pic>
      <p:pic>
        <p:nvPicPr>
          <p:cNvPr id="15" name="Picture 14">
            <a:extLst>
              <a:ext uri="{FF2B5EF4-FFF2-40B4-BE49-F238E27FC236}">
                <a16:creationId xmlns:a16="http://schemas.microsoft.com/office/drawing/2014/main" id="{DA61522E-72FB-4D9E-978D-F7D65E4C8AF1}"/>
              </a:ext>
            </a:extLst>
          </p:cNvPr>
          <p:cNvPicPr>
            <a:picLocks noChangeAspect="1"/>
          </p:cNvPicPr>
          <p:nvPr/>
        </p:nvPicPr>
        <p:blipFill>
          <a:blip r:embed="rId6"/>
          <a:stretch>
            <a:fillRect/>
          </a:stretch>
        </p:blipFill>
        <p:spPr>
          <a:xfrm>
            <a:off x="8668828" y="847288"/>
            <a:ext cx="2604942" cy="4580356"/>
          </a:xfrm>
          <a:prstGeom prst="rect">
            <a:avLst/>
          </a:prstGeom>
        </p:spPr>
      </p:pic>
      <p:sp>
        <p:nvSpPr>
          <p:cNvPr id="16" name="Oval 15">
            <a:extLst>
              <a:ext uri="{FF2B5EF4-FFF2-40B4-BE49-F238E27FC236}">
                <a16:creationId xmlns:a16="http://schemas.microsoft.com/office/drawing/2014/main" id="{B87DA556-63CB-41C8-AAE7-0C7F19D0C4EB}"/>
              </a:ext>
            </a:extLst>
          </p:cNvPr>
          <p:cNvSpPr/>
          <p:nvPr/>
        </p:nvSpPr>
        <p:spPr>
          <a:xfrm>
            <a:off x="918230" y="868076"/>
            <a:ext cx="360727" cy="360726"/>
          </a:xfrm>
          <a:prstGeom prst="ellipse">
            <a:avLst/>
          </a:prstGeom>
          <a:solidFill>
            <a:srgbClr val="FFC000"/>
          </a:solidFill>
          <a:ln>
            <a:noFill/>
          </a:ln>
        </p:spPr>
        <p:txBody>
          <a:bodyPr wrap="square" lIns="0" tIns="0" rIns="0" bIns="0" rtlCol="0" anchor="ctr">
            <a:noAutofit/>
          </a:bodyPr>
          <a:lstStyle/>
          <a:p>
            <a:pPr algn="ctr"/>
            <a:r>
              <a:rPr lang="en-SG" dirty="0">
                <a:solidFill>
                  <a:srgbClr val="FFFFFF"/>
                </a:solidFill>
                <a:latin typeface="Arial"/>
                <a:cs typeface="Arial"/>
              </a:rPr>
              <a:t>1</a:t>
            </a:r>
          </a:p>
        </p:txBody>
      </p:sp>
      <p:sp>
        <p:nvSpPr>
          <p:cNvPr id="17" name="Oval 16">
            <a:extLst>
              <a:ext uri="{FF2B5EF4-FFF2-40B4-BE49-F238E27FC236}">
                <a16:creationId xmlns:a16="http://schemas.microsoft.com/office/drawing/2014/main" id="{1F3DE328-622E-41F7-A456-6D63F1CD222A}"/>
              </a:ext>
            </a:extLst>
          </p:cNvPr>
          <p:cNvSpPr/>
          <p:nvPr/>
        </p:nvSpPr>
        <p:spPr>
          <a:xfrm>
            <a:off x="3606872" y="868076"/>
            <a:ext cx="360727" cy="360726"/>
          </a:xfrm>
          <a:prstGeom prst="ellipse">
            <a:avLst/>
          </a:prstGeom>
          <a:solidFill>
            <a:srgbClr val="FFC000"/>
          </a:solidFill>
          <a:ln>
            <a:noFill/>
          </a:ln>
        </p:spPr>
        <p:txBody>
          <a:bodyPr wrap="square" lIns="0" tIns="0" rIns="0" bIns="0" rtlCol="0" anchor="ctr">
            <a:noAutofit/>
          </a:bodyPr>
          <a:lstStyle/>
          <a:p>
            <a:pPr algn="ctr"/>
            <a:r>
              <a:rPr lang="en-SG" dirty="0">
                <a:solidFill>
                  <a:srgbClr val="FFFFFF"/>
                </a:solidFill>
                <a:latin typeface="Arial"/>
                <a:cs typeface="Arial"/>
              </a:rPr>
              <a:t>2</a:t>
            </a:r>
          </a:p>
        </p:txBody>
      </p:sp>
      <p:sp>
        <p:nvSpPr>
          <p:cNvPr id="18" name="Oval 17">
            <a:extLst>
              <a:ext uri="{FF2B5EF4-FFF2-40B4-BE49-F238E27FC236}">
                <a16:creationId xmlns:a16="http://schemas.microsoft.com/office/drawing/2014/main" id="{4CDBD0A7-2555-4D6B-9765-DFF554488553}"/>
              </a:ext>
            </a:extLst>
          </p:cNvPr>
          <p:cNvSpPr/>
          <p:nvPr/>
        </p:nvSpPr>
        <p:spPr>
          <a:xfrm>
            <a:off x="6341683" y="868076"/>
            <a:ext cx="360727" cy="360726"/>
          </a:xfrm>
          <a:prstGeom prst="ellipse">
            <a:avLst/>
          </a:prstGeom>
          <a:solidFill>
            <a:srgbClr val="FFC000"/>
          </a:solidFill>
          <a:ln>
            <a:noFill/>
          </a:ln>
        </p:spPr>
        <p:txBody>
          <a:bodyPr wrap="square" lIns="0" tIns="0" rIns="0" bIns="0" rtlCol="0" anchor="ctr">
            <a:noAutofit/>
          </a:bodyPr>
          <a:lstStyle/>
          <a:p>
            <a:pPr algn="ctr"/>
            <a:r>
              <a:rPr lang="en-SG" dirty="0">
                <a:solidFill>
                  <a:srgbClr val="FFFFFF"/>
                </a:solidFill>
                <a:latin typeface="Arial"/>
                <a:cs typeface="Arial"/>
              </a:rPr>
              <a:t>3</a:t>
            </a:r>
          </a:p>
        </p:txBody>
      </p:sp>
      <p:sp>
        <p:nvSpPr>
          <p:cNvPr id="19" name="Oval 18">
            <a:extLst>
              <a:ext uri="{FF2B5EF4-FFF2-40B4-BE49-F238E27FC236}">
                <a16:creationId xmlns:a16="http://schemas.microsoft.com/office/drawing/2014/main" id="{B7960F7A-B4B5-4ABC-9000-F4CB9F79D794}"/>
              </a:ext>
            </a:extLst>
          </p:cNvPr>
          <p:cNvSpPr/>
          <p:nvPr/>
        </p:nvSpPr>
        <p:spPr>
          <a:xfrm>
            <a:off x="9198134" y="868076"/>
            <a:ext cx="360727" cy="360726"/>
          </a:xfrm>
          <a:prstGeom prst="ellipse">
            <a:avLst/>
          </a:prstGeom>
          <a:solidFill>
            <a:srgbClr val="FFC000"/>
          </a:solidFill>
          <a:ln>
            <a:noFill/>
          </a:ln>
        </p:spPr>
        <p:txBody>
          <a:bodyPr wrap="square" lIns="0" tIns="0" rIns="0" bIns="0" rtlCol="0" anchor="ctr">
            <a:noAutofit/>
          </a:bodyPr>
          <a:lstStyle/>
          <a:p>
            <a:pPr algn="ctr"/>
            <a:r>
              <a:rPr lang="en-SG" dirty="0">
                <a:solidFill>
                  <a:srgbClr val="FFFFFF"/>
                </a:solidFill>
                <a:latin typeface="Arial"/>
                <a:cs typeface="Arial"/>
              </a:rPr>
              <a:t>4</a:t>
            </a:r>
          </a:p>
        </p:txBody>
      </p:sp>
      <p:sp>
        <p:nvSpPr>
          <p:cNvPr id="20" name="Rectangle 19">
            <a:extLst>
              <a:ext uri="{FF2B5EF4-FFF2-40B4-BE49-F238E27FC236}">
                <a16:creationId xmlns:a16="http://schemas.microsoft.com/office/drawing/2014/main" id="{4D3244EF-5F05-4F72-AB3F-EBC1C73FD5E9}"/>
              </a:ext>
            </a:extLst>
          </p:cNvPr>
          <p:cNvSpPr/>
          <p:nvPr/>
        </p:nvSpPr>
        <p:spPr>
          <a:xfrm>
            <a:off x="227206" y="4723193"/>
            <a:ext cx="1584816" cy="234701"/>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23" name="Rectangle 22">
            <a:extLst>
              <a:ext uri="{FF2B5EF4-FFF2-40B4-BE49-F238E27FC236}">
                <a16:creationId xmlns:a16="http://schemas.microsoft.com/office/drawing/2014/main" id="{D5BA28D7-1D9E-442F-B07B-ABA36C9136E1}"/>
              </a:ext>
            </a:extLst>
          </p:cNvPr>
          <p:cNvSpPr/>
          <p:nvPr/>
        </p:nvSpPr>
        <p:spPr>
          <a:xfrm>
            <a:off x="2814464" y="4245020"/>
            <a:ext cx="1584816" cy="771597"/>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24" name="Rectangle 23">
            <a:extLst>
              <a:ext uri="{FF2B5EF4-FFF2-40B4-BE49-F238E27FC236}">
                <a16:creationId xmlns:a16="http://schemas.microsoft.com/office/drawing/2014/main" id="{31669542-9D3D-4D20-911C-1C0DA5C984A7}"/>
              </a:ext>
            </a:extLst>
          </p:cNvPr>
          <p:cNvSpPr/>
          <p:nvPr/>
        </p:nvSpPr>
        <p:spPr>
          <a:xfrm>
            <a:off x="2902053" y="3506487"/>
            <a:ext cx="1584816" cy="234701"/>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25" name="Rectangle 24">
            <a:extLst>
              <a:ext uri="{FF2B5EF4-FFF2-40B4-BE49-F238E27FC236}">
                <a16:creationId xmlns:a16="http://schemas.microsoft.com/office/drawing/2014/main" id="{85C33BC6-CFED-4803-9C43-9E84412C85DB}"/>
              </a:ext>
            </a:extLst>
          </p:cNvPr>
          <p:cNvSpPr/>
          <p:nvPr/>
        </p:nvSpPr>
        <p:spPr>
          <a:xfrm>
            <a:off x="5426194" y="5101833"/>
            <a:ext cx="1584816" cy="360726"/>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26" name="Rectangle 25">
            <a:extLst>
              <a:ext uri="{FF2B5EF4-FFF2-40B4-BE49-F238E27FC236}">
                <a16:creationId xmlns:a16="http://schemas.microsoft.com/office/drawing/2014/main" id="{FD22C9B1-212D-4D4B-9438-39318429BB55}"/>
              </a:ext>
            </a:extLst>
          </p:cNvPr>
          <p:cNvSpPr/>
          <p:nvPr/>
        </p:nvSpPr>
        <p:spPr>
          <a:xfrm>
            <a:off x="8594109" y="3491036"/>
            <a:ext cx="1584816" cy="753984"/>
          </a:xfrm>
          <a:prstGeom prst="rect">
            <a:avLst/>
          </a:prstGeom>
          <a:noFill/>
          <a:ln>
            <a:solidFill>
              <a:srgbClr val="FFC000"/>
            </a:solidFill>
          </a:ln>
        </p:spPr>
        <p:txBody>
          <a:bodyPr wrap="square" lIns="0" tIns="0" rIns="0" bIns="0" rtlCol="0" anchor="ctr">
            <a:noAutofit/>
          </a:bodyPr>
          <a:lstStyle/>
          <a:p>
            <a:pPr algn="ctr"/>
            <a:endParaRPr lang="en-SG" sz="1200" dirty="0" err="1">
              <a:solidFill>
                <a:srgbClr val="FFFFFF"/>
              </a:solidFill>
              <a:latin typeface="Arial"/>
              <a:cs typeface="Arial"/>
            </a:endParaRPr>
          </a:p>
        </p:txBody>
      </p:sp>
      <p:sp>
        <p:nvSpPr>
          <p:cNvPr id="5" name="Rectangle 4">
            <a:extLst>
              <a:ext uri="{FF2B5EF4-FFF2-40B4-BE49-F238E27FC236}">
                <a16:creationId xmlns:a16="http://schemas.microsoft.com/office/drawing/2014/main" id="{AA946A55-D203-9E45-98BC-894B78F8E93C}"/>
              </a:ext>
            </a:extLst>
          </p:cNvPr>
          <p:cNvSpPr/>
          <p:nvPr/>
        </p:nvSpPr>
        <p:spPr>
          <a:xfrm>
            <a:off x="81474" y="5799141"/>
            <a:ext cx="2082118" cy="954107"/>
          </a:xfrm>
          <a:prstGeom prst="rect">
            <a:avLst/>
          </a:prstGeom>
        </p:spPr>
        <p:txBody>
          <a:bodyPr wrap="square">
            <a:spAutoFit/>
          </a:bodyPr>
          <a:lstStyle/>
          <a:p>
            <a:r>
              <a:rPr lang="en-US" sz="1400" dirty="0">
                <a:solidFill>
                  <a:srgbClr val="24292F"/>
                </a:solidFill>
                <a:latin typeface="-apple-system"/>
              </a:rPr>
              <a:t>a. Some values under </a:t>
            </a:r>
            <a:r>
              <a:rPr lang="en-US" sz="1400" b="1" dirty="0">
                <a:solidFill>
                  <a:srgbClr val="24292F"/>
                </a:solidFill>
                <a:latin typeface="-apple-system"/>
              </a:rPr>
              <a:t>AGE</a:t>
            </a:r>
            <a:r>
              <a:rPr lang="en-US" sz="1400" dirty="0">
                <a:solidFill>
                  <a:srgbClr val="24292F"/>
                </a:solidFill>
                <a:latin typeface="-apple-system"/>
              </a:rPr>
              <a:t> contain additional string such as “years old”,</a:t>
            </a:r>
          </a:p>
        </p:txBody>
      </p:sp>
      <p:sp>
        <p:nvSpPr>
          <p:cNvPr id="6" name="Rectangle 5">
            <a:extLst>
              <a:ext uri="{FF2B5EF4-FFF2-40B4-BE49-F238E27FC236}">
                <a16:creationId xmlns:a16="http://schemas.microsoft.com/office/drawing/2014/main" id="{33ABABFC-60ED-0D40-8F6E-04E7FDDF2A9E}"/>
              </a:ext>
            </a:extLst>
          </p:cNvPr>
          <p:cNvSpPr/>
          <p:nvPr/>
        </p:nvSpPr>
        <p:spPr>
          <a:xfrm>
            <a:off x="2479934" y="5799141"/>
            <a:ext cx="2799361" cy="954107"/>
          </a:xfrm>
          <a:prstGeom prst="rect">
            <a:avLst/>
          </a:prstGeom>
        </p:spPr>
        <p:txBody>
          <a:bodyPr wrap="square">
            <a:spAutoFit/>
          </a:bodyPr>
          <a:lstStyle/>
          <a:p>
            <a:r>
              <a:rPr lang="en-US" sz="1400" dirty="0">
                <a:solidFill>
                  <a:srgbClr val="24292F"/>
                </a:solidFill>
                <a:latin typeface="-apple-system"/>
              </a:rPr>
              <a:t>b. For </a:t>
            </a:r>
            <a:r>
              <a:rPr lang="en-US" sz="1400" b="1" dirty="0">
                <a:solidFill>
                  <a:srgbClr val="24292F"/>
                </a:solidFill>
                <a:latin typeface="-apple-system"/>
              </a:rPr>
              <a:t>Education</a:t>
            </a:r>
            <a:r>
              <a:rPr lang="en-US" sz="1400" dirty="0">
                <a:solidFill>
                  <a:srgbClr val="24292F"/>
                </a:solidFill>
                <a:latin typeface="-apple-system"/>
              </a:rPr>
              <a:t>, there are some additional values with extra spaces at the beginning and possibly the end of the string,</a:t>
            </a:r>
          </a:p>
        </p:txBody>
      </p:sp>
      <p:sp>
        <p:nvSpPr>
          <p:cNvPr id="7" name="Rectangle 6">
            <a:extLst>
              <a:ext uri="{FF2B5EF4-FFF2-40B4-BE49-F238E27FC236}">
                <a16:creationId xmlns:a16="http://schemas.microsoft.com/office/drawing/2014/main" id="{AA5502F2-9722-6B4C-91F7-120F3AF21E49}"/>
              </a:ext>
            </a:extLst>
          </p:cNvPr>
          <p:cNvSpPr/>
          <p:nvPr/>
        </p:nvSpPr>
        <p:spPr>
          <a:xfrm>
            <a:off x="5553125" y="5782466"/>
            <a:ext cx="2336800" cy="523220"/>
          </a:xfrm>
          <a:prstGeom prst="rect">
            <a:avLst/>
          </a:prstGeom>
        </p:spPr>
        <p:txBody>
          <a:bodyPr wrap="square">
            <a:spAutoFit/>
          </a:bodyPr>
          <a:lstStyle/>
          <a:p>
            <a:r>
              <a:rPr lang="en-US" sz="1400" dirty="0">
                <a:solidFill>
                  <a:srgbClr val="24292F"/>
                </a:solidFill>
                <a:latin typeface="-apple-system"/>
              </a:rPr>
              <a:t>c. Empty cells in the </a:t>
            </a:r>
            <a:r>
              <a:rPr lang="en-US" sz="1400" b="1" dirty="0">
                <a:solidFill>
                  <a:srgbClr val="24292F"/>
                </a:solidFill>
                <a:latin typeface="-apple-system"/>
              </a:rPr>
              <a:t>OCCUPATION</a:t>
            </a:r>
            <a:r>
              <a:rPr lang="en-US" sz="1400" dirty="0">
                <a:solidFill>
                  <a:srgbClr val="24292F"/>
                </a:solidFill>
                <a:latin typeface="-apple-system"/>
              </a:rPr>
              <a:t> column,</a:t>
            </a:r>
          </a:p>
        </p:txBody>
      </p:sp>
      <p:sp>
        <p:nvSpPr>
          <p:cNvPr id="8" name="Rectangle 7">
            <a:extLst>
              <a:ext uri="{FF2B5EF4-FFF2-40B4-BE49-F238E27FC236}">
                <a16:creationId xmlns:a16="http://schemas.microsoft.com/office/drawing/2014/main" id="{EBA78113-701B-874A-96A0-9B2542C771AB}"/>
              </a:ext>
            </a:extLst>
          </p:cNvPr>
          <p:cNvSpPr/>
          <p:nvPr/>
        </p:nvSpPr>
        <p:spPr>
          <a:xfrm>
            <a:off x="8578854" y="5851112"/>
            <a:ext cx="3545166" cy="738664"/>
          </a:xfrm>
          <a:prstGeom prst="rect">
            <a:avLst/>
          </a:prstGeom>
        </p:spPr>
        <p:txBody>
          <a:bodyPr wrap="square">
            <a:spAutoFit/>
          </a:bodyPr>
          <a:lstStyle/>
          <a:p>
            <a:r>
              <a:rPr lang="en-US" sz="1400" dirty="0">
                <a:solidFill>
                  <a:srgbClr val="24292F"/>
                </a:solidFill>
                <a:latin typeface="-apple-system"/>
              </a:rPr>
              <a:t>d. and there are multiple values under </a:t>
            </a:r>
            <a:r>
              <a:rPr lang="en-US" sz="1400" b="1" dirty="0">
                <a:solidFill>
                  <a:srgbClr val="24292F"/>
                </a:solidFill>
                <a:latin typeface="-apple-system"/>
              </a:rPr>
              <a:t>GENDER</a:t>
            </a:r>
            <a:r>
              <a:rPr lang="en-US" sz="1400" dirty="0">
                <a:solidFill>
                  <a:srgbClr val="24292F"/>
                </a:solidFill>
                <a:latin typeface="-apple-system"/>
              </a:rPr>
              <a:t> that seem to be meant to represent the value Male, etc.</a:t>
            </a:r>
          </a:p>
        </p:txBody>
      </p:sp>
    </p:spTree>
    <p:extLst>
      <p:ext uri="{BB962C8B-B14F-4D97-AF65-F5344CB8AC3E}">
        <p14:creationId xmlns:p14="http://schemas.microsoft.com/office/powerpoint/2010/main" val="375083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A0751-2FCD-4417-B186-3A373065A828}"/>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15</a:t>
            </a:fld>
            <a:endParaRPr lang="en-US" dirty="0">
              <a:solidFill>
                <a:srgbClr val="FFFFFF"/>
              </a:solidFill>
            </a:endParaRPr>
          </a:p>
        </p:txBody>
      </p:sp>
      <p:sp>
        <p:nvSpPr>
          <p:cNvPr id="3" name="Footer Placeholder 2">
            <a:extLst>
              <a:ext uri="{FF2B5EF4-FFF2-40B4-BE49-F238E27FC236}">
                <a16:creationId xmlns:a16="http://schemas.microsoft.com/office/drawing/2014/main" id="{2C9033D4-36F7-4708-BC0B-DA9FD04F1DCE}"/>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47E3AED5-F9BF-4717-A9AD-1EB1E789C620}"/>
              </a:ext>
            </a:extLst>
          </p:cNvPr>
          <p:cNvSpPr>
            <a:spLocks noGrp="1"/>
          </p:cNvSpPr>
          <p:nvPr>
            <p:ph type="title"/>
          </p:nvPr>
        </p:nvSpPr>
        <p:spPr/>
        <p:txBody>
          <a:bodyPr/>
          <a:lstStyle/>
          <a:p>
            <a:r>
              <a:rPr lang="en-SG" b="1" i="0" dirty="0">
                <a:solidFill>
                  <a:srgbClr val="24292F"/>
                </a:solidFill>
                <a:effectLst/>
                <a:latin typeface="-apple-system"/>
              </a:rPr>
              <a:t>Data Harmonization: </a:t>
            </a:r>
            <a:br>
              <a:rPr lang="en-SG" b="1" i="0" dirty="0">
                <a:solidFill>
                  <a:srgbClr val="24292F"/>
                </a:solidFill>
                <a:effectLst/>
                <a:latin typeface="-apple-system"/>
              </a:rPr>
            </a:br>
            <a:r>
              <a:rPr lang="en-SG" b="1" i="0" dirty="0">
                <a:solidFill>
                  <a:srgbClr val="24292F"/>
                </a:solidFill>
                <a:effectLst/>
                <a:latin typeface="-apple-system"/>
              </a:rPr>
              <a:t>Age</a:t>
            </a:r>
            <a:endParaRPr lang="en-SG" dirty="0"/>
          </a:p>
        </p:txBody>
      </p:sp>
      <p:sp>
        <p:nvSpPr>
          <p:cNvPr id="5" name="Text Placeholder 4">
            <a:extLst>
              <a:ext uri="{FF2B5EF4-FFF2-40B4-BE49-F238E27FC236}">
                <a16:creationId xmlns:a16="http://schemas.microsoft.com/office/drawing/2014/main" id="{F035DB74-C87B-487E-BF5E-56BEA49DAD99}"/>
              </a:ext>
            </a:extLst>
          </p:cNvPr>
          <p:cNvSpPr>
            <a:spLocks noGrp="1"/>
          </p:cNvSpPr>
          <p:nvPr>
            <p:ph type="body" sz="quarter" idx="12"/>
          </p:nvPr>
        </p:nvSpPr>
        <p:spPr>
          <a:xfrm>
            <a:off x="304801" y="1104317"/>
            <a:ext cx="5881258" cy="5640431"/>
          </a:xfrm>
        </p:spPr>
        <p:txBody>
          <a:bodyPr/>
          <a:lstStyle/>
          <a:p>
            <a:r>
              <a:rPr lang="en-SG" dirty="0"/>
              <a:t>Objective: standardise AGE field</a:t>
            </a:r>
          </a:p>
          <a:p>
            <a:br>
              <a:rPr lang="en-SG" dirty="0"/>
            </a:br>
            <a:r>
              <a:rPr lang="en-SG" dirty="0"/>
              <a:t>Step: </a:t>
            </a:r>
          </a:p>
          <a:p>
            <a:pPr algn="l">
              <a:buFont typeface="Arial" panose="020B0604020202020204" pitchFamily="34" charset="0"/>
              <a:buChar char="•"/>
            </a:pPr>
            <a:r>
              <a:rPr lang="en-US" b="0" i="0" dirty="0">
                <a:solidFill>
                  <a:srgbClr val="24292F"/>
                </a:solidFill>
                <a:effectLst/>
                <a:latin typeface="-apple-system"/>
              </a:rPr>
              <a:t>Click on </a:t>
            </a:r>
            <a:r>
              <a:rPr lang="en-US" b="1" i="0" dirty="0">
                <a:solidFill>
                  <a:srgbClr val="24292F"/>
                </a:solidFill>
                <a:effectLst/>
                <a:latin typeface="-apple-system"/>
              </a:rPr>
              <a:t>+Operation</a:t>
            </a:r>
            <a:r>
              <a:rPr lang="en-US" b="0" i="0" dirty="0">
                <a:solidFill>
                  <a:srgbClr val="24292F"/>
                </a:solidFill>
                <a:effectLst/>
                <a:latin typeface="-apple-system"/>
              </a:rPr>
              <a:t> and select </a:t>
            </a:r>
            <a:r>
              <a:rPr lang="en-US" b="1" i="0" dirty="0">
                <a:solidFill>
                  <a:srgbClr val="24292F"/>
                </a:solidFill>
                <a:effectLst/>
                <a:latin typeface="-apple-system"/>
              </a:rPr>
              <a:t>Split column</a:t>
            </a:r>
            <a:r>
              <a:rPr lang="en-US" b="0" i="0" dirty="0">
                <a:solidFill>
                  <a:srgbClr val="24292F"/>
                </a:solidFill>
                <a:effectLst/>
                <a:latin typeface="-apple-system"/>
              </a:rPr>
              <a:t>, which you can find under </a:t>
            </a:r>
            <a:r>
              <a:rPr lang="en-US" b="1" i="0" dirty="0">
                <a:solidFill>
                  <a:srgbClr val="24292F"/>
                </a:solidFill>
                <a:effectLst/>
                <a:latin typeface="-apple-system"/>
              </a:rPr>
              <a:t>ORGANIZE</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Choose AGE as the </a:t>
            </a:r>
            <a:r>
              <a:rPr lang="en-US" b="1" i="0" dirty="0">
                <a:solidFill>
                  <a:srgbClr val="24292F"/>
                </a:solidFill>
                <a:effectLst/>
                <a:latin typeface="-apple-system"/>
              </a:rPr>
              <a:t>Selected column</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Under </a:t>
            </a:r>
            <a:r>
              <a:rPr lang="en-US" b="1" i="0" dirty="0">
                <a:solidFill>
                  <a:srgbClr val="24292F"/>
                </a:solidFill>
                <a:effectLst/>
                <a:latin typeface="-apple-system"/>
              </a:rPr>
              <a:t>POSITION</a:t>
            </a:r>
            <a:r>
              <a:rPr lang="en-US" b="0" i="0" dirty="0">
                <a:solidFill>
                  <a:srgbClr val="24292F"/>
                </a:solidFill>
                <a:effectLst/>
                <a:latin typeface="-apple-system"/>
              </a:rPr>
              <a:t> tab, type 2 in the </a:t>
            </a:r>
            <a:r>
              <a:rPr lang="en-US" b="1" i="0" dirty="0">
                <a:solidFill>
                  <a:srgbClr val="24292F"/>
                </a:solidFill>
                <a:effectLst/>
                <a:latin typeface="-apple-system"/>
              </a:rPr>
              <a:t>Positions</a:t>
            </a:r>
            <a:r>
              <a:rPr lang="en-US" b="0" i="0" dirty="0">
                <a:solidFill>
                  <a:srgbClr val="24292F"/>
                </a:solidFill>
                <a:effectLst/>
                <a:latin typeface="-apple-system"/>
              </a:rPr>
              <a:t> field and &lt;</a:t>
            </a:r>
            <a:r>
              <a:rPr lang="en-US" b="0" i="0" dirty="0" err="1">
                <a:solidFill>
                  <a:srgbClr val="24292F"/>
                </a:solidFill>
                <a:effectLst/>
                <a:latin typeface="-apple-system"/>
              </a:rPr>
              <a:t>AGE_num,AGE_str</a:t>
            </a:r>
            <a:r>
              <a:rPr lang="en-US" b="0" i="0" dirty="0">
                <a:solidFill>
                  <a:srgbClr val="24292F"/>
                </a:solidFill>
                <a:effectLst/>
                <a:latin typeface="-apple-system"/>
              </a:rPr>
              <a:t>&gt; in the </a:t>
            </a:r>
            <a:r>
              <a:rPr lang="en-US" b="1" i="0" dirty="0">
                <a:solidFill>
                  <a:srgbClr val="24292F"/>
                </a:solidFill>
                <a:effectLst/>
                <a:latin typeface="-apple-system"/>
              </a:rPr>
              <a:t>Names of new columns</a:t>
            </a:r>
            <a:r>
              <a:rPr lang="en-US" b="0" i="0" dirty="0">
                <a:solidFill>
                  <a:srgbClr val="24292F"/>
                </a:solidFill>
                <a:effectLst/>
                <a:latin typeface="-apple-system"/>
              </a:rPr>
              <a:t>. Make sure to unselect </a:t>
            </a:r>
            <a:r>
              <a:rPr lang="en-US" b="1" i="0" dirty="0">
                <a:solidFill>
                  <a:srgbClr val="24292F"/>
                </a:solidFill>
                <a:effectLst/>
                <a:latin typeface="-apple-system"/>
              </a:rPr>
              <a:t>Keep original column</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Click </a:t>
            </a:r>
            <a:r>
              <a:rPr lang="en-US" b="1" i="0" dirty="0">
                <a:solidFill>
                  <a:srgbClr val="24292F"/>
                </a:solidFill>
                <a:effectLst/>
                <a:latin typeface="-apple-system"/>
              </a:rPr>
              <a:t>Apply</a:t>
            </a:r>
            <a:r>
              <a:rPr lang="en-US" b="0" i="0" dirty="0">
                <a:solidFill>
                  <a:srgbClr val="24292F"/>
                </a:solidFill>
                <a:effectLst/>
                <a:latin typeface="-apple-system"/>
              </a:rPr>
              <a:t>.</a:t>
            </a:r>
          </a:p>
          <a:p>
            <a:pPr algn="l">
              <a:buFont typeface="Arial" panose="020B0604020202020204" pitchFamily="34" charset="0"/>
              <a:buChar char="•"/>
            </a:pPr>
            <a:endParaRPr lang="en-US" dirty="0">
              <a:solidFill>
                <a:srgbClr val="24292F"/>
              </a:solidFill>
              <a:latin typeface="-apple-system"/>
            </a:endParaRPr>
          </a:p>
          <a:p>
            <a:pPr>
              <a:buFont typeface="Arial" panose="020B0604020202020204" pitchFamily="34" charset="0"/>
              <a:buChar char="•"/>
            </a:pPr>
            <a:r>
              <a:rPr lang="en-US" b="0" i="0" dirty="0">
                <a:solidFill>
                  <a:srgbClr val="24292F"/>
                </a:solidFill>
                <a:effectLst/>
                <a:latin typeface="-apple-system"/>
              </a:rPr>
              <a:t>Change </a:t>
            </a:r>
            <a:r>
              <a:rPr lang="en-US" b="1" i="0" dirty="0">
                <a:solidFill>
                  <a:srgbClr val="24292F"/>
                </a:solidFill>
                <a:effectLst/>
                <a:latin typeface="-apple-system"/>
              </a:rPr>
              <a:t>AGE</a:t>
            </a:r>
            <a:r>
              <a:rPr lang="en-US" b="0" i="0" dirty="0">
                <a:solidFill>
                  <a:srgbClr val="24292F"/>
                </a:solidFill>
                <a:effectLst/>
                <a:latin typeface="-apple-system"/>
              </a:rPr>
              <a:t> data type to </a:t>
            </a:r>
            <a:r>
              <a:rPr lang="en-US" b="1" i="0" dirty="0">
                <a:solidFill>
                  <a:srgbClr val="24292F"/>
                </a:solidFill>
                <a:effectLst/>
                <a:latin typeface="-apple-system"/>
              </a:rPr>
              <a:t>Integer</a:t>
            </a:r>
            <a:r>
              <a:rPr lang="en-US" b="0" i="0" dirty="0">
                <a:solidFill>
                  <a:srgbClr val="24292F"/>
                </a:solidFill>
                <a:effectLst/>
                <a:latin typeface="-apple-system"/>
              </a:rPr>
              <a:t> by clicking on the triple dots, then CONVERT COLUMN…&gt; Integer. Data Refinery will put a dot in front of the recommended data type.</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endParaRPr lang="en-US" dirty="0">
              <a:solidFill>
                <a:srgbClr val="24292F"/>
              </a:solidFill>
              <a:latin typeface="-apple-system"/>
            </a:endParaRPr>
          </a:p>
          <a:p>
            <a:pPr algn="l">
              <a:buFont typeface="Arial" panose="020B0604020202020204" pitchFamily="34" charset="0"/>
              <a:buChar char="•"/>
            </a:pPr>
            <a:endParaRPr lang="en-US" b="0" i="0" dirty="0">
              <a:solidFill>
                <a:srgbClr val="24292F"/>
              </a:solidFill>
              <a:effectLst/>
              <a:latin typeface="-apple-system"/>
            </a:endParaRPr>
          </a:p>
          <a:p>
            <a:endParaRPr lang="en-SG" dirty="0"/>
          </a:p>
        </p:txBody>
      </p:sp>
      <p:pic>
        <p:nvPicPr>
          <p:cNvPr id="7" name="Picture 6">
            <a:extLst>
              <a:ext uri="{FF2B5EF4-FFF2-40B4-BE49-F238E27FC236}">
                <a16:creationId xmlns:a16="http://schemas.microsoft.com/office/drawing/2014/main" id="{1BD77772-BB4E-4FF6-962A-17A6DC833CE0}"/>
              </a:ext>
            </a:extLst>
          </p:cNvPr>
          <p:cNvPicPr>
            <a:picLocks noChangeAspect="1"/>
          </p:cNvPicPr>
          <p:nvPr/>
        </p:nvPicPr>
        <p:blipFill>
          <a:blip r:embed="rId3"/>
          <a:stretch>
            <a:fillRect/>
          </a:stretch>
        </p:blipFill>
        <p:spPr>
          <a:xfrm>
            <a:off x="6490858" y="239813"/>
            <a:ext cx="3441271" cy="5054367"/>
          </a:xfrm>
          <a:prstGeom prst="rect">
            <a:avLst/>
          </a:prstGeom>
        </p:spPr>
      </p:pic>
      <p:pic>
        <p:nvPicPr>
          <p:cNvPr id="11" name="Picture 10">
            <a:extLst>
              <a:ext uri="{FF2B5EF4-FFF2-40B4-BE49-F238E27FC236}">
                <a16:creationId xmlns:a16="http://schemas.microsoft.com/office/drawing/2014/main" id="{6919C2F8-B99E-4C75-B898-309A2D2F8021}"/>
              </a:ext>
            </a:extLst>
          </p:cNvPr>
          <p:cNvPicPr>
            <a:picLocks noChangeAspect="1"/>
          </p:cNvPicPr>
          <p:nvPr/>
        </p:nvPicPr>
        <p:blipFill>
          <a:blip r:embed="rId4"/>
          <a:stretch>
            <a:fillRect/>
          </a:stretch>
        </p:blipFill>
        <p:spPr>
          <a:xfrm>
            <a:off x="8491025" y="3277353"/>
            <a:ext cx="3396175" cy="3266321"/>
          </a:xfrm>
          <a:prstGeom prst="rect">
            <a:avLst/>
          </a:prstGeom>
        </p:spPr>
      </p:pic>
    </p:spTree>
    <p:extLst>
      <p:ext uri="{BB962C8B-B14F-4D97-AF65-F5344CB8AC3E}">
        <p14:creationId xmlns:p14="http://schemas.microsoft.com/office/powerpoint/2010/main" val="1205613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3E5F0C-4B81-4E23-A17E-0AEDA82DE6F4}"/>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16</a:t>
            </a:fld>
            <a:endParaRPr lang="en-US" dirty="0">
              <a:solidFill>
                <a:srgbClr val="FFFFFF"/>
              </a:solidFill>
            </a:endParaRPr>
          </a:p>
        </p:txBody>
      </p:sp>
      <p:sp>
        <p:nvSpPr>
          <p:cNvPr id="3" name="Footer Placeholder 2">
            <a:extLst>
              <a:ext uri="{FF2B5EF4-FFF2-40B4-BE49-F238E27FC236}">
                <a16:creationId xmlns:a16="http://schemas.microsoft.com/office/drawing/2014/main" id="{729FF7E4-965B-483C-A6BF-BEED128E8EAE}"/>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ext Placeholder 4">
            <a:extLst>
              <a:ext uri="{FF2B5EF4-FFF2-40B4-BE49-F238E27FC236}">
                <a16:creationId xmlns:a16="http://schemas.microsoft.com/office/drawing/2014/main" id="{C9FF4D20-FFAF-4A79-BD88-C22410087CCB}"/>
              </a:ext>
            </a:extLst>
          </p:cNvPr>
          <p:cNvSpPr>
            <a:spLocks noGrp="1"/>
          </p:cNvSpPr>
          <p:nvPr>
            <p:ph type="body" sz="quarter" idx="12"/>
          </p:nvPr>
        </p:nvSpPr>
        <p:spPr>
          <a:xfrm>
            <a:off x="304800" y="1039368"/>
            <a:ext cx="6086947" cy="2047864"/>
          </a:xfrm>
        </p:spPr>
        <p:txBody>
          <a:bodyPr/>
          <a:lstStyle/>
          <a:p>
            <a:r>
              <a:rPr lang="en-SG" dirty="0"/>
              <a:t>Objective : Education</a:t>
            </a:r>
          </a:p>
          <a:p>
            <a:r>
              <a:rPr lang="en-SG" dirty="0"/>
              <a:t>Remove space-&gt; Standardise wording-&gt;</a:t>
            </a:r>
          </a:p>
          <a:p>
            <a:r>
              <a:rPr lang="en-SG" dirty="0"/>
              <a:t>Step 1 : </a:t>
            </a:r>
          </a:p>
          <a:p>
            <a:pPr algn="l">
              <a:buFont typeface="Arial" panose="020B0604020202020204" pitchFamily="34" charset="0"/>
              <a:buChar char="•"/>
            </a:pPr>
            <a:r>
              <a:rPr lang="en-US" b="0" i="0" dirty="0">
                <a:solidFill>
                  <a:srgbClr val="24292F"/>
                </a:solidFill>
                <a:effectLst/>
                <a:latin typeface="-apple-system"/>
              </a:rPr>
              <a:t>Click on </a:t>
            </a:r>
            <a:r>
              <a:rPr lang="en-US" b="1" i="0" dirty="0">
                <a:solidFill>
                  <a:srgbClr val="24292F"/>
                </a:solidFill>
                <a:effectLst/>
                <a:latin typeface="-apple-system"/>
              </a:rPr>
              <a:t>+Operation</a:t>
            </a:r>
            <a:r>
              <a:rPr lang="en-US" b="0" i="0" dirty="0">
                <a:solidFill>
                  <a:srgbClr val="24292F"/>
                </a:solidFill>
                <a:effectLst/>
                <a:latin typeface="-apple-system"/>
              </a:rPr>
              <a:t> and select </a:t>
            </a:r>
            <a:r>
              <a:rPr lang="en-US" b="1" i="0" dirty="0">
                <a:solidFill>
                  <a:srgbClr val="24292F"/>
                </a:solidFill>
                <a:effectLst/>
                <a:latin typeface="-apple-system"/>
              </a:rPr>
              <a:t>Text</a:t>
            </a:r>
            <a:r>
              <a:rPr lang="en-US" b="0" i="0" dirty="0">
                <a:solidFill>
                  <a:srgbClr val="24292F"/>
                </a:solidFill>
                <a:effectLst/>
                <a:latin typeface="-apple-system"/>
              </a:rPr>
              <a:t>, which you can find under </a:t>
            </a:r>
            <a:r>
              <a:rPr lang="en-US" b="1" i="0" dirty="0">
                <a:solidFill>
                  <a:srgbClr val="24292F"/>
                </a:solidFill>
                <a:effectLst/>
                <a:latin typeface="-apple-system"/>
              </a:rPr>
              <a:t>FREQUENTLY USED</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Choose </a:t>
            </a:r>
            <a:r>
              <a:rPr lang="en-US" b="0" i="1" dirty="0">
                <a:solidFill>
                  <a:srgbClr val="24292F"/>
                </a:solidFill>
                <a:effectLst/>
                <a:latin typeface="-apple-system"/>
              </a:rPr>
              <a:t>EDUCATION</a:t>
            </a:r>
            <a:r>
              <a:rPr lang="en-US" b="0" i="0" dirty="0">
                <a:solidFill>
                  <a:srgbClr val="24292F"/>
                </a:solidFill>
                <a:effectLst/>
                <a:latin typeface="-apple-system"/>
              </a:rPr>
              <a:t> as the </a:t>
            </a:r>
            <a:r>
              <a:rPr lang="en-US" b="1" i="0" dirty="0">
                <a:solidFill>
                  <a:srgbClr val="24292F"/>
                </a:solidFill>
                <a:effectLst/>
                <a:latin typeface="-apple-system"/>
              </a:rPr>
              <a:t>Selected column</a:t>
            </a:r>
            <a:r>
              <a:rPr lang="en-US" b="0" i="0" dirty="0">
                <a:solidFill>
                  <a:srgbClr val="24292F"/>
                </a:solidFill>
                <a:effectLst/>
                <a:latin typeface="-apple-system"/>
              </a:rPr>
              <a:t>, </a:t>
            </a:r>
            <a:r>
              <a:rPr lang="en-US" b="1" i="0" dirty="0">
                <a:solidFill>
                  <a:srgbClr val="24292F"/>
                </a:solidFill>
                <a:effectLst/>
                <a:latin typeface="-apple-system"/>
              </a:rPr>
              <a:t>Collapse spaces</a:t>
            </a:r>
            <a:r>
              <a:rPr lang="en-US" b="0" i="0" dirty="0">
                <a:solidFill>
                  <a:srgbClr val="24292F"/>
                </a:solidFill>
                <a:effectLst/>
                <a:latin typeface="-apple-system"/>
              </a:rPr>
              <a:t> as the </a:t>
            </a:r>
            <a:r>
              <a:rPr lang="en-US" b="1" i="0" dirty="0">
                <a:solidFill>
                  <a:srgbClr val="24292F"/>
                </a:solidFill>
                <a:effectLst/>
                <a:latin typeface="-apple-system"/>
              </a:rPr>
              <a:t>Text Operation</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Click </a:t>
            </a:r>
            <a:r>
              <a:rPr lang="en-US" b="1" i="0" dirty="0">
                <a:solidFill>
                  <a:srgbClr val="24292F"/>
                </a:solidFill>
                <a:effectLst/>
                <a:latin typeface="-apple-system"/>
              </a:rPr>
              <a:t>Apply</a:t>
            </a:r>
            <a:r>
              <a:rPr lang="en-US" b="0" i="0" dirty="0">
                <a:solidFill>
                  <a:srgbClr val="24292F"/>
                </a:solidFill>
                <a:effectLst/>
                <a:latin typeface="-apple-system"/>
              </a:rPr>
              <a:t> and go to the </a:t>
            </a:r>
            <a:r>
              <a:rPr lang="en-US" b="1" i="0" dirty="0">
                <a:solidFill>
                  <a:srgbClr val="24292F"/>
                </a:solidFill>
                <a:effectLst/>
                <a:latin typeface="-apple-system"/>
              </a:rPr>
              <a:t>Profile</a:t>
            </a:r>
            <a:r>
              <a:rPr lang="en-US" b="0" i="0" dirty="0">
                <a:solidFill>
                  <a:srgbClr val="24292F"/>
                </a:solidFill>
                <a:effectLst/>
                <a:latin typeface="-apple-system"/>
              </a:rPr>
              <a:t> tab again to check if all the additional values have been removing. You will notice the we still have Some - college as an additional value, which we want to harmonize and change to </a:t>
            </a:r>
            <a:r>
              <a:rPr lang="en-US" b="0" i="1" dirty="0">
                <a:solidFill>
                  <a:srgbClr val="24292F"/>
                </a:solidFill>
                <a:effectLst/>
                <a:latin typeface="-apple-system"/>
              </a:rPr>
              <a:t>Some-college</a:t>
            </a:r>
            <a:r>
              <a:rPr lang="en-US" b="0" i="0" dirty="0">
                <a:solidFill>
                  <a:srgbClr val="24292F"/>
                </a:solidFill>
                <a:effectLst/>
                <a:latin typeface="-apple-system"/>
              </a:rPr>
              <a:t>.</a:t>
            </a:r>
          </a:p>
          <a:p>
            <a:endParaRPr lang="en-SG" dirty="0"/>
          </a:p>
        </p:txBody>
      </p:sp>
      <p:sp>
        <p:nvSpPr>
          <p:cNvPr id="6" name="Title 3">
            <a:extLst>
              <a:ext uri="{FF2B5EF4-FFF2-40B4-BE49-F238E27FC236}">
                <a16:creationId xmlns:a16="http://schemas.microsoft.com/office/drawing/2014/main" id="{1049647F-0E70-4B19-B1A9-5D69F413AF9B}"/>
              </a:ext>
            </a:extLst>
          </p:cNvPr>
          <p:cNvSpPr txBox="1">
            <a:spLocks/>
          </p:cNvSpPr>
          <p:nvPr/>
        </p:nvSpPr>
        <p:spPr>
          <a:xfrm>
            <a:off x="304800" y="239813"/>
            <a:ext cx="11582400" cy="1140968"/>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2800" b="1" kern="1200">
                <a:solidFill>
                  <a:schemeClr val="tx1"/>
                </a:solidFill>
                <a:latin typeface="+mj-lt"/>
                <a:ea typeface="Arial" charset="0"/>
                <a:cs typeface="Arial" charset="0"/>
              </a:defRPr>
            </a:lvl1pPr>
          </a:lstStyle>
          <a:p>
            <a:r>
              <a:rPr lang="en-SG" dirty="0">
                <a:solidFill>
                  <a:srgbClr val="24292F"/>
                </a:solidFill>
                <a:latin typeface="-apple-system"/>
              </a:rPr>
              <a:t>Data Harmonization: </a:t>
            </a:r>
            <a:br>
              <a:rPr lang="en-SG" dirty="0">
                <a:solidFill>
                  <a:srgbClr val="24292F"/>
                </a:solidFill>
                <a:latin typeface="-apple-system"/>
              </a:rPr>
            </a:br>
            <a:r>
              <a:rPr lang="en-SG" dirty="0">
                <a:solidFill>
                  <a:srgbClr val="24292F"/>
                </a:solidFill>
                <a:latin typeface="-apple-system"/>
              </a:rPr>
              <a:t>Education</a:t>
            </a:r>
            <a:endParaRPr lang="en-SG" dirty="0"/>
          </a:p>
        </p:txBody>
      </p:sp>
      <p:pic>
        <p:nvPicPr>
          <p:cNvPr id="10" name="Picture 9">
            <a:extLst>
              <a:ext uri="{FF2B5EF4-FFF2-40B4-BE49-F238E27FC236}">
                <a16:creationId xmlns:a16="http://schemas.microsoft.com/office/drawing/2014/main" id="{D8C3381D-C2F8-4ABA-9E55-BF1FA7D0DDBC}"/>
              </a:ext>
            </a:extLst>
          </p:cNvPr>
          <p:cNvPicPr>
            <a:picLocks noChangeAspect="1"/>
          </p:cNvPicPr>
          <p:nvPr/>
        </p:nvPicPr>
        <p:blipFill>
          <a:blip r:embed="rId2"/>
          <a:stretch>
            <a:fillRect/>
          </a:stretch>
        </p:blipFill>
        <p:spPr>
          <a:xfrm>
            <a:off x="6205828" y="652725"/>
            <a:ext cx="2938172" cy="5065813"/>
          </a:xfrm>
          <a:prstGeom prst="rect">
            <a:avLst/>
          </a:prstGeom>
        </p:spPr>
      </p:pic>
      <p:pic>
        <p:nvPicPr>
          <p:cNvPr id="12" name="Picture 11">
            <a:extLst>
              <a:ext uri="{FF2B5EF4-FFF2-40B4-BE49-F238E27FC236}">
                <a16:creationId xmlns:a16="http://schemas.microsoft.com/office/drawing/2014/main" id="{76E7CF7B-54A5-46C3-8FE2-163C0843879F}"/>
              </a:ext>
            </a:extLst>
          </p:cNvPr>
          <p:cNvPicPr>
            <a:picLocks noChangeAspect="1"/>
          </p:cNvPicPr>
          <p:nvPr/>
        </p:nvPicPr>
        <p:blipFill>
          <a:blip r:embed="rId3"/>
          <a:stretch>
            <a:fillRect/>
          </a:stretch>
        </p:blipFill>
        <p:spPr>
          <a:xfrm>
            <a:off x="8743950" y="390671"/>
            <a:ext cx="2928246" cy="5177009"/>
          </a:xfrm>
          <a:prstGeom prst="rect">
            <a:avLst/>
          </a:prstGeom>
        </p:spPr>
      </p:pic>
      <p:sp>
        <p:nvSpPr>
          <p:cNvPr id="4" name="Rectangle 3">
            <a:extLst>
              <a:ext uri="{FF2B5EF4-FFF2-40B4-BE49-F238E27FC236}">
                <a16:creationId xmlns:a16="http://schemas.microsoft.com/office/drawing/2014/main" id="{51BCE1C4-61BC-214F-BE94-F39424787152}"/>
              </a:ext>
            </a:extLst>
          </p:cNvPr>
          <p:cNvSpPr/>
          <p:nvPr/>
        </p:nvSpPr>
        <p:spPr>
          <a:xfrm>
            <a:off x="5922354" y="1750642"/>
            <a:ext cx="1066800" cy="238760"/>
          </a:xfrm>
          <a:prstGeom prst="rect">
            <a:avLst/>
          </a:prstGeom>
          <a:noFill/>
          <a:ln>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2554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3E5F0C-4B81-4E23-A17E-0AEDA82DE6F4}"/>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17</a:t>
            </a:fld>
            <a:endParaRPr lang="en-US" dirty="0">
              <a:solidFill>
                <a:srgbClr val="FFFFFF"/>
              </a:solidFill>
            </a:endParaRPr>
          </a:p>
        </p:txBody>
      </p:sp>
      <p:sp>
        <p:nvSpPr>
          <p:cNvPr id="3" name="Footer Placeholder 2">
            <a:extLst>
              <a:ext uri="{FF2B5EF4-FFF2-40B4-BE49-F238E27FC236}">
                <a16:creationId xmlns:a16="http://schemas.microsoft.com/office/drawing/2014/main" id="{729FF7E4-965B-483C-A6BF-BEED128E8EAE}"/>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ext Placeholder 4">
            <a:extLst>
              <a:ext uri="{FF2B5EF4-FFF2-40B4-BE49-F238E27FC236}">
                <a16:creationId xmlns:a16="http://schemas.microsoft.com/office/drawing/2014/main" id="{C9FF4D20-FFAF-4A79-BD88-C22410087CCB}"/>
              </a:ext>
            </a:extLst>
          </p:cNvPr>
          <p:cNvSpPr>
            <a:spLocks noGrp="1"/>
          </p:cNvSpPr>
          <p:nvPr>
            <p:ph type="body" sz="quarter" idx="12"/>
          </p:nvPr>
        </p:nvSpPr>
        <p:spPr>
          <a:xfrm>
            <a:off x="304800" y="1039368"/>
            <a:ext cx="6086947" cy="2047864"/>
          </a:xfrm>
        </p:spPr>
        <p:txBody>
          <a:bodyPr/>
          <a:lstStyle/>
          <a:p>
            <a:r>
              <a:rPr lang="en-SG" dirty="0"/>
              <a:t>Objective : Education</a:t>
            </a:r>
          </a:p>
          <a:p>
            <a:r>
              <a:rPr lang="en-SG" dirty="0"/>
              <a:t>Remove space-&gt; </a:t>
            </a:r>
            <a:r>
              <a:rPr lang="en-SG" dirty="0">
                <a:solidFill>
                  <a:srgbClr val="0070C0"/>
                </a:solidFill>
              </a:rPr>
              <a:t>Standardise wording-</a:t>
            </a:r>
            <a:r>
              <a:rPr lang="en-SG" dirty="0"/>
              <a:t>&gt;</a:t>
            </a:r>
          </a:p>
          <a:p>
            <a:r>
              <a:rPr lang="en-SG" dirty="0"/>
              <a:t>Step 2 : </a:t>
            </a:r>
          </a:p>
          <a:p>
            <a:pPr algn="l">
              <a:buFont typeface="Arial" panose="020B0604020202020204" pitchFamily="34" charset="0"/>
              <a:buChar char="•"/>
            </a:pPr>
            <a:r>
              <a:rPr lang="en-US" b="0" i="0" dirty="0">
                <a:solidFill>
                  <a:srgbClr val="24292F"/>
                </a:solidFill>
                <a:effectLst/>
                <a:latin typeface="-apple-system"/>
              </a:rPr>
              <a:t>Click on </a:t>
            </a:r>
            <a:r>
              <a:rPr lang="en-US" b="1" i="0" dirty="0">
                <a:solidFill>
                  <a:srgbClr val="24292F"/>
                </a:solidFill>
                <a:effectLst/>
                <a:latin typeface="-apple-system"/>
              </a:rPr>
              <a:t>+Operation</a:t>
            </a:r>
            <a:r>
              <a:rPr lang="en-US" b="0" i="0" dirty="0">
                <a:solidFill>
                  <a:srgbClr val="24292F"/>
                </a:solidFill>
                <a:effectLst/>
                <a:latin typeface="-apple-system"/>
              </a:rPr>
              <a:t> and select </a:t>
            </a:r>
            <a:r>
              <a:rPr lang="en-US" b="1" i="0" dirty="0">
                <a:solidFill>
                  <a:srgbClr val="24292F"/>
                </a:solidFill>
                <a:effectLst/>
                <a:latin typeface="-apple-system"/>
              </a:rPr>
              <a:t>Replace substring</a:t>
            </a:r>
            <a:r>
              <a:rPr lang="en-US" b="0" i="0" dirty="0">
                <a:solidFill>
                  <a:srgbClr val="24292F"/>
                </a:solidFill>
                <a:effectLst/>
                <a:latin typeface="-apple-system"/>
              </a:rPr>
              <a:t>, which you can find under </a:t>
            </a:r>
            <a:r>
              <a:rPr lang="en-US" b="1" i="0" dirty="0">
                <a:solidFill>
                  <a:srgbClr val="24292F"/>
                </a:solidFill>
                <a:effectLst/>
                <a:latin typeface="-apple-system"/>
              </a:rPr>
              <a:t>CLEANSE</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Choose </a:t>
            </a:r>
            <a:r>
              <a:rPr lang="en-US" b="0" i="1" dirty="0">
                <a:solidFill>
                  <a:srgbClr val="24292F"/>
                </a:solidFill>
                <a:effectLst/>
                <a:latin typeface="-apple-system"/>
              </a:rPr>
              <a:t>EDUCATION</a:t>
            </a:r>
            <a:r>
              <a:rPr lang="en-US" b="0" i="0" dirty="0">
                <a:solidFill>
                  <a:srgbClr val="24292F"/>
                </a:solidFill>
                <a:effectLst/>
                <a:latin typeface="-apple-system"/>
              </a:rPr>
              <a:t> as the </a:t>
            </a:r>
            <a:r>
              <a:rPr lang="en-US" b="1" i="0" dirty="0">
                <a:solidFill>
                  <a:srgbClr val="24292F"/>
                </a:solidFill>
                <a:effectLst/>
                <a:latin typeface="-apple-system"/>
              </a:rPr>
              <a:t>Selected column</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Under </a:t>
            </a:r>
            <a:r>
              <a:rPr lang="en-US" b="1" i="0" dirty="0">
                <a:solidFill>
                  <a:srgbClr val="24292F"/>
                </a:solidFill>
                <a:effectLst/>
                <a:latin typeface="-apple-system"/>
              </a:rPr>
              <a:t>TEXT</a:t>
            </a:r>
            <a:r>
              <a:rPr lang="en-US" b="0" i="0" dirty="0">
                <a:solidFill>
                  <a:srgbClr val="24292F"/>
                </a:solidFill>
                <a:effectLst/>
                <a:latin typeface="-apple-system"/>
              </a:rPr>
              <a:t> tab, type </a:t>
            </a:r>
            <a:r>
              <a:rPr lang="en-US" b="0" i="0" dirty="0">
                <a:solidFill>
                  <a:srgbClr val="0070C0"/>
                </a:solidFill>
                <a:effectLst/>
                <a:latin typeface="-apple-system"/>
              </a:rPr>
              <a:t>Some - college</a:t>
            </a:r>
            <a:r>
              <a:rPr lang="en-US" b="0" i="0" dirty="0">
                <a:solidFill>
                  <a:srgbClr val="24292F"/>
                </a:solidFill>
                <a:effectLst/>
                <a:latin typeface="-apple-system"/>
              </a:rPr>
              <a:t> in </a:t>
            </a:r>
            <a:r>
              <a:rPr lang="en-US" b="1" i="0" dirty="0">
                <a:solidFill>
                  <a:srgbClr val="24292F"/>
                </a:solidFill>
                <a:effectLst/>
                <a:latin typeface="-apple-system"/>
              </a:rPr>
              <a:t>Value</a:t>
            </a:r>
            <a:r>
              <a:rPr lang="en-US" b="0" i="0" dirty="0">
                <a:solidFill>
                  <a:srgbClr val="24292F"/>
                </a:solidFill>
                <a:effectLst/>
                <a:latin typeface="-apple-system"/>
              </a:rPr>
              <a:t> field and </a:t>
            </a:r>
            <a:r>
              <a:rPr lang="en-US" b="0" i="0" dirty="0">
                <a:solidFill>
                  <a:srgbClr val="0070C0"/>
                </a:solidFill>
                <a:effectLst/>
                <a:latin typeface="-apple-system"/>
              </a:rPr>
              <a:t>Some-college</a:t>
            </a:r>
            <a:r>
              <a:rPr lang="en-US" b="0" i="0" dirty="0">
                <a:solidFill>
                  <a:srgbClr val="24292F"/>
                </a:solidFill>
                <a:effectLst/>
                <a:latin typeface="-apple-system"/>
              </a:rPr>
              <a:t> in the </a:t>
            </a:r>
            <a:r>
              <a:rPr lang="en-US" b="0" i="1" dirty="0">
                <a:solidFill>
                  <a:srgbClr val="24292F"/>
                </a:solidFill>
                <a:effectLst/>
                <a:latin typeface="-apple-system"/>
              </a:rPr>
              <a:t>Enter the replacement string</a:t>
            </a:r>
            <a:r>
              <a:rPr lang="en-US" b="0" i="0" dirty="0">
                <a:solidFill>
                  <a:srgbClr val="24292F"/>
                </a:solidFill>
                <a:effectLst/>
                <a:latin typeface="-apple-system"/>
              </a:rPr>
              <a:t>. Make sure to select </a:t>
            </a:r>
            <a:r>
              <a:rPr lang="en-US" b="1" i="0" dirty="0">
                <a:solidFill>
                  <a:srgbClr val="24292F"/>
                </a:solidFill>
                <a:effectLst/>
                <a:latin typeface="-apple-system"/>
              </a:rPr>
              <a:t>Replace all occurrences</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Click </a:t>
            </a:r>
            <a:r>
              <a:rPr lang="en-US" b="1" i="0" dirty="0">
                <a:solidFill>
                  <a:srgbClr val="24292F"/>
                </a:solidFill>
                <a:effectLst/>
                <a:latin typeface="-apple-system"/>
              </a:rPr>
              <a:t>Apply</a:t>
            </a:r>
            <a:r>
              <a:rPr lang="en-US" b="0" i="0" dirty="0">
                <a:solidFill>
                  <a:srgbClr val="24292F"/>
                </a:solidFill>
                <a:effectLst/>
                <a:latin typeface="-apple-system"/>
              </a:rPr>
              <a:t>.</a:t>
            </a:r>
          </a:p>
          <a:p>
            <a:endParaRPr lang="en-SG" dirty="0"/>
          </a:p>
        </p:txBody>
      </p:sp>
      <p:sp>
        <p:nvSpPr>
          <p:cNvPr id="6" name="Title 3">
            <a:extLst>
              <a:ext uri="{FF2B5EF4-FFF2-40B4-BE49-F238E27FC236}">
                <a16:creationId xmlns:a16="http://schemas.microsoft.com/office/drawing/2014/main" id="{1049647F-0E70-4B19-B1A9-5D69F413AF9B}"/>
              </a:ext>
            </a:extLst>
          </p:cNvPr>
          <p:cNvSpPr txBox="1">
            <a:spLocks/>
          </p:cNvSpPr>
          <p:nvPr/>
        </p:nvSpPr>
        <p:spPr>
          <a:xfrm>
            <a:off x="304800" y="239813"/>
            <a:ext cx="11582400" cy="1140968"/>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2800" b="1" kern="1200">
                <a:solidFill>
                  <a:schemeClr val="tx1"/>
                </a:solidFill>
                <a:latin typeface="+mj-lt"/>
                <a:ea typeface="Arial" charset="0"/>
                <a:cs typeface="Arial" charset="0"/>
              </a:defRPr>
            </a:lvl1pPr>
          </a:lstStyle>
          <a:p>
            <a:r>
              <a:rPr lang="en-SG" dirty="0">
                <a:solidFill>
                  <a:srgbClr val="24292F"/>
                </a:solidFill>
                <a:latin typeface="-apple-system"/>
              </a:rPr>
              <a:t>Data Harmonization: </a:t>
            </a:r>
            <a:br>
              <a:rPr lang="en-SG" dirty="0">
                <a:solidFill>
                  <a:srgbClr val="24292F"/>
                </a:solidFill>
                <a:latin typeface="-apple-system"/>
              </a:rPr>
            </a:br>
            <a:r>
              <a:rPr lang="en-SG" dirty="0">
                <a:solidFill>
                  <a:srgbClr val="24292F"/>
                </a:solidFill>
                <a:latin typeface="-apple-system"/>
              </a:rPr>
              <a:t>Education</a:t>
            </a:r>
            <a:endParaRPr lang="en-SG" dirty="0"/>
          </a:p>
        </p:txBody>
      </p:sp>
      <p:pic>
        <p:nvPicPr>
          <p:cNvPr id="12" name="Picture 11">
            <a:extLst>
              <a:ext uri="{FF2B5EF4-FFF2-40B4-BE49-F238E27FC236}">
                <a16:creationId xmlns:a16="http://schemas.microsoft.com/office/drawing/2014/main" id="{76E7CF7B-54A5-46C3-8FE2-163C0843879F}"/>
              </a:ext>
            </a:extLst>
          </p:cNvPr>
          <p:cNvPicPr>
            <a:picLocks noChangeAspect="1"/>
          </p:cNvPicPr>
          <p:nvPr/>
        </p:nvPicPr>
        <p:blipFill>
          <a:blip r:embed="rId2"/>
          <a:stretch>
            <a:fillRect/>
          </a:stretch>
        </p:blipFill>
        <p:spPr>
          <a:xfrm>
            <a:off x="6298005" y="1727199"/>
            <a:ext cx="2766465" cy="4890987"/>
          </a:xfrm>
          <a:prstGeom prst="rect">
            <a:avLst/>
          </a:prstGeom>
        </p:spPr>
      </p:pic>
      <p:pic>
        <p:nvPicPr>
          <p:cNvPr id="7" name="Picture 6">
            <a:extLst>
              <a:ext uri="{FF2B5EF4-FFF2-40B4-BE49-F238E27FC236}">
                <a16:creationId xmlns:a16="http://schemas.microsoft.com/office/drawing/2014/main" id="{AF7FD6E9-FB49-43A7-A3DC-4FC760680EBF}"/>
              </a:ext>
            </a:extLst>
          </p:cNvPr>
          <p:cNvPicPr>
            <a:picLocks noChangeAspect="1"/>
          </p:cNvPicPr>
          <p:nvPr/>
        </p:nvPicPr>
        <p:blipFill>
          <a:blip r:embed="rId3"/>
          <a:stretch>
            <a:fillRect/>
          </a:stretch>
        </p:blipFill>
        <p:spPr>
          <a:xfrm>
            <a:off x="9288478" y="1727199"/>
            <a:ext cx="2895745" cy="4979073"/>
          </a:xfrm>
          <a:prstGeom prst="rect">
            <a:avLst/>
          </a:prstGeom>
        </p:spPr>
      </p:pic>
      <p:sp>
        <p:nvSpPr>
          <p:cNvPr id="8" name="Rectangle 7">
            <a:extLst>
              <a:ext uri="{FF2B5EF4-FFF2-40B4-BE49-F238E27FC236}">
                <a16:creationId xmlns:a16="http://schemas.microsoft.com/office/drawing/2014/main" id="{29256F58-360A-3E4F-A750-75D9E0C65EC4}"/>
              </a:ext>
            </a:extLst>
          </p:cNvPr>
          <p:cNvSpPr/>
          <p:nvPr/>
        </p:nvSpPr>
        <p:spPr>
          <a:xfrm>
            <a:off x="6481154" y="3418838"/>
            <a:ext cx="1616366" cy="452122"/>
          </a:xfrm>
          <a:prstGeom prst="rect">
            <a:avLst/>
          </a:prstGeom>
          <a:noFill/>
          <a:ln>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98334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3E5F0C-4B81-4E23-A17E-0AEDA82DE6F4}"/>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18</a:t>
            </a:fld>
            <a:endParaRPr lang="en-US" dirty="0">
              <a:solidFill>
                <a:srgbClr val="FFFFFF"/>
              </a:solidFill>
            </a:endParaRPr>
          </a:p>
        </p:txBody>
      </p:sp>
      <p:sp>
        <p:nvSpPr>
          <p:cNvPr id="3" name="Footer Placeholder 2">
            <a:extLst>
              <a:ext uri="{FF2B5EF4-FFF2-40B4-BE49-F238E27FC236}">
                <a16:creationId xmlns:a16="http://schemas.microsoft.com/office/drawing/2014/main" id="{729FF7E4-965B-483C-A6BF-BEED128E8EAE}"/>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ext Placeholder 4">
            <a:extLst>
              <a:ext uri="{FF2B5EF4-FFF2-40B4-BE49-F238E27FC236}">
                <a16:creationId xmlns:a16="http://schemas.microsoft.com/office/drawing/2014/main" id="{C9FF4D20-FFAF-4A79-BD88-C22410087CCB}"/>
              </a:ext>
            </a:extLst>
          </p:cNvPr>
          <p:cNvSpPr>
            <a:spLocks noGrp="1"/>
          </p:cNvSpPr>
          <p:nvPr>
            <p:ph type="body" sz="quarter" idx="12"/>
          </p:nvPr>
        </p:nvSpPr>
        <p:spPr>
          <a:xfrm>
            <a:off x="304801" y="1039367"/>
            <a:ext cx="5281188" cy="3306295"/>
          </a:xfrm>
        </p:spPr>
        <p:txBody>
          <a:bodyPr/>
          <a:lstStyle/>
          <a:p>
            <a:r>
              <a:rPr lang="en-SG" dirty="0"/>
              <a:t>Objective : Education</a:t>
            </a:r>
          </a:p>
          <a:p>
            <a:r>
              <a:rPr lang="en-SG" dirty="0"/>
              <a:t>Remove space-&gt; </a:t>
            </a:r>
            <a:r>
              <a:rPr lang="en-SG" dirty="0">
                <a:solidFill>
                  <a:schemeClr val="bg1"/>
                </a:solidFill>
              </a:rPr>
              <a:t>Standardise wording-</a:t>
            </a:r>
            <a:r>
              <a:rPr lang="en-SG" dirty="0"/>
              <a:t>&gt;</a:t>
            </a:r>
            <a:r>
              <a:rPr lang="en-SG" dirty="0">
                <a:solidFill>
                  <a:srgbClr val="0070C0"/>
                </a:solidFill>
              </a:rPr>
              <a:t>lower case</a:t>
            </a:r>
          </a:p>
          <a:p>
            <a:r>
              <a:rPr lang="en-SG" dirty="0"/>
              <a:t>Step 2 : </a:t>
            </a:r>
          </a:p>
          <a:p>
            <a:pPr algn="l">
              <a:buFont typeface="Arial" panose="020B0604020202020204" pitchFamily="34" charset="0"/>
              <a:buChar char="•"/>
            </a:pPr>
            <a:r>
              <a:rPr lang="en-US" b="0" i="0" dirty="0">
                <a:solidFill>
                  <a:srgbClr val="24292F"/>
                </a:solidFill>
                <a:effectLst/>
                <a:latin typeface="-apple-system"/>
              </a:rPr>
              <a:t>We also want to convert all values in the EDUCATION column to lower case. So, click on </a:t>
            </a:r>
            <a:r>
              <a:rPr lang="en-US" b="1" i="0" dirty="0">
                <a:solidFill>
                  <a:srgbClr val="24292F"/>
                </a:solidFill>
                <a:effectLst/>
                <a:latin typeface="-apple-system"/>
              </a:rPr>
              <a:t>+Operation</a:t>
            </a:r>
            <a:r>
              <a:rPr lang="en-US" b="0" i="0" dirty="0">
                <a:solidFill>
                  <a:srgbClr val="24292F"/>
                </a:solidFill>
                <a:effectLst/>
                <a:latin typeface="-apple-system"/>
              </a:rPr>
              <a:t> and select </a:t>
            </a:r>
            <a:r>
              <a:rPr lang="en-US" b="1" i="0" dirty="0">
                <a:solidFill>
                  <a:srgbClr val="24292F"/>
                </a:solidFill>
                <a:effectLst/>
                <a:latin typeface="-apple-system"/>
              </a:rPr>
              <a:t>Text</a:t>
            </a:r>
            <a:r>
              <a:rPr lang="en-US" b="0" i="0" dirty="0">
                <a:solidFill>
                  <a:srgbClr val="24292F"/>
                </a:solidFill>
                <a:effectLst/>
                <a:latin typeface="-apple-system"/>
              </a:rPr>
              <a:t>, which you can find under </a:t>
            </a:r>
            <a:r>
              <a:rPr lang="en-US" b="1" i="0" dirty="0">
                <a:solidFill>
                  <a:srgbClr val="24292F"/>
                </a:solidFill>
                <a:effectLst/>
                <a:latin typeface="-apple-system"/>
              </a:rPr>
              <a:t>FREQUENTLY USED</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Choose EDUCATION as the </a:t>
            </a:r>
            <a:r>
              <a:rPr lang="en-US" b="1" i="0" dirty="0">
                <a:solidFill>
                  <a:srgbClr val="24292F"/>
                </a:solidFill>
                <a:effectLst/>
                <a:latin typeface="-apple-system"/>
              </a:rPr>
              <a:t>Selected column</a:t>
            </a:r>
            <a:r>
              <a:rPr lang="en-US" b="0" i="0" dirty="0">
                <a:solidFill>
                  <a:srgbClr val="24292F"/>
                </a:solidFill>
                <a:effectLst/>
                <a:latin typeface="-apple-system"/>
              </a:rPr>
              <a:t>, </a:t>
            </a:r>
            <a:r>
              <a:rPr lang="en-US" b="1" i="0" dirty="0">
                <a:solidFill>
                  <a:srgbClr val="24292F"/>
                </a:solidFill>
                <a:effectLst/>
                <a:latin typeface="-apple-system"/>
              </a:rPr>
              <a:t>Lower case</a:t>
            </a:r>
            <a:r>
              <a:rPr lang="en-US" b="0" i="0" dirty="0">
                <a:solidFill>
                  <a:srgbClr val="24292F"/>
                </a:solidFill>
                <a:effectLst/>
                <a:latin typeface="-apple-system"/>
              </a:rPr>
              <a:t> as the </a:t>
            </a:r>
            <a:r>
              <a:rPr lang="en-US" b="1" i="0" dirty="0">
                <a:solidFill>
                  <a:srgbClr val="24292F"/>
                </a:solidFill>
                <a:effectLst/>
                <a:latin typeface="-apple-system"/>
              </a:rPr>
              <a:t>Text Operation</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Click </a:t>
            </a:r>
            <a:r>
              <a:rPr lang="en-US" b="1" i="0" dirty="0">
                <a:solidFill>
                  <a:srgbClr val="24292F"/>
                </a:solidFill>
                <a:effectLst/>
                <a:latin typeface="-apple-system"/>
              </a:rPr>
              <a:t>Apply</a:t>
            </a:r>
            <a:r>
              <a:rPr lang="en-US" b="0" i="0" dirty="0">
                <a:solidFill>
                  <a:srgbClr val="24292F"/>
                </a:solidFill>
                <a:effectLst/>
                <a:latin typeface="-apple-system"/>
              </a:rPr>
              <a:t> and go to the </a:t>
            </a:r>
            <a:r>
              <a:rPr lang="en-US" b="1" i="0" dirty="0">
                <a:solidFill>
                  <a:srgbClr val="24292F"/>
                </a:solidFill>
                <a:effectLst/>
                <a:latin typeface="-apple-system"/>
              </a:rPr>
              <a:t>Profile</a:t>
            </a:r>
            <a:r>
              <a:rPr lang="en-US" b="0" i="0" dirty="0">
                <a:solidFill>
                  <a:srgbClr val="24292F"/>
                </a:solidFill>
                <a:effectLst/>
                <a:latin typeface="-apple-system"/>
              </a:rPr>
              <a:t> tab again to for a final check.</a:t>
            </a:r>
          </a:p>
          <a:p>
            <a:endParaRPr lang="en-SG" dirty="0"/>
          </a:p>
        </p:txBody>
      </p:sp>
      <p:sp>
        <p:nvSpPr>
          <p:cNvPr id="6" name="Title 3">
            <a:extLst>
              <a:ext uri="{FF2B5EF4-FFF2-40B4-BE49-F238E27FC236}">
                <a16:creationId xmlns:a16="http://schemas.microsoft.com/office/drawing/2014/main" id="{1049647F-0E70-4B19-B1A9-5D69F413AF9B}"/>
              </a:ext>
            </a:extLst>
          </p:cNvPr>
          <p:cNvSpPr txBox="1">
            <a:spLocks/>
          </p:cNvSpPr>
          <p:nvPr/>
        </p:nvSpPr>
        <p:spPr>
          <a:xfrm>
            <a:off x="304800" y="239813"/>
            <a:ext cx="11582400" cy="1140968"/>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2800" b="1" kern="1200">
                <a:solidFill>
                  <a:schemeClr val="tx1"/>
                </a:solidFill>
                <a:latin typeface="+mj-lt"/>
                <a:ea typeface="Arial" charset="0"/>
                <a:cs typeface="Arial" charset="0"/>
              </a:defRPr>
            </a:lvl1pPr>
          </a:lstStyle>
          <a:p>
            <a:r>
              <a:rPr lang="en-SG" dirty="0">
                <a:solidFill>
                  <a:srgbClr val="24292F"/>
                </a:solidFill>
                <a:latin typeface="-apple-system"/>
              </a:rPr>
              <a:t>Data Harmonization: </a:t>
            </a:r>
            <a:br>
              <a:rPr lang="en-SG" dirty="0">
                <a:solidFill>
                  <a:srgbClr val="24292F"/>
                </a:solidFill>
                <a:latin typeface="-apple-system"/>
              </a:rPr>
            </a:br>
            <a:r>
              <a:rPr lang="en-SG" dirty="0">
                <a:solidFill>
                  <a:srgbClr val="24292F"/>
                </a:solidFill>
                <a:latin typeface="-apple-system"/>
              </a:rPr>
              <a:t>Education</a:t>
            </a:r>
            <a:endParaRPr lang="en-SG" dirty="0"/>
          </a:p>
        </p:txBody>
      </p:sp>
      <p:pic>
        <p:nvPicPr>
          <p:cNvPr id="7" name="Picture 6">
            <a:extLst>
              <a:ext uri="{FF2B5EF4-FFF2-40B4-BE49-F238E27FC236}">
                <a16:creationId xmlns:a16="http://schemas.microsoft.com/office/drawing/2014/main" id="{AF7FD6E9-FB49-43A7-A3DC-4FC760680EBF}"/>
              </a:ext>
            </a:extLst>
          </p:cNvPr>
          <p:cNvPicPr>
            <a:picLocks noChangeAspect="1"/>
          </p:cNvPicPr>
          <p:nvPr/>
        </p:nvPicPr>
        <p:blipFill>
          <a:blip r:embed="rId2"/>
          <a:stretch>
            <a:fillRect/>
          </a:stretch>
        </p:blipFill>
        <p:spPr>
          <a:xfrm>
            <a:off x="5585989" y="722212"/>
            <a:ext cx="3429000" cy="5895975"/>
          </a:xfrm>
          <a:prstGeom prst="rect">
            <a:avLst/>
          </a:prstGeom>
        </p:spPr>
      </p:pic>
      <p:pic>
        <p:nvPicPr>
          <p:cNvPr id="10" name="Picture 9">
            <a:extLst>
              <a:ext uri="{FF2B5EF4-FFF2-40B4-BE49-F238E27FC236}">
                <a16:creationId xmlns:a16="http://schemas.microsoft.com/office/drawing/2014/main" id="{CC5D3628-8554-4E01-B1F0-0ABA60D9267C}"/>
              </a:ext>
            </a:extLst>
          </p:cNvPr>
          <p:cNvPicPr>
            <a:picLocks noChangeAspect="1"/>
          </p:cNvPicPr>
          <p:nvPr/>
        </p:nvPicPr>
        <p:blipFill rotWithShape="1">
          <a:blip r:embed="rId3"/>
          <a:srcRect r="16210"/>
          <a:stretch/>
        </p:blipFill>
        <p:spPr>
          <a:xfrm>
            <a:off x="9014989" y="714375"/>
            <a:ext cx="3360014" cy="6143625"/>
          </a:xfrm>
          <a:prstGeom prst="rect">
            <a:avLst/>
          </a:prstGeom>
        </p:spPr>
      </p:pic>
      <p:sp>
        <p:nvSpPr>
          <p:cNvPr id="8" name="Rectangle 7">
            <a:extLst>
              <a:ext uri="{FF2B5EF4-FFF2-40B4-BE49-F238E27FC236}">
                <a16:creationId xmlns:a16="http://schemas.microsoft.com/office/drawing/2014/main" id="{C3C27FED-0DC2-8341-8680-5CECB7E97AF5}"/>
              </a:ext>
            </a:extLst>
          </p:cNvPr>
          <p:cNvSpPr/>
          <p:nvPr/>
        </p:nvSpPr>
        <p:spPr>
          <a:xfrm>
            <a:off x="5832898" y="1388618"/>
            <a:ext cx="1390862" cy="277622"/>
          </a:xfrm>
          <a:prstGeom prst="rect">
            <a:avLst/>
          </a:prstGeom>
          <a:noFill/>
          <a:ln>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20136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A0751-2FCD-4417-B186-3A373065A828}"/>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19</a:t>
            </a:fld>
            <a:endParaRPr lang="en-US" dirty="0">
              <a:solidFill>
                <a:srgbClr val="FFFFFF"/>
              </a:solidFill>
            </a:endParaRPr>
          </a:p>
        </p:txBody>
      </p:sp>
      <p:sp>
        <p:nvSpPr>
          <p:cNvPr id="3" name="Footer Placeholder 2">
            <a:extLst>
              <a:ext uri="{FF2B5EF4-FFF2-40B4-BE49-F238E27FC236}">
                <a16:creationId xmlns:a16="http://schemas.microsoft.com/office/drawing/2014/main" id="{2C9033D4-36F7-4708-BC0B-DA9FD04F1DCE}"/>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47E3AED5-F9BF-4717-A9AD-1EB1E789C620}"/>
              </a:ext>
            </a:extLst>
          </p:cNvPr>
          <p:cNvSpPr>
            <a:spLocks noGrp="1"/>
          </p:cNvSpPr>
          <p:nvPr>
            <p:ph type="title"/>
          </p:nvPr>
        </p:nvSpPr>
        <p:spPr/>
        <p:txBody>
          <a:bodyPr/>
          <a:lstStyle/>
          <a:p>
            <a:r>
              <a:rPr lang="en-SG" b="1" i="0" dirty="0">
                <a:solidFill>
                  <a:srgbClr val="24292F"/>
                </a:solidFill>
                <a:effectLst/>
                <a:latin typeface="-apple-system"/>
              </a:rPr>
              <a:t>Data Harmonization: </a:t>
            </a:r>
            <a:br>
              <a:rPr lang="en-SG" b="1" i="0" dirty="0">
                <a:solidFill>
                  <a:srgbClr val="24292F"/>
                </a:solidFill>
                <a:effectLst/>
                <a:latin typeface="-apple-system"/>
              </a:rPr>
            </a:br>
            <a:r>
              <a:rPr lang="en-SG" b="1" i="0" dirty="0">
                <a:solidFill>
                  <a:srgbClr val="24292F"/>
                </a:solidFill>
                <a:effectLst/>
                <a:latin typeface="-apple-system"/>
              </a:rPr>
              <a:t>OCCUPATION</a:t>
            </a:r>
            <a:br>
              <a:rPr lang="en-SG" b="1" i="0" dirty="0">
                <a:solidFill>
                  <a:srgbClr val="24292F"/>
                </a:solidFill>
                <a:effectLst/>
                <a:latin typeface="-apple-system"/>
              </a:rPr>
            </a:br>
            <a:endParaRPr lang="en-SG" dirty="0"/>
          </a:p>
        </p:txBody>
      </p:sp>
      <p:sp>
        <p:nvSpPr>
          <p:cNvPr id="5" name="Text Placeholder 4">
            <a:extLst>
              <a:ext uri="{FF2B5EF4-FFF2-40B4-BE49-F238E27FC236}">
                <a16:creationId xmlns:a16="http://schemas.microsoft.com/office/drawing/2014/main" id="{F035DB74-C87B-487E-BF5E-56BEA49DAD99}"/>
              </a:ext>
            </a:extLst>
          </p:cNvPr>
          <p:cNvSpPr>
            <a:spLocks noGrp="1"/>
          </p:cNvSpPr>
          <p:nvPr>
            <p:ph type="body" sz="quarter" idx="12"/>
          </p:nvPr>
        </p:nvSpPr>
        <p:spPr>
          <a:xfrm>
            <a:off x="304800" y="1104317"/>
            <a:ext cx="6328913" cy="5640431"/>
          </a:xfrm>
        </p:spPr>
        <p:txBody>
          <a:bodyPr/>
          <a:lstStyle/>
          <a:p>
            <a:r>
              <a:rPr lang="en-SG" dirty="0"/>
              <a:t>Objective: </a:t>
            </a:r>
            <a:r>
              <a:rPr lang="en-SG" b="0" i="0" dirty="0">
                <a:solidFill>
                  <a:srgbClr val="24292F"/>
                </a:solidFill>
                <a:effectLst/>
                <a:latin typeface="-apple-system"/>
              </a:rPr>
              <a:t>Removing empty rows</a:t>
            </a:r>
            <a:endParaRPr lang="en-SG" dirty="0"/>
          </a:p>
          <a:p>
            <a:br>
              <a:rPr lang="en-SG" dirty="0"/>
            </a:br>
            <a:r>
              <a:rPr lang="en-SG" dirty="0"/>
              <a:t>Step: </a:t>
            </a:r>
          </a:p>
          <a:p>
            <a:pPr algn="l">
              <a:buFont typeface="Arial" panose="020B0604020202020204" pitchFamily="34" charset="0"/>
              <a:buChar char="•"/>
            </a:pPr>
            <a:r>
              <a:rPr lang="en-US" b="0" i="0" dirty="0">
                <a:solidFill>
                  <a:srgbClr val="24292F"/>
                </a:solidFill>
                <a:effectLst/>
                <a:latin typeface="-apple-system"/>
              </a:rPr>
              <a:t>Go to the </a:t>
            </a:r>
            <a:r>
              <a:rPr lang="en-US" b="1" i="0" dirty="0">
                <a:solidFill>
                  <a:srgbClr val="24292F"/>
                </a:solidFill>
                <a:effectLst/>
                <a:latin typeface="-apple-system"/>
              </a:rPr>
              <a:t>Data</a:t>
            </a:r>
            <a:r>
              <a:rPr lang="en-US" b="0" i="0" dirty="0">
                <a:solidFill>
                  <a:srgbClr val="24292F"/>
                </a:solidFill>
                <a:effectLst/>
                <a:latin typeface="-apple-system"/>
              </a:rPr>
              <a:t> tab.</a:t>
            </a:r>
          </a:p>
          <a:p>
            <a:pPr algn="l">
              <a:buFont typeface="Arial" panose="020B0604020202020204" pitchFamily="34" charset="0"/>
              <a:buChar char="•"/>
            </a:pPr>
            <a:r>
              <a:rPr lang="en-US" b="0" i="0" dirty="0">
                <a:solidFill>
                  <a:srgbClr val="24292F"/>
                </a:solidFill>
                <a:effectLst/>
                <a:latin typeface="-apple-system"/>
              </a:rPr>
              <a:t>Go to the column called OCCUPATION and remove rows with any empty values by clicking on the triple dot menu next to the column name and selecting </a:t>
            </a:r>
            <a:r>
              <a:rPr lang="en-US" b="1" i="0" dirty="0">
                <a:solidFill>
                  <a:srgbClr val="24292F"/>
                </a:solidFill>
                <a:effectLst/>
                <a:latin typeface="-apple-system"/>
              </a:rPr>
              <a:t>Remove empty rows</a:t>
            </a:r>
            <a:r>
              <a:rPr lang="en-US" b="0" i="0" dirty="0">
                <a:solidFill>
                  <a:srgbClr val="24292F"/>
                </a:solidFill>
                <a:effectLst/>
                <a:latin typeface="-apple-system"/>
              </a:rPr>
              <a:t>.</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endParaRPr lang="en-US" dirty="0">
              <a:solidFill>
                <a:srgbClr val="24292F"/>
              </a:solidFill>
              <a:latin typeface="-apple-system"/>
            </a:endParaRPr>
          </a:p>
          <a:p>
            <a:pPr algn="l">
              <a:buFont typeface="Arial" panose="020B0604020202020204" pitchFamily="34" charset="0"/>
              <a:buChar char="•"/>
            </a:pPr>
            <a:endParaRPr lang="en-US" b="0" i="0" dirty="0">
              <a:solidFill>
                <a:srgbClr val="24292F"/>
              </a:solidFill>
              <a:effectLst/>
              <a:latin typeface="-apple-system"/>
            </a:endParaRPr>
          </a:p>
          <a:p>
            <a:endParaRPr lang="en-SG" dirty="0"/>
          </a:p>
        </p:txBody>
      </p:sp>
      <p:pic>
        <p:nvPicPr>
          <p:cNvPr id="8" name="Picture 7">
            <a:extLst>
              <a:ext uri="{FF2B5EF4-FFF2-40B4-BE49-F238E27FC236}">
                <a16:creationId xmlns:a16="http://schemas.microsoft.com/office/drawing/2014/main" id="{FE0DC755-A681-401D-B383-3DD355AE1D20}"/>
              </a:ext>
            </a:extLst>
          </p:cNvPr>
          <p:cNvPicPr>
            <a:picLocks noChangeAspect="1"/>
          </p:cNvPicPr>
          <p:nvPr/>
        </p:nvPicPr>
        <p:blipFill>
          <a:blip r:embed="rId3"/>
          <a:stretch>
            <a:fillRect/>
          </a:stretch>
        </p:blipFill>
        <p:spPr>
          <a:xfrm>
            <a:off x="6754451" y="239813"/>
            <a:ext cx="3390900" cy="4010025"/>
          </a:xfrm>
          <a:prstGeom prst="rect">
            <a:avLst/>
          </a:prstGeom>
        </p:spPr>
      </p:pic>
      <p:pic>
        <p:nvPicPr>
          <p:cNvPr id="10" name="Picture 9">
            <a:extLst>
              <a:ext uri="{FF2B5EF4-FFF2-40B4-BE49-F238E27FC236}">
                <a16:creationId xmlns:a16="http://schemas.microsoft.com/office/drawing/2014/main" id="{2533F4DC-B6F9-4190-B367-DA7AE046F6F3}"/>
              </a:ext>
            </a:extLst>
          </p:cNvPr>
          <p:cNvPicPr>
            <a:picLocks noChangeAspect="1"/>
          </p:cNvPicPr>
          <p:nvPr/>
        </p:nvPicPr>
        <p:blipFill>
          <a:blip r:embed="rId4"/>
          <a:stretch>
            <a:fillRect/>
          </a:stretch>
        </p:blipFill>
        <p:spPr>
          <a:xfrm>
            <a:off x="9574793" y="2335793"/>
            <a:ext cx="2577246" cy="4282393"/>
          </a:xfrm>
          <a:prstGeom prst="rect">
            <a:avLst/>
          </a:prstGeom>
        </p:spPr>
      </p:pic>
      <p:sp>
        <p:nvSpPr>
          <p:cNvPr id="9" name="Rectangle 8">
            <a:extLst>
              <a:ext uri="{FF2B5EF4-FFF2-40B4-BE49-F238E27FC236}">
                <a16:creationId xmlns:a16="http://schemas.microsoft.com/office/drawing/2014/main" id="{871759E0-2195-0D48-B5F5-B30C32FEC472}"/>
              </a:ext>
            </a:extLst>
          </p:cNvPr>
          <p:cNvSpPr/>
          <p:nvPr/>
        </p:nvSpPr>
        <p:spPr>
          <a:xfrm>
            <a:off x="6939280" y="3418838"/>
            <a:ext cx="1158240" cy="175823"/>
          </a:xfrm>
          <a:prstGeom prst="rect">
            <a:avLst/>
          </a:prstGeom>
          <a:noFill/>
          <a:ln>
            <a:solidFill>
              <a:srgbClr val="FF0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84410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flow for data refinement</a:t>
            </a:r>
          </a:p>
        </p:txBody>
      </p:sp>
      <p:sp>
        <p:nvSpPr>
          <p:cNvPr id="7" name="Text Placeholder 6"/>
          <p:cNvSpPr>
            <a:spLocks noGrp="1"/>
          </p:cNvSpPr>
          <p:nvPr>
            <p:ph type="body" sz="quarter" idx="12"/>
          </p:nvPr>
        </p:nvSpPr>
        <p:spPr>
          <a:xfrm>
            <a:off x="304800" y="1498600"/>
            <a:ext cx="11582400" cy="4859670"/>
          </a:xfrm>
        </p:spPr>
        <p:txBody>
          <a:bodyPr/>
          <a:lstStyle/>
          <a:p>
            <a:pPr marL="457200" indent="-457200">
              <a:buFont typeface="+mj-lt"/>
              <a:buAutoNum type="arabicParenR"/>
            </a:pPr>
            <a:r>
              <a:rPr lang="en-US" dirty="0"/>
              <a:t>In your Project select a data asset (</a:t>
            </a:r>
            <a:r>
              <a:rPr lang="en-US"/>
              <a:t>Loan Status)which </a:t>
            </a:r>
            <a:r>
              <a:rPr lang="en-US" dirty="0"/>
              <a:t>you want to work with</a:t>
            </a:r>
          </a:p>
          <a:p>
            <a:pPr marL="457200" indent="-457200">
              <a:buAutoNum type="arabicParenR"/>
            </a:pPr>
            <a:r>
              <a:rPr lang="en-US" dirty="0"/>
              <a:t>Preview the data and visually inspect the data to see if there are columns that are missing data, or have character data when you would expect numeric data.</a:t>
            </a:r>
          </a:p>
          <a:p>
            <a:pPr marL="457200" indent="-457200">
              <a:buAutoNum type="arabicParenR"/>
            </a:pPr>
            <a:r>
              <a:rPr lang="en-US" dirty="0"/>
              <a:t>If the data looks like it needs refinement then use the refinery to remove the bad data or convert it to something usable by using the out of the box Operations to cleanse or shape your data</a:t>
            </a:r>
          </a:p>
          <a:p>
            <a:pPr marL="457200" indent="-457200">
              <a:buAutoNum type="arabicParenR"/>
            </a:pPr>
            <a:r>
              <a:rPr lang="en-US" dirty="0"/>
              <a:t>Save and Run the flow just created</a:t>
            </a:r>
          </a:p>
          <a:p>
            <a:pPr marL="457200" indent="-457200">
              <a:buAutoNum type="arabicParenR"/>
            </a:pPr>
            <a:r>
              <a:rPr lang="en-US" dirty="0"/>
              <a:t>Inspect the resultant file to ensure all necessary refinements have been made</a:t>
            </a:r>
          </a:p>
        </p:txBody>
      </p:sp>
      <p:sp>
        <p:nvSpPr>
          <p:cNvPr id="2" name="Slide Number Placeholder 1">
            <a:extLst>
              <a:ext uri="{FF2B5EF4-FFF2-40B4-BE49-F238E27FC236}">
                <a16:creationId xmlns:a16="http://schemas.microsoft.com/office/drawing/2014/main" id="{665CA299-D74C-DF49-AA78-C3FBC1601275}"/>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effectLst/>
              <a:uLnTx/>
              <a:uFillTx/>
              <a:latin typeface="IBM Plex Sans"/>
              <a:cs typeface="Arial" charset="0"/>
            </a:endParaRPr>
          </a:p>
        </p:txBody>
      </p:sp>
    </p:spTree>
    <p:extLst>
      <p:ext uri="{BB962C8B-B14F-4D97-AF65-F5344CB8AC3E}">
        <p14:creationId xmlns:p14="http://schemas.microsoft.com/office/powerpoint/2010/main" val="425943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A0751-2FCD-4417-B186-3A373065A828}"/>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20</a:t>
            </a:fld>
            <a:endParaRPr lang="en-US" dirty="0">
              <a:solidFill>
                <a:srgbClr val="FFFFFF"/>
              </a:solidFill>
            </a:endParaRPr>
          </a:p>
        </p:txBody>
      </p:sp>
      <p:sp>
        <p:nvSpPr>
          <p:cNvPr id="3" name="Footer Placeholder 2">
            <a:extLst>
              <a:ext uri="{FF2B5EF4-FFF2-40B4-BE49-F238E27FC236}">
                <a16:creationId xmlns:a16="http://schemas.microsoft.com/office/drawing/2014/main" id="{2C9033D4-36F7-4708-BC0B-DA9FD04F1DCE}"/>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47E3AED5-F9BF-4717-A9AD-1EB1E789C620}"/>
              </a:ext>
            </a:extLst>
          </p:cNvPr>
          <p:cNvSpPr>
            <a:spLocks noGrp="1"/>
          </p:cNvSpPr>
          <p:nvPr>
            <p:ph type="title"/>
          </p:nvPr>
        </p:nvSpPr>
        <p:spPr/>
        <p:txBody>
          <a:bodyPr/>
          <a:lstStyle/>
          <a:p>
            <a:r>
              <a:rPr lang="en-SG" b="1" i="0" dirty="0">
                <a:solidFill>
                  <a:srgbClr val="24292F"/>
                </a:solidFill>
                <a:effectLst/>
                <a:latin typeface="-apple-system"/>
              </a:rPr>
              <a:t>Data Harmonization: </a:t>
            </a:r>
            <a:br>
              <a:rPr lang="en-SG" b="1" i="0" dirty="0">
                <a:solidFill>
                  <a:srgbClr val="24292F"/>
                </a:solidFill>
                <a:effectLst/>
                <a:latin typeface="-apple-system"/>
              </a:rPr>
            </a:br>
            <a:r>
              <a:rPr lang="en-SG" b="1" i="0" dirty="0">
                <a:solidFill>
                  <a:srgbClr val="24292F"/>
                </a:solidFill>
                <a:effectLst/>
                <a:latin typeface="-apple-system"/>
              </a:rPr>
              <a:t>GENDER</a:t>
            </a:r>
            <a:br>
              <a:rPr lang="en-SG" b="1" i="0" dirty="0">
                <a:solidFill>
                  <a:srgbClr val="24292F"/>
                </a:solidFill>
                <a:effectLst/>
                <a:latin typeface="-apple-system"/>
              </a:rPr>
            </a:br>
            <a:endParaRPr lang="en-SG" dirty="0"/>
          </a:p>
        </p:txBody>
      </p:sp>
      <p:sp>
        <p:nvSpPr>
          <p:cNvPr id="5" name="Text Placeholder 4">
            <a:extLst>
              <a:ext uri="{FF2B5EF4-FFF2-40B4-BE49-F238E27FC236}">
                <a16:creationId xmlns:a16="http://schemas.microsoft.com/office/drawing/2014/main" id="{F035DB74-C87B-487E-BF5E-56BEA49DAD99}"/>
              </a:ext>
            </a:extLst>
          </p:cNvPr>
          <p:cNvSpPr>
            <a:spLocks noGrp="1"/>
          </p:cNvSpPr>
          <p:nvPr>
            <p:ph type="body" sz="quarter" idx="12"/>
          </p:nvPr>
        </p:nvSpPr>
        <p:spPr>
          <a:xfrm>
            <a:off x="304800" y="1104317"/>
            <a:ext cx="6328913" cy="5640431"/>
          </a:xfrm>
        </p:spPr>
        <p:txBody>
          <a:bodyPr/>
          <a:lstStyle/>
          <a:p>
            <a:r>
              <a:rPr lang="en-SG" dirty="0"/>
              <a:t>Objective: </a:t>
            </a:r>
            <a:r>
              <a:rPr lang="en-SG" b="0" i="0" dirty="0">
                <a:solidFill>
                  <a:srgbClr val="24292F"/>
                </a:solidFill>
                <a:effectLst/>
                <a:latin typeface="-apple-system"/>
              </a:rPr>
              <a:t>Standardize the GENDER field:</a:t>
            </a:r>
          </a:p>
          <a:p>
            <a:endParaRPr lang="en-SG" dirty="0"/>
          </a:p>
          <a:p>
            <a:br>
              <a:rPr lang="en-SG" dirty="0"/>
            </a:br>
            <a:r>
              <a:rPr lang="en-SG" dirty="0"/>
              <a:t>Step: </a:t>
            </a:r>
          </a:p>
          <a:p>
            <a:pPr algn="l">
              <a:buFont typeface="Arial" panose="020B0604020202020204" pitchFamily="34" charset="0"/>
              <a:buChar char="•"/>
            </a:pPr>
            <a:r>
              <a:rPr lang="en-US" b="0" i="0" dirty="0">
                <a:solidFill>
                  <a:srgbClr val="24292F"/>
                </a:solidFill>
                <a:effectLst/>
                <a:latin typeface="-apple-system"/>
              </a:rPr>
              <a:t>Click on </a:t>
            </a:r>
            <a:r>
              <a:rPr lang="en-US" b="1" i="0" dirty="0">
                <a:solidFill>
                  <a:srgbClr val="24292F"/>
                </a:solidFill>
                <a:effectLst/>
                <a:latin typeface="-apple-system"/>
              </a:rPr>
              <a:t>+Operation</a:t>
            </a:r>
            <a:r>
              <a:rPr lang="en-US" b="0" i="0" dirty="0">
                <a:solidFill>
                  <a:srgbClr val="24292F"/>
                </a:solidFill>
                <a:effectLst/>
                <a:latin typeface="-apple-system"/>
              </a:rPr>
              <a:t> and select </a:t>
            </a:r>
            <a:r>
              <a:rPr lang="en-US" b="1" i="0" dirty="0">
                <a:solidFill>
                  <a:srgbClr val="24292F"/>
                </a:solidFill>
                <a:effectLst/>
                <a:latin typeface="-apple-system"/>
              </a:rPr>
              <a:t>Replace substring</a:t>
            </a:r>
            <a:r>
              <a:rPr lang="en-US" b="0" i="0" dirty="0">
                <a:solidFill>
                  <a:srgbClr val="24292F"/>
                </a:solidFill>
                <a:effectLst/>
                <a:latin typeface="-apple-system"/>
              </a:rPr>
              <a:t>, which you can find under </a:t>
            </a:r>
            <a:r>
              <a:rPr lang="en-US" b="1" i="0" dirty="0">
                <a:solidFill>
                  <a:srgbClr val="24292F"/>
                </a:solidFill>
                <a:effectLst/>
                <a:latin typeface="-apple-system"/>
              </a:rPr>
              <a:t>CLEANSE</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Choose </a:t>
            </a:r>
            <a:r>
              <a:rPr lang="en-US" b="1" i="0" dirty="0">
                <a:solidFill>
                  <a:srgbClr val="24292F"/>
                </a:solidFill>
                <a:effectLst/>
                <a:latin typeface="-apple-system"/>
              </a:rPr>
              <a:t>GENDER</a:t>
            </a:r>
            <a:r>
              <a:rPr lang="en-US" b="0" i="0" dirty="0">
                <a:solidFill>
                  <a:srgbClr val="24292F"/>
                </a:solidFill>
                <a:effectLst/>
                <a:latin typeface="-apple-system"/>
              </a:rPr>
              <a:t> as the </a:t>
            </a:r>
            <a:r>
              <a:rPr lang="en-US" b="0" i="1" dirty="0">
                <a:solidFill>
                  <a:srgbClr val="24292F"/>
                </a:solidFill>
                <a:effectLst/>
                <a:latin typeface="-apple-system"/>
              </a:rPr>
              <a:t>Selected column</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Under </a:t>
            </a:r>
            <a:r>
              <a:rPr lang="en-US" b="1" i="0" dirty="0">
                <a:solidFill>
                  <a:srgbClr val="24292F"/>
                </a:solidFill>
                <a:effectLst/>
                <a:latin typeface="-apple-system"/>
              </a:rPr>
              <a:t>PATTERN</a:t>
            </a:r>
            <a:r>
              <a:rPr lang="en-US" b="0" i="0" dirty="0">
                <a:solidFill>
                  <a:srgbClr val="24292F"/>
                </a:solidFill>
                <a:effectLst/>
                <a:latin typeface="-apple-system"/>
              </a:rPr>
              <a:t> tab, type &lt;^(?!(</a:t>
            </a:r>
            <a:r>
              <a:rPr lang="en-US" b="0" i="0" dirty="0" err="1">
                <a:solidFill>
                  <a:srgbClr val="24292F"/>
                </a:solidFill>
                <a:effectLst/>
                <a:latin typeface="-apple-system"/>
              </a:rPr>
              <a:t>Male|Female</a:t>
            </a:r>
            <a:r>
              <a:rPr lang="en-US" b="0" i="0" dirty="0">
                <a:solidFill>
                  <a:srgbClr val="24292F"/>
                </a:solidFill>
                <a:effectLst/>
                <a:latin typeface="-apple-system"/>
              </a:rPr>
              <a:t>))([Mm].</a:t>
            </a:r>
            <a:r>
              <a:rPr lang="en-US" b="0" i="1" dirty="0">
                <a:solidFill>
                  <a:srgbClr val="24292F"/>
                </a:solidFill>
                <a:effectLst/>
                <a:latin typeface="-apple-system"/>
              </a:rPr>
              <a:t>)&gt; in the </a:t>
            </a:r>
            <a:r>
              <a:rPr lang="en-US" b="1" i="1" dirty="0">
                <a:solidFill>
                  <a:srgbClr val="24292F"/>
                </a:solidFill>
                <a:effectLst/>
                <a:latin typeface="-apple-system"/>
              </a:rPr>
              <a:t>Regular expression</a:t>
            </a:r>
            <a:r>
              <a:rPr lang="en-US" b="0" i="1" dirty="0">
                <a:solidFill>
                  <a:srgbClr val="24292F"/>
                </a:solidFill>
                <a:effectLst/>
                <a:latin typeface="-apple-system"/>
              </a:rPr>
              <a:t> field and Male</a:t>
            </a:r>
            <a:r>
              <a:rPr lang="en-US" b="0" i="0" dirty="0">
                <a:solidFill>
                  <a:srgbClr val="24292F"/>
                </a:solidFill>
                <a:effectLst/>
                <a:latin typeface="-apple-system"/>
              </a:rPr>
              <a:t> under </a:t>
            </a:r>
            <a:r>
              <a:rPr lang="en-US" b="1" i="0" dirty="0">
                <a:solidFill>
                  <a:srgbClr val="24292F"/>
                </a:solidFill>
                <a:effectLst/>
                <a:latin typeface="-apple-system"/>
              </a:rPr>
              <a:t>Enter the replacement string</a:t>
            </a:r>
            <a:r>
              <a:rPr lang="en-US" b="0" i="0" dirty="0">
                <a:solidFill>
                  <a:srgbClr val="24292F"/>
                </a:solidFill>
                <a:effectLst/>
                <a:latin typeface="-apple-system"/>
              </a:rPr>
              <a:t>. Make sure to select </a:t>
            </a:r>
            <a:r>
              <a:rPr lang="en-US" b="1" i="0" dirty="0">
                <a:solidFill>
                  <a:srgbClr val="24292F"/>
                </a:solidFill>
                <a:effectLst/>
                <a:latin typeface="-apple-system"/>
              </a:rPr>
              <a:t>Replace all occurrences</a:t>
            </a:r>
            <a:r>
              <a:rPr lang="en-US" b="0" i="0" dirty="0">
                <a:solidFill>
                  <a:srgbClr val="24292F"/>
                </a:solidFill>
                <a:effectLst/>
                <a:latin typeface="-apple-system"/>
              </a:rPr>
              <a:t>.</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endParaRPr lang="en-US" dirty="0">
              <a:solidFill>
                <a:srgbClr val="24292F"/>
              </a:solidFill>
              <a:latin typeface="-apple-system"/>
            </a:endParaRPr>
          </a:p>
          <a:p>
            <a:pPr algn="l">
              <a:buFont typeface="Arial" panose="020B0604020202020204" pitchFamily="34" charset="0"/>
              <a:buChar char="•"/>
            </a:pPr>
            <a:endParaRPr lang="en-US" b="0" i="0" dirty="0">
              <a:solidFill>
                <a:srgbClr val="24292F"/>
              </a:solidFill>
              <a:effectLst/>
              <a:latin typeface="-apple-system"/>
            </a:endParaRPr>
          </a:p>
          <a:p>
            <a:endParaRPr lang="en-SG" dirty="0"/>
          </a:p>
        </p:txBody>
      </p:sp>
      <p:pic>
        <p:nvPicPr>
          <p:cNvPr id="7" name="Picture 6">
            <a:extLst>
              <a:ext uri="{FF2B5EF4-FFF2-40B4-BE49-F238E27FC236}">
                <a16:creationId xmlns:a16="http://schemas.microsoft.com/office/drawing/2014/main" id="{CAEB53A7-9C43-48DC-93AF-77C3497C67C8}"/>
              </a:ext>
            </a:extLst>
          </p:cNvPr>
          <p:cNvPicPr>
            <a:picLocks noChangeAspect="1"/>
          </p:cNvPicPr>
          <p:nvPr/>
        </p:nvPicPr>
        <p:blipFill>
          <a:blip r:embed="rId3"/>
          <a:stretch>
            <a:fillRect/>
          </a:stretch>
        </p:blipFill>
        <p:spPr>
          <a:xfrm>
            <a:off x="7031911" y="571385"/>
            <a:ext cx="3483689" cy="5742441"/>
          </a:xfrm>
          <a:prstGeom prst="rect">
            <a:avLst/>
          </a:prstGeom>
        </p:spPr>
      </p:pic>
      <p:pic>
        <p:nvPicPr>
          <p:cNvPr id="11" name="Picture 10">
            <a:extLst>
              <a:ext uri="{FF2B5EF4-FFF2-40B4-BE49-F238E27FC236}">
                <a16:creationId xmlns:a16="http://schemas.microsoft.com/office/drawing/2014/main" id="{8CB3B0A9-D4A1-4F60-8E89-58D89323713F}"/>
              </a:ext>
            </a:extLst>
          </p:cNvPr>
          <p:cNvPicPr>
            <a:picLocks noChangeAspect="1"/>
          </p:cNvPicPr>
          <p:nvPr/>
        </p:nvPicPr>
        <p:blipFill>
          <a:blip r:embed="rId4"/>
          <a:stretch>
            <a:fillRect/>
          </a:stretch>
        </p:blipFill>
        <p:spPr>
          <a:xfrm>
            <a:off x="358419" y="4503727"/>
            <a:ext cx="5331299" cy="1451827"/>
          </a:xfrm>
          <a:prstGeom prst="rect">
            <a:avLst/>
          </a:prstGeom>
        </p:spPr>
      </p:pic>
    </p:spTree>
    <p:extLst>
      <p:ext uri="{BB962C8B-B14F-4D97-AF65-F5344CB8AC3E}">
        <p14:creationId xmlns:p14="http://schemas.microsoft.com/office/powerpoint/2010/main" val="2674512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A0751-2FCD-4417-B186-3A373065A828}"/>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21</a:t>
            </a:fld>
            <a:endParaRPr lang="en-US" dirty="0">
              <a:solidFill>
                <a:srgbClr val="FFFFFF"/>
              </a:solidFill>
            </a:endParaRPr>
          </a:p>
        </p:txBody>
      </p:sp>
      <p:sp>
        <p:nvSpPr>
          <p:cNvPr id="3" name="Footer Placeholder 2">
            <a:extLst>
              <a:ext uri="{FF2B5EF4-FFF2-40B4-BE49-F238E27FC236}">
                <a16:creationId xmlns:a16="http://schemas.microsoft.com/office/drawing/2014/main" id="{2C9033D4-36F7-4708-BC0B-DA9FD04F1DCE}"/>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47E3AED5-F9BF-4717-A9AD-1EB1E789C620}"/>
              </a:ext>
            </a:extLst>
          </p:cNvPr>
          <p:cNvSpPr>
            <a:spLocks noGrp="1"/>
          </p:cNvSpPr>
          <p:nvPr>
            <p:ph type="title"/>
          </p:nvPr>
        </p:nvSpPr>
        <p:spPr/>
        <p:txBody>
          <a:bodyPr/>
          <a:lstStyle/>
          <a:p>
            <a:r>
              <a:rPr lang="en-SG" b="1" i="0" dirty="0">
                <a:solidFill>
                  <a:srgbClr val="24292F"/>
                </a:solidFill>
                <a:effectLst/>
                <a:latin typeface="-apple-system"/>
              </a:rPr>
              <a:t>Data Harmonization: </a:t>
            </a:r>
            <a:br>
              <a:rPr lang="en-SG" b="1" i="0" dirty="0">
                <a:solidFill>
                  <a:srgbClr val="24292F"/>
                </a:solidFill>
                <a:effectLst/>
                <a:latin typeface="-apple-system"/>
              </a:rPr>
            </a:br>
            <a:r>
              <a:rPr lang="en-SG" b="1" i="0" dirty="0">
                <a:solidFill>
                  <a:srgbClr val="24292F"/>
                </a:solidFill>
                <a:effectLst/>
                <a:latin typeface="-apple-system"/>
              </a:rPr>
              <a:t>Unique ID</a:t>
            </a:r>
            <a:br>
              <a:rPr lang="en-SG" b="1" i="0" dirty="0">
                <a:solidFill>
                  <a:srgbClr val="24292F"/>
                </a:solidFill>
                <a:effectLst/>
                <a:latin typeface="-apple-system"/>
              </a:rPr>
            </a:br>
            <a:endParaRPr lang="en-SG" dirty="0"/>
          </a:p>
        </p:txBody>
      </p:sp>
      <p:sp>
        <p:nvSpPr>
          <p:cNvPr id="5" name="Text Placeholder 4">
            <a:extLst>
              <a:ext uri="{FF2B5EF4-FFF2-40B4-BE49-F238E27FC236}">
                <a16:creationId xmlns:a16="http://schemas.microsoft.com/office/drawing/2014/main" id="{F035DB74-C87B-487E-BF5E-56BEA49DAD99}"/>
              </a:ext>
            </a:extLst>
          </p:cNvPr>
          <p:cNvSpPr>
            <a:spLocks noGrp="1"/>
          </p:cNvSpPr>
          <p:nvPr>
            <p:ph type="body" sz="quarter" idx="12"/>
          </p:nvPr>
        </p:nvSpPr>
        <p:spPr>
          <a:xfrm>
            <a:off x="304800" y="1104317"/>
            <a:ext cx="6328913" cy="5640431"/>
          </a:xfrm>
        </p:spPr>
        <p:txBody>
          <a:bodyPr/>
          <a:lstStyle/>
          <a:p>
            <a:r>
              <a:rPr lang="en-SG" dirty="0"/>
              <a:t>Objective: </a:t>
            </a:r>
            <a:r>
              <a:rPr lang="en-SG" b="0" i="0" dirty="0">
                <a:solidFill>
                  <a:srgbClr val="24292F"/>
                </a:solidFill>
                <a:effectLst/>
                <a:latin typeface="-apple-system"/>
              </a:rPr>
              <a:t>remove Duplicate</a:t>
            </a:r>
          </a:p>
          <a:p>
            <a:endParaRPr lang="en-SG" dirty="0"/>
          </a:p>
          <a:p>
            <a:br>
              <a:rPr lang="en-SG" dirty="0"/>
            </a:br>
            <a:r>
              <a:rPr lang="en-SG" dirty="0"/>
              <a:t>Step: </a:t>
            </a:r>
          </a:p>
          <a:p>
            <a:pPr algn="l">
              <a:buFont typeface="Arial" panose="020B0604020202020204" pitchFamily="34" charset="0"/>
              <a:buChar char="•"/>
            </a:pPr>
            <a:r>
              <a:rPr lang="en-US" dirty="0">
                <a:solidFill>
                  <a:srgbClr val="24292F"/>
                </a:solidFill>
                <a:latin typeface="-apple-system"/>
              </a:rPr>
              <a:t>Click on 3 dots to removed duplication </a:t>
            </a:r>
            <a:endParaRPr lang="en-US" b="0" i="0" dirty="0">
              <a:solidFill>
                <a:srgbClr val="24292F"/>
              </a:solidFill>
              <a:effectLst/>
              <a:latin typeface="-apple-system"/>
            </a:endParaRP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endParaRPr lang="en-US" dirty="0">
              <a:solidFill>
                <a:srgbClr val="24292F"/>
              </a:solidFill>
              <a:latin typeface="-apple-system"/>
            </a:endParaRPr>
          </a:p>
          <a:p>
            <a:pPr algn="l">
              <a:buFont typeface="Arial" panose="020B0604020202020204" pitchFamily="34" charset="0"/>
              <a:buChar char="•"/>
            </a:pPr>
            <a:endParaRPr lang="en-US" b="0" i="0" dirty="0">
              <a:solidFill>
                <a:srgbClr val="24292F"/>
              </a:solidFill>
              <a:effectLst/>
              <a:latin typeface="-apple-system"/>
            </a:endParaRPr>
          </a:p>
          <a:p>
            <a:endParaRPr lang="en-SG" dirty="0"/>
          </a:p>
        </p:txBody>
      </p:sp>
      <p:pic>
        <p:nvPicPr>
          <p:cNvPr id="8" name="Picture 7">
            <a:extLst>
              <a:ext uri="{FF2B5EF4-FFF2-40B4-BE49-F238E27FC236}">
                <a16:creationId xmlns:a16="http://schemas.microsoft.com/office/drawing/2014/main" id="{FE3295D2-3D03-4DBF-83C5-CFFB4C75ECEE}"/>
              </a:ext>
            </a:extLst>
          </p:cNvPr>
          <p:cNvPicPr>
            <a:picLocks noChangeAspect="1"/>
          </p:cNvPicPr>
          <p:nvPr/>
        </p:nvPicPr>
        <p:blipFill>
          <a:blip r:embed="rId3"/>
          <a:stretch>
            <a:fillRect/>
          </a:stretch>
        </p:blipFill>
        <p:spPr>
          <a:xfrm>
            <a:off x="6570094" y="268224"/>
            <a:ext cx="3524250" cy="6391275"/>
          </a:xfrm>
          <a:prstGeom prst="rect">
            <a:avLst/>
          </a:prstGeom>
        </p:spPr>
      </p:pic>
    </p:spTree>
    <p:extLst>
      <p:ext uri="{BB962C8B-B14F-4D97-AF65-F5344CB8AC3E}">
        <p14:creationId xmlns:p14="http://schemas.microsoft.com/office/powerpoint/2010/main" val="40219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7B0D5-65ED-B14C-9E22-27A5E57401E0}"/>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22</a:t>
            </a:fld>
            <a:endParaRPr lang="en-US" dirty="0">
              <a:solidFill>
                <a:srgbClr val="FFFFFF"/>
              </a:solidFill>
            </a:endParaRPr>
          </a:p>
        </p:txBody>
      </p:sp>
      <p:sp>
        <p:nvSpPr>
          <p:cNvPr id="3" name="Footer Placeholder 2">
            <a:extLst>
              <a:ext uri="{FF2B5EF4-FFF2-40B4-BE49-F238E27FC236}">
                <a16:creationId xmlns:a16="http://schemas.microsoft.com/office/drawing/2014/main" id="{DC2B3786-AACC-4B42-A804-3DA677A78CFD}"/>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84EF96D2-AFB2-014D-9E54-98AA12E36E58}"/>
              </a:ext>
            </a:extLst>
          </p:cNvPr>
          <p:cNvSpPr>
            <a:spLocks noGrp="1"/>
          </p:cNvSpPr>
          <p:nvPr>
            <p:ph type="title"/>
          </p:nvPr>
        </p:nvSpPr>
        <p:spPr>
          <a:xfrm>
            <a:off x="380301" y="1979676"/>
            <a:ext cx="11023600" cy="2818348"/>
          </a:xfrm>
        </p:spPr>
        <p:txBody>
          <a:bodyPr/>
          <a:lstStyle/>
          <a:p>
            <a:r>
              <a:rPr lang="en-US" sz="1800" b="0" dirty="0"/>
              <a:t>Task 1 : Select only Unique Carrier : </a:t>
            </a:r>
            <a:r>
              <a:rPr lang="en-SG" sz="1800" b="0" dirty="0"/>
              <a:t>United Airlines (UA)</a:t>
            </a:r>
            <a:br>
              <a:rPr lang="en-SG" sz="1800" b="0" dirty="0"/>
            </a:br>
            <a:br>
              <a:rPr lang="en-SG" sz="1800" b="0" dirty="0"/>
            </a:br>
            <a:r>
              <a:rPr lang="en-SG" sz="1800" b="0" dirty="0"/>
              <a:t>Task 2: Create a new column that adds the arrival and departure delay times together. (</a:t>
            </a:r>
            <a:r>
              <a:rPr lang="en-SG" sz="1800" b="0" dirty="0" err="1"/>
              <a:t>ArrDelay+DepDelay</a:t>
            </a:r>
            <a:r>
              <a:rPr lang="en-SG" sz="1800" b="0" dirty="0"/>
              <a:t>)</a:t>
            </a:r>
            <a:br>
              <a:rPr lang="en-SG" sz="1800" b="0" dirty="0"/>
            </a:br>
            <a:br>
              <a:rPr lang="en-SG" sz="1800" b="0" dirty="0"/>
            </a:br>
            <a:r>
              <a:rPr lang="en-US" sz="1800" b="0" dirty="0"/>
              <a:t>Task 3 : </a:t>
            </a:r>
            <a:r>
              <a:rPr lang="en-SG" sz="1800" b="0" dirty="0"/>
              <a:t>Move the new </a:t>
            </a:r>
            <a:r>
              <a:rPr lang="en-SG" sz="1800" b="0" dirty="0" err="1"/>
              <a:t>TotalDelay</a:t>
            </a:r>
            <a:r>
              <a:rPr lang="en-SG" sz="1800" b="0" dirty="0"/>
              <a:t> column to the beginning of the data set</a:t>
            </a:r>
            <a:br>
              <a:rPr lang="en-SG" sz="1800" b="0" dirty="0"/>
            </a:br>
            <a:br>
              <a:rPr lang="en-SG" sz="1800" b="0" dirty="0"/>
            </a:br>
            <a:r>
              <a:rPr lang="en-US" sz="1800" b="0" dirty="0"/>
              <a:t>Task 4: R</a:t>
            </a:r>
            <a:r>
              <a:rPr lang="en-SG" sz="1800" b="0" dirty="0"/>
              <a:t>educe the data to four columns: </a:t>
            </a:r>
            <a:r>
              <a:rPr lang="en-SG" sz="1800" b="0" i="1" dirty="0"/>
              <a:t>Year</a:t>
            </a:r>
            <a:r>
              <a:rPr lang="en-SG" sz="1800" b="0" dirty="0"/>
              <a:t>, </a:t>
            </a:r>
            <a:r>
              <a:rPr lang="en-SG" sz="1800" b="0" i="1" dirty="0"/>
              <a:t>Month</a:t>
            </a:r>
            <a:r>
              <a:rPr lang="en-SG" sz="1800" b="0" dirty="0"/>
              <a:t>, </a:t>
            </a:r>
            <a:r>
              <a:rPr lang="en-SG" sz="1800" b="0" i="1" dirty="0" err="1"/>
              <a:t>DayofMonth</a:t>
            </a:r>
            <a:r>
              <a:rPr lang="en-SG" sz="1800" b="0" dirty="0"/>
              <a:t>, and </a:t>
            </a:r>
            <a:r>
              <a:rPr lang="en-SG" sz="1800" b="0" i="1" dirty="0" err="1"/>
              <a:t>TotalDelay</a:t>
            </a:r>
            <a:r>
              <a:rPr lang="en-SG" sz="1800" b="0" dirty="0"/>
              <a:t>. Use the </a:t>
            </a:r>
            <a:r>
              <a:rPr lang="en-SG" sz="1800" dirty="0" err="1"/>
              <a:t>group_by</a:t>
            </a:r>
            <a:r>
              <a:rPr lang="en-SG" sz="1800" b="0" dirty="0"/>
              <a:t> coding operation to divide the columns into groups of year, month, and day.</a:t>
            </a:r>
            <a:br>
              <a:rPr lang="en-SG" sz="1800" b="0" dirty="0"/>
            </a:br>
            <a:br>
              <a:rPr lang="en-SG" sz="1800" b="0" dirty="0"/>
            </a:br>
            <a:endParaRPr lang="en-US" sz="1800" b="0" dirty="0"/>
          </a:p>
        </p:txBody>
      </p:sp>
      <p:sp>
        <p:nvSpPr>
          <p:cNvPr id="6" name="Title 3">
            <a:extLst>
              <a:ext uri="{FF2B5EF4-FFF2-40B4-BE49-F238E27FC236}">
                <a16:creationId xmlns:a16="http://schemas.microsoft.com/office/drawing/2014/main" id="{15EE9FD3-28EC-8F49-9B23-DED8303E9B03}"/>
              </a:ext>
            </a:extLst>
          </p:cNvPr>
          <p:cNvSpPr txBox="1">
            <a:spLocks/>
          </p:cNvSpPr>
          <p:nvPr/>
        </p:nvSpPr>
        <p:spPr>
          <a:xfrm>
            <a:off x="304800" y="268224"/>
            <a:ext cx="11582400" cy="1140968"/>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2800" b="1" kern="1200">
                <a:solidFill>
                  <a:schemeClr val="tx1"/>
                </a:solidFill>
                <a:latin typeface="+mj-lt"/>
                <a:ea typeface="Arial" charset="0"/>
                <a:cs typeface="Arial" charset="0"/>
              </a:defRPr>
            </a:lvl1pPr>
          </a:lstStyle>
          <a:p>
            <a:r>
              <a:rPr lang="en-SG" dirty="0"/>
              <a:t>Exercise 3</a:t>
            </a:r>
          </a:p>
        </p:txBody>
      </p:sp>
      <p:sp>
        <p:nvSpPr>
          <p:cNvPr id="9" name="Text Placeholder 4">
            <a:extLst>
              <a:ext uri="{FF2B5EF4-FFF2-40B4-BE49-F238E27FC236}">
                <a16:creationId xmlns:a16="http://schemas.microsoft.com/office/drawing/2014/main" id="{B8AAD5C2-5087-5644-9A2C-3C27E75EE5AD}"/>
              </a:ext>
            </a:extLst>
          </p:cNvPr>
          <p:cNvSpPr>
            <a:spLocks noGrp="1"/>
          </p:cNvSpPr>
          <p:nvPr>
            <p:ph type="body" sz="quarter" idx="12"/>
          </p:nvPr>
        </p:nvSpPr>
        <p:spPr>
          <a:xfrm>
            <a:off x="229299" y="838708"/>
            <a:ext cx="11582400" cy="5957746"/>
          </a:xfrm>
        </p:spPr>
        <p:txBody>
          <a:bodyPr/>
          <a:lstStyle/>
          <a:p>
            <a:r>
              <a:rPr lang="en-SG" dirty="0"/>
              <a:t>1. Create a project: </a:t>
            </a:r>
          </a:p>
          <a:p>
            <a:r>
              <a:rPr lang="en-SG" dirty="0"/>
              <a:t>2. Add dataset : &lt;</a:t>
            </a:r>
            <a:r>
              <a:rPr lang="en-US" b="0" i="1" dirty="0">
                <a:solidFill>
                  <a:srgbClr val="24292F"/>
                </a:solidFill>
                <a:effectLst/>
                <a:latin typeface="-apple-system"/>
              </a:rPr>
              <a:t>airline-</a:t>
            </a:r>
            <a:r>
              <a:rPr lang="en-US" b="0" i="1" dirty="0" err="1">
                <a:solidFill>
                  <a:srgbClr val="24292F"/>
                </a:solidFill>
                <a:effectLst/>
                <a:latin typeface="-apple-system"/>
              </a:rPr>
              <a:t>data.csv</a:t>
            </a:r>
            <a:r>
              <a:rPr lang="en-SG" dirty="0"/>
              <a:t>&gt;</a:t>
            </a:r>
          </a:p>
          <a:p>
            <a:r>
              <a:rPr lang="en-SG" dirty="0"/>
              <a:t>3. Tasks: </a:t>
            </a:r>
          </a:p>
          <a:p>
            <a:endParaRPr lang="en-SG" dirty="0"/>
          </a:p>
        </p:txBody>
      </p:sp>
    </p:spTree>
    <p:extLst>
      <p:ext uri="{BB962C8B-B14F-4D97-AF65-F5344CB8AC3E}">
        <p14:creationId xmlns:p14="http://schemas.microsoft.com/office/powerpoint/2010/main" val="858876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D5B04D-0027-4A33-8CA4-4FE0FCA0EBFB}"/>
              </a:ext>
            </a:extLst>
          </p:cNvPr>
          <p:cNvSpPr>
            <a:spLocks noGrp="1"/>
          </p:cNvSpPr>
          <p:nvPr>
            <p:ph type="sldNum" sz="quarter" idx="10"/>
          </p:nvPr>
        </p:nvSpPr>
        <p:spPr>
          <a:xfrm>
            <a:off x="9257553" y="6435306"/>
            <a:ext cx="2743200" cy="182880"/>
          </a:xfrm>
        </p:spPr>
        <p:txBody>
          <a:bodyPr/>
          <a:lstStyle/>
          <a:p>
            <a:pPr defTabSz="914377"/>
            <a:fld id="{3FD999D4-B456-9943-89B7-30D56181CE18}" type="slidenum">
              <a:rPr lang="en-US" smtClean="0">
                <a:solidFill>
                  <a:srgbClr val="FFFFFF"/>
                </a:solidFill>
              </a:rPr>
              <a:pPr defTabSz="914377"/>
              <a:t>23</a:t>
            </a:fld>
            <a:endParaRPr lang="en-US" dirty="0">
              <a:solidFill>
                <a:srgbClr val="FFFFFF"/>
              </a:solidFill>
            </a:endParaRPr>
          </a:p>
        </p:txBody>
      </p:sp>
      <p:sp>
        <p:nvSpPr>
          <p:cNvPr id="3" name="Footer Placeholder 2">
            <a:extLst>
              <a:ext uri="{FF2B5EF4-FFF2-40B4-BE49-F238E27FC236}">
                <a16:creationId xmlns:a16="http://schemas.microsoft.com/office/drawing/2014/main" id="{8D49BA15-E0F1-45FA-91BF-5B07CFBA2228}"/>
              </a:ext>
            </a:extLst>
          </p:cNvPr>
          <p:cNvSpPr>
            <a:spLocks noGrp="1"/>
          </p:cNvSpPr>
          <p:nvPr>
            <p:ph type="ftr" sz="quarter" idx="11"/>
          </p:nvPr>
        </p:nvSpPr>
        <p:spPr>
          <a:xfrm>
            <a:off x="418353" y="6435306"/>
            <a:ext cx="8534400" cy="182880"/>
          </a:xfrm>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ext Placeholder 4">
            <a:extLst>
              <a:ext uri="{FF2B5EF4-FFF2-40B4-BE49-F238E27FC236}">
                <a16:creationId xmlns:a16="http://schemas.microsoft.com/office/drawing/2014/main" id="{9F7BC0B8-3365-410D-B0BC-E2ED74BE3758}"/>
              </a:ext>
            </a:extLst>
          </p:cNvPr>
          <p:cNvSpPr>
            <a:spLocks noGrp="1"/>
          </p:cNvSpPr>
          <p:nvPr>
            <p:ph type="body" sz="quarter" idx="12"/>
          </p:nvPr>
        </p:nvSpPr>
        <p:spPr>
          <a:xfrm>
            <a:off x="229299" y="838708"/>
            <a:ext cx="11582400" cy="5957746"/>
          </a:xfrm>
        </p:spPr>
        <p:txBody>
          <a:bodyPr/>
          <a:lstStyle/>
          <a:p>
            <a:pPr marL="457200" indent="-457200">
              <a:buAutoNum type="arabicPeriod"/>
            </a:pPr>
            <a:r>
              <a:rPr lang="en-SG" dirty="0"/>
              <a:t>Create a project: </a:t>
            </a:r>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endParaRPr lang="en-SG" dirty="0"/>
          </a:p>
          <a:p>
            <a:pPr marL="457200" indent="-457200">
              <a:buAutoNum type="arabicPeriod"/>
            </a:pPr>
            <a:r>
              <a:rPr lang="en-SG" dirty="0"/>
              <a:t>Add dataset : &lt;</a:t>
            </a:r>
            <a:r>
              <a:rPr lang="en-US" b="0" i="1" dirty="0">
                <a:solidFill>
                  <a:srgbClr val="24292F"/>
                </a:solidFill>
                <a:effectLst/>
                <a:latin typeface="-apple-system"/>
              </a:rPr>
              <a:t>airline-</a:t>
            </a:r>
            <a:r>
              <a:rPr lang="en-US" b="0" i="1" dirty="0" err="1">
                <a:solidFill>
                  <a:srgbClr val="24292F"/>
                </a:solidFill>
                <a:effectLst/>
                <a:latin typeface="-apple-system"/>
              </a:rPr>
              <a:t>data.csv</a:t>
            </a:r>
            <a:r>
              <a:rPr lang="en-SG" dirty="0"/>
              <a:t>&gt;</a:t>
            </a:r>
          </a:p>
          <a:p>
            <a:endParaRPr lang="en-SG" dirty="0"/>
          </a:p>
        </p:txBody>
      </p:sp>
      <p:pic>
        <p:nvPicPr>
          <p:cNvPr id="6" name="Picture 5">
            <a:extLst>
              <a:ext uri="{FF2B5EF4-FFF2-40B4-BE49-F238E27FC236}">
                <a16:creationId xmlns:a16="http://schemas.microsoft.com/office/drawing/2014/main" id="{F80E1080-BACB-C94E-8B06-92EE8E4224C5}"/>
              </a:ext>
            </a:extLst>
          </p:cNvPr>
          <p:cNvPicPr>
            <a:picLocks noChangeAspect="1"/>
          </p:cNvPicPr>
          <p:nvPr/>
        </p:nvPicPr>
        <p:blipFill>
          <a:blip r:embed="rId2"/>
          <a:stretch>
            <a:fillRect/>
          </a:stretch>
        </p:blipFill>
        <p:spPr>
          <a:xfrm>
            <a:off x="229299" y="1204984"/>
            <a:ext cx="10972801" cy="2224016"/>
          </a:xfrm>
          <a:prstGeom prst="rect">
            <a:avLst/>
          </a:prstGeom>
        </p:spPr>
      </p:pic>
      <p:sp>
        <p:nvSpPr>
          <p:cNvPr id="8" name="Rectangle 7">
            <a:extLst>
              <a:ext uri="{FF2B5EF4-FFF2-40B4-BE49-F238E27FC236}">
                <a16:creationId xmlns:a16="http://schemas.microsoft.com/office/drawing/2014/main" id="{6FA795F0-2B79-174E-B136-4046A1B34264}"/>
              </a:ext>
            </a:extLst>
          </p:cNvPr>
          <p:cNvSpPr/>
          <p:nvPr/>
        </p:nvSpPr>
        <p:spPr>
          <a:xfrm>
            <a:off x="10623367" y="1477586"/>
            <a:ext cx="578734" cy="397512"/>
          </a:xfrm>
          <a:prstGeom prst="rect">
            <a:avLst/>
          </a:prstGeom>
          <a:noFill/>
          <a:ln>
            <a:solidFill>
              <a:srgbClr val="FFC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10" name="Picture 9">
            <a:extLst>
              <a:ext uri="{FF2B5EF4-FFF2-40B4-BE49-F238E27FC236}">
                <a16:creationId xmlns:a16="http://schemas.microsoft.com/office/drawing/2014/main" id="{904C9CE7-1C99-7F43-9A55-7C9B3DF1DDBF}"/>
              </a:ext>
            </a:extLst>
          </p:cNvPr>
          <p:cNvPicPr>
            <a:picLocks noChangeAspect="1"/>
          </p:cNvPicPr>
          <p:nvPr/>
        </p:nvPicPr>
        <p:blipFill>
          <a:blip r:embed="rId3"/>
          <a:stretch>
            <a:fillRect/>
          </a:stretch>
        </p:blipFill>
        <p:spPr>
          <a:xfrm>
            <a:off x="229299" y="3796282"/>
            <a:ext cx="10729732" cy="2899228"/>
          </a:xfrm>
          <a:prstGeom prst="rect">
            <a:avLst/>
          </a:prstGeom>
        </p:spPr>
      </p:pic>
      <p:sp>
        <p:nvSpPr>
          <p:cNvPr id="12" name="Rectangle 11">
            <a:extLst>
              <a:ext uri="{FF2B5EF4-FFF2-40B4-BE49-F238E27FC236}">
                <a16:creationId xmlns:a16="http://schemas.microsoft.com/office/drawing/2014/main" id="{9C7AA69F-A4E3-D04B-BB19-8004DD617BBF}"/>
              </a:ext>
            </a:extLst>
          </p:cNvPr>
          <p:cNvSpPr/>
          <p:nvPr/>
        </p:nvSpPr>
        <p:spPr>
          <a:xfrm>
            <a:off x="10046561" y="5454258"/>
            <a:ext cx="808033" cy="397512"/>
          </a:xfrm>
          <a:prstGeom prst="rect">
            <a:avLst/>
          </a:prstGeom>
          <a:noFill/>
          <a:ln>
            <a:solidFill>
              <a:srgbClr val="FFC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3" name="Rectangle 12">
            <a:extLst>
              <a:ext uri="{FF2B5EF4-FFF2-40B4-BE49-F238E27FC236}">
                <a16:creationId xmlns:a16="http://schemas.microsoft.com/office/drawing/2014/main" id="{8A4F2E23-51B7-8848-AC27-AB31EBF5A4FE}"/>
              </a:ext>
            </a:extLst>
          </p:cNvPr>
          <p:cNvSpPr/>
          <p:nvPr/>
        </p:nvSpPr>
        <p:spPr>
          <a:xfrm>
            <a:off x="153798" y="4473226"/>
            <a:ext cx="808033" cy="397512"/>
          </a:xfrm>
          <a:prstGeom prst="rect">
            <a:avLst/>
          </a:prstGeom>
          <a:noFill/>
          <a:ln>
            <a:solidFill>
              <a:srgbClr val="FFC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480741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E78DA0-0625-4D8C-BE11-A9FBE1FA6EAD}"/>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24</a:t>
            </a:fld>
            <a:endParaRPr lang="en-US" dirty="0">
              <a:solidFill>
                <a:srgbClr val="FFFFFF"/>
              </a:solidFill>
            </a:endParaRPr>
          </a:p>
        </p:txBody>
      </p:sp>
      <p:sp>
        <p:nvSpPr>
          <p:cNvPr id="3" name="Footer Placeholder 2">
            <a:extLst>
              <a:ext uri="{FF2B5EF4-FFF2-40B4-BE49-F238E27FC236}">
                <a16:creationId xmlns:a16="http://schemas.microsoft.com/office/drawing/2014/main" id="{1BE0388E-D1FB-49AF-8680-329D28F5626D}"/>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409BA15F-3DEB-4183-98BC-990A87F4279E}"/>
              </a:ext>
            </a:extLst>
          </p:cNvPr>
          <p:cNvSpPr>
            <a:spLocks noGrp="1"/>
          </p:cNvSpPr>
          <p:nvPr>
            <p:ph type="title"/>
          </p:nvPr>
        </p:nvSpPr>
        <p:spPr>
          <a:xfrm>
            <a:off x="131180" y="201834"/>
            <a:ext cx="11582400" cy="1140968"/>
          </a:xfrm>
        </p:spPr>
        <p:txBody>
          <a:bodyPr/>
          <a:lstStyle/>
          <a:p>
            <a:r>
              <a:rPr lang="en-US" b="0" dirty="0">
                <a:solidFill>
                  <a:srgbClr val="24292F"/>
                </a:solidFill>
                <a:latin typeface="-apple-system"/>
              </a:rPr>
              <a:t>Review Data Profile</a:t>
            </a:r>
            <a:endParaRPr lang="en-SG" dirty="0"/>
          </a:p>
        </p:txBody>
      </p:sp>
      <p:pic>
        <p:nvPicPr>
          <p:cNvPr id="6" name="Picture 5">
            <a:extLst>
              <a:ext uri="{FF2B5EF4-FFF2-40B4-BE49-F238E27FC236}">
                <a16:creationId xmlns:a16="http://schemas.microsoft.com/office/drawing/2014/main" id="{01F094E9-6D8E-3249-A69E-CD68D319F821}"/>
              </a:ext>
            </a:extLst>
          </p:cNvPr>
          <p:cNvPicPr>
            <a:picLocks noChangeAspect="1"/>
          </p:cNvPicPr>
          <p:nvPr/>
        </p:nvPicPr>
        <p:blipFill>
          <a:blip r:embed="rId2"/>
          <a:stretch>
            <a:fillRect/>
          </a:stretch>
        </p:blipFill>
        <p:spPr>
          <a:xfrm>
            <a:off x="0" y="849447"/>
            <a:ext cx="10698866" cy="6008553"/>
          </a:xfrm>
          <a:prstGeom prst="rect">
            <a:avLst/>
          </a:prstGeom>
        </p:spPr>
      </p:pic>
      <p:sp>
        <p:nvSpPr>
          <p:cNvPr id="7" name="Rectangle 6">
            <a:extLst>
              <a:ext uri="{FF2B5EF4-FFF2-40B4-BE49-F238E27FC236}">
                <a16:creationId xmlns:a16="http://schemas.microsoft.com/office/drawing/2014/main" id="{54BE18F8-01D8-EB4B-AFE5-9245BD749B26}"/>
              </a:ext>
            </a:extLst>
          </p:cNvPr>
          <p:cNvSpPr/>
          <p:nvPr/>
        </p:nvSpPr>
        <p:spPr>
          <a:xfrm>
            <a:off x="437646" y="1685931"/>
            <a:ext cx="499903" cy="304484"/>
          </a:xfrm>
          <a:prstGeom prst="rect">
            <a:avLst/>
          </a:prstGeom>
          <a:noFill/>
          <a:ln>
            <a:solidFill>
              <a:srgbClr val="FFC000"/>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47822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529896-46FA-FA42-A2D7-685AC8FCD5F3}"/>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25</a:t>
            </a:fld>
            <a:endParaRPr lang="en-US" dirty="0">
              <a:solidFill>
                <a:srgbClr val="FFFFFF"/>
              </a:solidFill>
            </a:endParaRPr>
          </a:p>
        </p:txBody>
      </p:sp>
      <p:sp>
        <p:nvSpPr>
          <p:cNvPr id="3" name="Footer Placeholder 2">
            <a:extLst>
              <a:ext uri="{FF2B5EF4-FFF2-40B4-BE49-F238E27FC236}">
                <a16:creationId xmlns:a16="http://schemas.microsoft.com/office/drawing/2014/main" id="{867F8BC1-885E-2C4B-98B6-8693FC3DCD00}"/>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5" name="Text Placeholder 4">
            <a:extLst>
              <a:ext uri="{FF2B5EF4-FFF2-40B4-BE49-F238E27FC236}">
                <a16:creationId xmlns:a16="http://schemas.microsoft.com/office/drawing/2014/main" id="{52680825-AFB6-2647-8DEB-A418B674DB30}"/>
              </a:ext>
            </a:extLst>
          </p:cNvPr>
          <p:cNvSpPr>
            <a:spLocks noGrp="1"/>
          </p:cNvSpPr>
          <p:nvPr>
            <p:ph type="body" sz="quarter" idx="12"/>
          </p:nvPr>
        </p:nvSpPr>
        <p:spPr>
          <a:xfrm>
            <a:off x="304800" y="675640"/>
            <a:ext cx="11582400" cy="4779264"/>
          </a:xfrm>
        </p:spPr>
        <p:txBody>
          <a:bodyPr/>
          <a:lstStyle/>
          <a:p>
            <a:r>
              <a:rPr lang="en-US" dirty="0"/>
              <a:t>Task 1 : Select only Unique Carrier : </a:t>
            </a:r>
            <a:r>
              <a:rPr lang="en-SG" dirty="0"/>
              <a:t>United Airlines (UA)</a:t>
            </a:r>
            <a:endParaRPr lang="en-US" dirty="0"/>
          </a:p>
        </p:txBody>
      </p:sp>
      <p:sp>
        <p:nvSpPr>
          <p:cNvPr id="6" name="Rectangle 5">
            <a:extLst>
              <a:ext uri="{FF2B5EF4-FFF2-40B4-BE49-F238E27FC236}">
                <a16:creationId xmlns:a16="http://schemas.microsoft.com/office/drawing/2014/main" id="{630AC33B-2926-624D-9558-66B0969870D8}"/>
              </a:ext>
            </a:extLst>
          </p:cNvPr>
          <p:cNvSpPr/>
          <p:nvPr/>
        </p:nvSpPr>
        <p:spPr>
          <a:xfrm>
            <a:off x="304800" y="1477556"/>
            <a:ext cx="6096000" cy="1241622"/>
          </a:xfrm>
          <a:prstGeom prst="rect">
            <a:avLst/>
          </a:prstGeom>
        </p:spPr>
        <p:txBody>
          <a:bodyPr>
            <a:spAutoFit/>
          </a:bodyPr>
          <a:lstStyle/>
          <a:p>
            <a:pPr>
              <a:buFont typeface="+mj-lt"/>
              <a:buAutoNum type="arabicPeriod"/>
            </a:pPr>
            <a:r>
              <a:rPr lang="en-SG" sz="1867" dirty="0">
                <a:cs typeface="Arial" charset="0"/>
              </a:rPr>
              <a:t>Choose the </a:t>
            </a:r>
            <a:r>
              <a:rPr lang="en-SG" sz="1867" dirty="0" err="1">
                <a:cs typeface="Arial" charset="0"/>
              </a:rPr>
              <a:t>UniqueCarrier</a:t>
            </a:r>
            <a:r>
              <a:rPr lang="en-SG" sz="1867" dirty="0">
                <a:cs typeface="Arial" charset="0"/>
              </a:rPr>
              <a:t> column.</a:t>
            </a:r>
          </a:p>
          <a:p>
            <a:pPr>
              <a:buFont typeface="+mj-lt"/>
              <a:buAutoNum type="arabicPeriod"/>
            </a:pPr>
            <a:r>
              <a:rPr lang="en-SG" sz="1867" dirty="0">
                <a:cs typeface="Arial" charset="0"/>
              </a:rPr>
              <a:t>For Operator-&gt; Filter-&gt;choose Is equal to.</a:t>
            </a:r>
          </a:p>
          <a:p>
            <a:pPr>
              <a:buFont typeface="+mj-lt"/>
              <a:buAutoNum type="arabicPeriod"/>
            </a:pPr>
            <a:r>
              <a:rPr lang="en-SG" sz="1867" dirty="0">
                <a:cs typeface="Arial" charset="0"/>
              </a:rPr>
              <a:t>For Value, enter the string for the airline for which you want to see delay information. For example, UA.</a:t>
            </a:r>
          </a:p>
        </p:txBody>
      </p:sp>
      <p:pic>
        <p:nvPicPr>
          <p:cNvPr id="7" name="Picture 6">
            <a:extLst>
              <a:ext uri="{FF2B5EF4-FFF2-40B4-BE49-F238E27FC236}">
                <a16:creationId xmlns:a16="http://schemas.microsoft.com/office/drawing/2014/main" id="{D3F9A30A-9FD9-5749-B256-4225C9B5D977}"/>
              </a:ext>
            </a:extLst>
          </p:cNvPr>
          <p:cNvPicPr>
            <a:picLocks noChangeAspect="1"/>
          </p:cNvPicPr>
          <p:nvPr/>
        </p:nvPicPr>
        <p:blipFill>
          <a:blip r:embed="rId2"/>
          <a:stretch>
            <a:fillRect/>
          </a:stretch>
        </p:blipFill>
        <p:spPr>
          <a:xfrm>
            <a:off x="7178748" y="746350"/>
            <a:ext cx="4340536" cy="5688957"/>
          </a:xfrm>
          <a:prstGeom prst="rect">
            <a:avLst/>
          </a:prstGeom>
        </p:spPr>
      </p:pic>
    </p:spTree>
    <p:extLst>
      <p:ext uri="{BB962C8B-B14F-4D97-AF65-F5344CB8AC3E}">
        <p14:creationId xmlns:p14="http://schemas.microsoft.com/office/powerpoint/2010/main" val="293823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5A7046-E45B-8E4A-9457-078DF1ECB1EB}"/>
              </a:ext>
            </a:extLst>
          </p:cNvPr>
          <p:cNvPicPr>
            <a:picLocks noChangeAspect="1"/>
          </p:cNvPicPr>
          <p:nvPr/>
        </p:nvPicPr>
        <p:blipFill>
          <a:blip r:embed="rId2"/>
          <a:stretch>
            <a:fillRect/>
          </a:stretch>
        </p:blipFill>
        <p:spPr>
          <a:xfrm>
            <a:off x="0" y="1260306"/>
            <a:ext cx="10695008" cy="5372711"/>
          </a:xfrm>
          <a:prstGeom prst="rect">
            <a:avLst/>
          </a:prstGeom>
        </p:spPr>
      </p:pic>
      <p:sp>
        <p:nvSpPr>
          <p:cNvPr id="7" name="Title 3">
            <a:extLst>
              <a:ext uri="{FF2B5EF4-FFF2-40B4-BE49-F238E27FC236}">
                <a16:creationId xmlns:a16="http://schemas.microsoft.com/office/drawing/2014/main" id="{42FCE65F-A13B-BD4C-9AD0-7EB0B7E3CA66}"/>
              </a:ext>
            </a:extLst>
          </p:cNvPr>
          <p:cNvSpPr>
            <a:spLocks noGrp="1"/>
          </p:cNvSpPr>
          <p:nvPr>
            <p:ph type="title"/>
          </p:nvPr>
        </p:nvSpPr>
        <p:spPr>
          <a:xfrm>
            <a:off x="304800" y="224983"/>
            <a:ext cx="11582400" cy="1140968"/>
          </a:xfrm>
        </p:spPr>
        <p:txBody>
          <a:bodyPr/>
          <a:lstStyle/>
          <a:p>
            <a:r>
              <a:rPr lang="en-SG" b="1" i="0" dirty="0">
                <a:solidFill>
                  <a:srgbClr val="24292F"/>
                </a:solidFill>
                <a:effectLst/>
                <a:latin typeface="-apple-system"/>
              </a:rPr>
              <a:t>Data Visualization</a:t>
            </a:r>
            <a:br>
              <a:rPr lang="en-SG" b="1" i="0" dirty="0">
                <a:solidFill>
                  <a:srgbClr val="24292F"/>
                </a:solidFill>
                <a:effectLst/>
                <a:latin typeface="-apple-system"/>
              </a:rPr>
            </a:br>
            <a:endParaRPr lang="en-SG" dirty="0"/>
          </a:p>
        </p:txBody>
      </p:sp>
    </p:spTree>
    <p:extLst>
      <p:ext uri="{BB962C8B-B14F-4D97-AF65-F5344CB8AC3E}">
        <p14:creationId xmlns:p14="http://schemas.microsoft.com/office/powerpoint/2010/main" val="945223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9B56C-93FA-4C43-ABDC-041C4AD3F1D1}"/>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27</a:t>
            </a:fld>
            <a:endParaRPr lang="en-US" dirty="0">
              <a:solidFill>
                <a:srgbClr val="FFFFFF"/>
              </a:solidFill>
            </a:endParaRPr>
          </a:p>
        </p:txBody>
      </p:sp>
      <p:sp>
        <p:nvSpPr>
          <p:cNvPr id="3" name="Footer Placeholder 2">
            <a:extLst>
              <a:ext uri="{FF2B5EF4-FFF2-40B4-BE49-F238E27FC236}">
                <a16:creationId xmlns:a16="http://schemas.microsoft.com/office/drawing/2014/main" id="{2AF49287-B9F1-AB43-95B5-5E71C2F49653}"/>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C40BD22B-6E5A-DD40-9EA0-9B077CE2C36F}"/>
              </a:ext>
            </a:extLst>
          </p:cNvPr>
          <p:cNvSpPr>
            <a:spLocks noGrp="1"/>
          </p:cNvSpPr>
          <p:nvPr>
            <p:ph type="title"/>
          </p:nvPr>
        </p:nvSpPr>
        <p:spPr/>
        <p:txBody>
          <a:bodyPr/>
          <a:lstStyle/>
          <a:p>
            <a:r>
              <a:rPr lang="en-US" b="0" dirty="0"/>
              <a:t>Task 2</a:t>
            </a:r>
            <a:r>
              <a:rPr lang="en-US" dirty="0"/>
              <a:t>: </a:t>
            </a:r>
            <a:r>
              <a:rPr lang="en-SG" b="0" dirty="0"/>
              <a:t>Create a new column that adds the arrival and departure delay times together.</a:t>
            </a:r>
            <a:endParaRPr lang="en-US" dirty="0"/>
          </a:p>
        </p:txBody>
      </p:sp>
      <p:pic>
        <p:nvPicPr>
          <p:cNvPr id="6" name="Picture 5">
            <a:extLst>
              <a:ext uri="{FF2B5EF4-FFF2-40B4-BE49-F238E27FC236}">
                <a16:creationId xmlns:a16="http://schemas.microsoft.com/office/drawing/2014/main" id="{7AB53133-5870-C146-8610-BCE02B800872}"/>
              </a:ext>
            </a:extLst>
          </p:cNvPr>
          <p:cNvPicPr>
            <a:picLocks noChangeAspect="1"/>
          </p:cNvPicPr>
          <p:nvPr/>
        </p:nvPicPr>
        <p:blipFill>
          <a:blip r:embed="rId2"/>
          <a:stretch>
            <a:fillRect/>
          </a:stretch>
        </p:blipFill>
        <p:spPr>
          <a:xfrm>
            <a:off x="3732107" y="1301577"/>
            <a:ext cx="3888306" cy="4853739"/>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9EA03DC-91B5-B44F-AB2D-35E2DC40E85C}"/>
              </a:ext>
            </a:extLst>
          </p:cNvPr>
          <p:cNvPicPr>
            <a:picLocks noChangeAspect="1"/>
          </p:cNvPicPr>
          <p:nvPr/>
        </p:nvPicPr>
        <p:blipFill rotWithShape="1">
          <a:blip r:embed="rId3"/>
          <a:srcRect b="12294"/>
          <a:stretch/>
        </p:blipFill>
        <p:spPr>
          <a:xfrm>
            <a:off x="10797065" y="838708"/>
            <a:ext cx="1283333" cy="5779479"/>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37631F2B-29C8-7E46-A694-420E49A521A8}"/>
              </a:ext>
            </a:extLst>
          </p:cNvPr>
          <p:cNvPicPr>
            <a:picLocks noChangeAspect="1"/>
          </p:cNvPicPr>
          <p:nvPr/>
        </p:nvPicPr>
        <p:blipFill>
          <a:blip r:embed="rId4"/>
          <a:stretch>
            <a:fillRect/>
          </a:stretch>
        </p:blipFill>
        <p:spPr>
          <a:xfrm>
            <a:off x="7924975" y="838708"/>
            <a:ext cx="2567528" cy="5953835"/>
          </a:xfrm>
          <a:prstGeom prst="rect">
            <a:avLst/>
          </a:prstGeom>
          <a:effectLst>
            <a:outerShdw blurRad="50800" dist="38100" dir="2700000" algn="tl" rotWithShape="0">
              <a:prstClr val="black">
                <a:alpha val="40000"/>
              </a:prstClr>
            </a:outerShdw>
          </a:effectLst>
        </p:spPr>
      </p:pic>
      <p:sp>
        <p:nvSpPr>
          <p:cNvPr id="9" name="Striped Right Arrow 8">
            <a:extLst>
              <a:ext uri="{FF2B5EF4-FFF2-40B4-BE49-F238E27FC236}">
                <a16:creationId xmlns:a16="http://schemas.microsoft.com/office/drawing/2014/main" id="{B3178A09-07B9-1E42-BA18-4DC4DF87D801}"/>
              </a:ext>
            </a:extLst>
          </p:cNvPr>
          <p:cNvSpPr/>
          <p:nvPr/>
        </p:nvSpPr>
        <p:spPr>
          <a:xfrm>
            <a:off x="10261009" y="3023886"/>
            <a:ext cx="462988" cy="405114"/>
          </a:xfrm>
          <a:prstGeom prst="stripedRightArrow">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5" name="Rectangle 4">
            <a:extLst>
              <a:ext uri="{FF2B5EF4-FFF2-40B4-BE49-F238E27FC236}">
                <a16:creationId xmlns:a16="http://schemas.microsoft.com/office/drawing/2014/main" id="{EE18A782-B793-C145-A268-F803B11CBF95}"/>
              </a:ext>
            </a:extLst>
          </p:cNvPr>
          <p:cNvSpPr/>
          <p:nvPr/>
        </p:nvSpPr>
        <p:spPr>
          <a:xfrm>
            <a:off x="53245" y="1329379"/>
            <a:ext cx="3543395" cy="4616648"/>
          </a:xfrm>
          <a:prstGeom prst="rect">
            <a:avLst/>
          </a:prstGeom>
        </p:spPr>
        <p:txBody>
          <a:bodyPr wrap="square">
            <a:spAutoFit/>
          </a:bodyPr>
          <a:lstStyle/>
          <a:p>
            <a:r>
              <a:rPr lang="en-SG" sz="1400" dirty="0">
                <a:solidFill>
                  <a:srgbClr val="161616"/>
                </a:solidFill>
                <a:latin typeface="IBM Plex Sans" panose="020B0503050203000203" pitchFamily="34" charset="0"/>
              </a:rPr>
              <a:t>The </a:t>
            </a:r>
            <a:r>
              <a:rPr lang="en-SG" sz="1400" b="1" dirty="0">
                <a:solidFill>
                  <a:srgbClr val="161616"/>
                </a:solidFill>
                <a:latin typeface="IBM Plex Sans" panose="020B0503050203000203" pitchFamily="34" charset="0"/>
              </a:rPr>
              <a:t>Convert column type</a:t>
            </a:r>
            <a:r>
              <a:rPr lang="en-SG" sz="1400" dirty="0">
                <a:solidFill>
                  <a:srgbClr val="161616"/>
                </a:solidFill>
                <a:latin typeface="IBM Plex Sans" panose="020B0503050203000203" pitchFamily="34" charset="0"/>
              </a:rPr>
              <a:t> operation was automatically applied as the first step to convert the String data types in all the columns whose values are numbers to Integer data types.</a:t>
            </a:r>
          </a:p>
          <a:p>
            <a:endParaRPr lang="en-SG" sz="1400" dirty="0">
              <a:solidFill>
                <a:srgbClr val="161616"/>
              </a:solidFill>
              <a:latin typeface="IBM Plex Sans" panose="020B0503050203000203" pitchFamily="34" charset="0"/>
            </a:endParaRPr>
          </a:p>
          <a:p>
            <a:pPr>
              <a:buFont typeface="+mj-lt"/>
              <a:buAutoNum type="arabicPeriod"/>
            </a:pPr>
            <a:r>
              <a:rPr lang="en-SG" sz="1400" dirty="0">
                <a:solidFill>
                  <a:srgbClr val="161616"/>
                </a:solidFill>
                <a:latin typeface="IBM Plex Sans" panose="020B0503050203000203" pitchFamily="34" charset="0"/>
              </a:rPr>
              <a:t>Click </a:t>
            </a:r>
            <a:r>
              <a:rPr lang="en-SG" sz="1400" b="1" dirty="0">
                <a:solidFill>
                  <a:srgbClr val="161616"/>
                </a:solidFill>
                <a:latin typeface="IBM Plex Sans" panose="020B0503050203000203" pitchFamily="34" charset="0"/>
              </a:rPr>
              <a:t>New step</a:t>
            </a:r>
            <a:r>
              <a:rPr lang="en-SG" sz="1400" dirty="0">
                <a:solidFill>
                  <a:srgbClr val="161616"/>
                </a:solidFill>
                <a:latin typeface="IBM Plex Sans" panose="020B0503050203000203" pitchFamily="34" charset="0"/>
              </a:rPr>
              <a:t>, and then choose the GUI operation </a:t>
            </a:r>
            <a:r>
              <a:rPr lang="en-SG" sz="1400" b="1" dirty="0">
                <a:solidFill>
                  <a:srgbClr val="161616"/>
                </a:solidFill>
                <a:latin typeface="IBM Plex Sans" panose="020B0503050203000203" pitchFamily="34" charset="0"/>
              </a:rPr>
              <a:t>Calculate</a:t>
            </a:r>
            <a:r>
              <a:rPr lang="en-SG" sz="1400" dirty="0">
                <a:solidFill>
                  <a:srgbClr val="161616"/>
                </a:solidFill>
                <a:latin typeface="IBM Plex Sans" panose="020B0503050203000203" pitchFamily="34" charset="0"/>
              </a:rPr>
              <a:t>.</a:t>
            </a:r>
          </a:p>
          <a:p>
            <a:pPr>
              <a:buFont typeface="+mj-lt"/>
              <a:buAutoNum type="arabicPeriod"/>
            </a:pPr>
            <a:endParaRPr lang="en-SG" sz="1400" dirty="0">
              <a:solidFill>
                <a:srgbClr val="161616"/>
              </a:solidFill>
              <a:latin typeface="IBM Plex Sans" panose="020B0503050203000203" pitchFamily="34" charset="0"/>
            </a:endParaRPr>
          </a:p>
          <a:p>
            <a:pPr>
              <a:buFont typeface="+mj-lt"/>
              <a:buAutoNum type="arabicPeriod"/>
            </a:pPr>
            <a:r>
              <a:rPr lang="en-SG" sz="1400" dirty="0">
                <a:solidFill>
                  <a:srgbClr val="161616"/>
                </a:solidFill>
                <a:latin typeface="IBM Plex Sans" panose="020B0503050203000203" pitchFamily="34" charset="0"/>
              </a:rPr>
              <a:t>Choose the </a:t>
            </a:r>
            <a:r>
              <a:rPr lang="en-SG" sz="1400" i="1" dirty="0" err="1">
                <a:solidFill>
                  <a:srgbClr val="161616"/>
                </a:solidFill>
                <a:latin typeface="IBM Plex Sans" panose="020B0503050203000203" pitchFamily="34" charset="0"/>
              </a:rPr>
              <a:t>ArrDelay</a:t>
            </a:r>
            <a:r>
              <a:rPr lang="en-SG" sz="1400" dirty="0">
                <a:solidFill>
                  <a:srgbClr val="161616"/>
                </a:solidFill>
                <a:latin typeface="IBM Plex Sans" panose="020B0503050203000203" pitchFamily="34" charset="0"/>
              </a:rPr>
              <a:t> column, and click </a:t>
            </a:r>
            <a:r>
              <a:rPr lang="en-SG" sz="1400" b="1" dirty="0">
                <a:solidFill>
                  <a:srgbClr val="161616"/>
                </a:solidFill>
                <a:latin typeface="IBM Plex Sans" panose="020B0503050203000203" pitchFamily="34" charset="0"/>
              </a:rPr>
              <a:t>Next</a:t>
            </a:r>
            <a:r>
              <a:rPr lang="en-SG" sz="1400" dirty="0">
                <a:solidFill>
                  <a:srgbClr val="161616"/>
                </a:solidFill>
                <a:latin typeface="IBM Plex Sans" panose="020B0503050203000203" pitchFamily="34" charset="0"/>
              </a:rPr>
              <a:t>.</a:t>
            </a:r>
          </a:p>
          <a:p>
            <a:pPr>
              <a:buFont typeface="+mj-lt"/>
              <a:buAutoNum type="arabicPeriod"/>
            </a:pPr>
            <a:endParaRPr lang="en-SG" sz="1400" dirty="0">
              <a:solidFill>
                <a:srgbClr val="161616"/>
              </a:solidFill>
              <a:latin typeface="IBM Plex Sans" panose="020B0503050203000203" pitchFamily="34" charset="0"/>
            </a:endParaRPr>
          </a:p>
          <a:p>
            <a:pPr>
              <a:buFont typeface="+mj-lt"/>
              <a:buAutoNum type="arabicPeriod"/>
            </a:pPr>
            <a:r>
              <a:rPr lang="en-SG" sz="1400" dirty="0">
                <a:solidFill>
                  <a:srgbClr val="161616"/>
                </a:solidFill>
                <a:latin typeface="IBM Plex Sans" panose="020B0503050203000203" pitchFamily="34" charset="0"/>
              </a:rPr>
              <a:t>For Operator, choose </a:t>
            </a:r>
            <a:r>
              <a:rPr lang="en-SG" sz="1400" b="1" dirty="0">
                <a:solidFill>
                  <a:srgbClr val="161616"/>
                </a:solidFill>
                <a:latin typeface="IBM Plex Sans" panose="020B0503050203000203" pitchFamily="34" charset="0"/>
              </a:rPr>
              <a:t>Addition</a:t>
            </a:r>
            <a:r>
              <a:rPr lang="en-SG" sz="1400" dirty="0">
                <a:solidFill>
                  <a:srgbClr val="161616"/>
                </a:solidFill>
                <a:latin typeface="IBM Plex Sans" panose="020B0503050203000203" pitchFamily="34" charset="0"/>
              </a:rPr>
              <a:t>.</a:t>
            </a:r>
          </a:p>
          <a:p>
            <a:pPr>
              <a:buFont typeface="+mj-lt"/>
              <a:buAutoNum type="arabicPeriod"/>
            </a:pPr>
            <a:endParaRPr lang="en-SG" sz="1400" dirty="0">
              <a:solidFill>
                <a:srgbClr val="161616"/>
              </a:solidFill>
              <a:latin typeface="IBM Plex Sans" panose="020B0503050203000203" pitchFamily="34" charset="0"/>
            </a:endParaRPr>
          </a:p>
          <a:p>
            <a:pPr>
              <a:buFont typeface="+mj-lt"/>
              <a:buAutoNum type="arabicPeriod"/>
            </a:pPr>
            <a:r>
              <a:rPr lang="en-SG" sz="1400" dirty="0">
                <a:solidFill>
                  <a:srgbClr val="161616"/>
                </a:solidFill>
                <a:latin typeface="IBM Plex Sans" panose="020B0503050203000203" pitchFamily="34" charset="0"/>
              </a:rPr>
              <a:t>Specify "Column", then choose the </a:t>
            </a:r>
            <a:r>
              <a:rPr lang="en-SG" sz="1400" i="1" dirty="0" err="1">
                <a:solidFill>
                  <a:srgbClr val="161616"/>
                </a:solidFill>
                <a:latin typeface="IBM Plex Sans" panose="020B0503050203000203" pitchFamily="34" charset="0"/>
              </a:rPr>
              <a:t>DepDelay</a:t>
            </a:r>
            <a:r>
              <a:rPr lang="en-SG" sz="1400" dirty="0">
                <a:solidFill>
                  <a:srgbClr val="161616"/>
                </a:solidFill>
                <a:latin typeface="IBM Plex Sans" panose="020B0503050203000203" pitchFamily="34" charset="0"/>
              </a:rPr>
              <a:t> column.</a:t>
            </a:r>
          </a:p>
          <a:p>
            <a:pPr>
              <a:buFont typeface="+mj-lt"/>
              <a:buAutoNum type="arabicPeriod"/>
            </a:pPr>
            <a:endParaRPr lang="en-SG" sz="1400" dirty="0">
              <a:solidFill>
                <a:srgbClr val="161616"/>
              </a:solidFill>
              <a:latin typeface="IBM Plex Sans" panose="020B0503050203000203" pitchFamily="34" charset="0"/>
            </a:endParaRPr>
          </a:p>
          <a:p>
            <a:pPr>
              <a:buFont typeface="+mj-lt"/>
              <a:buAutoNum type="arabicPeriod"/>
            </a:pPr>
            <a:r>
              <a:rPr lang="en-SG" sz="1400" dirty="0">
                <a:solidFill>
                  <a:srgbClr val="161616"/>
                </a:solidFill>
                <a:latin typeface="IBM Plex Sans" panose="020B0503050203000203" pitchFamily="34" charset="0"/>
              </a:rPr>
              <a:t>Select </a:t>
            </a:r>
            <a:r>
              <a:rPr lang="en-SG" sz="1400" b="1" dirty="0">
                <a:solidFill>
                  <a:srgbClr val="161616"/>
                </a:solidFill>
                <a:latin typeface="IBM Plex Sans" panose="020B0503050203000203" pitchFamily="34" charset="0"/>
              </a:rPr>
              <a:t>Create new column for results.</a:t>
            </a:r>
          </a:p>
          <a:p>
            <a:pPr>
              <a:buFont typeface="+mj-lt"/>
              <a:buAutoNum type="arabicPeriod"/>
            </a:pPr>
            <a:endParaRPr lang="en-SG" sz="1400" dirty="0">
              <a:solidFill>
                <a:srgbClr val="161616"/>
              </a:solidFill>
              <a:latin typeface="IBM Plex Sans" panose="020B0503050203000203" pitchFamily="34" charset="0"/>
            </a:endParaRPr>
          </a:p>
          <a:p>
            <a:pPr>
              <a:buFont typeface="+mj-lt"/>
              <a:buAutoNum type="arabicPeriod"/>
            </a:pPr>
            <a:r>
              <a:rPr lang="en-SG" sz="1400" dirty="0">
                <a:solidFill>
                  <a:srgbClr val="161616"/>
                </a:solidFill>
                <a:latin typeface="IBM Plex Sans" panose="020B0503050203000203" pitchFamily="34" charset="0"/>
              </a:rPr>
              <a:t>For </a:t>
            </a:r>
            <a:r>
              <a:rPr lang="en-SG" sz="1400" b="1" dirty="0">
                <a:solidFill>
                  <a:srgbClr val="161616"/>
                </a:solidFill>
                <a:latin typeface="IBM Plex Sans" panose="020B0503050203000203" pitchFamily="34" charset="0"/>
              </a:rPr>
              <a:t>New column name</a:t>
            </a:r>
            <a:r>
              <a:rPr lang="en-SG" sz="1400" dirty="0">
                <a:solidFill>
                  <a:srgbClr val="161616"/>
                </a:solidFill>
                <a:latin typeface="IBM Plex Sans" panose="020B0503050203000203" pitchFamily="34" charset="0"/>
              </a:rPr>
              <a:t>, enter </a:t>
            </a:r>
            <a:r>
              <a:rPr lang="en-SG" sz="1400" dirty="0" err="1">
                <a:solidFill>
                  <a:srgbClr val="161616"/>
                </a:solidFill>
                <a:latin typeface="IBM Plex Sans" panose="020B0503050203000203" pitchFamily="34" charset="0"/>
              </a:rPr>
              <a:t>TotalDelay</a:t>
            </a:r>
            <a:r>
              <a:rPr lang="en-SG" sz="1400" dirty="0">
                <a:solidFill>
                  <a:srgbClr val="161616"/>
                </a:solidFill>
                <a:latin typeface="IBM Plex Sans" panose="020B0503050203000203" pitchFamily="34" charset="0"/>
              </a:rPr>
              <a:t>.</a:t>
            </a:r>
            <a:endParaRPr lang="en-SG" sz="1400" b="0" i="0" dirty="0">
              <a:solidFill>
                <a:srgbClr val="161616"/>
              </a:solidFill>
              <a:effectLst/>
              <a:latin typeface="IBM Plex Sans" panose="020B0503050203000203" pitchFamily="34" charset="0"/>
            </a:endParaRPr>
          </a:p>
        </p:txBody>
      </p:sp>
    </p:spTree>
    <p:extLst>
      <p:ext uri="{BB962C8B-B14F-4D97-AF65-F5344CB8AC3E}">
        <p14:creationId xmlns:p14="http://schemas.microsoft.com/office/powerpoint/2010/main" val="3472783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BBB7CA-4E5F-A84F-BE78-5150AD795862}"/>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28</a:t>
            </a:fld>
            <a:endParaRPr lang="en-US" dirty="0">
              <a:solidFill>
                <a:srgbClr val="FFFFFF"/>
              </a:solidFill>
            </a:endParaRPr>
          </a:p>
        </p:txBody>
      </p:sp>
      <p:sp>
        <p:nvSpPr>
          <p:cNvPr id="3" name="Footer Placeholder 2">
            <a:extLst>
              <a:ext uri="{FF2B5EF4-FFF2-40B4-BE49-F238E27FC236}">
                <a16:creationId xmlns:a16="http://schemas.microsoft.com/office/drawing/2014/main" id="{7119BA12-55B7-D64F-9859-11802F6820FF}"/>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A13E64D9-8AD2-B049-B04A-C60A835CB186}"/>
              </a:ext>
            </a:extLst>
          </p:cNvPr>
          <p:cNvSpPr>
            <a:spLocks noGrp="1"/>
          </p:cNvSpPr>
          <p:nvPr>
            <p:ph type="title"/>
          </p:nvPr>
        </p:nvSpPr>
        <p:spPr/>
        <p:txBody>
          <a:bodyPr/>
          <a:lstStyle/>
          <a:p>
            <a:r>
              <a:rPr lang="en-US" sz="2400" b="0" dirty="0"/>
              <a:t>Task 3 : </a:t>
            </a:r>
            <a:r>
              <a:rPr lang="en-SG" sz="2400" b="0" dirty="0"/>
              <a:t>Move the new </a:t>
            </a:r>
            <a:r>
              <a:rPr lang="en-SG" sz="2400" b="0" dirty="0" err="1"/>
              <a:t>TotalDelay</a:t>
            </a:r>
            <a:r>
              <a:rPr lang="en-SG" sz="2400" b="0" dirty="0"/>
              <a:t> column to the beginning of the data set</a:t>
            </a:r>
            <a:br>
              <a:rPr lang="en-SG" sz="2400" b="0" dirty="0"/>
            </a:br>
            <a:endParaRPr lang="en-US" sz="1400" b="0" dirty="0"/>
          </a:p>
        </p:txBody>
      </p:sp>
      <p:pic>
        <p:nvPicPr>
          <p:cNvPr id="6" name="Picture 5">
            <a:extLst>
              <a:ext uri="{FF2B5EF4-FFF2-40B4-BE49-F238E27FC236}">
                <a16:creationId xmlns:a16="http://schemas.microsoft.com/office/drawing/2014/main" id="{EE9E8429-9A0F-AD42-813D-EC7FC4DD9267}"/>
              </a:ext>
            </a:extLst>
          </p:cNvPr>
          <p:cNvPicPr>
            <a:picLocks noChangeAspect="1"/>
          </p:cNvPicPr>
          <p:nvPr/>
        </p:nvPicPr>
        <p:blipFill>
          <a:blip r:embed="rId2"/>
          <a:stretch>
            <a:fillRect/>
          </a:stretch>
        </p:blipFill>
        <p:spPr>
          <a:xfrm>
            <a:off x="2672498" y="1441442"/>
            <a:ext cx="4147653" cy="4918398"/>
          </a:xfrm>
          <a:prstGeom prst="rect">
            <a:avLst/>
          </a:prstGeom>
        </p:spPr>
      </p:pic>
      <p:pic>
        <p:nvPicPr>
          <p:cNvPr id="7" name="Picture 6">
            <a:extLst>
              <a:ext uri="{FF2B5EF4-FFF2-40B4-BE49-F238E27FC236}">
                <a16:creationId xmlns:a16="http://schemas.microsoft.com/office/drawing/2014/main" id="{A7E25F57-58BD-114A-B2E5-4F8950848D64}"/>
              </a:ext>
            </a:extLst>
          </p:cNvPr>
          <p:cNvPicPr>
            <a:picLocks noChangeAspect="1"/>
          </p:cNvPicPr>
          <p:nvPr/>
        </p:nvPicPr>
        <p:blipFill>
          <a:blip r:embed="rId3"/>
          <a:stretch>
            <a:fillRect/>
          </a:stretch>
        </p:blipFill>
        <p:spPr>
          <a:xfrm>
            <a:off x="7033477" y="1484659"/>
            <a:ext cx="4972050" cy="3105150"/>
          </a:xfrm>
          <a:prstGeom prst="rect">
            <a:avLst/>
          </a:prstGeom>
        </p:spPr>
      </p:pic>
      <p:sp>
        <p:nvSpPr>
          <p:cNvPr id="5" name="Rectangle 4">
            <a:extLst>
              <a:ext uri="{FF2B5EF4-FFF2-40B4-BE49-F238E27FC236}">
                <a16:creationId xmlns:a16="http://schemas.microsoft.com/office/drawing/2014/main" id="{38270772-EB7B-CF4E-9091-27A1B31F966C}"/>
              </a:ext>
            </a:extLst>
          </p:cNvPr>
          <p:cNvSpPr/>
          <p:nvPr/>
        </p:nvSpPr>
        <p:spPr>
          <a:xfrm>
            <a:off x="196215" y="838708"/>
            <a:ext cx="4934585" cy="369332"/>
          </a:xfrm>
          <a:prstGeom prst="rect">
            <a:avLst/>
          </a:prstGeom>
        </p:spPr>
        <p:txBody>
          <a:bodyPr wrap="square">
            <a:spAutoFit/>
          </a:bodyPr>
          <a:lstStyle/>
          <a:p>
            <a:r>
              <a:rPr lang="en-SG" dirty="0"/>
              <a:t>select(`</a:t>
            </a:r>
            <a:r>
              <a:rPr lang="en-SG" dirty="0" err="1"/>
              <a:t>TotalDelay</a:t>
            </a:r>
            <a:r>
              <a:rPr lang="en-SG" dirty="0"/>
              <a:t>`, everything())</a:t>
            </a:r>
            <a:r>
              <a:rPr lang="en-US" dirty="0"/>
              <a:t> </a:t>
            </a:r>
          </a:p>
        </p:txBody>
      </p:sp>
    </p:spTree>
    <p:extLst>
      <p:ext uri="{BB962C8B-B14F-4D97-AF65-F5344CB8AC3E}">
        <p14:creationId xmlns:p14="http://schemas.microsoft.com/office/powerpoint/2010/main" val="3553833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FACCFB-169C-514E-9812-9F599ACD772B}"/>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29</a:t>
            </a:fld>
            <a:endParaRPr lang="en-US" dirty="0">
              <a:solidFill>
                <a:srgbClr val="FFFFFF"/>
              </a:solidFill>
            </a:endParaRPr>
          </a:p>
        </p:txBody>
      </p:sp>
      <p:sp>
        <p:nvSpPr>
          <p:cNvPr id="3" name="Footer Placeholder 2">
            <a:extLst>
              <a:ext uri="{FF2B5EF4-FFF2-40B4-BE49-F238E27FC236}">
                <a16:creationId xmlns:a16="http://schemas.microsoft.com/office/drawing/2014/main" id="{D0F1F630-1480-7147-A00E-ACB26929EC63}"/>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780B6CFE-D318-904B-BBB7-6FAD46D8F39E}"/>
              </a:ext>
            </a:extLst>
          </p:cNvPr>
          <p:cNvSpPr>
            <a:spLocks noGrp="1"/>
          </p:cNvSpPr>
          <p:nvPr>
            <p:ph type="title"/>
          </p:nvPr>
        </p:nvSpPr>
        <p:spPr/>
        <p:txBody>
          <a:bodyPr/>
          <a:lstStyle/>
          <a:p>
            <a:r>
              <a:rPr lang="en-US" b="0" dirty="0"/>
              <a:t>Task 4: R</a:t>
            </a:r>
            <a:r>
              <a:rPr lang="en-SG" b="0" dirty="0"/>
              <a:t>educe the data to four columns: </a:t>
            </a:r>
            <a:r>
              <a:rPr lang="en-SG" b="0" i="1" dirty="0"/>
              <a:t>Year</a:t>
            </a:r>
            <a:r>
              <a:rPr lang="en-SG" b="0" dirty="0"/>
              <a:t>, </a:t>
            </a:r>
            <a:r>
              <a:rPr lang="en-SG" b="0" i="1" dirty="0"/>
              <a:t>Month</a:t>
            </a:r>
            <a:r>
              <a:rPr lang="en-SG" b="0" dirty="0"/>
              <a:t>, </a:t>
            </a:r>
            <a:r>
              <a:rPr lang="en-SG" b="0" i="1" dirty="0" err="1"/>
              <a:t>DayofMonth</a:t>
            </a:r>
            <a:r>
              <a:rPr lang="en-SG" b="0" dirty="0"/>
              <a:t>, and </a:t>
            </a:r>
            <a:r>
              <a:rPr lang="en-SG" b="0" i="1" dirty="0" err="1"/>
              <a:t>TotalDelay</a:t>
            </a:r>
            <a:r>
              <a:rPr lang="en-SG" b="0" dirty="0"/>
              <a:t>. Use the </a:t>
            </a:r>
            <a:r>
              <a:rPr lang="en-SG" dirty="0" err="1"/>
              <a:t>group_by</a:t>
            </a:r>
            <a:r>
              <a:rPr lang="en-SG" b="0" dirty="0"/>
              <a:t> coding operation to divide the columns into groups of year, month, and day.</a:t>
            </a:r>
            <a:br>
              <a:rPr lang="en-SG" b="0" dirty="0"/>
            </a:br>
            <a:br>
              <a:rPr lang="en-SG" b="0" dirty="0"/>
            </a:br>
            <a:br>
              <a:rPr lang="en-SG" b="0" dirty="0"/>
            </a:br>
            <a:endParaRPr lang="en-US" dirty="0"/>
          </a:p>
        </p:txBody>
      </p:sp>
      <p:sp>
        <p:nvSpPr>
          <p:cNvPr id="5" name="Rectangle 4">
            <a:extLst>
              <a:ext uri="{FF2B5EF4-FFF2-40B4-BE49-F238E27FC236}">
                <a16:creationId xmlns:a16="http://schemas.microsoft.com/office/drawing/2014/main" id="{8D546893-A787-C945-A252-E6471D8477E9}"/>
              </a:ext>
            </a:extLst>
          </p:cNvPr>
          <p:cNvSpPr/>
          <p:nvPr/>
        </p:nvSpPr>
        <p:spPr>
          <a:xfrm>
            <a:off x="304800" y="1613925"/>
            <a:ext cx="4348480" cy="2308324"/>
          </a:xfrm>
          <a:prstGeom prst="rect">
            <a:avLst/>
          </a:prstGeom>
        </p:spPr>
        <p:txBody>
          <a:bodyPr wrap="square">
            <a:spAutoFit/>
          </a:bodyPr>
          <a:lstStyle/>
          <a:p>
            <a:pPr>
              <a:buFont typeface="+mj-lt"/>
              <a:buAutoNum type="arabicPeriod"/>
            </a:pPr>
            <a:r>
              <a:rPr lang="en-SG" dirty="0">
                <a:solidFill>
                  <a:srgbClr val="161616"/>
                </a:solidFill>
                <a:latin typeface="IBM Plex Sans" panose="020B0503050203000203" pitchFamily="34" charset="0"/>
              </a:rPr>
              <a:t>In the command-line text box, choose the </a:t>
            </a:r>
            <a:r>
              <a:rPr lang="en-SG" b="1" dirty="0" err="1">
                <a:solidFill>
                  <a:srgbClr val="161616"/>
                </a:solidFill>
                <a:latin typeface="IBM Plex Sans" panose="020B0503050203000203" pitchFamily="34" charset="0"/>
              </a:rPr>
              <a:t>group_by</a:t>
            </a:r>
            <a:r>
              <a:rPr lang="en-SG" dirty="0">
                <a:solidFill>
                  <a:srgbClr val="161616"/>
                </a:solidFill>
                <a:latin typeface="IBM Plex Sans" panose="020B0503050203000203" pitchFamily="34" charset="0"/>
              </a:rPr>
              <a:t> operation.</a:t>
            </a:r>
          </a:p>
          <a:p>
            <a:pPr>
              <a:buFont typeface="+mj-lt"/>
              <a:buAutoNum type="arabicPeriod"/>
            </a:pPr>
            <a:r>
              <a:rPr lang="en-SG" dirty="0">
                <a:solidFill>
                  <a:srgbClr val="161616"/>
                </a:solidFill>
                <a:latin typeface="IBM Plex Sans" panose="020B0503050203000203" pitchFamily="34" charset="0"/>
              </a:rPr>
              <a:t>Click &lt;column&gt;, and then choose the </a:t>
            </a:r>
            <a:r>
              <a:rPr lang="en-SG" i="1" dirty="0">
                <a:solidFill>
                  <a:srgbClr val="161616"/>
                </a:solidFill>
                <a:latin typeface="IBM Plex Sans" panose="020B0503050203000203" pitchFamily="34" charset="0"/>
              </a:rPr>
              <a:t>Year</a:t>
            </a:r>
            <a:r>
              <a:rPr lang="en-SG" dirty="0">
                <a:solidFill>
                  <a:srgbClr val="161616"/>
                </a:solidFill>
                <a:latin typeface="IBM Plex Sans" panose="020B0503050203000203" pitchFamily="34" charset="0"/>
              </a:rPr>
              <a:t> column.</a:t>
            </a:r>
          </a:p>
          <a:p>
            <a:pPr>
              <a:buFont typeface="+mj-lt"/>
              <a:buAutoNum type="arabicPeriod"/>
            </a:pPr>
            <a:r>
              <a:rPr lang="en-SG" dirty="0">
                <a:solidFill>
                  <a:srgbClr val="161616"/>
                </a:solidFill>
                <a:latin typeface="IBM Plex Sans" panose="020B0503050203000203" pitchFamily="34" charset="0"/>
              </a:rPr>
              <a:t>Before the closing parenthesis, type: ,</a:t>
            </a:r>
            <a:r>
              <a:rPr lang="en-SG" dirty="0" err="1">
                <a:solidFill>
                  <a:srgbClr val="161616"/>
                </a:solidFill>
                <a:latin typeface="IBM Plex Sans" panose="020B0503050203000203" pitchFamily="34" charset="0"/>
              </a:rPr>
              <a:t>Month,DayofMonth</a:t>
            </a:r>
            <a:endParaRPr lang="en-SG" dirty="0">
              <a:solidFill>
                <a:srgbClr val="161616"/>
              </a:solidFill>
              <a:latin typeface="IBM Plex Sans" panose="020B0503050203000203" pitchFamily="34" charset="0"/>
            </a:endParaRPr>
          </a:p>
          <a:p>
            <a:pPr>
              <a:buFont typeface="+mj-lt"/>
              <a:buAutoNum type="arabicPeriod"/>
            </a:pPr>
            <a:r>
              <a:rPr lang="en-SG" dirty="0">
                <a:solidFill>
                  <a:srgbClr val="161616"/>
                </a:solidFill>
                <a:latin typeface="IBM Plex Sans" panose="020B0503050203000203" pitchFamily="34" charset="0"/>
              </a:rPr>
              <a:t>When you finish, the command should look like this: </a:t>
            </a:r>
            <a:endParaRPr lang="en-SG" b="0" i="0" dirty="0">
              <a:solidFill>
                <a:srgbClr val="161616"/>
              </a:solidFill>
              <a:effectLst/>
              <a:latin typeface="IBM Plex Sans" panose="020B0503050203000203" pitchFamily="34" charset="0"/>
            </a:endParaRPr>
          </a:p>
        </p:txBody>
      </p:sp>
      <p:pic>
        <p:nvPicPr>
          <p:cNvPr id="6" name="Picture 5">
            <a:extLst>
              <a:ext uri="{FF2B5EF4-FFF2-40B4-BE49-F238E27FC236}">
                <a16:creationId xmlns:a16="http://schemas.microsoft.com/office/drawing/2014/main" id="{2093D439-31BD-5B42-94F8-426D53C089FA}"/>
              </a:ext>
            </a:extLst>
          </p:cNvPr>
          <p:cNvPicPr>
            <a:picLocks noChangeAspect="1"/>
          </p:cNvPicPr>
          <p:nvPr/>
        </p:nvPicPr>
        <p:blipFill>
          <a:blip r:embed="rId2"/>
          <a:stretch>
            <a:fillRect/>
          </a:stretch>
        </p:blipFill>
        <p:spPr>
          <a:xfrm>
            <a:off x="1831340" y="3674599"/>
            <a:ext cx="1803400" cy="165100"/>
          </a:xfrm>
          <a:prstGeom prst="rect">
            <a:avLst/>
          </a:prstGeom>
        </p:spPr>
      </p:pic>
    </p:spTree>
    <p:extLst>
      <p:ext uri="{BB962C8B-B14F-4D97-AF65-F5344CB8AC3E}">
        <p14:creationId xmlns:p14="http://schemas.microsoft.com/office/powerpoint/2010/main" val="339611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0579CC-B895-6943-A8B5-3454A9933D24}"/>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3</a:t>
            </a:fld>
            <a:endParaRPr lang="en-US" dirty="0">
              <a:solidFill>
                <a:srgbClr val="FFFFFF"/>
              </a:solidFill>
            </a:endParaRPr>
          </a:p>
        </p:txBody>
      </p:sp>
      <p:sp>
        <p:nvSpPr>
          <p:cNvPr id="3" name="Footer Placeholder 2">
            <a:extLst>
              <a:ext uri="{FF2B5EF4-FFF2-40B4-BE49-F238E27FC236}">
                <a16:creationId xmlns:a16="http://schemas.microsoft.com/office/drawing/2014/main" id="{34B18507-2969-0B4A-A6D9-44F59AC264DF}"/>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pic>
        <p:nvPicPr>
          <p:cNvPr id="6" name="Picture 5">
            <a:extLst>
              <a:ext uri="{FF2B5EF4-FFF2-40B4-BE49-F238E27FC236}">
                <a16:creationId xmlns:a16="http://schemas.microsoft.com/office/drawing/2014/main" id="{685714A3-8F40-124B-907C-6E74824206E1}"/>
              </a:ext>
            </a:extLst>
          </p:cNvPr>
          <p:cNvPicPr>
            <a:picLocks noChangeAspect="1"/>
          </p:cNvPicPr>
          <p:nvPr/>
        </p:nvPicPr>
        <p:blipFill>
          <a:blip r:embed="rId3"/>
          <a:stretch>
            <a:fillRect/>
          </a:stretch>
        </p:blipFill>
        <p:spPr>
          <a:xfrm>
            <a:off x="0" y="782255"/>
            <a:ext cx="12192000" cy="5293489"/>
          </a:xfrm>
          <a:prstGeom prst="rect">
            <a:avLst/>
          </a:prstGeom>
        </p:spPr>
      </p:pic>
      <p:sp>
        <p:nvSpPr>
          <p:cNvPr id="7" name="TextBox 6">
            <a:extLst>
              <a:ext uri="{FF2B5EF4-FFF2-40B4-BE49-F238E27FC236}">
                <a16:creationId xmlns:a16="http://schemas.microsoft.com/office/drawing/2014/main" id="{8CE64A08-C129-484F-B9CD-1139B5836A93}"/>
              </a:ext>
            </a:extLst>
          </p:cNvPr>
          <p:cNvSpPr txBox="1"/>
          <p:nvPr/>
        </p:nvSpPr>
        <p:spPr>
          <a:xfrm>
            <a:off x="2054431" y="3004457"/>
            <a:ext cx="7718962" cy="1446550"/>
          </a:xfrm>
          <a:prstGeom prst="rect">
            <a:avLst/>
          </a:prstGeom>
          <a:solidFill>
            <a:schemeClr val="bg2">
              <a:lumMod val="95000"/>
            </a:schemeClr>
          </a:solidFill>
        </p:spPr>
        <p:txBody>
          <a:bodyPr wrap="square" rtlCol="0">
            <a:spAutoFit/>
          </a:bodyPr>
          <a:lstStyle/>
          <a:p>
            <a:pPr algn="ctr"/>
            <a:r>
              <a:rPr lang="en-US" sz="4400" dirty="0">
                <a:solidFill>
                  <a:schemeClr val="accent2">
                    <a:lumMod val="60000"/>
                    <a:lumOff val="40000"/>
                  </a:schemeClr>
                </a:solidFill>
              </a:rPr>
              <a:t>Let’s observe the quality of the data</a:t>
            </a:r>
          </a:p>
        </p:txBody>
      </p:sp>
      <p:sp>
        <p:nvSpPr>
          <p:cNvPr id="4" name="TextBox 3">
            <a:extLst>
              <a:ext uri="{FF2B5EF4-FFF2-40B4-BE49-F238E27FC236}">
                <a16:creationId xmlns:a16="http://schemas.microsoft.com/office/drawing/2014/main" id="{D3E015AD-2E54-0747-9CE5-7DFE50D3BF46}"/>
              </a:ext>
            </a:extLst>
          </p:cNvPr>
          <p:cNvSpPr txBox="1"/>
          <p:nvPr/>
        </p:nvSpPr>
        <p:spPr>
          <a:xfrm>
            <a:off x="81280" y="256106"/>
            <a:ext cx="2436886" cy="369332"/>
          </a:xfrm>
          <a:prstGeom prst="rect">
            <a:avLst/>
          </a:prstGeom>
          <a:noFill/>
        </p:spPr>
        <p:txBody>
          <a:bodyPr wrap="none" rtlCol="0">
            <a:spAutoFit/>
          </a:bodyPr>
          <a:lstStyle/>
          <a:p>
            <a:r>
              <a:rPr lang="en-US" dirty="0"/>
              <a:t>Data: </a:t>
            </a:r>
            <a:r>
              <a:rPr lang="en-US" dirty="0" err="1"/>
              <a:t>LoanStatus.CSV</a:t>
            </a:r>
            <a:endParaRPr lang="en-US" dirty="0"/>
          </a:p>
        </p:txBody>
      </p:sp>
    </p:spTree>
    <p:extLst>
      <p:ext uri="{BB962C8B-B14F-4D97-AF65-F5344CB8AC3E}">
        <p14:creationId xmlns:p14="http://schemas.microsoft.com/office/powerpoint/2010/main" val="1008662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514533-E280-D04A-8482-5EEB5D00A0D3}"/>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30</a:t>
            </a:fld>
            <a:endParaRPr lang="en-US" dirty="0">
              <a:solidFill>
                <a:srgbClr val="FFFFFF"/>
              </a:solidFill>
            </a:endParaRPr>
          </a:p>
        </p:txBody>
      </p:sp>
      <p:sp>
        <p:nvSpPr>
          <p:cNvPr id="3" name="Footer Placeholder 2">
            <a:extLst>
              <a:ext uri="{FF2B5EF4-FFF2-40B4-BE49-F238E27FC236}">
                <a16:creationId xmlns:a16="http://schemas.microsoft.com/office/drawing/2014/main" id="{6CF56EAB-B2EB-1B46-B2F3-1E6D35DFF4BB}"/>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5FB631F8-FD71-2F42-B262-63F9DA9BF50F}"/>
              </a:ext>
            </a:extLst>
          </p:cNvPr>
          <p:cNvSpPr>
            <a:spLocks noGrp="1"/>
          </p:cNvSpPr>
          <p:nvPr>
            <p:ph type="title"/>
          </p:nvPr>
        </p:nvSpPr>
        <p:spPr/>
        <p:txBody>
          <a:bodyPr/>
          <a:lstStyle/>
          <a:p>
            <a:r>
              <a:rPr lang="en-US" dirty="0"/>
              <a:t>Exercise 4 : Titanic dataset</a:t>
            </a:r>
          </a:p>
        </p:txBody>
      </p:sp>
      <p:sp>
        <p:nvSpPr>
          <p:cNvPr id="5" name="Text Placeholder 4">
            <a:extLst>
              <a:ext uri="{FF2B5EF4-FFF2-40B4-BE49-F238E27FC236}">
                <a16:creationId xmlns:a16="http://schemas.microsoft.com/office/drawing/2014/main" id="{8274500E-966A-6C47-8BC0-B4F309122E20}"/>
              </a:ext>
            </a:extLst>
          </p:cNvPr>
          <p:cNvSpPr>
            <a:spLocks noGrp="1"/>
          </p:cNvSpPr>
          <p:nvPr>
            <p:ph type="body" sz="quarter" idx="12"/>
          </p:nvPr>
        </p:nvSpPr>
        <p:spPr/>
        <p:txBody>
          <a:bodyPr/>
          <a:lstStyle/>
          <a:p>
            <a:r>
              <a:rPr lang="en-US" dirty="0"/>
              <a:t>Task 1: </a:t>
            </a:r>
            <a:r>
              <a:rPr lang="en-SG" dirty="0"/>
              <a:t>columns that are converted to </a:t>
            </a:r>
            <a:r>
              <a:rPr lang="en-SG" b="1" dirty="0"/>
              <a:t>integer</a:t>
            </a:r>
            <a:r>
              <a:rPr lang="en-SG" dirty="0"/>
              <a:t> are Survived, </a:t>
            </a:r>
            <a:r>
              <a:rPr lang="en-SG" dirty="0" err="1"/>
              <a:t>PClass</a:t>
            </a:r>
            <a:r>
              <a:rPr lang="en-SG" dirty="0"/>
              <a:t>, </a:t>
            </a:r>
            <a:r>
              <a:rPr lang="en-SG" dirty="0" err="1"/>
              <a:t>Sibsp</a:t>
            </a:r>
            <a:r>
              <a:rPr lang="en-SG" dirty="0"/>
              <a:t> and Parch. The columns are converted to </a:t>
            </a:r>
            <a:r>
              <a:rPr lang="en-SG" b="1" dirty="0" err="1"/>
              <a:t>decimanl</a:t>
            </a:r>
            <a:r>
              <a:rPr lang="en-SG" dirty="0"/>
              <a:t> are Age and Fare.</a:t>
            </a:r>
          </a:p>
          <a:p>
            <a:endParaRPr lang="en-SG" dirty="0"/>
          </a:p>
          <a:p>
            <a:r>
              <a:rPr lang="en-SG" dirty="0"/>
              <a:t>Task 2: The columns that have missing values in Titanic dataset are Age, Cabin and Embarked. </a:t>
            </a:r>
          </a:p>
          <a:p>
            <a:pPr marL="342900" indent="-342900">
              <a:buFontTx/>
              <a:buChar char="-"/>
            </a:pPr>
            <a:r>
              <a:rPr lang="en-SG" dirty="0"/>
              <a:t>Replace missing data in </a:t>
            </a:r>
            <a:r>
              <a:rPr lang="en-SG" b="1" dirty="0"/>
              <a:t>Embarked</a:t>
            </a:r>
            <a:r>
              <a:rPr lang="en-SG" dirty="0"/>
              <a:t> with S</a:t>
            </a:r>
          </a:p>
          <a:p>
            <a:pPr marL="342900" indent="-342900">
              <a:buFontTx/>
              <a:buChar char="-"/>
            </a:pPr>
            <a:endParaRPr lang="en-US" dirty="0"/>
          </a:p>
          <a:p>
            <a:pPr marL="342900" indent="-342900">
              <a:buFontTx/>
              <a:buChar char="-"/>
            </a:pPr>
            <a:r>
              <a:rPr lang="en-SG" dirty="0"/>
              <a:t>For </a:t>
            </a:r>
            <a:r>
              <a:rPr lang="en-SG" b="1" dirty="0"/>
              <a:t>Cabin</a:t>
            </a:r>
            <a:r>
              <a:rPr lang="en-SG" dirty="0"/>
              <a:t> attribute, since tracing the actual cabin for each passenger is impossible. Handling this attribute by creating additional column that has 1 for a passenger who's cabin exists and 0 if it does not exist. Relating to the accident, known passenger's cabin indicate that they survived. To do that follow the below steps:</a:t>
            </a:r>
          </a:p>
          <a:p>
            <a:pPr marL="342900" indent="-342900">
              <a:buFontTx/>
              <a:buChar char="-"/>
            </a:pPr>
            <a:r>
              <a:rPr lang="en-SG" dirty="0"/>
              <a:t>For </a:t>
            </a:r>
            <a:r>
              <a:rPr lang="en-SG" b="1" dirty="0"/>
              <a:t>age</a:t>
            </a:r>
            <a:r>
              <a:rPr lang="en-SG" dirty="0"/>
              <a:t> attribute, calculate the mean of the column values and placing it in the null values. To replace missing values by the mean of the column, do the following:</a:t>
            </a:r>
          </a:p>
          <a:p>
            <a:pPr marL="342900" indent="-342900">
              <a:buFontTx/>
              <a:buChar char="-"/>
            </a:pPr>
            <a:endParaRPr lang="en-SG" dirty="0"/>
          </a:p>
          <a:p>
            <a:r>
              <a:rPr lang="en-SG" dirty="0"/>
              <a:t>Task 3: Titanic data set does not have sensitive information that should be unique except for the passenger ID. Simply select the Action menu in </a:t>
            </a:r>
            <a:r>
              <a:rPr lang="en-SG" b="1" dirty="0"/>
              <a:t>Passenger Id</a:t>
            </a:r>
            <a:r>
              <a:rPr lang="en-SG" dirty="0"/>
              <a:t> column and choose </a:t>
            </a:r>
            <a:r>
              <a:rPr lang="en-SG" b="1" dirty="0"/>
              <a:t>Remove duplicates</a:t>
            </a:r>
            <a:r>
              <a:rPr lang="en-SG" dirty="0"/>
              <a:t>.</a:t>
            </a:r>
            <a:endParaRPr lang="en-US" dirty="0"/>
          </a:p>
        </p:txBody>
      </p:sp>
    </p:spTree>
    <p:extLst>
      <p:ext uri="{BB962C8B-B14F-4D97-AF65-F5344CB8AC3E}">
        <p14:creationId xmlns:p14="http://schemas.microsoft.com/office/powerpoint/2010/main" val="351387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D5B04D-0027-4A33-8CA4-4FE0FCA0EBFB}"/>
              </a:ext>
            </a:extLst>
          </p:cNvPr>
          <p:cNvSpPr>
            <a:spLocks noGrp="1"/>
          </p:cNvSpPr>
          <p:nvPr>
            <p:ph type="sldNum" sz="quarter" idx="10"/>
          </p:nvPr>
        </p:nvSpPr>
        <p:spPr>
          <a:xfrm>
            <a:off x="9257553" y="6435306"/>
            <a:ext cx="2743200" cy="182880"/>
          </a:xfrm>
        </p:spPr>
        <p:txBody>
          <a:bodyPr/>
          <a:lstStyle/>
          <a:p>
            <a:pPr defTabSz="914377"/>
            <a:fld id="{3FD999D4-B456-9943-89B7-30D56181CE18}" type="slidenum">
              <a:rPr lang="en-US" smtClean="0">
                <a:solidFill>
                  <a:srgbClr val="FFFFFF"/>
                </a:solidFill>
              </a:rPr>
              <a:pPr defTabSz="914377"/>
              <a:t>31</a:t>
            </a:fld>
            <a:endParaRPr lang="en-US" dirty="0">
              <a:solidFill>
                <a:srgbClr val="FFFFFF"/>
              </a:solidFill>
            </a:endParaRPr>
          </a:p>
        </p:txBody>
      </p:sp>
      <p:sp>
        <p:nvSpPr>
          <p:cNvPr id="3" name="Footer Placeholder 2">
            <a:extLst>
              <a:ext uri="{FF2B5EF4-FFF2-40B4-BE49-F238E27FC236}">
                <a16:creationId xmlns:a16="http://schemas.microsoft.com/office/drawing/2014/main" id="{8D49BA15-E0F1-45FA-91BF-5B07CFBA2228}"/>
              </a:ext>
            </a:extLst>
          </p:cNvPr>
          <p:cNvSpPr>
            <a:spLocks noGrp="1"/>
          </p:cNvSpPr>
          <p:nvPr>
            <p:ph type="ftr" sz="quarter" idx="11"/>
          </p:nvPr>
        </p:nvSpPr>
        <p:spPr>
          <a:xfrm>
            <a:off x="418353" y="6435306"/>
            <a:ext cx="8534400" cy="182880"/>
          </a:xfrm>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63EC6E68-F9F9-4554-B18E-442AAA68F3D6}"/>
              </a:ext>
            </a:extLst>
          </p:cNvPr>
          <p:cNvSpPr>
            <a:spLocks noGrp="1"/>
          </p:cNvSpPr>
          <p:nvPr>
            <p:ph type="title"/>
          </p:nvPr>
        </p:nvSpPr>
        <p:spPr>
          <a:xfrm>
            <a:off x="233680" y="6134"/>
            <a:ext cx="11582400" cy="1140968"/>
          </a:xfrm>
        </p:spPr>
        <p:txBody>
          <a:bodyPr/>
          <a:lstStyle/>
          <a:p>
            <a:r>
              <a:rPr lang="en-SG" dirty="0"/>
              <a:t>Exercise 4 </a:t>
            </a:r>
            <a:br>
              <a:rPr lang="en-SG" dirty="0"/>
            </a:br>
            <a:r>
              <a:rPr lang="en-SG" dirty="0"/>
              <a:t>Task 1: Convert Column Type</a:t>
            </a:r>
            <a:br>
              <a:rPr lang="en-SG" dirty="0"/>
            </a:br>
            <a:r>
              <a:rPr lang="en-SG" sz="2000" b="0" dirty="0"/>
              <a:t>The columns that are converted to </a:t>
            </a:r>
            <a:r>
              <a:rPr lang="en-SG" sz="2000" dirty="0"/>
              <a:t>integer</a:t>
            </a:r>
            <a:r>
              <a:rPr lang="en-SG" sz="2000" b="0" dirty="0"/>
              <a:t> are Survived, </a:t>
            </a:r>
            <a:r>
              <a:rPr lang="en-SG" sz="2000" b="0" dirty="0" err="1"/>
              <a:t>PClass</a:t>
            </a:r>
            <a:r>
              <a:rPr lang="en-SG" sz="2000" b="0" dirty="0"/>
              <a:t>, </a:t>
            </a:r>
            <a:r>
              <a:rPr lang="en-SG" sz="2000" b="0" dirty="0" err="1"/>
              <a:t>Sibsp</a:t>
            </a:r>
            <a:r>
              <a:rPr lang="en-SG" sz="2000" b="0" dirty="0"/>
              <a:t> and Parch</a:t>
            </a:r>
            <a:br>
              <a:rPr lang="en-SG" sz="2000" b="0" dirty="0"/>
            </a:br>
            <a:r>
              <a:rPr lang="en-SG" sz="2000" b="0" dirty="0"/>
              <a:t>The columns are converted to </a:t>
            </a:r>
            <a:r>
              <a:rPr lang="en-SG" sz="2000" b="0" dirty="0" err="1"/>
              <a:t>decimanl</a:t>
            </a:r>
            <a:r>
              <a:rPr lang="en-SG" sz="2000" b="0" dirty="0"/>
              <a:t> are Age and Fare.</a:t>
            </a:r>
          </a:p>
        </p:txBody>
      </p:sp>
      <p:pic>
        <p:nvPicPr>
          <p:cNvPr id="11" name="Picture 10">
            <a:extLst>
              <a:ext uri="{FF2B5EF4-FFF2-40B4-BE49-F238E27FC236}">
                <a16:creationId xmlns:a16="http://schemas.microsoft.com/office/drawing/2014/main" id="{D8DCB000-FDA2-8C48-9B4E-C7763DDADA6E}"/>
              </a:ext>
            </a:extLst>
          </p:cNvPr>
          <p:cNvPicPr>
            <a:picLocks noChangeAspect="1"/>
          </p:cNvPicPr>
          <p:nvPr/>
        </p:nvPicPr>
        <p:blipFill>
          <a:blip r:embed="rId2"/>
          <a:stretch>
            <a:fillRect/>
          </a:stretch>
        </p:blipFill>
        <p:spPr>
          <a:xfrm>
            <a:off x="418353" y="1763440"/>
            <a:ext cx="6907007" cy="4854746"/>
          </a:xfrm>
          <a:prstGeom prst="rect">
            <a:avLst/>
          </a:prstGeom>
        </p:spPr>
      </p:pic>
    </p:spTree>
    <p:extLst>
      <p:ext uri="{BB962C8B-B14F-4D97-AF65-F5344CB8AC3E}">
        <p14:creationId xmlns:p14="http://schemas.microsoft.com/office/powerpoint/2010/main" val="3307625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F017ED-FA90-7847-A339-7DE1991E8451}"/>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32</a:t>
            </a:fld>
            <a:endParaRPr lang="en-US" dirty="0">
              <a:solidFill>
                <a:srgbClr val="FFFFFF"/>
              </a:solidFill>
            </a:endParaRPr>
          </a:p>
        </p:txBody>
      </p:sp>
      <p:sp>
        <p:nvSpPr>
          <p:cNvPr id="3" name="Footer Placeholder 2">
            <a:extLst>
              <a:ext uri="{FF2B5EF4-FFF2-40B4-BE49-F238E27FC236}">
                <a16:creationId xmlns:a16="http://schemas.microsoft.com/office/drawing/2014/main" id="{1C40C987-81C5-0542-8177-E080397A31D1}"/>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9871AD10-2A6C-C842-A8C8-4B91122A3829}"/>
              </a:ext>
            </a:extLst>
          </p:cNvPr>
          <p:cNvSpPr>
            <a:spLocks noGrp="1"/>
          </p:cNvSpPr>
          <p:nvPr>
            <p:ph type="title"/>
          </p:nvPr>
        </p:nvSpPr>
        <p:spPr/>
        <p:txBody>
          <a:bodyPr/>
          <a:lstStyle/>
          <a:p>
            <a:r>
              <a:rPr lang="en-SG" b="0" dirty="0"/>
              <a:t>Task 2: Missing Value </a:t>
            </a:r>
            <a:br>
              <a:rPr lang="en-SG" b="0" dirty="0"/>
            </a:br>
            <a:r>
              <a:rPr lang="en-SG" sz="2000" b="0" dirty="0"/>
              <a:t>The columns that have missing values in Titanic dataset are Age, Cabin and Embarked. The methods to </a:t>
            </a:r>
            <a:r>
              <a:rPr lang="en-SG" sz="2000" b="0" dirty="0" err="1"/>
              <a:t>fulfill</a:t>
            </a:r>
            <a:r>
              <a:rPr lang="en-SG" sz="2000" b="0" dirty="0"/>
              <a:t> the missing values are different for each attribute depending on the purpose of the attribute.</a:t>
            </a:r>
            <a:endParaRPr lang="en-US" sz="2000" dirty="0"/>
          </a:p>
        </p:txBody>
      </p:sp>
      <p:sp>
        <p:nvSpPr>
          <p:cNvPr id="5" name="Text Placeholder 4">
            <a:extLst>
              <a:ext uri="{FF2B5EF4-FFF2-40B4-BE49-F238E27FC236}">
                <a16:creationId xmlns:a16="http://schemas.microsoft.com/office/drawing/2014/main" id="{2D26A773-456A-CC4E-9517-41EAE9412F4E}"/>
              </a:ext>
            </a:extLst>
          </p:cNvPr>
          <p:cNvSpPr>
            <a:spLocks noGrp="1"/>
          </p:cNvSpPr>
          <p:nvPr>
            <p:ph type="body" sz="quarter" idx="12"/>
          </p:nvPr>
        </p:nvSpPr>
        <p:spPr>
          <a:xfrm>
            <a:off x="304799" y="1498600"/>
            <a:ext cx="4313499" cy="4779264"/>
          </a:xfrm>
        </p:spPr>
        <p:txBody>
          <a:bodyPr/>
          <a:lstStyle/>
          <a:p>
            <a:pPr marL="457200" indent="-457200">
              <a:buAutoNum type="arabicPeriod"/>
            </a:pPr>
            <a:r>
              <a:rPr lang="en-US" dirty="0"/>
              <a:t>Embarked : All passengers actually embarked at Southampton</a:t>
            </a:r>
          </a:p>
          <a:p>
            <a:pPr marL="457200" indent="-457200">
              <a:buAutoNum type="arabicPeriod"/>
            </a:pPr>
            <a:endParaRPr lang="en-US" dirty="0"/>
          </a:p>
          <a:p>
            <a:pPr marL="457200" indent="-457200">
              <a:buAutoNum type="arabicPeriod"/>
            </a:pPr>
            <a:r>
              <a:rPr lang="en-US" dirty="0"/>
              <a:t>Cabin : </a:t>
            </a:r>
            <a:r>
              <a:rPr lang="en-SG" dirty="0"/>
              <a:t>since tracing the actual cabin for each passenger is impossible. Handling this attribute by creating additional column that has 1 for a passenger who's cabin exists and 0 if it does not exist. Relating to the accident, known passenger's cabin indicate that they survived</a:t>
            </a:r>
          </a:p>
          <a:p>
            <a:pPr marL="457200" indent="-457200">
              <a:buAutoNum type="arabicPeriod"/>
            </a:pPr>
            <a:endParaRPr lang="en-SG" dirty="0"/>
          </a:p>
          <a:p>
            <a:pPr marL="457200" indent="-457200">
              <a:buAutoNum type="arabicPeriod"/>
            </a:pPr>
            <a:r>
              <a:rPr lang="en-SG" dirty="0"/>
              <a:t>Age: For </a:t>
            </a:r>
            <a:r>
              <a:rPr lang="en-SG" b="1" dirty="0"/>
              <a:t>age</a:t>
            </a:r>
            <a:r>
              <a:rPr lang="en-SG" dirty="0"/>
              <a:t> attribute, calculate the mean of the column values and placing it in the null values. To replace missing values by the mean of the column, do the following:</a:t>
            </a:r>
            <a:endParaRPr lang="en-US" dirty="0"/>
          </a:p>
        </p:txBody>
      </p:sp>
      <p:sp>
        <p:nvSpPr>
          <p:cNvPr id="8" name="TextBox 7">
            <a:extLst>
              <a:ext uri="{FF2B5EF4-FFF2-40B4-BE49-F238E27FC236}">
                <a16:creationId xmlns:a16="http://schemas.microsoft.com/office/drawing/2014/main" id="{C6F6EE6B-FB02-8F4F-A895-7157D4189260}"/>
              </a:ext>
            </a:extLst>
          </p:cNvPr>
          <p:cNvSpPr txBox="1"/>
          <p:nvPr/>
        </p:nvSpPr>
        <p:spPr>
          <a:xfrm>
            <a:off x="5500882" y="5031369"/>
            <a:ext cx="7286236" cy="2492990"/>
          </a:xfrm>
          <a:prstGeom prst="rect">
            <a:avLst/>
          </a:prstGeom>
          <a:noFill/>
        </p:spPr>
        <p:txBody>
          <a:bodyPr wrap="square" rtlCol="0">
            <a:spAutoFit/>
          </a:bodyPr>
          <a:lstStyle/>
          <a:p>
            <a:pPr marL="342900" indent="-342900">
              <a:buFont typeface="+mj-lt"/>
              <a:buAutoNum type="alphaLcPeriod"/>
            </a:pPr>
            <a:r>
              <a:rPr lang="en-SG" sz="1200" dirty="0"/>
              <a:t>Select </a:t>
            </a:r>
            <a:r>
              <a:rPr lang="en-SG" sz="1200" i="1" dirty="0"/>
              <a:t>column</a:t>
            </a:r>
            <a:r>
              <a:rPr lang="en-SG" sz="1200" dirty="0"/>
              <a:t> </a:t>
            </a:r>
            <a:r>
              <a:rPr lang="en-SG" sz="1200" b="1" dirty="0"/>
              <a:t>Age</a:t>
            </a:r>
            <a:r>
              <a:rPr lang="en-SG" sz="1200" dirty="0"/>
              <a:t> and </a:t>
            </a:r>
            <a:r>
              <a:rPr lang="en-SG" sz="1200" b="1" dirty="0"/>
              <a:t>Is not empty</a:t>
            </a:r>
            <a:r>
              <a:rPr lang="en-SG" sz="1200" dirty="0"/>
              <a:t> under </a:t>
            </a:r>
            <a:r>
              <a:rPr lang="en-SG" sz="1200" i="1" dirty="0"/>
              <a:t>operator</a:t>
            </a:r>
            <a:r>
              <a:rPr lang="en-SG" sz="1200" dirty="0"/>
              <a:t> for the </a:t>
            </a:r>
            <a:r>
              <a:rPr lang="en-SG" sz="1200" dirty="0" err="1"/>
              <a:t>Filteration</a:t>
            </a:r>
            <a:r>
              <a:rPr lang="en-SG" sz="1200" dirty="0"/>
              <a:t> condition.</a:t>
            </a:r>
          </a:p>
          <a:p>
            <a:pPr marL="342900" indent="-342900">
              <a:buFont typeface="+mj-lt"/>
              <a:buAutoNum type="alphaLcPeriod"/>
            </a:pPr>
            <a:r>
              <a:rPr lang="en-SG" sz="1200" dirty="0"/>
              <a:t>From the </a:t>
            </a:r>
            <a:r>
              <a:rPr lang="en-SG" sz="1200" b="1" dirty="0"/>
              <a:t>Operation</a:t>
            </a:r>
            <a:r>
              <a:rPr lang="en-SG" sz="1200" dirty="0"/>
              <a:t> Bar, select </a:t>
            </a:r>
            <a:r>
              <a:rPr lang="en-SG" sz="1200" b="1" dirty="0"/>
              <a:t>Summarize</a:t>
            </a:r>
            <a:r>
              <a:rPr lang="en-SG" sz="1200" dirty="0"/>
              <a:t> operator.</a:t>
            </a:r>
          </a:p>
          <a:p>
            <a:pPr marL="342900" indent="-342900">
              <a:buFont typeface="+mj-lt"/>
              <a:buAutoNum type="alphaLcPeriod"/>
            </a:pPr>
            <a:r>
              <a:rPr lang="en-SG" sz="1200" dirty="0"/>
              <a:t>Fill in the operation command the required variables like this Summarize(</a:t>
            </a:r>
            <a:r>
              <a:rPr lang="en-SG" sz="1200" dirty="0" err="1"/>
              <a:t>newVarName</a:t>
            </a:r>
            <a:r>
              <a:rPr lang="en-SG" sz="1200" dirty="0"/>
              <a:t>=operator(column)) </a:t>
            </a:r>
          </a:p>
          <a:p>
            <a:r>
              <a:rPr lang="en-SG" sz="1200" i="1" dirty="0"/>
              <a:t>	summarize(</a:t>
            </a:r>
            <a:r>
              <a:rPr lang="en-SG" sz="1200" i="1" dirty="0" err="1"/>
              <a:t>newAge</a:t>
            </a:r>
            <a:r>
              <a:rPr lang="en-SG" sz="1200" i="1" dirty="0"/>
              <a:t>= mean(``Age``))</a:t>
            </a:r>
          </a:p>
          <a:p>
            <a:r>
              <a:rPr lang="en-SG" sz="1200" i="1" dirty="0"/>
              <a:t>d. </a:t>
            </a:r>
            <a:r>
              <a:rPr lang="en-SG" sz="1200" dirty="0"/>
              <a:t>Copy the </a:t>
            </a:r>
            <a:r>
              <a:rPr lang="en-SG" sz="1200" dirty="0" err="1"/>
              <a:t>geneated</a:t>
            </a:r>
            <a:r>
              <a:rPr lang="en-SG" sz="1200" dirty="0"/>
              <a:t> value to use after, and undo last two action from the backward arrow above. Since the </a:t>
            </a:r>
            <a:r>
              <a:rPr lang="en-SG" sz="1200" dirty="0" err="1"/>
              <a:t>filteration</a:t>
            </a:r>
            <a:r>
              <a:rPr lang="en-SG" sz="1200" dirty="0"/>
              <a:t> and the new </a:t>
            </a:r>
            <a:r>
              <a:rPr lang="en-SG" sz="1200" dirty="0" err="1"/>
              <a:t>summerized</a:t>
            </a:r>
            <a:r>
              <a:rPr lang="en-SG" sz="1200" dirty="0"/>
              <a:t> value is now useless.</a:t>
            </a:r>
          </a:p>
          <a:p>
            <a:r>
              <a:rPr lang="en-SG" sz="1200" dirty="0"/>
              <a:t>e. Select </a:t>
            </a:r>
            <a:r>
              <a:rPr lang="en-SG" sz="1200" b="1" dirty="0"/>
              <a:t>Age</a:t>
            </a:r>
            <a:r>
              <a:rPr lang="en-SG" sz="1200" dirty="0"/>
              <a:t> column again, from the Action menu choose </a:t>
            </a:r>
            <a:r>
              <a:rPr lang="en-SG" sz="1200" b="1" dirty="0"/>
              <a:t>Replace missing values</a:t>
            </a:r>
          </a:p>
          <a:p>
            <a:r>
              <a:rPr lang="en-SG" sz="1200" dirty="0"/>
              <a:t>f. Insert the mean value to be replaced with and press </a:t>
            </a:r>
            <a:r>
              <a:rPr lang="en-SG" sz="1200" i="1" dirty="0"/>
              <a:t>Apply</a:t>
            </a:r>
            <a:r>
              <a:rPr lang="en-SG" sz="1200" dirty="0"/>
              <a:t> button.</a:t>
            </a:r>
          </a:p>
          <a:p>
            <a:endParaRPr lang="en-SG" sz="1200" dirty="0"/>
          </a:p>
          <a:p>
            <a:endParaRPr lang="en-SG" sz="1200" i="1" dirty="0"/>
          </a:p>
          <a:p>
            <a:pPr marL="342900" indent="-342900">
              <a:buAutoNum type="alphaLcPeriod"/>
            </a:pPr>
            <a:endParaRPr lang="en-SG" sz="1200" dirty="0"/>
          </a:p>
          <a:p>
            <a:endParaRPr lang="en-US" sz="1200" dirty="0"/>
          </a:p>
        </p:txBody>
      </p:sp>
      <p:sp>
        <p:nvSpPr>
          <p:cNvPr id="9" name="Rectangle 8">
            <a:extLst>
              <a:ext uri="{FF2B5EF4-FFF2-40B4-BE49-F238E27FC236}">
                <a16:creationId xmlns:a16="http://schemas.microsoft.com/office/drawing/2014/main" id="{2891B625-D229-BE49-A1B7-629FB053101E}"/>
              </a:ext>
            </a:extLst>
          </p:cNvPr>
          <p:cNvSpPr/>
          <p:nvPr/>
        </p:nvSpPr>
        <p:spPr>
          <a:xfrm>
            <a:off x="5500882" y="2967335"/>
            <a:ext cx="6096000" cy="646331"/>
          </a:xfrm>
          <a:prstGeom prst="rect">
            <a:avLst/>
          </a:prstGeom>
        </p:spPr>
        <p:txBody>
          <a:bodyPr>
            <a:spAutoFit/>
          </a:bodyPr>
          <a:lstStyle/>
          <a:p>
            <a:r>
              <a:rPr lang="en-SG" sz="1200" dirty="0"/>
              <a:t>a. Select Conditional Replace</a:t>
            </a:r>
          </a:p>
          <a:p>
            <a:r>
              <a:rPr lang="en-SG" sz="1200" dirty="0"/>
              <a:t>b. Add two conditions in Cabin's column, if value empty replace it with 0, if not empty replace with 1.</a:t>
            </a:r>
          </a:p>
        </p:txBody>
      </p:sp>
      <p:sp>
        <p:nvSpPr>
          <p:cNvPr id="10" name="Rectangle 9">
            <a:extLst>
              <a:ext uri="{FF2B5EF4-FFF2-40B4-BE49-F238E27FC236}">
                <a16:creationId xmlns:a16="http://schemas.microsoft.com/office/drawing/2014/main" id="{39C0376E-C604-8943-8329-882124EFC96D}"/>
              </a:ext>
            </a:extLst>
          </p:cNvPr>
          <p:cNvSpPr/>
          <p:nvPr/>
        </p:nvSpPr>
        <p:spPr>
          <a:xfrm>
            <a:off x="5653282" y="1548453"/>
            <a:ext cx="6096000" cy="276999"/>
          </a:xfrm>
          <a:prstGeom prst="rect">
            <a:avLst/>
          </a:prstGeom>
        </p:spPr>
        <p:txBody>
          <a:bodyPr>
            <a:spAutoFit/>
          </a:bodyPr>
          <a:lstStyle/>
          <a:p>
            <a:r>
              <a:rPr lang="en-SG" sz="1200" dirty="0"/>
              <a:t>a. Select Conditional Replace</a:t>
            </a:r>
          </a:p>
        </p:txBody>
      </p:sp>
    </p:spTree>
    <p:extLst>
      <p:ext uri="{BB962C8B-B14F-4D97-AF65-F5344CB8AC3E}">
        <p14:creationId xmlns:p14="http://schemas.microsoft.com/office/powerpoint/2010/main" val="4264552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ABF06-CE3E-4243-97BC-39BC90FB4DC9}"/>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33</a:t>
            </a:fld>
            <a:endParaRPr lang="en-US" dirty="0">
              <a:solidFill>
                <a:srgbClr val="FFFFFF"/>
              </a:solidFill>
            </a:endParaRPr>
          </a:p>
        </p:txBody>
      </p:sp>
      <p:sp>
        <p:nvSpPr>
          <p:cNvPr id="3" name="Footer Placeholder 2">
            <a:extLst>
              <a:ext uri="{FF2B5EF4-FFF2-40B4-BE49-F238E27FC236}">
                <a16:creationId xmlns:a16="http://schemas.microsoft.com/office/drawing/2014/main" id="{00E04F00-4CF9-EB41-A08B-8965E0CA208C}"/>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pic>
        <p:nvPicPr>
          <p:cNvPr id="6" name="Picture 5">
            <a:extLst>
              <a:ext uri="{FF2B5EF4-FFF2-40B4-BE49-F238E27FC236}">
                <a16:creationId xmlns:a16="http://schemas.microsoft.com/office/drawing/2014/main" id="{67D7565E-340B-2743-B82F-77D722959F75}"/>
              </a:ext>
            </a:extLst>
          </p:cNvPr>
          <p:cNvPicPr>
            <a:picLocks noChangeAspect="1"/>
          </p:cNvPicPr>
          <p:nvPr/>
        </p:nvPicPr>
        <p:blipFill>
          <a:blip r:embed="rId2"/>
          <a:stretch>
            <a:fillRect/>
          </a:stretch>
        </p:blipFill>
        <p:spPr>
          <a:xfrm>
            <a:off x="214854" y="2126099"/>
            <a:ext cx="3339047" cy="3726807"/>
          </a:xfrm>
          <a:prstGeom prst="rect">
            <a:avLst/>
          </a:prstGeom>
        </p:spPr>
      </p:pic>
      <p:pic>
        <p:nvPicPr>
          <p:cNvPr id="7" name="Picture 6">
            <a:extLst>
              <a:ext uri="{FF2B5EF4-FFF2-40B4-BE49-F238E27FC236}">
                <a16:creationId xmlns:a16="http://schemas.microsoft.com/office/drawing/2014/main" id="{B020F8EA-F0E4-3B41-A62A-8C71143A1C93}"/>
              </a:ext>
            </a:extLst>
          </p:cNvPr>
          <p:cNvPicPr>
            <a:picLocks noChangeAspect="1"/>
          </p:cNvPicPr>
          <p:nvPr/>
        </p:nvPicPr>
        <p:blipFill>
          <a:blip r:embed="rId3"/>
          <a:stretch>
            <a:fillRect/>
          </a:stretch>
        </p:blipFill>
        <p:spPr>
          <a:xfrm>
            <a:off x="4132162" y="1073642"/>
            <a:ext cx="2240441" cy="5204222"/>
          </a:xfrm>
          <a:prstGeom prst="rect">
            <a:avLst/>
          </a:prstGeom>
        </p:spPr>
      </p:pic>
    </p:spTree>
    <p:extLst>
      <p:ext uri="{BB962C8B-B14F-4D97-AF65-F5344CB8AC3E}">
        <p14:creationId xmlns:p14="http://schemas.microsoft.com/office/powerpoint/2010/main" val="3164848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18D91-55BF-7C46-94F9-3DE26C3C929F}"/>
              </a:ext>
            </a:extLst>
          </p:cNvPr>
          <p:cNvSpPr>
            <a:spLocks noGrp="1"/>
          </p:cNvSpPr>
          <p:nvPr>
            <p:ph type="sldNum" sz="quarter" idx="10"/>
          </p:nvPr>
        </p:nvSpPr>
        <p:spPr/>
        <p:txBody>
          <a:bodyPr/>
          <a:lstStyle/>
          <a:p>
            <a:pPr defTabSz="914377"/>
            <a:fld id="{3FD999D4-B456-9943-89B7-30D56181CE18}" type="slidenum">
              <a:rPr lang="en-US" smtClean="0">
                <a:solidFill>
                  <a:srgbClr val="FFFFFF"/>
                </a:solidFill>
              </a:rPr>
              <a:pPr defTabSz="914377"/>
              <a:t>34</a:t>
            </a:fld>
            <a:endParaRPr lang="en-US" dirty="0">
              <a:solidFill>
                <a:srgbClr val="FFFFFF"/>
              </a:solidFill>
            </a:endParaRPr>
          </a:p>
        </p:txBody>
      </p:sp>
      <p:sp>
        <p:nvSpPr>
          <p:cNvPr id="3" name="Footer Placeholder 2">
            <a:extLst>
              <a:ext uri="{FF2B5EF4-FFF2-40B4-BE49-F238E27FC236}">
                <a16:creationId xmlns:a16="http://schemas.microsoft.com/office/drawing/2014/main" id="{37AB24DE-5ED4-CB4C-8A5F-6BB9A4F214A5}"/>
              </a:ext>
            </a:extLst>
          </p:cNvPr>
          <p:cNvSpPr>
            <a:spLocks noGrp="1"/>
          </p:cNvSpPr>
          <p:nvPr>
            <p:ph type="ftr" sz="quarter" idx="11"/>
          </p:nvPr>
        </p:nvSpPr>
        <p:spPr/>
        <p:txBody>
          <a:bodyPr/>
          <a:lstStyle/>
          <a:p>
            <a:pPr defTabSz="914377"/>
            <a:r>
              <a:rPr lang="en-US">
                <a:solidFill>
                  <a:srgbClr val="FFFFFF"/>
                </a:solidFill>
              </a:rPr>
              <a:t>IBM Watson AI / Watson &amp; Cloud Platform Expert Services / December 2018 / © 2018 IBM Corporation</a:t>
            </a:r>
            <a:endParaRPr lang="en-US" dirty="0">
              <a:solidFill>
                <a:srgbClr val="FFFFFF"/>
              </a:solidFill>
            </a:endParaRPr>
          </a:p>
        </p:txBody>
      </p:sp>
      <p:sp>
        <p:nvSpPr>
          <p:cNvPr id="4" name="Title 3">
            <a:extLst>
              <a:ext uri="{FF2B5EF4-FFF2-40B4-BE49-F238E27FC236}">
                <a16:creationId xmlns:a16="http://schemas.microsoft.com/office/drawing/2014/main" id="{2D5DE32F-C630-3442-9151-943DDA71A153}"/>
              </a:ext>
            </a:extLst>
          </p:cNvPr>
          <p:cNvSpPr>
            <a:spLocks noGrp="1"/>
          </p:cNvSpPr>
          <p:nvPr>
            <p:ph type="title"/>
          </p:nvPr>
        </p:nvSpPr>
        <p:spPr/>
        <p:txBody>
          <a:bodyPr/>
          <a:lstStyle/>
          <a:p>
            <a:r>
              <a:rPr lang="en-SG" b="0" dirty="0"/>
              <a:t>Task 3: Remove duplicate</a:t>
            </a:r>
            <a:br>
              <a:rPr lang="en-SG" b="0" dirty="0"/>
            </a:br>
            <a:r>
              <a:rPr lang="en-SG" sz="2000" b="0" dirty="0"/>
              <a:t>Titanic data set does not have sensitive information that should be unique except for the passenger ID</a:t>
            </a:r>
            <a:endParaRPr lang="en-US" sz="2000" dirty="0"/>
          </a:p>
        </p:txBody>
      </p:sp>
      <p:pic>
        <p:nvPicPr>
          <p:cNvPr id="6" name="Picture 5">
            <a:extLst>
              <a:ext uri="{FF2B5EF4-FFF2-40B4-BE49-F238E27FC236}">
                <a16:creationId xmlns:a16="http://schemas.microsoft.com/office/drawing/2014/main" id="{B68C2D9E-3A50-7E4B-B9EE-02AC5DA97D29}"/>
              </a:ext>
            </a:extLst>
          </p:cNvPr>
          <p:cNvPicPr>
            <a:picLocks noChangeAspect="1"/>
          </p:cNvPicPr>
          <p:nvPr/>
        </p:nvPicPr>
        <p:blipFill>
          <a:blip r:embed="rId3"/>
          <a:stretch>
            <a:fillRect/>
          </a:stretch>
        </p:blipFill>
        <p:spPr>
          <a:xfrm>
            <a:off x="616915" y="1755252"/>
            <a:ext cx="4406900" cy="3162300"/>
          </a:xfrm>
          <a:prstGeom prst="rect">
            <a:avLst/>
          </a:prstGeom>
        </p:spPr>
      </p:pic>
    </p:spTree>
    <p:extLst>
      <p:ext uri="{BB962C8B-B14F-4D97-AF65-F5344CB8AC3E}">
        <p14:creationId xmlns:p14="http://schemas.microsoft.com/office/powerpoint/2010/main" val="2305005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29FF1-5CBC-D343-9C09-034AE4ABB4F1}"/>
              </a:ext>
            </a:extLst>
          </p:cNvPr>
          <p:cNvSpPr>
            <a:spLocks noGrp="1"/>
          </p:cNvSpPr>
          <p:nvPr>
            <p:ph type="sldNum" sz="quarter" idx="10"/>
          </p:nvPr>
        </p:nvSpPr>
        <p:spPr/>
        <p:txBody>
          <a:bodyPr/>
          <a:lstStyle/>
          <a:p>
            <a:pPr defTabSz="914377"/>
            <a:fld id="{3FD999D4-B456-9943-89B7-30D56181CE18}" type="slidenum">
              <a:rPr lang="en-US" smtClean="0"/>
              <a:pPr defTabSz="914377"/>
              <a:t>35</a:t>
            </a:fld>
            <a:endParaRPr lang="en-US" dirty="0"/>
          </a:p>
        </p:txBody>
      </p:sp>
      <p:sp>
        <p:nvSpPr>
          <p:cNvPr id="3" name="Footer Placeholder 2">
            <a:extLst>
              <a:ext uri="{FF2B5EF4-FFF2-40B4-BE49-F238E27FC236}">
                <a16:creationId xmlns:a16="http://schemas.microsoft.com/office/drawing/2014/main" id="{908E4683-B596-3D4F-856F-5EC5AE774F8D}"/>
              </a:ext>
            </a:extLst>
          </p:cNvPr>
          <p:cNvSpPr>
            <a:spLocks noGrp="1"/>
          </p:cNvSpPr>
          <p:nvPr>
            <p:ph type="ftr" sz="quarter" idx="11"/>
          </p:nvPr>
        </p:nvSpPr>
        <p:spPr/>
        <p:txBody>
          <a:bodyPr/>
          <a:lstStyle/>
          <a:p>
            <a:pPr defTabSz="914377"/>
            <a:r>
              <a:rPr lang="en-US"/>
              <a:t>IBM Watson AI / Watson &amp; Cloud Platform Expert Services / December 2018 / © 2018 IBM Corporation</a:t>
            </a:r>
            <a:endParaRPr lang="en-US" dirty="0"/>
          </a:p>
        </p:txBody>
      </p:sp>
    </p:spTree>
    <p:extLst>
      <p:ext uri="{BB962C8B-B14F-4D97-AF65-F5344CB8AC3E}">
        <p14:creationId xmlns:p14="http://schemas.microsoft.com/office/powerpoint/2010/main" val="123015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charset="0"/>
                <a:cs typeface="Arial" charset="0"/>
              </a:rPr>
              <a:t>IBM Watson AI / Watson &amp; Cloud Platform Expert Services / December 2018 / © 2018 IBM Corporation</a:t>
            </a:r>
          </a:p>
        </p:txBody>
      </p:sp>
      <p:sp>
        <p:nvSpPr>
          <p:cNvPr id="6" name="Title 5"/>
          <p:cNvSpPr>
            <a:spLocks noGrp="1"/>
          </p:cNvSpPr>
          <p:nvPr>
            <p:ph type="title"/>
          </p:nvPr>
        </p:nvSpPr>
        <p:spPr/>
        <p:txBody>
          <a:bodyPr/>
          <a:lstStyle/>
          <a:p>
            <a:r>
              <a:rPr lang="en-US" dirty="0"/>
              <a:t>Lab Session – Refine Data – Understand the baseline</a:t>
            </a:r>
            <a:endParaRPr lang="en-US" dirty="0">
              <a:solidFill>
                <a:schemeClr val="accent4"/>
              </a:solidFill>
            </a:endParaRPr>
          </a:p>
        </p:txBody>
      </p:sp>
      <p:sp>
        <p:nvSpPr>
          <p:cNvPr id="7" name="Text Placeholder 6"/>
          <p:cNvSpPr>
            <a:spLocks noGrp="1"/>
          </p:cNvSpPr>
          <p:nvPr>
            <p:ph type="body" sz="quarter" idx="12"/>
          </p:nvPr>
        </p:nvSpPr>
        <p:spPr>
          <a:xfrm>
            <a:off x="304800" y="1498600"/>
            <a:ext cx="11582400" cy="4859670"/>
          </a:xfrm>
        </p:spPr>
        <p:txBody>
          <a:bodyPr/>
          <a:lstStyle/>
          <a:p>
            <a:r>
              <a:rPr lang="en-US" dirty="0"/>
              <a:t>Using the loan file provided the data scientist and data engineer have made the following observations:</a:t>
            </a:r>
          </a:p>
          <a:p>
            <a:endParaRPr lang="en-US" dirty="0"/>
          </a:p>
          <a:p>
            <a:r>
              <a:rPr lang="en-US" b="1" dirty="0"/>
              <a:t>Numeric Data</a:t>
            </a:r>
          </a:p>
          <a:p>
            <a:pPr lvl="0"/>
            <a:r>
              <a:rPr lang="en-GB" dirty="0"/>
              <a:t>Task 1 : Term needs to be converted into an Integer, move “months”</a:t>
            </a:r>
            <a:endParaRPr lang="en-US" dirty="0"/>
          </a:p>
          <a:p>
            <a:pPr lvl="0"/>
            <a:r>
              <a:rPr lang="en-GB" dirty="0"/>
              <a:t>Task 2: </a:t>
            </a:r>
            <a:r>
              <a:rPr lang="en-GB" dirty="0" err="1"/>
              <a:t>Int_rate</a:t>
            </a:r>
            <a:r>
              <a:rPr lang="en-GB" dirty="0"/>
              <a:t> needs the % removed</a:t>
            </a:r>
            <a:endParaRPr lang="en-US" dirty="0"/>
          </a:p>
          <a:p>
            <a:pPr lvl="0"/>
            <a:r>
              <a:rPr lang="en-GB" dirty="0"/>
              <a:t>Task 3: </a:t>
            </a:r>
            <a:r>
              <a:rPr lang="en-GB" dirty="0" err="1"/>
              <a:t>Emp_length</a:t>
            </a:r>
            <a:r>
              <a:rPr lang="en-GB" dirty="0"/>
              <a:t> needs to be converted into an integer</a:t>
            </a:r>
            <a:endParaRPr lang="en-US" dirty="0"/>
          </a:p>
          <a:p>
            <a:pPr lvl="0"/>
            <a:r>
              <a:rPr lang="en-GB" dirty="0"/>
              <a:t>Task 4: </a:t>
            </a:r>
            <a:r>
              <a:rPr lang="en-GB" dirty="0" err="1"/>
              <a:t>Home_ownership</a:t>
            </a:r>
            <a:r>
              <a:rPr lang="en-GB" dirty="0"/>
              <a:t>, Loan Status  need to be turned into an integer</a:t>
            </a:r>
            <a:endParaRPr lang="en-US" dirty="0"/>
          </a:p>
          <a:p>
            <a:pPr lvl="0"/>
            <a:r>
              <a:rPr lang="en-GB" dirty="0"/>
              <a:t>Task 5: </a:t>
            </a:r>
            <a:r>
              <a:rPr lang="en-GB" dirty="0" err="1"/>
              <a:t>Mths_since_last_delinq</a:t>
            </a:r>
            <a:r>
              <a:rPr lang="en-GB" dirty="0"/>
              <a:t> needs to be categorised</a:t>
            </a:r>
          </a:p>
          <a:p>
            <a:pPr lvl="0"/>
            <a:endParaRPr lang="en-GB" dirty="0"/>
          </a:p>
          <a:p>
            <a:pPr lvl="0"/>
            <a:r>
              <a:rPr lang="en-GB" b="1" dirty="0"/>
              <a:t>Categorical Data</a:t>
            </a:r>
          </a:p>
          <a:p>
            <a:pPr marL="342900" lvl="0" indent="-342900">
              <a:buFont typeface="Arial" panose="020B0604020202020204" pitchFamily="34" charset="0"/>
              <a:buChar char="•"/>
            </a:pPr>
            <a:r>
              <a:rPr lang="en-GB" dirty="0"/>
              <a:t>Click on the Profile tab</a:t>
            </a:r>
            <a:endParaRPr lang="en-US" dirty="0"/>
          </a:p>
          <a:p>
            <a:pPr marL="342900" lvl="0" indent="-342900">
              <a:buFont typeface="Arial" panose="020B0604020202020204" pitchFamily="34" charset="0"/>
              <a:buChar char="•"/>
            </a:pPr>
            <a:r>
              <a:rPr lang="en-GB" dirty="0"/>
              <a:t>View the categorical data to see what options there are</a:t>
            </a:r>
            <a:endParaRPr lang="en-US" dirty="0"/>
          </a:p>
          <a:p>
            <a:r>
              <a:rPr lang="en-GB" dirty="0"/>
              <a:t> </a:t>
            </a:r>
            <a:endParaRPr lang="en-US" dirty="0"/>
          </a:p>
          <a:p>
            <a:pPr marL="457200" lvl="0" indent="-457200">
              <a:buFont typeface="+mj-lt"/>
              <a:buAutoNum type="arabicPeriod"/>
            </a:pPr>
            <a:r>
              <a:rPr lang="en-GB" dirty="0"/>
              <a:t>Term is either 36 months or 60 months</a:t>
            </a:r>
            <a:endParaRPr lang="en-US" dirty="0"/>
          </a:p>
          <a:p>
            <a:pPr marL="457200" lvl="0" indent="-457200">
              <a:buFont typeface="+mj-lt"/>
              <a:buAutoNum type="arabicPeriod"/>
            </a:pPr>
            <a:r>
              <a:rPr lang="en-GB" dirty="0" err="1"/>
              <a:t>Emp_length</a:t>
            </a:r>
            <a:r>
              <a:rPr lang="en-GB" dirty="0"/>
              <a:t> ranges from &lt; 1 year – 10+ years</a:t>
            </a:r>
            <a:endParaRPr lang="en-US" dirty="0"/>
          </a:p>
          <a:p>
            <a:pPr marL="457200" lvl="0" indent="-457200">
              <a:buFont typeface="+mj-lt"/>
              <a:buAutoNum type="arabicPeriod"/>
            </a:pPr>
            <a:r>
              <a:rPr lang="en-GB" dirty="0" err="1"/>
              <a:t>Home_ownership</a:t>
            </a:r>
            <a:r>
              <a:rPr lang="en-GB" dirty="0"/>
              <a:t> is either RENT / MORTGAGE / OWN</a:t>
            </a:r>
            <a:endParaRPr lang="en-US" dirty="0"/>
          </a:p>
          <a:p>
            <a:pPr marL="457200" lvl="0" indent="-457200">
              <a:buFont typeface="+mj-lt"/>
              <a:buAutoNum type="arabicPeriod"/>
            </a:pPr>
            <a:r>
              <a:rPr lang="en-GB" dirty="0" err="1"/>
              <a:t>Loan_Status</a:t>
            </a:r>
            <a:r>
              <a:rPr lang="en-GB" dirty="0"/>
              <a:t> is either Fully Paid / Charged Off</a:t>
            </a:r>
            <a:endParaRPr lang="en-US" dirty="0"/>
          </a:p>
          <a:p>
            <a:pPr lvl="0"/>
            <a:endParaRPr lang="en-US" dirty="0"/>
          </a:p>
          <a:p>
            <a:endParaRPr lang="en-US" dirty="0"/>
          </a:p>
        </p:txBody>
      </p:sp>
      <p:sp>
        <p:nvSpPr>
          <p:cNvPr id="2" name="Slide Number Placeholder 1">
            <a:extLst>
              <a:ext uri="{FF2B5EF4-FFF2-40B4-BE49-F238E27FC236}">
                <a16:creationId xmlns:a16="http://schemas.microsoft.com/office/drawing/2014/main" id="{665CA299-D74C-DF49-AA78-C3FBC1601275}"/>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effectLst/>
              <a:uLnTx/>
              <a:uFillTx/>
              <a:latin typeface="IBM Plex Sans"/>
              <a:cs typeface="Arial" charset="0"/>
            </a:endParaRPr>
          </a:p>
        </p:txBody>
      </p:sp>
      <p:sp>
        <p:nvSpPr>
          <p:cNvPr id="8" name="Rectangle 7">
            <a:extLst>
              <a:ext uri="{FF2B5EF4-FFF2-40B4-BE49-F238E27FC236}">
                <a16:creationId xmlns:a16="http://schemas.microsoft.com/office/drawing/2014/main" id="{B571B446-5047-8541-A447-9C17B74F47CF}"/>
              </a:ext>
            </a:extLst>
          </p:cNvPr>
          <p:cNvSpPr/>
          <p:nvPr/>
        </p:nvSpPr>
        <p:spPr>
          <a:xfrm>
            <a:off x="9082668" y="3308129"/>
            <a:ext cx="2865863" cy="1996068"/>
          </a:xfrm>
          <a:prstGeom prst="rect">
            <a:avLst/>
          </a:prstGeom>
          <a:no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 name="Rectangle 3">
            <a:extLst>
              <a:ext uri="{FF2B5EF4-FFF2-40B4-BE49-F238E27FC236}">
                <a16:creationId xmlns:a16="http://schemas.microsoft.com/office/drawing/2014/main" id="{807B5E5D-9805-484D-A280-865B56D05C43}"/>
              </a:ext>
            </a:extLst>
          </p:cNvPr>
          <p:cNvSpPr/>
          <p:nvPr/>
        </p:nvSpPr>
        <p:spPr>
          <a:xfrm>
            <a:off x="9144000" y="3429000"/>
            <a:ext cx="2503714" cy="1754326"/>
          </a:xfrm>
          <a:prstGeom prst="rect">
            <a:avLst/>
          </a:prstGeom>
        </p:spPr>
        <p:txBody>
          <a:bodyPr wrap="square">
            <a:spAutoFit/>
          </a:bodyPr>
          <a:lstStyle/>
          <a:p>
            <a:pPr marL="298441" lvl="2" indent="0">
              <a:buNone/>
            </a:pPr>
            <a:r>
              <a:rPr lang="en-GB" dirty="0"/>
              <a:t>0 = </a:t>
            </a:r>
            <a:r>
              <a:rPr lang="en-GB" dirty="0" err="1"/>
              <a:t>isNull</a:t>
            </a:r>
            <a:endParaRPr lang="en-US" dirty="0"/>
          </a:p>
          <a:p>
            <a:pPr marL="298441" lvl="2" indent="0">
              <a:buNone/>
            </a:pPr>
            <a:r>
              <a:rPr lang="en-GB" dirty="0"/>
              <a:t>1 = 49+ months</a:t>
            </a:r>
            <a:endParaRPr lang="en-US" dirty="0"/>
          </a:p>
          <a:p>
            <a:pPr marL="298441" lvl="2" indent="0">
              <a:buNone/>
            </a:pPr>
            <a:r>
              <a:rPr lang="en-GB" dirty="0"/>
              <a:t>2 = 13 – 48 months</a:t>
            </a:r>
            <a:endParaRPr lang="en-US" dirty="0"/>
          </a:p>
          <a:p>
            <a:pPr marL="298441" lvl="2" indent="0">
              <a:buNone/>
            </a:pPr>
            <a:r>
              <a:rPr lang="en-GB" dirty="0"/>
              <a:t>3 = 7 – 12 months</a:t>
            </a:r>
            <a:endParaRPr lang="en-US" dirty="0"/>
          </a:p>
          <a:p>
            <a:pPr marL="298441" lvl="2" indent="0">
              <a:buNone/>
            </a:pPr>
            <a:r>
              <a:rPr lang="en-GB" dirty="0"/>
              <a:t>4 = 3 – 6 months</a:t>
            </a:r>
            <a:endParaRPr lang="en-US" dirty="0"/>
          </a:p>
          <a:p>
            <a:pPr marL="298441" lvl="2" indent="0">
              <a:buNone/>
            </a:pPr>
            <a:r>
              <a:rPr lang="en-GB" dirty="0"/>
              <a:t>5 = 0 – 2 months</a:t>
            </a:r>
            <a:endParaRPr lang="en-US" dirty="0"/>
          </a:p>
        </p:txBody>
      </p:sp>
    </p:spTree>
    <p:extLst>
      <p:ext uri="{BB962C8B-B14F-4D97-AF65-F5344CB8AC3E}">
        <p14:creationId xmlns:p14="http://schemas.microsoft.com/office/powerpoint/2010/main" val="135781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effectLst/>
                <a:uLnTx/>
                <a:uFillTx/>
                <a:latin typeface="IBM Plex Sans"/>
                <a:cs typeface="Arial" charset="0"/>
              </a:rPr>
              <a:t>IBM Watson AI / Watson &amp; Cloud Platform Expert Services / December 2018 / © 2018 IBM Corporation</a:t>
            </a:r>
          </a:p>
        </p:txBody>
      </p:sp>
      <p:sp>
        <p:nvSpPr>
          <p:cNvPr id="6" name="Title 5"/>
          <p:cNvSpPr>
            <a:spLocks noGrp="1"/>
          </p:cNvSpPr>
          <p:nvPr>
            <p:ph type="title"/>
          </p:nvPr>
        </p:nvSpPr>
        <p:spPr>
          <a:xfrm>
            <a:off x="304800" y="232473"/>
            <a:ext cx="11582400" cy="705553"/>
          </a:xfrm>
        </p:spPr>
        <p:txBody>
          <a:bodyPr/>
          <a:lstStyle/>
          <a:p>
            <a:r>
              <a:rPr lang="en-US" dirty="0"/>
              <a:t>Lab Session – Refine Data</a:t>
            </a:r>
            <a:br>
              <a:rPr lang="en-US" dirty="0"/>
            </a:br>
            <a:r>
              <a:rPr lang="en-GB" sz="2000" b="0" dirty="0"/>
              <a:t>Task 1 – Convert Term into an Integer</a:t>
            </a:r>
            <a:r>
              <a:rPr lang="en-US" sz="2000" b="0" dirty="0"/>
              <a:t> </a:t>
            </a:r>
            <a:endParaRPr lang="en-US" b="0" dirty="0"/>
          </a:p>
        </p:txBody>
      </p:sp>
      <p:sp>
        <p:nvSpPr>
          <p:cNvPr id="7" name="Text Placeholder 6"/>
          <p:cNvSpPr>
            <a:spLocks noGrp="1"/>
          </p:cNvSpPr>
          <p:nvPr>
            <p:ph type="body" sz="quarter" idx="12"/>
          </p:nvPr>
        </p:nvSpPr>
        <p:spPr>
          <a:xfrm>
            <a:off x="304800" y="1154225"/>
            <a:ext cx="6526067" cy="5281082"/>
          </a:xfrm>
        </p:spPr>
        <p:txBody>
          <a:bodyPr/>
          <a:lstStyle/>
          <a:p>
            <a:pPr marL="457200" indent="-457200">
              <a:buFont typeface="+mj-lt"/>
              <a:buAutoNum type="arabicPeriod"/>
            </a:pPr>
            <a:r>
              <a:rPr lang="en-GB" dirty="0"/>
              <a:t>Remove “months” from the </a:t>
            </a:r>
            <a:r>
              <a:rPr lang="en-GB" dirty="0">
                <a:solidFill>
                  <a:schemeClr val="accent2"/>
                </a:solidFill>
              </a:rPr>
              <a:t>term</a:t>
            </a:r>
            <a:r>
              <a:rPr lang="en-GB" dirty="0"/>
              <a:t> String</a:t>
            </a:r>
            <a:endParaRPr lang="en-US" dirty="0"/>
          </a:p>
          <a:p>
            <a:pPr marL="573612" lvl="1" indent="-342900">
              <a:buFont typeface="Arial" panose="020B0604020202020204" pitchFamily="34" charset="0"/>
              <a:buChar char="•"/>
            </a:pPr>
            <a:r>
              <a:rPr lang="en-GB" dirty="0"/>
              <a:t>Click on Operation</a:t>
            </a:r>
            <a:endParaRPr lang="en-US" dirty="0"/>
          </a:p>
          <a:p>
            <a:pPr marL="573612" lvl="1" indent="-342900">
              <a:buFont typeface="Arial" panose="020B0604020202020204" pitchFamily="34" charset="0"/>
              <a:buChar char="•"/>
            </a:pPr>
            <a:r>
              <a:rPr lang="en-GB" dirty="0"/>
              <a:t>Under the Cleanse options select “</a:t>
            </a:r>
            <a:r>
              <a:rPr lang="en-GB" dirty="0">
                <a:solidFill>
                  <a:schemeClr val="accent6">
                    <a:lumMod val="75000"/>
                  </a:schemeClr>
                </a:solidFill>
              </a:rPr>
              <a:t>Replace substring</a:t>
            </a:r>
            <a:r>
              <a:rPr lang="en-GB" dirty="0"/>
              <a:t>”</a:t>
            </a:r>
            <a:endParaRPr lang="en-US" dirty="0"/>
          </a:p>
          <a:p>
            <a:pPr marL="573612" lvl="1" indent="-342900">
              <a:buFont typeface="Arial" panose="020B0604020202020204" pitchFamily="34" charset="0"/>
              <a:buChar char="•"/>
            </a:pPr>
            <a:r>
              <a:rPr lang="en-GB" dirty="0"/>
              <a:t>Select the “</a:t>
            </a:r>
            <a:r>
              <a:rPr lang="en-GB" dirty="0">
                <a:solidFill>
                  <a:schemeClr val="accent2"/>
                </a:solidFill>
              </a:rPr>
              <a:t>term</a:t>
            </a:r>
            <a:r>
              <a:rPr lang="en-GB" dirty="0"/>
              <a:t>” column and press next</a:t>
            </a:r>
            <a:endParaRPr lang="en-US" dirty="0"/>
          </a:p>
          <a:p>
            <a:pPr marL="573612" lvl="1" indent="-342900">
              <a:buFont typeface="Arial" panose="020B0604020202020204" pitchFamily="34" charset="0"/>
              <a:buChar char="•"/>
            </a:pPr>
            <a:r>
              <a:rPr lang="en-GB" dirty="0"/>
              <a:t>Type in “ </a:t>
            </a:r>
            <a:r>
              <a:rPr lang="en-GB" dirty="0">
                <a:solidFill>
                  <a:schemeClr val="accent2"/>
                </a:solidFill>
              </a:rPr>
              <a:t>months</a:t>
            </a:r>
            <a:r>
              <a:rPr lang="en-GB" dirty="0"/>
              <a:t>” for the value (note the blank in front of months) </a:t>
            </a:r>
            <a:endParaRPr lang="en-US" dirty="0"/>
          </a:p>
          <a:p>
            <a:pPr marL="573612" lvl="1" indent="-342900">
              <a:buFont typeface="Arial" panose="020B0604020202020204" pitchFamily="34" charset="0"/>
              <a:buChar char="•"/>
            </a:pPr>
            <a:r>
              <a:rPr lang="en-GB" dirty="0"/>
              <a:t>Click on replacement string, but leave blank</a:t>
            </a:r>
            <a:endParaRPr lang="en-US" dirty="0"/>
          </a:p>
          <a:p>
            <a:pPr marL="573612" lvl="1" indent="-342900">
              <a:buFont typeface="Arial" panose="020B0604020202020204" pitchFamily="34" charset="0"/>
              <a:buChar char="•"/>
            </a:pPr>
            <a:r>
              <a:rPr lang="en-GB" dirty="0"/>
              <a:t>Click Apply</a:t>
            </a:r>
            <a:endParaRPr lang="en-US" dirty="0"/>
          </a:p>
          <a:p>
            <a:endParaRPr lang="en-US" sz="1600" dirty="0"/>
          </a:p>
          <a:p>
            <a:pPr marL="457200" indent="-457200">
              <a:buFont typeface="+mj-lt"/>
              <a:buAutoNum type="arabicPeriod" startAt="2"/>
            </a:pPr>
            <a:r>
              <a:rPr lang="en-GB" dirty="0"/>
              <a:t>Convert into an Integer</a:t>
            </a:r>
            <a:endParaRPr lang="en-US" dirty="0"/>
          </a:p>
          <a:p>
            <a:pPr marL="573612" lvl="1" indent="-342900">
              <a:buFont typeface="Arial" panose="020B0604020202020204" pitchFamily="34" charset="0"/>
              <a:buChar char="•"/>
            </a:pPr>
            <a:r>
              <a:rPr lang="en-GB" dirty="0"/>
              <a:t>Click on Operation</a:t>
            </a:r>
            <a:endParaRPr lang="en-US" dirty="0"/>
          </a:p>
          <a:p>
            <a:pPr marL="573612" lvl="1" indent="-342900">
              <a:buFont typeface="Arial" panose="020B0604020202020204" pitchFamily="34" charset="0"/>
              <a:buChar char="•"/>
            </a:pPr>
            <a:r>
              <a:rPr lang="en-GB" dirty="0"/>
              <a:t>Under Frequently Used select “Convert column type”</a:t>
            </a:r>
            <a:endParaRPr lang="en-US" dirty="0"/>
          </a:p>
          <a:p>
            <a:pPr marL="573612" lvl="1" indent="-342900">
              <a:buFont typeface="Arial" panose="020B0604020202020204" pitchFamily="34" charset="0"/>
              <a:buChar char="•"/>
            </a:pPr>
            <a:r>
              <a:rPr lang="en-GB" dirty="0"/>
              <a:t>There is no need to select a column because </a:t>
            </a:r>
            <a:r>
              <a:rPr lang="en-GB" dirty="0">
                <a:solidFill>
                  <a:schemeClr val="accent2"/>
                </a:solidFill>
              </a:rPr>
              <a:t>term</a:t>
            </a:r>
            <a:r>
              <a:rPr lang="en-GB" dirty="0"/>
              <a:t> is already selected</a:t>
            </a:r>
            <a:endParaRPr lang="en-US" dirty="0"/>
          </a:p>
          <a:p>
            <a:pPr marL="573612" lvl="1" indent="-342900">
              <a:buFont typeface="Arial" panose="020B0604020202020204" pitchFamily="34" charset="0"/>
              <a:buChar char="•"/>
            </a:pPr>
            <a:r>
              <a:rPr lang="en-GB" dirty="0"/>
              <a:t>Select the type to be Integer</a:t>
            </a:r>
            <a:endParaRPr lang="en-US" dirty="0"/>
          </a:p>
          <a:p>
            <a:endParaRPr lang="en-US" sz="1600"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effectLst/>
              <a:uLnTx/>
              <a:uFillTx/>
              <a:latin typeface="IBM Plex Sans"/>
              <a:cs typeface="Arial" charset="0"/>
            </a:endParaRPr>
          </a:p>
        </p:txBody>
      </p:sp>
      <p:pic>
        <p:nvPicPr>
          <p:cNvPr id="5" name="Picture 4">
            <a:extLst>
              <a:ext uri="{FF2B5EF4-FFF2-40B4-BE49-F238E27FC236}">
                <a16:creationId xmlns:a16="http://schemas.microsoft.com/office/drawing/2014/main" id="{783D8244-6DBC-4FF6-9121-4A6724DE2BD6}"/>
              </a:ext>
            </a:extLst>
          </p:cNvPr>
          <p:cNvPicPr>
            <a:picLocks noChangeAspect="1"/>
          </p:cNvPicPr>
          <p:nvPr/>
        </p:nvPicPr>
        <p:blipFill>
          <a:blip r:embed="rId3"/>
          <a:stretch>
            <a:fillRect/>
          </a:stretch>
        </p:blipFill>
        <p:spPr>
          <a:xfrm>
            <a:off x="8334452" y="2248192"/>
            <a:ext cx="1141543" cy="4079015"/>
          </a:xfrm>
          <a:prstGeom prst="rect">
            <a:avLst/>
          </a:prstGeom>
        </p:spPr>
      </p:pic>
      <p:sp>
        <p:nvSpPr>
          <p:cNvPr id="8" name="Rectangle 7">
            <a:extLst>
              <a:ext uri="{FF2B5EF4-FFF2-40B4-BE49-F238E27FC236}">
                <a16:creationId xmlns:a16="http://schemas.microsoft.com/office/drawing/2014/main" id="{EC8A0DA6-64AE-6244-9D90-3F3766702EFF}"/>
              </a:ext>
            </a:extLst>
          </p:cNvPr>
          <p:cNvSpPr/>
          <p:nvPr/>
        </p:nvSpPr>
        <p:spPr>
          <a:xfrm>
            <a:off x="7782340" y="1298808"/>
            <a:ext cx="4075044" cy="5244599"/>
          </a:xfrm>
          <a:prstGeom prst="rect">
            <a:avLst/>
          </a:prstGeom>
          <a:no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Rectangle 8">
            <a:extLst>
              <a:ext uri="{FF2B5EF4-FFF2-40B4-BE49-F238E27FC236}">
                <a16:creationId xmlns:a16="http://schemas.microsoft.com/office/drawing/2014/main" id="{B2A95BB3-2226-DF4A-B42E-2B523AF2C20D}"/>
              </a:ext>
            </a:extLst>
          </p:cNvPr>
          <p:cNvSpPr/>
          <p:nvPr/>
        </p:nvSpPr>
        <p:spPr>
          <a:xfrm>
            <a:off x="8334452" y="1838259"/>
            <a:ext cx="1016315" cy="398205"/>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0" name="Rectangle 9">
            <a:extLst>
              <a:ext uri="{FF2B5EF4-FFF2-40B4-BE49-F238E27FC236}">
                <a16:creationId xmlns:a16="http://schemas.microsoft.com/office/drawing/2014/main" id="{2F7CFCF4-549F-F94F-98A4-CD04CDEEFDEE}"/>
              </a:ext>
            </a:extLst>
          </p:cNvPr>
          <p:cNvSpPr/>
          <p:nvPr/>
        </p:nvSpPr>
        <p:spPr>
          <a:xfrm>
            <a:off x="10302240" y="1867132"/>
            <a:ext cx="1016315" cy="369332"/>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1" name="TextBox 10">
            <a:extLst>
              <a:ext uri="{FF2B5EF4-FFF2-40B4-BE49-F238E27FC236}">
                <a16:creationId xmlns:a16="http://schemas.microsoft.com/office/drawing/2014/main" id="{83172E82-8C23-B541-8B4E-1A90BD34790F}"/>
              </a:ext>
            </a:extLst>
          </p:cNvPr>
          <p:cNvSpPr txBox="1"/>
          <p:nvPr/>
        </p:nvSpPr>
        <p:spPr>
          <a:xfrm>
            <a:off x="8446303" y="1867132"/>
            <a:ext cx="785793" cy="369332"/>
          </a:xfrm>
          <a:prstGeom prst="rect">
            <a:avLst/>
          </a:prstGeom>
          <a:noFill/>
        </p:spPr>
        <p:txBody>
          <a:bodyPr wrap="none" rtlCol="0">
            <a:spAutoFit/>
          </a:bodyPr>
          <a:lstStyle/>
          <a:p>
            <a:r>
              <a:rPr lang="en-US" dirty="0">
                <a:solidFill>
                  <a:schemeClr val="bg2"/>
                </a:solidFill>
              </a:rPr>
              <a:t>AS-IS</a:t>
            </a:r>
          </a:p>
        </p:txBody>
      </p:sp>
      <p:sp>
        <p:nvSpPr>
          <p:cNvPr id="12" name="TextBox 11">
            <a:extLst>
              <a:ext uri="{FF2B5EF4-FFF2-40B4-BE49-F238E27FC236}">
                <a16:creationId xmlns:a16="http://schemas.microsoft.com/office/drawing/2014/main" id="{1E4DAE78-92FE-E044-9421-C8AA39683F88}"/>
              </a:ext>
            </a:extLst>
          </p:cNvPr>
          <p:cNvSpPr txBox="1"/>
          <p:nvPr/>
        </p:nvSpPr>
        <p:spPr>
          <a:xfrm>
            <a:off x="10403073" y="1867695"/>
            <a:ext cx="814647" cy="369332"/>
          </a:xfrm>
          <a:prstGeom prst="rect">
            <a:avLst/>
          </a:prstGeom>
          <a:noFill/>
        </p:spPr>
        <p:txBody>
          <a:bodyPr wrap="none" rtlCol="0">
            <a:spAutoFit/>
          </a:bodyPr>
          <a:lstStyle/>
          <a:p>
            <a:r>
              <a:rPr lang="en-US" dirty="0">
                <a:solidFill>
                  <a:schemeClr val="bg2"/>
                </a:solidFill>
              </a:rPr>
              <a:t>To-Be</a:t>
            </a:r>
          </a:p>
        </p:txBody>
      </p:sp>
      <p:pic>
        <p:nvPicPr>
          <p:cNvPr id="4" name="Picture 3">
            <a:extLst>
              <a:ext uri="{FF2B5EF4-FFF2-40B4-BE49-F238E27FC236}">
                <a16:creationId xmlns:a16="http://schemas.microsoft.com/office/drawing/2014/main" id="{14E88666-68DB-3040-960F-CFBF827286B4}"/>
              </a:ext>
            </a:extLst>
          </p:cNvPr>
          <p:cNvPicPr>
            <a:picLocks noChangeAspect="1"/>
          </p:cNvPicPr>
          <p:nvPr/>
        </p:nvPicPr>
        <p:blipFill>
          <a:blip r:embed="rId4"/>
          <a:stretch>
            <a:fillRect/>
          </a:stretch>
        </p:blipFill>
        <p:spPr>
          <a:xfrm>
            <a:off x="10176105" y="2457427"/>
            <a:ext cx="1268581" cy="3660543"/>
          </a:xfrm>
          <a:prstGeom prst="rect">
            <a:avLst/>
          </a:prstGeom>
        </p:spPr>
      </p:pic>
    </p:spTree>
    <p:extLst>
      <p:ext uri="{BB962C8B-B14F-4D97-AF65-F5344CB8AC3E}">
        <p14:creationId xmlns:p14="http://schemas.microsoft.com/office/powerpoint/2010/main" val="344252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E3EA0FD-ECC0-AC4C-B682-1358D596D68A}"/>
              </a:ext>
            </a:extLst>
          </p:cNvPr>
          <p:cNvSpPr/>
          <p:nvPr/>
        </p:nvSpPr>
        <p:spPr>
          <a:xfrm>
            <a:off x="7881731" y="1282148"/>
            <a:ext cx="4075044" cy="5244599"/>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7" name="Rectangle 16">
            <a:extLst>
              <a:ext uri="{FF2B5EF4-FFF2-40B4-BE49-F238E27FC236}">
                <a16:creationId xmlns:a16="http://schemas.microsoft.com/office/drawing/2014/main" id="{AAC7ED06-F0C0-5A4C-8230-0C7FF0BC12F6}"/>
              </a:ext>
            </a:extLst>
          </p:cNvPr>
          <p:cNvSpPr/>
          <p:nvPr/>
        </p:nvSpPr>
        <p:spPr>
          <a:xfrm>
            <a:off x="8334452" y="1838259"/>
            <a:ext cx="1016315" cy="398205"/>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6" name="Rectangle 15">
            <a:extLst>
              <a:ext uri="{FF2B5EF4-FFF2-40B4-BE49-F238E27FC236}">
                <a16:creationId xmlns:a16="http://schemas.microsoft.com/office/drawing/2014/main" id="{F3980F3F-7D9D-7B44-BA82-8CDB4AD656E4}"/>
              </a:ext>
            </a:extLst>
          </p:cNvPr>
          <p:cNvSpPr/>
          <p:nvPr/>
        </p:nvSpPr>
        <p:spPr>
          <a:xfrm>
            <a:off x="10302240" y="1867132"/>
            <a:ext cx="1016315" cy="369332"/>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a:cs typeface="Arial" charset="0"/>
            </a:endParaRPr>
          </a:p>
        </p:txBody>
      </p:sp>
      <p:sp>
        <p:nvSpPr>
          <p:cNvPr id="6" name="Title 5"/>
          <p:cNvSpPr>
            <a:spLocks noGrp="1"/>
          </p:cNvSpPr>
          <p:nvPr>
            <p:ph type="title"/>
          </p:nvPr>
        </p:nvSpPr>
        <p:spPr>
          <a:xfrm>
            <a:off x="304800" y="268224"/>
            <a:ext cx="11582400" cy="705553"/>
          </a:xfrm>
        </p:spPr>
        <p:txBody>
          <a:bodyPr/>
          <a:lstStyle/>
          <a:p>
            <a:r>
              <a:rPr lang="en-US" dirty="0"/>
              <a:t>Lab Session – Refine Data</a:t>
            </a:r>
            <a:br>
              <a:rPr lang="en-US" dirty="0"/>
            </a:br>
            <a:r>
              <a:rPr lang="en-US" sz="2000" b="0" dirty="0"/>
              <a:t>Task 2 – Remove the % from interest rate and convert into a decimal between 0 and 1</a:t>
            </a:r>
            <a:endParaRPr lang="en-US" b="0" dirty="0"/>
          </a:p>
        </p:txBody>
      </p:sp>
      <p:sp>
        <p:nvSpPr>
          <p:cNvPr id="7" name="Text Placeholder 6"/>
          <p:cNvSpPr>
            <a:spLocks noGrp="1"/>
          </p:cNvSpPr>
          <p:nvPr>
            <p:ph type="body" sz="quarter" idx="12"/>
          </p:nvPr>
        </p:nvSpPr>
        <p:spPr>
          <a:xfrm>
            <a:off x="304800" y="1154225"/>
            <a:ext cx="7407965" cy="5281082"/>
          </a:xfrm>
        </p:spPr>
        <p:txBody>
          <a:bodyPr/>
          <a:lstStyle/>
          <a:p>
            <a:pPr marL="457200" indent="-457200">
              <a:buFont typeface="+mj-lt"/>
              <a:buAutoNum type="arabicPeriod"/>
            </a:pPr>
            <a:r>
              <a:rPr lang="en-GB" dirty="0"/>
              <a:t>Remove the % sign from the </a:t>
            </a:r>
            <a:r>
              <a:rPr lang="en-GB" dirty="0" err="1">
                <a:solidFill>
                  <a:schemeClr val="accent2"/>
                </a:solidFill>
              </a:rPr>
              <a:t>int_rate</a:t>
            </a:r>
            <a:r>
              <a:rPr lang="en-GB" dirty="0"/>
              <a:t> string</a:t>
            </a:r>
            <a:endParaRPr lang="en-US" dirty="0"/>
          </a:p>
          <a:p>
            <a:pPr marL="573612" lvl="1" indent="-342900">
              <a:buFont typeface="Arial" panose="020B0604020202020204" pitchFamily="34" charset="0"/>
              <a:buChar char="•"/>
            </a:pPr>
            <a:r>
              <a:rPr lang="en-GB" sz="2000" dirty="0"/>
              <a:t>Click on Operation</a:t>
            </a:r>
            <a:endParaRPr lang="en-US" sz="2000" dirty="0"/>
          </a:p>
          <a:p>
            <a:pPr marL="573612" lvl="1" indent="-342900">
              <a:buFont typeface="Arial" panose="020B0604020202020204" pitchFamily="34" charset="0"/>
              <a:buChar char="•"/>
            </a:pPr>
            <a:r>
              <a:rPr lang="en-GB" sz="2000" dirty="0"/>
              <a:t>Under the Cleanse options select “</a:t>
            </a:r>
            <a:r>
              <a:rPr lang="en-GB" sz="2000" dirty="0">
                <a:solidFill>
                  <a:schemeClr val="accent2"/>
                </a:solidFill>
              </a:rPr>
              <a:t>Replace substring</a:t>
            </a:r>
            <a:r>
              <a:rPr lang="en-GB" sz="2000" dirty="0"/>
              <a:t>”</a:t>
            </a:r>
            <a:endParaRPr lang="en-US" sz="2000" dirty="0"/>
          </a:p>
          <a:p>
            <a:pPr marL="573612" lvl="1" indent="-342900">
              <a:buFont typeface="Arial" panose="020B0604020202020204" pitchFamily="34" charset="0"/>
              <a:buChar char="•"/>
            </a:pPr>
            <a:r>
              <a:rPr lang="en-GB" sz="2000" dirty="0"/>
              <a:t>Select “Change Column Selection” and select “</a:t>
            </a:r>
            <a:r>
              <a:rPr lang="en-GB" sz="2000" dirty="0" err="1">
                <a:solidFill>
                  <a:schemeClr val="accent2"/>
                </a:solidFill>
              </a:rPr>
              <a:t>int_rate</a:t>
            </a:r>
            <a:r>
              <a:rPr lang="en-GB" sz="2000" dirty="0"/>
              <a:t>” and press next</a:t>
            </a:r>
            <a:endParaRPr lang="en-US" sz="2000" dirty="0"/>
          </a:p>
          <a:p>
            <a:pPr marL="573612" lvl="1" indent="-342900">
              <a:buFont typeface="Arial" panose="020B0604020202020204" pitchFamily="34" charset="0"/>
              <a:buChar char="•"/>
            </a:pPr>
            <a:r>
              <a:rPr lang="en-GB" sz="2000" dirty="0"/>
              <a:t>Type in </a:t>
            </a:r>
            <a:r>
              <a:rPr lang="en-GB" sz="2000" dirty="0">
                <a:solidFill>
                  <a:schemeClr val="accent2"/>
                </a:solidFill>
              </a:rPr>
              <a:t>%</a:t>
            </a:r>
            <a:r>
              <a:rPr lang="en-GB" sz="2000" dirty="0"/>
              <a:t> for the value and leave the replacement string blank</a:t>
            </a:r>
            <a:endParaRPr lang="en-US" sz="2000" dirty="0"/>
          </a:p>
          <a:p>
            <a:endParaRPr lang="en-US" sz="1600" dirty="0"/>
          </a:p>
          <a:p>
            <a:pPr marL="457200" indent="-457200">
              <a:buFont typeface="+mj-lt"/>
              <a:buAutoNum type="arabicPeriod" startAt="2"/>
            </a:pPr>
            <a:r>
              <a:rPr lang="en-GB" dirty="0"/>
              <a:t>Convert into a decimal</a:t>
            </a:r>
            <a:r>
              <a:rPr lang="en-US" dirty="0"/>
              <a:t> </a:t>
            </a:r>
          </a:p>
          <a:p>
            <a:pPr marL="573612" lvl="1" indent="-342900">
              <a:buFont typeface="Arial" panose="020B0604020202020204" pitchFamily="34" charset="0"/>
              <a:buChar char="•"/>
            </a:pPr>
            <a:r>
              <a:rPr lang="en-GB" sz="2000" dirty="0"/>
              <a:t>Click on Operation</a:t>
            </a:r>
            <a:endParaRPr lang="en-US" sz="2000" dirty="0"/>
          </a:p>
          <a:p>
            <a:pPr marL="573612" lvl="1" indent="-342900">
              <a:buFont typeface="Arial" panose="020B0604020202020204" pitchFamily="34" charset="0"/>
              <a:buChar char="•"/>
            </a:pPr>
            <a:r>
              <a:rPr lang="en-GB" sz="2000" dirty="0"/>
              <a:t>Under Frequently Used select “</a:t>
            </a:r>
            <a:r>
              <a:rPr lang="en-GB" sz="2000" dirty="0">
                <a:solidFill>
                  <a:schemeClr val="accent2"/>
                </a:solidFill>
              </a:rPr>
              <a:t>Convert column type</a:t>
            </a:r>
            <a:r>
              <a:rPr lang="en-GB" sz="2000" dirty="0"/>
              <a:t>”</a:t>
            </a:r>
            <a:endParaRPr lang="en-US" sz="2000" dirty="0"/>
          </a:p>
          <a:p>
            <a:pPr marL="573612" lvl="1" indent="-342900">
              <a:buFont typeface="Arial" panose="020B0604020202020204" pitchFamily="34" charset="0"/>
              <a:buChar char="•"/>
            </a:pPr>
            <a:r>
              <a:rPr lang="en-GB" sz="2000" dirty="0"/>
              <a:t>Select </a:t>
            </a:r>
            <a:r>
              <a:rPr lang="en-GB" sz="2000" dirty="0">
                <a:solidFill>
                  <a:schemeClr val="accent2"/>
                </a:solidFill>
              </a:rPr>
              <a:t>Decimal</a:t>
            </a:r>
            <a:r>
              <a:rPr lang="en-GB" sz="2000" dirty="0"/>
              <a:t> and Apply</a:t>
            </a:r>
            <a:endParaRPr lang="en-US" sz="2000" dirty="0"/>
          </a:p>
          <a:p>
            <a:endParaRPr lang="en-US" sz="1600" dirty="0"/>
          </a:p>
          <a:p>
            <a:pPr marL="457200" indent="-457200">
              <a:buFont typeface="+mj-lt"/>
              <a:buAutoNum type="arabicPeriod" startAt="3"/>
            </a:pPr>
            <a:r>
              <a:rPr lang="en-GB" dirty="0"/>
              <a:t>Divide by 100 to convert into a value between 0 and 1</a:t>
            </a:r>
            <a:r>
              <a:rPr lang="en-US" dirty="0"/>
              <a:t> </a:t>
            </a:r>
          </a:p>
          <a:p>
            <a:pPr marL="573612" lvl="1" indent="-342900">
              <a:buFont typeface="Arial" panose="020B0604020202020204" pitchFamily="34" charset="0"/>
              <a:buChar char="•"/>
            </a:pPr>
            <a:r>
              <a:rPr lang="en-GB" sz="2000" dirty="0"/>
              <a:t>Under Frequently Used select “</a:t>
            </a:r>
            <a:r>
              <a:rPr lang="en-GB" sz="2000" dirty="0">
                <a:solidFill>
                  <a:schemeClr val="accent2"/>
                </a:solidFill>
              </a:rPr>
              <a:t>Calculate</a:t>
            </a:r>
            <a:r>
              <a:rPr lang="en-GB" sz="2000" dirty="0"/>
              <a:t>”</a:t>
            </a:r>
            <a:endParaRPr lang="en-US" sz="2000" dirty="0"/>
          </a:p>
          <a:p>
            <a:pPr marL="573612" lvl="1" indent="-342900">
              <a:buFont typeface="Arial" panose="020B0604020202020204" pitchFamily="34" charset="0"/>
              <a:buChar char="•"/>
            </a:pPr>
            <a:r>
              <a:rPr lang="en-GB" sz="2000" dirty="0"/>
              <a:t>Select the </a:t>
            </a:r>
            <a:r>
              <a:rPr lang="en-GB" sz="2000" dirty="0">
                <a:solidFill>
                  <a:schemeClr val="accent2"/>
                </a:solidFill>
              </a:rPr>
              <a:t>Division Operator</a:t>
            </a:r>
            <a:endParaRPr lang="en-US" sz="2000" dirty="0">
              <a:solidFill>
                <a:schemeClr val="accent2"/>
              </a:solidFill>
            </a:endParaRPr>
          </a:p>
          <a:p>
            <a:pPr marL="573612" lvl="1" indent="-342900">
              <a:buFont typeface="Arial" panose="020B0604020202020204" pitchFamily="34" charset="0"/>
              <a:buChar char="•"/>
            </a:pPr>
            <a:r>
              <a:rPr lang="en-GB" sz="2000" dirty="0"/>
              <a:t>Type the value of </a:t>
            </a:r>
            <a:r>
              <a:rPr lang="en-GB" sz="2000" dirty="0">
                <a:solidFill>
                  <a:schemeClr val="accent2"/>
                </a:solidFill>
              </a:rPr>
              <a:t>100</a:t>
            </a:r>
            <a:r>
              <a:rPr lang="en-GB" sz="2000" dirty="0"/>
              <a:t> and press Apply</a:t>
            </a:r>
            <a:endParaRPr lang="en-US" sz="2000" dirty="0"/>
          </a:p>
          <a:p>
            <a:endParaRPr lang="en-US" sz="1600"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effectLst/>
              <a:uLnTx/>
              <a:uFillTx/>
              <a:latin typeface="IBM Plex Sans"/>
              <a:cs typeface="Arial" charset="0"/>
            </a:endParaRPr>
          </a:p>
        </p:txBody>
      </p:sp>
      <p:pic>
        <p:nvPicPr>
          <p:cNvPr id="5" name="Picture 4">
            <a:extLst>
              <a:ext uri="{FF2B5EF4-FFF2-40B4-BE49-F238E27FC236}">
                <a16:creationId xmlns:a16="http://schemas.microsoft.com/office/drawing/2014/main" id="{9EB57172-5F86-41AB-9BC0-F5D18F7C4878}"/>
              </a:ext>
            </a:extLst>
          </p:cNvPr>
          <p:cNvPicPr>
            <a:picLocks noChangeAspect="1"/>
          </p:cNvPicPr>
          <p:nvPr/>
        </p:nvPicPr>
        <p:blipFill>
          <a:blip r:embed="rId3"/>
          <a:stretch>
            <a:fillRect/>
          </a:stretch>
        </p:blipFill>
        <p:spPr>
          <a:xfrm>
            <a:off x="10262712" y="2236464"/>
            <a:ext cx="1132226" cy="3646895"/>
          </a:xfrm>
          <a:prstGeom prst="rect">
            <a:avLst/>
          </a:prstGeom>
        </p:spPr>
      </p:pic>
      <p:pic>
        <p:nvPicPr>
          <p:cNvPr id="9" name="Picture 8">
            <a:extLst>
              <a:ext uri="{FF2B5EF4-FFF2-40B4-BE49-F238E27FC236}">
                <a16:creationId xmlns:a16="http://schemas.microsoft.com/office/drawing/2014/main" id="{1521881B-D384-48FF-B23D-19131FDCD127}"/>
              </a:ext>
            </a:extLst>
          </p:cNvPr>
          <p:cNvPicPr>
            <a:picLocks noChangeAspect="1"/>
          </p:cNvPicPr>
          <p:nvPr/>
        </p:nvPicPr>
        <p:blipFill>
          <a:blip r:embed="rId4"/>
          <a:stretch>
            <a:fillRect/>
          </a:stretch>
        </p:blipFill>
        <p:spPr>
          <a:xfrm>
            <a:off x="8288675" y="2236464"/>
            <a:ext cx="1070643" cy="3536183"/>
          </a:xfrm>
          <a:prstGeom prst="rect">
            <a:avLst/>
          </a:prstGeom>
        </p:spPr>
      </p:pic>
      <p:sp>
        <p:nvSpPr>
          <p:cNvPr id="4" name="TextBox 3">
            <a:extLst>
              <a:ext uri="{FF2B5EF4-FFF2-40B4-BE49-F238E27FC236}">
                <a16:creationId xmlns:a16="http://schemas.microsoft.com/office/drawing/2014/main" id="{5A8B2E81-87C3-8644-8937-5558BD69EB9F}"/>
              </a:ext>
            </a:extLst>
          </p:cNvPr>
          <p:cNvSpPr txBox="1"/>
          <p:nvPr/>
        </p:nvSpPr>
        <p:spPr>
          <a:xfrm>
            <a:off x="8446303" y="1867132"/>
            <a:ext cx="785793" cy="369332"/>
          </a:xfrm>
          <a:prstGeom prst="rect">
            <a:avLst/>
          </a:prstGeom>
          <a:noFill/>
        </p:spPr>
        <p:txBody>
          <a:bodyPr wrap="none" rtlCol="0">
            <a:spAutoFit/>
          </a:bodyPr>
          <a:lstStyle/>
          <a:p>
            <a:r>
              <a:rPr lang="en-US" dirty="0">
                <a:solidFill>
                  <a:schemeClr val="bg2"/>
                </a:solidFill>
              </a:rPr>
              <a:t>AS-IS</a:t>
            </a:r>
          </a:p>
        </p:txBody>
      </p:sp>
      <p:sp>
        <p:nvSpPr>
          <p:cNvPr id="8" name="TextBox 7">
            <a:extLst>
              <a:ext uri="{FF2B5EF4-FFF2-40B4-BE49-F238E27FC236}">
                <a16:creationId xmlns:a16="http://schemas.microsoft.com/office/drawing/2014/main" id="{D0BBF7E6-F1E7-9947-B9F7-45B155B1686B}"/>
              </a:ext>
            </a:extLst>
          </p:cNvPr>
          <p:cNvSpPr txBox="1"/>
          <p:nvPr/>
        </p:nvSpPr>
        <p:spPr>
          <a:xfrm>
            <a:off x="10403073" y="1867695"/>
            <a:ext cx="814647" cy="369332"/>
          </a:xfrm>
          <a:prstGeom prst="rect">
            <a:avLst/>
          </a:prstGeom>
          <a:noFill/>
        </p:spPr>
        <p:txBody>
          <a:bodyPr wrap="none" rtlCol="0">
            <a:spAutoFit/>
          </a:bodyPr>
          <a:lstStyle/>
          <a:p>
            <a:r>
              <a:rPr lang="en-US" dirty="0">
                <a:solidFill>
                  <a:schemeClr val="bg2"/>
                </a:solidFill>
              </a:rPr>
              <a:t>To-Be</a:t>
            </a:r>
          </a:p>
        </p:txBody>
      </p:sp>
    </p:spTree>
    <p:extLst>
      <p:ext uri="{BB962C8B-B14F-4D97-AF65-F5344CB8AC3E}">
        <p14:creationId xmlns:p14="http://schemas.microsoft.com/office/powerpoint/2010/main" val="351948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49F707-9AD8-6446-8D69-2E5142101FB2}"/>
              </a:ext>
            </a:extLst>
          </p:cNvPr>
          <p:cNvSpPr/>
          <p:nvPr/>
        </p:nvSpPr>
        <p:spPr>
          <a:xfrm>
            <a:off x="7881731" y="1154226"/>
            <a:ext cx="4075044" cy="5372522"/>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a:cs typeface="Arial" charset="0"/>
            </a:endParaRPr>
          </a:p>
        </p:txBody>
      </p:sp>
      <p:sp>
        <p:nvSpPr>
          <p:cNvPr id="6" name="Title 5"/>
          <p:cNvSpPr>
            <a:spLocks noGrp="1"/>
          </p:cNvSpPr>
          <p:nvPr>
            <p:ph type="title"/>
          </p:nvPr>
        </p:nvSpPr>
        <p:spPr>
          <a:xfrm>
            <a:off x="304800" y="268224"/>
            <a:ext cx="11582400" cy="705553"/>
          </a:xfrm>
        </p:spPr>
        <p:txBody>
          <a:bodyPr/>
          <a:lstStyle/>
          <a:p>
            <a:r>
              <a:rPr lang="en-US" dirty="0"/>
              <a:t>Lab Session – Refine Data</a:t>
            </a:r>
            <a:br>
              <a:rPr lang="en-US" dirty="0"/>
            </a:br>
            <a:r>
              <a:rPr lang="en-US" sz="2000" b="0" dirty="0"/>
              <a:t>Task 3 – Convert </a:t>
            </a:r>
            <a:r>
              <a:rPr lang="en-US" sz="2000" b="0" dirty="0" err="1"/>
              <a:t>Emp_Length</a:t>
            </a:r>
            <a:r>
              <a:rPr lang="en-US" sz="2000" b="0" dirty="0"/>
              <a:t> into a numeric categorical field</a:t>
            </a:r>
            <a:endParaRPr lang="en-US" b="0" dirty="0"/>
          </a:p>
        </p:txBody>
      </p:sp>
      <p:sp>
        <p:nvSpPr>
          <p:cNvPr id="7" name="Text Placeholder 6"/>
          <p:cNvSpPr>
            <a:spLocks noGrp="1"/>
          </p:cNvSpPr>
          <p:nvPr>
            <p:ph type="body" sz="quarter" idx="12"/>
          </p:nvPr>
        </p:nvSpPr>
        <p:spPr>
          <a:xfrm>
            <a:off x="304800" y="1154225"/>
            <a:ext cx="7476096" cy="5281082"/>
          </a:xfrm>
        </p:spPr>
        <p:txBody>
          <a:bodyPr/>
          <a:lstStyle/>
          <a:p>
            <a:r>
              <a:rPr lang="en-US" dirty="0"/>
              <a:t>First we need to decide what to do with the “&lt; 1 year” and “10+ year” values. There is a clear differentiation between “1 year” and “&lt; 1 year” and so we might choose to set </a:t>
            </a:r>
            <a:r>
              <a:rPr lang="en-US" dirty="0">
                <a:solidFill>
                  <a:srgbClr val="0070C0"/>
                </a:solidFill>
              </a:rPr>
              <a:t>“&lt;1 year” values to be 0</a:t>
            </a:r>
            <a:r>
              <a:rPr lang="en-US" dirty="0"/>
              <a:t>. Conversely there is no “10 years” and the  “10+ years” is a catch all, therefore we might decide </a:t>
            </a:r>
            <a:r>
              <a:rPr lang="en-US" dirty="0">
                <a:solidFill>
                  <a:srgbClr val="0070C0"/>
                </a:solidFill>
              </a:rPr>
              <a:t>to replace the “10+ years” with 10</a:t>
            </a:r>
            <a:r>
              <a:rPr lang="en-US" dirty="0"/>
              <a:t>.</a:t>
            </a:r>
          </a:p>
          <a:p>
            <a:endParaRPr lang="en-GB" dirty="0"/>
          </a:p>
          <a:p>
            <a:pPr marL="457200" indent="-457200">
              <a:buFont typeface="+mj-lt"/>
              <a:buAutoNum type="arabicPeriod"/>
            </a:pPr>
            <a:r>
              <a:rPr lang="en-US" dirty="0"/>
              <a:t>Derive a new field called </a:t>
            </a:r>
            <a:r>
              <a:rPr lang="en-US" dirty="0" err="1">
                <a:solidFill>
                  <a:schemeClr val="accent2"/>
                </a:solidFill>
              </a:rPr>
              <a:t>numeric_emp_length</a:t>
            </a:r>
            <a:endParaRPr lang="en-US" dirty="0">
              <a:solidFill>
                <a:schemeClr val="accent2"/>
              </a:solidFill>
            </a:endParaRPr>
          </a:p>
          <a:p>
            <a:endParaRPr lang="en-US" sz="1600" dirty="0"/>
          </a:p>
          <a:p>
            <a:pPr marL="457200" indent="-457200">
              <a:buFont typeface="+mj-lt"/>
              <a:buAutoNum type="arabicPeriod" startAt="2"/>
            </a:pPr>
            <a:r>
              <a:rPr lang="en-US" dirty="0"/>
              <a:t>Remove years and year, + and &lt; from the text</a:t>
            </a:r>
          </a:p>
          <a:p>
            <a:pPr marL="573612" lvl="1" indent="-342900">
              <a:buFont typeface="Arial" panose="020B0604020202020204" pitchFamily="34" charset="0"/>
              <a:buChar char="•"/>
            </a:pPr>
            <a:r>
              <a:rPr lang="en-GB" sz="2000" dirty="0"/>
              <a:t>Click on Operation</a:t>
            </a:r>
            <a:endParaRPr lang="en-US" sz="2000" dirty="0"/>
          </a:p>
          <a:p>
            <a:pPr marL="573612" lvl="1" indent="-342900">
              <a:buFont typeface="Arial" panose="020B0604020202020204" pitchFamily="34" charset="0"/>
              <a:buChar char="•"/>
            </a:pPr>
            <a:r>
              <a:rPr lang="en-GB" sz="2000" dirty="0"/>
              <a:t>Under the Cleanse options select “</a:t>
            </a:r>
            <a:r>
              <a:rPr lang="en-GB" sz="2000" dirty="0">
                <a:solidFill>
                  <a:schemeClr val="accent2"/>
                </a:solidFill>
              </a:rPr>
              <a:t>Replace substring</a:t>
            </a:r>
            <a:r>
              <a:rPr lang="en-GB" sz="2000" dirty="0"/>
              <a:t>”</a:t>
            </a:r>
            <a:endParaRPr lang="en-US" sz="2000" dirty="0"/>
          </a:p>
          <a:p>
            <a:pPr marL="573612" lvl="1" indent="-342900">
              <a:buFont typeface="Arial" panose="020B0604020202020204" pitchFamily="34" charset="0"/>
              <a:buChar char="•"/>
            </a:pPr>
            <a:r>
              <a:rPr lang="en-GB" sz="2000" dirty="0"/>
              <a:t>Type in </a:t>
            </a:r>
            <a:r>
              <a:rPr lang="en-GB" sz="2000" dirty="0">
                <a:solidFill>
                  <a:schemeClr val="accent2"/>
                </a:solidFill>
              </a:rPr>
              <a:t>years</a:t>
            </a:r>
            <a:r>
              <a:rPr lang="en-GB" sz="2000" dirty="0"/>
              <a:t> for the value and leave the replacement string blank</a:t>
            </a:r>
            <a:endParaRPr lang="en-US" sz="2000" dirty="0"/>
          </a:p>
          <a:p>
            <a:pPr marL="573612" lvl="1" indent="-342900">
              <a:buFont typeface="Arial" panose="020B0604020202020204" pitchFamily="34" charset="0"/>
              <a:buChar char="•"/>
            </a:pPr>
            <a:r>
              <a:rPr lang="en-GB" sz="2000" dirty="0"/>
              <a:t>Repeat and remove </a:t>
            </a:r>
            <a:r>
              <a:rPr lang="en-GB" sz="2000" dirty="0">
                <a:solidFill>
                  <a:schemeClr val="accent2"/>
                </a:solidFill>
              </a:rPr>
              <a:t>year</a:t>
            </a:r>
            <a:endParaRPr lang="en-US" sz="2000" dirty="0">
              <a:solidFill>
                <a:schemeClr val="accent2"/>
              </a:solidFill>
            </a:endParaRPr>
          </a:p>
          <a:p>
            <a:pPr marL="573612" lvl="1" indent="-342900">
              <a:buFont typeface="Arial" panose="020B0604020202020204" pitchFamily="34" charset="0"/>
              <a:buChar char="•"/>
            </a:pPr>
            <a:r>
              <a:rPr lang="en-GB" sz="2000" dirty="0"/>
              <a:t>Repeat and remove </a:t>
            </a:r>
            <a:r>
              <a:rPr lang="en-GB" sz="2000" dirty="0">
                <a:solidFill>
                  <a:schemeClr val="accent2"/>
                </a:solidFill>
              </a:rPr>
              <a:t>+</a:t>
            </a:r>
            <a:endParaRPr lang="en-US" sz="2000" dirty="0">
              <a:solidFill>
                <a:schemeClr val="accent2"/>
              </a:solidFill>
            </a:endParaRPr>
          </a:p>
          <a:p>
            <a:pPr marL="573612" lvl="1" indent="-342900">
              <a:buFont typeface="Arial" panose="020B0604020202020204" pitchFamily="34" charset="0"/>
              <a:buChar char="•"/>
            </a:pPr>
            <a:r>
              <a:rPr lang="en-GB" sz="2000" dirty="0"/>
              <a:t>Replace </a:t>
            </a:r>
            <a:r>
              <a:rPr lang="en-GB" sz="2000" dirty="0">
                <a:solidFill>
                  <a:schemeClr val="accent2"/>
                </a:solidFill>
              </a:rPr>
              <a:t>&lt; 1</a:t>
            </a:r>
            <a:r>
              <a:rPr lang="en-GB" sz="2000" dirty="0"/>
              <a:t> with 0</a:t>
            </a:r>
            <a:endParaRPr lang="en-US" sz="2000" dirty="0"/>
          </a:p>
          <a:p>
            <a:endParaRPr lang="en-US" sz="1600" dirty="0"/>
          </a:p>
          <a:p>
            <a:pPr marL="457200" indent="-457200">
              <a:buFont typeface="+mj-lt"/>
              <a:buAutoNum type="arabicPeriod" startAt="3"/>
            </a:pPr>
            <a:r>
              <a:rPr lang="en-US" dirty="0"/>
              <a:t>Convert </a:t>
            </a:r>
            <a:r>
              <a:rPr lang="en-US" dirty="0" err="1">
                <a:solidFill>
                  <a:schemeClr val="accent2"/>
                </a:solidFill>
              </a:rPr>
              <a:t>numeric_emp_length</a:t>
            </a:r>
            <a:r>
              <a:rPr lang="en-US" dirty="0"/>
              <a:t> into an </a:t>
            </a:r>
            <a:r>
              <a:rPr lang="en-US" dirty="0">
                <a:solidFill>
                  <a:schemeClr val="accent2"/>
                </a:solidFill>
              </a:rPr>
              <a:t>Integer</a:t>
            </a:r>
            <a:r>
              <a:rPr lang="en-US" dirty="0"/>
              <a:t> </a:t>
            </a:r>
          </a:p>
          <a:p>
            <a:endParaRPr lang="en-US" sz="1600"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effectLst/>
              <a:uLnTx/>
              <a:uFillTx/>
              <a:latin typeface="IBM Plex Sans"/>
              <a:cs typeface="Arial" charset="0"/>
            </a:endParaRPr>
          </a:p>
        </p:txBody>
      </p:sp>
      <p:pic>
        <p:nvPicPr>
          <p:cNvPr id="5" name="Picture 4">
            <a:extLst>
              <a:ext uri="{FF2B5EF4-FFF2-40B4-BE49-F238E27FC236}">
                <a16:creationId xmlns:a16="http://schemas.microsoft.com/office/drawing/2014/main" id="{7C1DC6F5-78F7-4D42-81FB-5EBF5D44185A}"/>
              </a:ext>
            </a:extLst>
          </p:cNvPr>
          <p:cNvPicPr>
            <a:picLocks noChangeAspect="1"/>
          </p:cNvPicPr>
          <p:nvPr/>
        </p:nvPicPr>
        <p:blipFill>
          <a:blip r:embed="rId3"/>
          <a:stretch>
            <a:fillRect/>
          </a:stretch>
        </p:blipFill>
        <p:spPr>
          <a:xfrm>
            <a:off x="8334452" y="2265337"/>
            <a:ext cx="1157192" cy="3580963"/>
          </a:xfrm>
          <a:prstGeom prst="rect">
            <a:avLst/>
          </a:prstGeom>
        </p:spPr>
      </p:pic>
      <p:pic>
        <p:nvPicPr>
          <p:cNvPr id="9" name="Picture 8">
            <a:extLst>
              <a:ext uri="{FF2B5EF4-FFF2-40B4-BE49-F238E27FC236}">
                <a16:creationId xmlns:a16="http://schemas.microsoft.com/office/drawing/2014/main" id="{B10B083D-405B-4AA1-AD42-66B2F036877C}"/>
              </a:ext>
            </a:extLst>
          </p:cNvPr>
          <p:cNvPicPr>
            <a:picLocks noChangeAspect="1"/>
          </p:cNvPicPr>
          <p:nvPr/>
        </p:nvPicPr>
        <p:blipFill>
          <a:blip r:embed="rId4"/>
          <a:stretch>
            <a:fillRect/>
          </a:stretch>
        </p:blipFill>
        <p:spPr>
          <a:xfrm>
            <a:off x="10302240" y="2544835"/>
            <a:ext cx="953786" cy="3287261"/>
          </a:xfrm>
          <a:prstGeom prst="rect">
            <a:avLst/>
          </a:prstGeom>
        </p:spPr>
      </p:pic>
      <p:sp>
        <p:nvSpPr>
          <p:cNvPr id="10" name="Rectangle 9">
            <a:extLst>
              <a:ext uri="{FF2B5EF4-FFF2-40B4-BE49-F238E27FC236}">
                <a16:creationId xmlns:a16="http://schemas.microsoft.com/office/drawing/2014/main" id="{DFFF3095-D9B8-484B-B392-7AEB23709F92}"/>
              </a:ext>
            </a:extLst>
          </p:cNvPr>
          <p:cNvSpPr/>
          <p:nvPr/>
        </p:nvSpPr>
        <p:spPr>
          <a:xfrm>
            <a:off x="8334452" y="1838259"/>
            <a:ext cx="1016315" cy="398205"/>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1" name="Rectangle 10">
            <a:extLst>
              <a:ext uri="{FF2B5EF4-FFF2-40B4-BE49-F238E27FC236}">
                <a16:creationId xmlns:a16="http://schemas.microsoft.com/office/drawing/2014/main" id="{1BA26273-F533-5C45-8213-57BF7FA6887D}"/>
              </a:ext>
            </a:extLst>
          </p:cNvPr>
          <p:cNvSpPr/>
          <p:nvPr/>
        </p:nvSpPr>
        <p:spPr>
          <a:xfrm>
            <a:off x="10302240" y="1867132"/>
            <a:ext cx="1016315" cy="369332"/>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2" name="TextBox 11">
            <a:extLst>
              <a:ext uri="{FF2B5EF4-FFF2-40B4-BE49-F238E27FC236}">
                <a16:creationId xmlns:a16="http://schemas.microsoft.com/office/drawing/2014/main" id="{BCAA4AAE-538A-634D-88A9-92C0E8D98A0A}"/>
              </a:ext>
            </a:extLst>
          </p:cNvPr>
          <p:cNvSpPr txBox="1"/>
          <p:nvPr/>
        </p:nvSpPr>
        <p:spPr>
          <a:xfrm>
            <a:off x="8446303" y="1867132"/>
            <a:ext cx="785793" cy="369332"/>
          </a:xfrm>
          <a:prstGeom prst="rect">
            <a:avLst/>
          </a:prstGeom>
          <a:noFill/>
        </p:spPr>
        <p:txBody>
          <a:bodyPr wrap="none" rtlCol="0">
            <a:spAutoFit/>
          </a:bodyPr>
          <a:lstStyle/>
          <a:p>
            <a:r>
              <a:rPr lang="en-US" dirty="0">
                <a:solidFill>
                  <a:schemeClr val="bg2"/>
                </a:solidFill>
              </a:rPr>
              <a:t>AS-IS</a:t>
            </a:r>
          </a:p>
        </p:txBody>
      </p:sp>
      <p:sp>
        <p:nvSpPr>
          <p:cNvPr id="13" name="TextBox 12">
            <a:extLst>
              <a:ext uri="{FF2B5EF4-FFF2-40B4-BE49-F238E27FC236}">
                <a16:creationId xmlns:a16="http://schemas.microsoft.com/office/drawing/2014/main" id="{B1B89E3A-4F3B-0E45-BFD4-CDBDE941D59D}"/>
              </a:ext>
            </a:extLst>
          </p:cNvPr>
          <p:cNvSpPr txBox="1"/>
          <p:nvPr/>
        </p:nvSpPr>
        <p:spPr>
          <a:xfrm>
            <a:off x="10403073" y="1867695"/>
            <a:ext cx="814647" cy="369332"/>
          </a:xfrm>
          <a:prstGeom prst="rect">
            <a:avLst/>
          </a:prstGeom>
          <a:noFill/>
        </p:spPr>
        <p:txBody>
          <a:bodyPr wrap="none" rtlCol="0">
            <a:spAutoFit/>
          </a:bodyPr>
          <a:lstStyle/>
          <a:p>
            <a:r>
              <a:rPr lang="en-US" dirty="0">
                <a:solidFill>
                  <a:schemeClr val="bg2"/>
                </a:solidFill>
              </a:rPr>
              <a:t>To-Be</a:t>
            </a:r>
          </a:p>
        </p:txBody>
      </p:sp>
    </p:spTree>
    <p:extLst>
      <p:ext uri="{BB962C8B-B14F-4D97-AF65-F5344CB8AC3E}">
        <p14:creationId xmlns:p14="http://schemas.microsoft.com/office/powerpoint/2010/main" val="201046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Session – Refine Data</a:t>
            </a:r>
            <a:br>
              <a:rPr lang="en-US" dirty="0"/>
            </a:br>
            <a:r>
              <a:rPr lang="en-US" sz="2000" b="0" dirty="0"/>
              <a:t>Task 4 Convert Home Ownership into a categorical numeric</a:t>
            </a:r>
            <a:endParaRPr lang="en-US" b="0"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effectLst/>
              <a:uLnTx/>
              <a:uFillTx/>
              <a:latin typeface="IBM Plex Sans"/>
              <a:cs typeface="Arial"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a:cs typeface="Arial" charset="0"/>
            </a:endParaRPr>
          </a:p>
        </p:txBody>
      </p:sp>
      <p:sp>
        <p:nvSpPr>
          <p:cNvPr id="11" name="Text Placeholder 10">
            <a:extLst>
              <a:ext uri="{FF2B5EF4-FFF2-40B4-BE49-F238E27FC236}">
                <a16:creationId xmlns:a16="http://schemas.microsoft.com/office/drawing/2014/main" id="{61022B17-AD52-B14E-934F-266D35C878EA}"/>
              </a:ext>
            </a:extLst>
          </p:cNvPr>
          <p:cNvSpPr>
            <a:spLocks noGrp="1"/>
          </p:cNvSpPr>
          <p:nvPr>
            <p:ph type="body" sz="quarter" idx="12"/>
          </p:nvPr>
        </p:nvSpPr>
        <p:spPr>
          <a:xfrm>
            <a:off x="304800" y="1208088"/>
            <a:ext cx="6940826" cy="4854575"/>
          </a:xfrm>
        </p:spPr>
        <p:txBody>
          <a:bodyPr/>
          <a:lstStyle/>
          <a:p>
            <a:r>
              <a:rPr lang="en-GB" sz="1800" dirty="0"/>
              <a:t>There are 3 different categories for home ownership</a:t>
            </a:r>
            <a:endParaRPr lang="en-US" sz="1800" dirty="0"/>
          </a:p>
          <a:p>
            <a:pPr marL="573612" lvl="1" indent="-342900">
              <a:spcBef>
                <a:spcPts val="0"/>
              </a:spcBef>
              <a:buFont typeface="Arial" panose="020B0604020202020204" pitchFamily="34" charset="0"/>
              <a:buChar char="•"/>
            </a:pPr>
            <a:r>
              <a:rPr lang="en-GB" sz="1800" dirty="0"/>
              <a:t>RENT</a:t>
            </a:r>
            <a:endParaRPr lang="en-US" sz="1800" dirty="0"/>
          </a:p>
          <a:p>
            <a:pPr marL="573612" lvl="1" indent="-342900">
              <a:spcBef>
                <a:spcPts val="0"/>
              </a:spcBef>
              <a:buFont typeface="Arial" panose="020B0604020202020204" pitchFamily="34" charset="0"/>
              <a:buChar char="•"/>
            </a:pPr>
            <a:r>
              <a:rPr lang="en-GB" sz="1800" dirty="0"/>
              <a:t>MORTGAGE</a:t>
            </a:r>
            <a:endParaRPr lang="en-US" sz="1800" dirty="0"/>
          </a:p>
          <a:p>
            <a:pPr marL="573612" lvl="1" indent="-342900">
              <a:spcBef>
                <a:spcPts val="0"/>
              </a:spcBef>
              <a:buFont typeface="Arial" panose="020B0604020202020204" pitchFamily="34" charset="0"/>
              <a:buChar char="•"/>
            </a:pPr>
            <a:r>
              <a:rPr lang="en-GB" sz="1800" dirty="0"/>
              <a:t>OWN</a:t>
            </a:r>
            <a:endParaRPr lang="en-US" sz="1800" dirty="0"/>
          </a:p>
          <a:p>
            <a:r>
              <a:rPr lang="en-GB" sz="1800" dirty="0"/>
              <a:t>We need to create a separate numeric column for each of these values to represent the categories</a:t>
            </a:r>
            <a:endParaRPr lang="en-US" sz="1800" dirty="0"/>
          </a:p>
          <a:p>
            <a:pPr marL="573612" lvl="1" indent="-342900">
              <a:spcBef>
                <a:spcPts val="0"/>
              </a:spcBef>
              <a:buFont typeface="Arial" panose="020B0604020202020204" pitchFamily="34" charset="0"/>
              <a:buChar char="•"/>
            </a:pPr>
            <a:r>
              <a:rPr lang="en-GB" sz="1800" dirty="0"/>
              <a:t>HO_RENT</a:t>
            </a:r>
            <a:endParaRPr lang="en-US" sz="1800" dirty="0"/>
          </a:p>
          <a:p>
            <a:pPr marL="573612" lvl="1" indent="-342900">
              <a:spcBef>
                <a:spcPts val="0"/>
              </a:spcBef>
              <a:buFont typeface="Arial" panose="020B0604020202020204" pitchFamily="34" charset="0"/>
              <a:buChar char="•"/>
            </a:pPr>
            <a:r>
              <a:rPr lang="en-GB" sz="1800" dirty="0"/>
              <a:t>HO_MORTGAGE</a:t>
            </a:r>
            <a:endParaRPr lang="en-US" sz="1800" dirty="0"/>
          </a:p>
          <a:p>
            <a:pPr marL="573612" lvl="1" indent="-342900">
              <a:spcBef>
                <a:spcPts val="0"/>
              </a:spcBef>
              <a:buFont typeface="Arial" panose="020B0604020202020204" pitchFamily="34" charset="0"/>
              <a:buChar char="•"/>
            </a:pPr>
            <a:r>
              <a:rPr lang="en-GB" sz="1800" dirty="0"/>
              <a:t>HO_OWN </a:t>
            </a:r>
          </a:p>
          <a:p>
            <a:r>
              <a:rPr lang="en-US" sz="1800" dirty="0"/>
              <a:t>Where the HO_RENT column has a value of 1 in each row of the original column that contained the text RENT and a 0 for reach row that did not contain the text RENT. We will do the same for the MORTGAGE values and the OWN values placing them in the HO_MORTGAGE and HO_OWN columns respectively</a:t>
            </a:r>
          </a:p>
          <a:p>
            <a:endParaRPr lang="en-US" sz="1800" dirty="0"/>
          </a:p>
          <a:p>
            <a:r>
              <a:rPr lang="en-US" sz="1800" dirty="0">
                <a:sym typeface="Wingdings" pitchFamily="2" charset="2"/>
              </a:rPr>
              <a:t> Steps on next slide</a:t>
            </a:r>
            <a:endParaRPr lang="en-US" sz="1800" dirty="0"/>
          </a:p>
        </p:txBody>
      </p:sp>
      <p:sp>
        <p:nvSpPr>
          <p:cNvPr id="12" name="Rectangle 11">
            <a:extLst>
              <a:ext uri="{FF2B5EF4-FFF2-40B4-BE49-F238E27FC236}">
                <a16:creationId xmlns:a16="http://schemas.microsoft.com/office/drawing/2014/main" id="{276D3431-8542-DA45-AF13-4FA5EBEA8E6F}"/>
              </a:ext>
            </a:extLst>
          </p:cNvPr>
          <p:cNvSpPr/>
          <p:nvPr/>
        </p:nvSpPr>
        <p:spPr>
          <a:xfrm>
            <a:off x="7853135" y="1128567"/>
            <a:ext cx="4075044" cy="5372522"/>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 name="Rectangle 3">
            <a:extLst>
              <a:ext uri="{FF2B5EF4-FFF2-40B4-BE49-F238E27FC236}">
                <a16:creationId xmlns:a16="http://schemas.microsoft.com/office/drawing/2014/main" id="{47FECBF3-BDA1-0546-BA90-ED80367A57CE}"/>
              </a:ext>
            </a:extLst>
          </p:cNvPr>
          <p:cNvSpPr/>
          <p:nvPr/>
        </p:nvSpPr>
        <p:spPr>
          <a:xfrm>
            <a:off x="8066843" y="1958953"/>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3" name="Rectangle 12">
            <a:extLst>
              <a:ext uri="{FF2B5EF4-FFF2-40B4-BE49-F238E27FC236}">
                <a16:creationId xmlns:a16="http://schemas.microsoft.com/office/drawing/2014/main" id="{762B2BEB-CC3F-8C4A-9B2F-A3D63F532CA1}"/>
              </a:ext>
            </a:extLst>
          </p:cNvPr>
          <p:cNvSpPr/>
          <p:nvPr/>
        </p:nvSpPr>
        <p:spPr>
          <a:xfrm>
            <a:off x="8066842" y="2296884"/>
            <a:ext cx="957469"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4" name="Rectangle 13">
            <a:extLst>
              <a:ext uri="{FF2B5EF4-FFF2-40B4-BE49-F238E27FC236}">
                <a16:creationId xmlns:a16="http://schemas.microsoft.com/office/drawing/2014/main" id="{2DFEEA57-21B0-ED41-B78B-15ED1C0980DB}"/>
              </a:ext>
            </a:extLst>
          </p:cNvPr>
          <p:cNvSpPr/>
          <p:nvPr/>
        </p:nvSpPr>
        <p:spPr>
          <a:xfrm>
            <a:off x="8066843" y="2634815"/>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b="1" dirty="0" err="1">
              <a:solidFill>
                <a:srgbClr val="FFFFFF"/>
              </a:solidFill>
              <a:latin typeface="Arial"/>
              <a:cs typeface="Arial"/>
            </a:endParaRPr>
          </a:p>
        </p:txBody>
      </p:sp>
      <p:sp>
        <p:nvSpPr>
          <p:cNvPr id="5" name="TextBox 4">
            <a:extLst>
              <a:ext uri="{FF2B5EF4-FFF2-40B4-BE49-F238E27FC236}">
                <a16:creationId xmlns:a16="http://schemas.microsoft.com/office/drawing/2014/main" id="{E726F141-08EE-FF49-8093-4D04F86FD485}"/>
              </a:ext>
            </a:extLst>
          </p:cNvPr>
          <p:cNvSpPr txBox="1"/>
          <p:nvPr/>
        </p:nvSpPr>
        <p:spPr>
          <a:xfrm>
            <a:off x="8269813" y="1989419"/>
            <a:ext cx="569387" cy="276999"/>
          </a:xfrm>
          <a:prstGeom prst="rect">
            <a:avLst/>
          </a:prstGeom>
          <a:noFill/>
        </p:spPr>
        <p:txBody>
          <a:bodyPr wrap="none" rtlCol="0">
            <a:spAutoFit/>
          </a:bodyPr>
          <a:lstStyle/>
          <a:p>
            <a:r>
              <a:rPr lang="en-US" sz="1200" dirty="0"/>
              <a:t>RENT</a:t>
            </a:r>
          </a:p>
        </p:txBody>
      </p:sp>
      <p:sp>
        <p:nvSpPr>
          <p:cNvPr id="16" name="TextBox 15">
            <a:extLst>
              <a:ext uri="{FF2B5EF4-FFF2-40B4-BE49-F238E27FC236}">
                <a16:creationId xmlns:a16="http://schemas.microsoft.com/office/drawing/2014/main" id="{5EA28491-8EC2-1E47-9D0D-0C663241B507}"/>
              </a:ext>
            </a:extLst>
          </p:cNvPr>
          <p:cNvSpPr txBox="1"/>
          <p:nvPr/>
        </p:nvSpPr>
        <p:spPr>
          <a:xfrm>
            <a:off x="8111734" y="2337938"/>
            <a:ext cx="901209" cy="276999"/>
          </a:xfrm>
          <a:prstGeom prst="rect">
            <a:avLst/>
          </a:prstGeom>
          <a:noFill/>
        </p:spPr>
        <p:txBody>
          <a:bodyPr wrap="none" rtlCol="0">
            <a:spAutoFit/>
          </a:bodyPr>
          <a:lstStyle/>
          <a:p>
            <a:r>
              <a:rPr lang="en-US" sz="1200" dirty="0"/>
              <a:t>MORTAGE</a:t>
            </a:r>
          </a:p>
        </p:txBody>
      </p:sp>
      <p:sp>
        <p:nvSpPr>
          <p:cNvPr id="17" name="TextBox 16">
            <a:extLst>
              <a:ext uri="{FF2B5EF4-FFF2-40B4-BE49-F238E27FC236}">
                <a16:creationId xmlns:a16="http://schemas.microsoft.com/office/drawing/2014/main" id="{A0CD92D6-F676-ED43-B4AA-B1290B44EF60}"/>
              </a:ext>
            </a:extLst>
          </p:cNvPr>
          <p:cNvSpPr txBox="1"/>
          <p:nvPr/>
        </p:nvSpPr>
        <p:spPr>
          <a:xfrm>
            <a:off x="8284241" y="2666579"/>
            <a:ext cx="540533" cy="276999"/>
          </a:xfrm>
          <a:prstGeom prst="rect">
            <a:avLst/>
          </a:prstGeom>
          <a:noFill/>
        </p:spPr>
        <p:txBody>
          <a:bodyPr wrap="none" rtlCol="0">
            <a:spAutoFit/>
          </a:bodyPr>
          <a:lstStyle/>
          <a:p>
            <a:r>
              <a:rPr lang="en-US" sz="1200" dirty="0"/>
              <a:t>OWN</a:t>
            </a:r>
          </a:p>
        </p:txBody>
      </p:sp>
      <p:sp>
        <p:nvSpPr>
          <p:cNvPr id="18" name="Rectangle 17">
            <a:extLst>
              <a:ext uri="{FF2B5EF4-FFF2-40B4-BE49-F238E27FC236}">
                <a16:creationId xmlns:a16="http://schemas.microsoft.com/office/drawing/2014/main" id="{CA763343-0B0E-D245-A6BD-4E2E3CBC3BBE}"/>
              </a:ext>
            </a:extLst>
          </p:cNvPr>
          <p:cNvSpPr/>
          <p:nvPr/>
        </p:nvSpPr>
        <p:spPr>
          <a:xfrm>
            <a:off x="8746018" y="4253197"/>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9" name="Rectangle 18">
            <a:extLst>
              <a:ext uri="{FF2B5EF4-FFF2-40B4-BE49-F238E27FC236}">
                <a16:creationId xmlns:a16="http://schemas.microsoft.com/office/drawing/2014/main" id="{242079E0-2228-5C40-9256-C94130FCADC3}"/>
              </a:ext>
            </a:extLst>
          </p:cNvPr>
          <p:cNvSpPr/>
          <p:nvPr/>
        </p:nvSpPr>
        <p:spPr>
          <a:xfrm>
            <a:off x="8746017" y="4591128"/>
            <a:ext cx="957469"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0" name="Rectangle 19">
            <a:extLst>
              <a:ext uri="{FF2B5EF4-FFF2-40B4-BE49-F238E27FC236}">
                <a16:creationId xmlns:a16="http://schemas.microsoft.com/office/drawing/2014/main" id="{B866F6B9-2604-714F-A228-6AE77E0C0746}"/>
              </a:ext>
            </a:extLst>
          </p:cNvPr>
          <p:cNvSpPr/>
          <p:nvPr/>
        </p:nvSpPr>
        <p:spPr>
          <a:xfrm>
            <a:off x="8746018" y="4929059"/>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b="1" dirty="0" err="1">
              <a:solidFill>
                <a:srgbClr val="FFFFFF"/>
              </a:solidFill>
              <a:latin typeface="Arial"/>
              <a:cs typeface="Arial"/>
            </a:endParaRPr>
          </a:p>
        </p:txBody>
      </p:sp>
      <p:sp>
        <p:nvSpPr>
          <p:cNvPr id="21" name="TextBox 20">
            <a:extLst>
              <a:ext uri="{FF2B5EF4-FFF2-40B4-BE49-F238E27FC236}">
                <a16:creationId xmlns:a16="http://schemas.microsoft.com/office/drawing/2014/main" id="{CE6EDF4E-9AD6-3148-A835-3CDFDAED37E9}"/>
              </a:ext>
            </a:extLst>
          </p:cNvPr>
          <p:cNvSpPr txBox="1"/>
          <p:nvPr/>
        </p:nvSpPr>
        <p:spPr>
          <a:xfrm>
            <a:off x="8787774" y="3984301"/>
            <a:ext cx="873957" cy="276999"/>
          </a:xfrm>
          <a:prstGeom prst="rect">
            <a:avLst/>
          </a:prstGeom>
          <a:noFill/>
        </p:spPr>
        <p:txBody>
          <a:bodyPr wrap="none" rtlCol="0">
            <a:spAutoFit/>
          </a:bodyPr>
          <a:lstStyle/>
          <a:p>
            <a:r>
              <a:rPr lang="en-US" sz="1200" dirty="0"/>
              <a:t>HO_RENT</a:t>
            </a:r>
          </a:p>
        </p:txBody>
      </p:sp>
      <p:sp>
        <p:nvSpPr>
          <p:cNvPr id="22" name="TextBox 21">
            <a:extLst>
              <a:ext uri="{FF2B5EF4-FFF2-40B4-BE49-F238E27FC236}">
                <a16:creationId xmlns:a16="http://schemas.microsoft.com/office/drawing/2014/main" id="{E1099D6A-5E9B-2F43-BAA4-D7D577BA5E42}"/>
              </a:ext>
            </a:extLst>
          </p:cNvPr>
          <p:cNvSpPr txBox="1"/>
          <p:nvPr/>
        </p:nvSpPr>
        <p:spPr>
          <a:xfrm>
            <a:off x="10751350" y="3965700"/>
            <a:ext cx="829073" cy="276999"/>
          </a:xfrm>
          <a:prstGeom prst="rect">
            <a:avLst/>
          </a:prstGeom>
          <a:noFill/>
        </p:spPr>
        <p:txBody>
          <a:bodyPr wrap="none" rtlCol="0">
            <a:spAutoFit/>
          </a:bodyPr>
          <a:lstStyle/>
          <a:p>
            <a:r>
              <a:rPr lang="en-US" sz="1200" dirty="0"/>
              <a:t>H0_OWN</a:t>
            </a:r>
          </a:p>
        </p:txBody>
      </p:sp>
      <p:sp>
        <p:nvSpPr>
          <p:cNvPr id="23" name="TextBox 22">
            <a:extLst>
              <a:ext uri="{FF2B5EF4-FFF2-40B4-BE49-F238E27FC236}">
                <a16:creationId xmlns:a16="http://schemas.microsoft.com/office/drawing/2014/main" id="{27A7178E-D377-AB41-B77C-A4FC465493A0}"/>
              </a:ext>
            </a:extLst>
          </p:cNvPr>
          <p:cNvSpPr txBox="1"/>
          <p:nvPr/>
        </p:nvSpPr>
        <p:spPr>
          <a:xfrm>
            <a:off x="9615681" y="3975080"/>
            <a:ext cx="1205779" cy="276999"/>
          </a:xfrm>
          <a:prstGeom prst="rect">
            <a:avLst/>
          </a:prstGeom>
          <a:noFill/>
        </p:spPr>
        <p:txBody>
          <a:bodyPr wrap="none" rtlCol="0">
            <a:spAutoFit/>
          </a:bodyPr>
          <a:lstStyle/>
          <a:p>
            <a:r>
              <a:rPr lang="en-US" sz="1200" dirty="0"/>
              <a:t>HO_MORTAGE</a:t>
            </a:r>
          </a:p>
        </p:txBody>
      </p:sp>
      <p:sp>
        <p:nvSpPr>
          <p:cNvPr id="24" name="Rectangle 23">
            <a:extLst>
              <a:ext uri="{FF2B5EF4-FFF2-40B4-BE49-F238E27FC236}">
                <a16:creationId xmlns:a16="http://schemas.microsoft.com/office/drawing/2014/main" id="{D369847F-51B7-6E48-9901-64D3D70CF9C3}"/>
              </a:ext>
            </a:extLst>
          </p:cNvPr>
          <p:cNvSpPr/>
          <p:nvPr/>
        </p:nvSpPr>
        <p:spPr>
          <a:xfrm>
            <a:off x="9703486" y="4252638"/>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5" name="Rectangle 24">
            <a:extLst>
              <a:ext uri="{FF2B5EF4-FFF2-40B4-BE49-F238E27FC236}">
                <a16:creationId xmlns:a16="http://schemas.microsoft.com/office/drawing/2014/main" id="{0CFFD8CD-9371-CA41-BB4C-F25730588426}"/>
              </a:ext>
            </a:extLst>
          </p:cNvPr>
          <p:cNvSpPr/>
          <p:nvPr/>
        </p:nvSpPr>
        <p:spPr>
          <a:xfrm>
            <a:off x="9703485" y="4590569"/>
            <a:ext cx="957469"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6" name="Rectangle 25">
            <a:extLst>
              <a:ext uri="{FF2B5EF4-FFF2-40B4-BE49-F238E27FC236}">
                <a16:creationId xmlns:a16="http://schemas.microsoft.com/office/drawing/2014/main" id="{75F3F921-BDFC-544E-9B56-331A7032B1A4}"/>
              </a:ext>
            </a:extLst>
          </p:cNvPr>
          <p:cNvSpPr/>
          <p:nvPr/>
        </p:nvSpPr>
        <p:spPr>
          <a:xfrm>
            <a:off x="9703486" y="4928500"/>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b="1" dirty="0" err="1">
              <a:solidFill>
                <a:srgbClr val="FFFFFF"/>
              </a:solidFill>
              <a:latin typeface="Arial"/>
              <a:cs typeface="Arial"/>
            </a:endParaRPr>
          </a:p>
        </p:txBody>
      </p:sp>
      <p:sp>
        <p:nvSpPr>
          <p:cNvPr id="27" name="Rectangle 26">
            <a:extLst>
              <a:ext uri="{FF2B5EF4-FFF2-40B4-BE49-F238E27FC236}">
                <a16:creationId xmlns:a16="http://schemas.microsoft.com/office/drawing/2014/main" id="{A9C752CC-6CF0-AA47-B5D7-7E960E3039A7}"/>
              </a:ext>
            </a:extLst>
          </p:cNvPr>
          <p:cNvSpPr/>
          <p:nvPr/>
        </p:nvSpPr>
        <p:spPr>
          <a:xfrm>
            <a:off x="10648624" y="4252638"/>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8" name="Rectangle 27">
            <a:extLst>
              <a:ext uri="{FF2B5EF4-FFF2-40B4-BE49-F238E27FC236}">
                <a16:creationId xmlns:a16="http://schemas.microsoft.com/office/drawing/2014/main" id="{D776E240-8487-BB42-9AB8-C0A75FA3943B}"/>
              </a:ext>
            </a:extLst>
          </p:cNvPr>
          <p:cNvSpPr/>
          <p:nvPr/>
        </p:nvSpPr>
        <p:spPr>
          <a:xfrm>
            <a:off x="10648623" y="4590569"/>
            <a:ext cx="957469"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9" name="Rectangle 28">
            <a:extLst>
              <a:ext uri="{FF2B5EF4-FFF2-40B4-BE49-F238E27FC236}">
                <a16:creationId xmlns:a16="http://schemas.microsoft.com/office/drawing/2014/main" id="{BF0FB4F7-AF4E-F041-BA96-637557B7A70B}"/>
              </a:ext>
            </a:extLst>
          </p:cNvPr>
          <p:cNvSpPr/>
          <p:nvPr/>
        </p:nvSpPr>
        <p:spPr>
          <a:xfrm>
            <a:off x="10648624" y="4928500"/>
            <a:ext cx="957468" cy="337931"/>
          </a:xfrm>
          <a:prstGeom prst="rect">
            <a:avLst/>
          </a:prstGeom>
          <a:solidFill>
            <a:schemeClr val="bg2"/>
          </a:solidFill>
          <a:ln>
            <a:solidFill>
              <a:schemeClr val="tx1"/>
            </a:solidFill>
          </a:ln>
        </p:spPr>
        <p:txBody>
          <a:bodyPr wrap="square" lIns="0" tIns="0" rIns="0" bIns="0" rtlCol="0" anchor="ctr">
            <a:noAutofit/>
          </a:bodyPr>
          <a:lstStyle/>
          <a:p>
            <a:pPr algn="ctr"/>
            <a:endParaRPr lang="en-US" sz="1200" b="1" dirty="0" err="1">
              <a:solidFill>
                <a:srgbClr val="FFFFFF"/>
              </a:solidFill>
              <a:latin typeface="Arial"/>
              <a:cs typeface="Arial"/>
            </a:endParaRPr>
          </a:p>
        </p:txBody>
      </p:sp>
      <p:cxnSp>
        <p:nvCxnSpPr>
          <p:cNvPr id="31" name="Elbow Connector 30">
            <a:extLst>
              <a:ext uri="{FF2B5EF4-FFF2-40B4-BE49-F238E27FC236}">
                <a16:creationId xmlns:a16="http://schemas.microsoft.com/office/drawing/2014/main" id="{AB2939AB-8F84-064E-BC22-7C6FEB6A2169}"/>
              </a:ext>
            </a:extLst>
          </p:cNvPr>
          <p:cNvCxnSpPr>
            <a:cxnSpLocks/>
            <a:stCxn id="4" idx="3"/>
          </p:cNvCxnSpPr>
          <p:nvPr/>
        </p:nvCxnSpPr>
        <p:spPr>
          <a:xfrm>
            <a:off x="9024311" y="2127919"/>
            <a:ext cx="268635" cy="1844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88441FE8-0939-7948-9B82-D7EEAF92CFCE}"/>
              </a:ext>
            </a:extLst>
          </p:cNvPr>
          <p:cNvCxnSpPr>
            <a:cxnSpLocks/>
            <a:stCxn id="13" idx="3"/>
          </p:cNvCxnSpPr>
          <p:nvPr/>
        </p:nvCxnSpPr>
        <p:spPr>
          <a:xfrm>
            <a:off x="9024311" y="2465850"/>
            <a:ext cx="1148763" cy="149985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Elbow Connector 36">
            <a:extLst>
              <a:ext uri="{FF2B5EF4-FFF2-40B4-BE49-F238E27FC236}">
                <a16:creationId xmlns:a16="http://schemas.microsoft.com/office/drawing/2014/main" id="{CEDE062E-FC44-5540-950C-C7CA959F31E8}"/>
              </a:ext>
            </a:extLst>
          </p:cNvPr>
          <p:cNvCxnSpPr>
            <a:cxnSpLocks/>
            <a:endCxn id="22" idx="0"/>
          </p:cNvCxnSpPr>
          <p:nvPr/>
        </p:nvCxnSpPr>
        <p:spPr>
          <a:xfrm>
            <a:off x="9037841" y="2810130"/>
            <a:ext cx="2128046" cy="1155570"/>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39" name="TextBox 38">
            <a:extLst>
              <a:ext uri="{FF2B5EF4-FFF2-40B4-BE49-F238E27FC236}">
                <a16:creationId xmlns:a16="http://schemas.microsoft.com/office/drawing/2014/main" id="{9D89E458-C8E7-294E-A1B9-AE69F7C57892}"/>
              </a:ext>
            </a:extLst>
          </p:cNvPr>
          <p:cNvSpPr txBox="1"/>
          <p:nvPr/>
        </p:nvSpPr>
        <p:spPr>
          <a:xfrm>
            <a:off x="9059237" y="4295755"/>
            <a:ext cx="277640" cy="276999"/>
          </a:xfrm>
          <a:prstGeom prst="rect">
            <a:avLst/>
          </a:prstGeom>
          <a:noFill/>
        </p:spPr>
        <p:txBody>
          <a:bodyPr wrap="none" rtlCol="0">
            <a:spAutoFit/>
          </a:bodyPr>
          <a:lstStyle/>
          <a:p>
            <a:r>
              <a:rPr lang="en-US" sz="1200" dirty="0"/>
              <a:t>0</a:t>
            </a:r>
          </a:p>
        </p:txBody>
      </p:sp>
      <p:sp>
        <p:nvSpPr>
          <p:cNvPr id="40" name="TextBox 39">
            <a:extLst>
              <a:ext uri="{FF2B5EF4-FFF2-40B4-BE49-F238E27FC236}">
                <a16:creationId xmlns:a16="http://schemas.microsoft.com/office/drawing/2014/main" id="{7B2A090C-036E-C346-8D93-3FB1480E1E60}"/>
              </a:ext>
            </a:extLst>
          </p:cNvPr>
          <p:cNvSpPr txBox="1"/>
          <p:nvPr/>
        </p:nvSpPr>
        <p:spPr>
          <a:xfrm>
            <a:off x="9066190" y="4650570"/>
            <a:ext cx="277640" cy="276999"/>
          </a:xfrm>
          <a:prstGeom prst="rect">
            <a:avLst/>
          </a:prstGeom>
          <a:noFill/>
        </p:spPr>
        <p:txBody>
          <a:bodyPr wrap="none" rtlCol="0">
            <a:spAutoFit/>
          </a:bodyPr>
          <a:lstStyle/>
          <a:p>
            <a:r>
              <a:rPr lang="en-US" sz="1200" dirty="0"/>
              <a:t>1</a:t>
            </a:r>
          </a:p>
        </p:txBody>
      </p:sp>
      <p:sp>
        <p:nvSpPr>
          <p:cNvPr id="41" name="TextBox 40">
            <a:extLst>
              <a:ext uri="{FF2B5EF4-FFF2-40B4-BE49-F238E27FC236}">
                <a16:creationId xmlns:a16="http://schemas.microsoft.com/office/drawing/2014/main" id="{2DF096B8-390F-374C-890F-D13F6DF73E07}"/>
              </a:ext>
            </a:extLst>
          </p:cNvPr>
          <p:cNvSpPr txBox="1"/>
          <p:nvPr/>
        </p:nvSpPr>
        <p:spPr>
          <a:xfrm>
            <a:off x="9066190" y="4959245"/>
            <a:ext cx="277640" cy="276999"/>
          </a:xfrm>
          <a:prstGeom prst="rect">
            <a:avLst/>
          </a:prstGeom>
          <a:noFill/>
        </p:spPr>
        <p:txBody>
          <a:bodyPr wrap="none" rtlCol="0">
            <a:spAutoFit/>
          </a:bodyPr>
          <a:lstStyle/>
          <a:p>
            <a:r>
              <a:rPr lang="en-US" sz="1200" dirty="0"/>
              <a:t>1</a:t>
            </a:r>
          </a:p>
        </p:txBody>
      </p:sp>
    </p:spTree>
    <p:extLst>
      <p:ext uri="{BB962C8B-B14F-4D97-AF65-F5344CB8AC3E}">
        <p14:creationId xmlns:p14="http://schemas.microsoft.com/office/powerpoint/2010/main" val="240224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FC94C6-09CC-C54D-BBBD-0160D4340ADC}"/>
              </a:ext>
            </a:extLst>
          </p:cNvPr>
          <p:cNvSpPr/>
          <p:nvPr/>
        </p:nvSpPr>
        <p:spPr>
          <a:xfrm>
            <a:off x="7881731" y="1154226"/>
            <a:ext cx="4075044" cy="5372522"/>
          </a:xfrm>
          <a:prstGeom prst="rect">
            <a:avLst/>
          </a:prstGeom>
          <a:solidFill>
            <a:schemeClr val="bg2"/>
          </a:solidFill>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Title 5"/>
          <p:cNvSpPr>
            <a:spLocks noGrp="1"/>
          </p:cNvSpPr>
          <p:nvPr>
            <p:ph type="title"/>
          </p:nvPr>
        </p:nvSpPr>
        <p:spPr/>
        <p:txBody>
          <a:bodyPr/>
          <a:lstStyle/>
          <a:p>
            <a:r>
              <a:rPr lang="en-US" dirty="0"/>
              <a:t>Lab Session – Refine Data</a:t>
            </a:r>
            <a:br>
              <a:rPr lang="en-US" dirty="0"/>
            </a:br>
            <a:r>
              <a:rPr lang="en-US" sz="2000" b="0" dirty="0"/>
              <a:t>Task 4 Convert Home Ownership into a categorical numeric - continued</a:t>
            </a:r>
            <a:endParaRPr lang="en-US" b="0" dirty="0"/>
          </a:p>
        </p:txBody>
      </p:sp>
      <p:sp>
        <p:nvSpPr>
          <p:cNvPr id="2" name="Slide Number Placeholder 1">
            <a:extLst>
              <a:ext uri="{FF2B5EF4-FFF2-40B4-BE49-F238E27FC236}">
                <a16:creationId xmlns:a16="http://schemas.microsoft.com/office/drawing/2014/main" id="{6F06631D-15A2-CF43-99FE-0336D0DBA201}"/>
              </a:ext>
            </a:extLst>
          </p:cNvPr>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3FD999D4-B456-9943-89B7-30D56181CE18}" type="slidenum">
              <a:rPr kumimoji="0" lang="en-US" sz="800" b="0" i="0" u="none" strike="noStrike" kern="1200" cap="none" spc="0" normalizeH="0" baseline="0" noProof="0" smtClean="0">
                <a:ln>
                  <a:noFill/>
                </a:ln>
                <a:effectLst/>
                <a:uLnTx/>
                <a:uFillTx/>
                <a:latin typeface="IBM Plex Sans"/>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effectLst/>
              <a:uLnTx/>
              <a:uFillTx/>
              <a:latin typeface="IBM Plex Sans"/>
              <a:cs typeface="Arial"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IBM Plex Sans"/>
                <a:cs typeface="Arial" charset="0"/>
              </a:rPr>
              <a:t>IBM Watson AI / Watson &amp; Cloud Platform Expert Services / December 2018 / © 2018 IBM Corporation</a:t>
            </a:r>
            <a:endParaRPr kumimoji="0" lang="en-US" sz="800" b="0" i="0" u="none" strike="noStrike" kern="1200" cap="none" spc="0" normalizeH="0" baseline="0" noProof="0" dirty="0">
              <a:ln>
                <a:noFill/>
              </a:ln>
              <a:effectLst/>
              <a:uLnTx/>
              <a:uFillTx/>
              <a:latin typeface="IBM Plex Sans"/>
              <a:cs typeface="Arial" charset="0"/>
            </a:endParaRPr>
          </a:p>
        </p:txBody>
      </p:sp>
      <p:sp>
        <p:nvSpPr>
          <p:cNvPr id="7" name="Text Placeholder 6"/>
          <p:cNvSpPr>
            <a:spLocks noGrp="1"/>
          </p:cNvSpPr>
          <p:nvPr>
            <p:ph type="body" sz="quarter" idx="12"/>
          </p:nvPr>
        </p:nvSpPr>
        <p:spPr>
          <a:xfrm>
            <a:off x="304800" y="1208088"/>
            <a:ext cx="7078179" cy="4854575"/>
          </a:xfrm>
          <a:ln>
            <a:noFill/>
          </a:ln>
        </p:spPr>
        <p:txBody>
          <a:bodyPr lIns="91440" tIns="91440" rIns="91440" bIns="91440"/>
          <a:lstStyle/>
          <a:p>
            <a:r>
              <a:rPr lang="en-GB" sz="1800" dirty="0"/>
              <a:t>Perform the following steps for each category</a:t>
            </a:r>
            <a:endParaRPr lang="en-US" sz="1800" dirty="0"/>
          </a:p>
          <a:p>
            <a:pPr marL="573612" lvl="1" indent="-342900">
              <a:spcBef>
                <a:spcPts val="0"/>
              </a:spcBef>
              <a:buFont typeface="+mj-lt"/>
              <a:buAutoNum type="arabicPeriod"/>
            </a:pPr>
            <a:r>
              <a:rPr lang="en-GB" sz="1800" dirty="0"/>
              <a:t>Click on Operation</a:t>
            </a:r>
            <a:endParaRPr lang="en-US" sz="1800" dirty="0"/>
          </a:p>
          <a:p>
            <a:pPr marL="573612" lvl="1" indent="-342900">
              <a:spcBef>
                <a:spcPts val="0"/>
              </a:spcBef>
              <a:buFont typeface="+mj-lt"/>
              <a:buAutoNum type="arabicPeriod"/>
            </a:pPr>
            <a:r>
              <a:rPr lang="en-GB" sz="1800" dirty="0"/>
              <a:t>Under the </a:t>
            </a:r>
            <a:r>
              <a:rPr lang="en-GB" sz="1800" dirty="0">
                <a:solidFill>
                  <a:schemeClr val="accent2"/>
                </a:solidFill>
              </a:rPr>
              <a:t>Organize</a:t>
            </a:r>
            <a:r>
              <a:rPr lang="en-GB" sz="1800" dirty="0"/>
              <a:t> options select “</a:t>
            </a:r>
            <a:r>
              <a:rPr lang="en-GB" sz="1800" dirty="0">
                <a:solidFill>
                  <a:schemeClr val="accent6">
                    <a:lumMod val="75000"/>
                  </a:schemeClr>
                </a:solidFill>
              </a:rPr>
              <a:t>Conditional replace</a:t>
            </a:r>
            <a:r>
              <a:rPr lang="en-GB" sz="1800" dirty="0"/>
              <a:t>”</a:t>
            </a:r>
            <a:endParaRPr lang="en-US" sz="1800" dirty="0"/>
          </a:p>
          <a:p>
            <a:pPr marL="573612" lvl="1" indent="-342900">
              <a:spcBef>
                <a:spcPts val="0"/>
              </a:spcBef>
              <a:buFont typeface="+mj-lt"/>
              <a:buAutoNum type="arabicPeriod"/>
            </a:pPr>
            <a:r>
              <a:rPr lang="en-GB" sz="1800" dirty="0"/>
              <a:t>Select the column </a:t>
            </a:r>
            <a:r>
              <a:rPr lang="en-GB" sz="1800" dirty="0" err="1">
                <a:solidFill>
                  <a:schemeClr val="accent2"/>
                </a:solidFill>
              </a:rPr>
              <a:t>home_ownership</a:t>
            </a:r>
            <a:r>
              <a:rPr lang="en-GB" sz="1800" dirty="0">
                <a:solidFill>
                  <a:schemeClr val="accent2"/>
                </a:solidFill>
              </a:rPr>
              <a:t> </a:t>
            </a:r>
            <a:r>
              <a:rPr lang="en-GB" sz="1800" dirty="0"/>
              <a:t>and press next</a:t>
            </a:r>
            <a:endParaRPr lang="en-US" sz="1800" dirty="0"/>
          </a:p>
          <a:p>
            <a:pPr marL="573612" lvl="1" indent="-342900">
              <a:spcBef>
                <a:spcPts val="0"/>
              </a:spcBef>
              <a:buFont typeface="+mj-lt"/>
              <a:buAutoNum type="arabicPeriod"/>
            </a:pPr>
            <a:r>
              <a:rPr lang="en-GB" sz="1800" dirty="0"/>
              <a:t>Select “</a:t>
            </a:r>
            <a:r>
              <a:rPr lang="en-GB" sz="1800" dirty="0">
                <a:solidFill>
                  <a:srgbClr val="C00000"/>
                </a:solidFill>
              </a:rPr>
              <a:t>Is equal to” </a:t>
            </a:r>
            <a:r>
              <a:rPr lang="en-GB" sz="1800" dirty="0"/>
              <a:t>from the </a:t>
            </a:r>
            <a:r>
              <a:rPr lang="en-GB" sz="1800" dirty="0">
                <a:solidFill>
                  <a:schemeClr val="accent2"/>
                </a:solidFill>
              </a:rPr>
              <a:t>Contains</a:t>
            </a:r>
            <a:r>
              <a:rPr lang="en-GB" sz="1800" dirty="0"/>
              <a:t> drop down list</a:t>
            </a:r>
            <a:endParaRPr lang="en-US" sz="1800" dirty="0"/>
          </a:p>
          <a:p>
            <a:pPr marL="573612" lvl="1" indent="-342900">
              <a:spcBef>
                <a:spcPts val="0"/>
              </a:spcBef>
              <a:buFont typeface="+mj-lt"/>
              <a:buAutoNum type="arabicPeriod"/>
            </a:pPr>
            <a:r>
              <a:rPr lang="en-GB" sz="1800" dirty="0"/>
              <a:t>Type in </a:t>
            </a:r>
            <a:r>
              <a:rPr lang="en-GB" sz="1800" dirty="0">
                <a:solidFill>
                  <a:schemeClr val="accent2"/>
                </a:solidFill>
              </a:rPr>
              <a:t>RENT</a:t>
            </a:r>
            <a:r>
              <a:rPr lang="en-GB" sz="1800" dirty="0"/>
              <a:t> for the value</a:t>
            </a:r>
            <a:endParaRPr lang="en-US" sz="1800" dirty="0"/>
          </a:p>
          <a:p>
            <a:pPr marL="573612" lvl="1" indent="-342900">
              <a:spcBef>
                <a:spcPts val="0"/>
              </a:spcBef>
              <a:buFont typeface="+mj-lt"/>
              <a:buAutoNum type="arabicPeriod"/>
            </a:pPr>
            <a:r>
              <a:rPr lang="en-GB" sz="1800" dirty="0"/>
              <a:t>Type </a:t>
            </a:r>
            <a:r>
              <a:rPr lang="en-GB" sz="1800" dirty="0">
                <a:solidFill>
                  <a:schemeClr val="accent2"/>
                </a:solidFill>
              </a:rPr>
              <a:t>1</a:t>
            </a:r>
            <a:r>
              <a:rPr lang="en-GB" sz="1800" dirty="0"/>
              <a:t> for the Replace With</a:t>
            </a:r>
            <a:endParaRPr lang="en-US" sz="1800" dirty="0"/>
          </a:p>
          <a:p>
            <a:pPr marL="573612" lvl="1" indent="-342900">
              <a:spcBef>
                <a:spcPts val="0"/>
              </a:spcBef>
              <a:buFont typeface="+mj-lt"/>
              <a:buAutoNum type="arabicPeriod"/>
            </a:pPr>
            <a:r>
              <a:rPr lang="en-GB" sz="1800" dirty="0"/>
              <a:t>Click on “</a:t>
            </a:r>
            <a:r>
              <a:rPr lang="en-GB" sz="1800" dirty="0">
                <a:solidFill>
                  <a:schemeClr val="accent2"/>
                </a:solidFill>
              </a:rPr>
              <a:t>Add Condition</a:t>
            </a:r>
            <a:r>
              <a:rPr lang="en-GB" sz="1800" dirty="0"/>
              <a:t>”</a:t>
            </a:r>
            <a:endParaRPr lang="en-US" sz="1800" dirty="0"/>
          </a:p>
          <a:p>
            <a:pPr marL="573612" lvl="1" indent="-342900">
              <a:spcBef>
                <a:spcPts val="0"/>
              </a:spcBef>
              <a:buFont typeface="+mj-lt"/>
              <a:buAutoNum type="arabicPeriod"/>
            </a:pPr>
            <a:r>
              <a:rPr lang="en-GB" sz="1800" dirty="0"/>
              <a:t>Select “</a:t>
            </a:r>
            <a:r>
              <a:rPr lang="en-GB" sz="1800" dirty="0">
                <a:solidFill>
                  <a:srgbClr val="C00000"/>
                </a:solidFill>
              </a:rPr>
              <a:t>Is not equal to”</a:t>
            </a:r>
            <a:endParaRPr lang="en-US" sz="1800" dirty="0">
              <a:solidFill>
                <a:srgbClr val="C00000"/>
              </a:solidFill>
            </a:endParaRPr>
          </a:p>
          <a:p>
            <a:pPr marL="573612" lvl="1" indent="-342900">
              <a:spcBef>
                <a:spcPts val="0"/>
              </a:spcBef>
              <a:buFont typeface="+mj-lt"/>
              <a:buAutoNum type="arabicPeriod"/>
            </a:pPr>
            <a:r>
              <a:rPr lang="en-GB" sz="1800" dirty="0"/>
              <a:t>Type in </a:t>
            </a:r>
            <a:r>
              <a:rPr lang="en-GB" sz="1800" dirty="0">
                <a:solidFill>
                  <a:schemeClr val="accent2"/>
                </a:solidFill>
              </a:rPr>
              <a:t>RENT</a:t>
            </a:r>
            <a:r>
              <a:rPr lang="en-GB" sz="1800" dirty="0"/>
              <a:t> for the value</a:t>
            </a:r>
            <a:endParaRPr lang="en-US" sz="1800" dirty="0"/>
          </a:p>
          <a:p>
            <a:pPr marL="573612" lvl="1" indent="-342900">
              <a:spcBef>
                <a:spcPts val="0"/>
              </a:spcBef>
              <a:buFont typeface="+mj-lt"/>
              <a:buAutoNum type="arabicPeriod"/>
            </a:pPr>
            <a:r>
              <a:rPr lang="en-GB" sz="1800" dirty="0"/>
              <a:t>Type</a:t>
            </a:r>
            <a:r>
              <a:rPr lang="en-GB" sz="1800" dirty="0">
                <a:solidFill>
                  <a:schemeClr val="accent2"/>
                </a:solidFill>
              </a:rPr>
              <a:t> 0 </a:t>
            </a:r>
            <a:r>
              <a:rPr lang="en-GB" sz="1800" dirty="0"/>
              <a:t>for the Replace With</a:t>
            </a:r>
            <a:endParaRPr lang="en-US" sz="1800" dirty="0"/>
          </a:p>
          <a:p>
            <a:pPr marL="573612" lvl="1" indent="-342900">
              <a:spcBef>
                <a:spcPts val="0"/>
              </a:spcBef>
              <a:buFont typeface="+mj-lt"/>
              <a:buAutoNum type="arabicPeriod"/>
            </a:pPr>
            <a:r>
              <a:rPr lang="en-GB" sz="1800" dirty="0"/>
              <a:t>Scroll down to the bottom and select “</a:t>
            </a:r>
            <a:r>
              <a:rPr lang="en-GB" sz="1800" dirty="0">
                <a:solidFill>
                  <a:schemeClr val="accent2"/>
                </a:solidFill>
              </a:rPr>
              <a:t>Create new column for</a:t>
            </a:r>
            <a:r>
              <a:rPr lang="en-GB" sz="1800" dirty="0"/>
              <a:t> </a:t>
            </a:r>
            <a:r>
              <a:rPr lang="en-GB" sz="1800" dirty="0">
                <a:solidFill>
                  <a:schemeClr val="accent2"/>
                </a:solidFill>
              </a:rPr>
              <a:t>results</a:t>
            </a:r>
            <a:r>
              <a:rPr lang="en-GB" sz="1800" dirty="0"/>
              <a:t>”</a:t>
            </a:r>
            <a:endParaRPr lang="en-US" sz="1800" dirty="0"/>
          </a:p>
          <a:p>
            <a:pPr marL="573612" lvl="1" indent="-342900">
              <a:spcBef>
                <a:spcPts val="0"/>
              </a:spcBef>
              <a:buFont typeface="+mj-lt"/>
              <a:buAutoNum type="arabicPeriod"/>
            </a:pPr>
            <a:r>
              <a:rPr lang="en-GB" sz="1800" dirty="0"/>
              <a:t>Type in </a:t>
            </a:r>
            <a:r>
              <a:rPr lang="en-GB" sz="1800" dirty="0">
                <a:solidFill>
                  <a:schemeClr val="accent2"/>
                </a:solidFill>
              </a:rPr>
              <a:t>HO_RENT </a:t>
            </a:r>
            <a:r>
              <a:rPr lang="en-GB" sz="1800" dirty="0"/>
              <a:t>for the new column name and press apply</a:t>
            </a:r>
            <a:endParaRPr lang="en-US" sz="1800" dirty="0"/>
          </a:p>
          <a:p>
            <a:pPr marL="573612" lvl="1" indent="-342900">
              <a:spcBef>
                <a:spcPts val="0"/>
              </a:spcBef>
              <a:buFont typeface="+mj-lt"/>
              <a:buAutoNum type="arabicPeriod"/>
            </a:pPr>
            <a:r>
              <a:rPr lang="en-GB" sz="1800" dirty="0"/>
              <a:t>Convert the new column into an </a:t>
            </a:r>
            <a:r>
              <a:rPr lang="en-GB" sz="1800" dirty="0">
                <a:solidFill>
                  <a:schemeClr val="accent2"/>
                </a:solidFill>
              </a:rPr>
              <a:t>Integer</a:t>
            </a:r>
          </a:p>
          <a:p>
            <a:pPr lvl="1" indent="0">
              <a:spcBef>
                <a:spcPts val="0"/>
              </a:spcBef>
              <a:buNone/>
            </a:pPr>
            <a:endParaRPr lang="en-GB" sz="1800" dirty="0"/>
          </a:p>
          <a:p>
            <a:pPr lvl="1" indent="0">
              <a:spcBef>
                <a:spcPts val="0"/>
              </a:spcBef>
              <a:buNone/>
            </a:pPr>
            <a:r>
              <a:rPr lang="en-GB" sz="1800" dirty="0"/>
              <a:t>Repeat the process for the </a:t>
            </a:r>
            <a:r>
              <a:rPr lang="en-GB" sz="1800" dirty="0">
                <a:solidFill>
                  <a:schemeClr val="accent2"/>
                </a:solidFill>
              </a:rPr>
              <a:t>MORTGAGE</a:t>
            </a:r>
            <a:r>
              <a:rPr lang="en-GB" sz="1800" dirty="0"/>
              <a:t> and </a:t>
            </a:r>
            <a:r>
              <a:rPr lang="en-GB" sz="1800" dirty="0">
                <a:solidFill>
                  <a:schemeClr val="accent2"/>
                </a:solidFill>
              </a:rPr>
              <a:t>OWN</a:t>
            </a:r>
            <a:r>
              <a:rPr lang="en-GB" sz="1800" dirty="0"/>
              <a:t> categories</a:t>
            </a:r>
            <a:endParaRPr lang="en-US" sz="1800" dirty="0"/>
          </a:p>
          <a:p>
            <a:pPr lvl="1" indent="0">
              <a:spcBef>
                <a:spcPts val="0"/>
              </a:spcBef>
              <a:buNone/>
            </a:pPr>
            <a:endParaRPr lang="en-US" sz="1800" dirty="0"/>
          </a:p>
        </p:txBody>
      </p:sp>
      <p:pic>
        <p:nvPicPr>
          <p:cNvPr id="5" name="Picture 4">
            <a:extLst>
              <a:ext uri="{FF2B5EF4-FFF2-40B4-BE49-F238E27FC236}">
                <a16:creationId xmlns:a16="http://schemas.microsoft.com/office/drawing/2014/main" id="{EA3AE72E-62F4-4913-A381-9467D83E85F4}"/>
              </a:ext>
            </a:extLst>
          </p:cNvPr>
          <p:cNvPicPr>
            <a:picLocks noChangeAspect="1"/>
          </p:cNvPicPr>
          <p:nvPr/>
        </p:nvPicPr>
        <p:blipFill>
          <a:blip r:embed="rId3"/>
          <a:stretch>
            <a:fillRect/>
          </a:stretch>
        </p:blipFill>
        <p:spPr>
          <a:xfrm>
            <a:off x="8314573" y="2236464"/>
            <a:ext cx="1016315" cy="3575468"/>
          </a:xfrm>
          <a:prstGeom prst="rect">
            <a:avLst/>
          </a:prstGeom>
        </p:spPr>
      </p:pic>
      <p:pic>
        <p:nvPicPr>
          <p:cNvPr id="9" name="Picture 8">
            <a:extLst>
              <a:ext uri="{FF2B5EF4-FFF2-40B4-BE49-F238E27FC236}">
                <a16:creationId xmlns:a16="http://schemas.microsoft.com/office/drawing/2014/main" id="{6319522F-45AE-402F-9629-1CD6424A3960}"/>
              </a:ext>
            </a:extLst>
          </p:cNvPr>
          <p:cNvPicPr>
            <a:picLocks noChangeAspect="1"/>
          </p:cNvPicPr>
          <p:nvPr/>
        </p:nvPicPr>
        <p:blipFill>
          <a:blip r:embed="rId4"/>
          <a:stretch>
            <a:fillRect/>
          </a:stretch>
        </p:blipFill>
        <p:spPr>
          <a:xfrm>
            <a:off x="10302240" y="2295998"/>
            <a:ext cx="1016315" cy="3426961"/>
          </a:xfrm>
          <a:prstGeom prst="rect">
            <a:avLst/>
          </a:prstGeom>
        </p:spPr>
      </p:pic>
      <p:sp>
        <p:nvSpPr>
          <p:cNvPr id="10" name="Rectangle 9">
            <a:extLst>
              <a:ext uri="{FF2B5EF4-FFF2-40B4-BE49-F238E27FC236}">
                <a16:creationId xmlns:a16="http://schemas.microsoft.com/office/drawing/2014/main" id="{8803A51B-78AE-B643-877F-78811B642313}"/>
              </a:ext>
            </a:extLst>
          </p:cNvPr>
          <p:cNvSpPr/>
          <p:nvPr/>
        </p:nvSpPr>
        <p:spPr>
          <a:xfrm>
            <a:off x="8334452" y="1838259"/>
            <a:ext cx="1016315" cy="398205"/>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1" name="Rectangle 10">
            <a:extLst>
              <a:ext uri="{FF2B5EF4-FFF2-40B4-BE49-F238E27FC236}">
                <a16:creationId xmlns:a16="http://schemas.microsoft.com/office/drawing/2014/main" id="{3D6438FD-6D8A-F943-AC76-6B1F62EC42B2}"/>
              </a:ext>
            </a:extLst>
          </p:cNvPr>
          <p:cNvSpPr/>
          <p:nvPr/>
        </p:nvSpPr>
        <p:spPr>
          <a:xfrm>
            <a:off x="10302240" y="1867132"/>
            <a:ext cx="1016315" cy="369332"/>
          </a:xfrm>
          <a:prstGeom prst="rect">
            <a:avLst/>
          </a:prstGeom>
          <a:solidFill>
            <a:schemeClr val="accent1">
              <a:lumMod val="75000"/>
            </a:schemeClr>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2" name="TextBox 11">
            <a:extLst>
              <a:ext uri="{FF2B5EF4-FFF2-40B4-BE49-F238E27FC236}">
                <a16:creationId xmlns:a16="http://schemas.microsoft.com/office/drawing/2014/main" id="{DD815233-A10F-F245-A0BD-09EEDAA022B9}"/>
              </a:ext>
            </a:extLst>
          </p:cNvPr>
          <p:cNvSpPr txBox="1"/>
          <p:nvPr/>
        </p:nvSpPr>
        <p:spPr>
          <a:xfrm>
            <a:off x="8446303" y="1867132"/>
            <a:ext cx="785793" cy="369332"/>
          </a:xfrm>
          <a:prstGeom prst="rect">
            <a:avLst/>
          </a:prstGeom>
          <a:noFill/>
        </p:spPr>
        <p:txBody>
          <a:bodyPr wrap="none" rtlCol="0">
            <a:spAutoFit/>
          </a:bodyPr>
          <a:lstStyle/>
          <a:p>
            <a:r>
              <a:rPr lang="en-US" dirty="0">
                <a:solidFill>
                  <a:schemeClr val="bg2"/>
                </a:solidFill>
              </a:rPr>
              <a:t>AS-IS</a:t>
            </a:r>
          </a:p>
        </p:txBody>
      </p:sp>
      <p:sp>
        <p:nvSpPr>
          <p:cNvPr id="13" name="TextBox 12">
            <a:extLst>
              <a:ext uri="{FF2B5EF4-FFF2-40B4-BE49-F238E27FC236}">
                <a16:creationId xmlns:a16="http://schemas.microsoft.com/office/drawing/2014/main" id="{9EB322C7-481C-2541-82CA-9A28E33BA61F}"/>
              </a:ext>
            </a:extLst>
          </p:cNvPr>
          <p:cNvSpPr txBox="1"/>
          <p:nvPr/>
        </p:nvSpPr>
        <p:spPr>
          <a:xfrm>
            <a:off x="10403073" y="1867695"/>
            <a:ext cx="814647" cy="369332"/>
          </a:xfrm>
          <a:prstGeom prst="rect">
            <a:avLst/>
          </a:prstGeom>
          <a:noFill/>
        </p:spPr>
        <p:txBody>
          <a:bodyPr wrap="none" rtlCol="0">
            <a:spAutoFit/>
          </a:bodyPr>
          <a:lstStyle/>
          <a:p>
            <a:r>
              <a:rPr lang="en-US" dirty="0">
                <a:solidFill>
                  <a:schemeClr val="bg2"/>
                </a:solidFill>
              </a:rPr>
              <a:t>To-Be</a:t>
            </a:r>
          </a:p>
        </p:txBody>
      </p:sp>
    </p:spTree>
    <p:extLst>
      <p:ext uri="{BB962C8B-B14F-4D97-AF65-F5344CB8AC3E}">
        <p14:creationId xmlns:p14="http://schemas.microsoft.com/office/powerpoint/2010/main" val="3198892624"/>
      </p:ext>
    </p:extLst>
  </p:cSld>
  <p:clrMapOvr>
    <a:masterClrMapping/>
  </p:clrMapOvr>
</p:sld>
</file>

<file path=ppt/theme/theme1.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ln>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8679</TotalTime>
  <Words>3528</Words>
  <Application>Microsoft Macintosh PowerPoint</Application>
  <PresentationFormat>Widescreen</PresentationFormat>
  <Paragraphs>396</Paragraphs>
  <Slides>35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-apple-system</vt:lpstr>
      <vt:lpstr>Arial</vt:lpstr>
      <vt:lpstr>Calibri</vt:lpstr>
      <vt:lpstr>IBM Plex Sans</vt:lpstr>
      <vt:lpstr>wht_background_2017</vt:lpstr>
      <vt:lpstr>     Data Refinement Lab    Watson Studio 123 </vt:lpstr>
      <vt:lpstr>Basic flow for data refinement</vt:lpstr>
      <vt:lpstr>PowerPoint Presentation</vt:lpstr>
      <vt:lpstr>Lab Session – Refine Data – Understand the baseline</vt:lpstr>
      <vt:lpstr>Lab Session – Refine Data Task 1 – Convert Term into an Integer </vt:lpstr>
      <vt:lpstr>Lab Session – Refine Data Task 2 – Remove the % from interest rate and convert into a decimal between 0 and 1</vt:lpstr>
      <vt:lpstr>Lab Session – Refine Data Task 3 – Convert Emp_Length into a numeric categorical field</vt:lpstr>
      <vt:lpstr>Lab Session – Refine Data Task 4 Convert Home Ownership into a categorical numeric</vt:lpstr>
      <vt:lpstr>Lab Session – Refine Data Task 4 Convert Home Ownership into a categorical numeric - continued</vt:lpstr>
      <vt:lpstr>Lab Session – Refine Data Task 5 – Manage missing data within Mths_since_last_delinq field</vt:lpstr>
      <vt:lpstr>Lab Session – Refine Data Task 5 – Manage missing data within Mths_since_last_delinq field - continued</vt:lpstr>
      <vt:lpstr>Lab Session – Refine Data Task 6 – Create the output file to use in the Data Science Project</vt:lpstr>
      <vt:lpstr>Exercise 1</vt:lpstr>
      <vt:lpstr>Review Data Profile</vt:lpstr>
      <vt:lpstr>Data Harmonization:  Age</vt:lpstr>
      <vt:lpstr>PowerPoint Presentation</vt:lpstr>
      <vt:lpstr>PowerPoint Presentation</vt:lpstr>
      <vt:lpstr>PowerPoint Presentation</vt:lpstr>
      <vt:lpstr>Data Harmonization:  OCCUPATION </vt:lpstr>
      <vt:lpstr>Data Harmonization:  GENDER </vt:lpstr>
      <vt:lpstr>Data Harmonization:  Unique ID </vt:lpstr>
      <vt:lpstr>Task 1 : Select only Unique Carrier : United Airlines (UA)  Task 2: Create a new column that adds the arrival and departure delay times together. (ArrDelay+DepDelay)  Task 3 : Move the new TotalDelay column to the beginning of the data set  Task 4: Reduce the data to four columns: Year, Month, DayofMonth, and TotalDelay. Use the group_by coding operation to divide the columns into groups of year, month, and day.  </vt:lpstr>
      <vt:lpstr>PowerPoint Presentation</vt:lpstr>
      <vt:lpstr>Review Data Profile</vt:lpstr>
      <vt:lpstr>PowerPoint Presentation</vt:lpstr>
      <vt:lpstr>Data Visualization </vt:lpstr>
      <vt:lpstr>Task 2: Create a new column that adds the arrival and departure delay times together.</vt:lpstr>
      <vt:lpstr>Task 3 : Move the new TotalDelay column to the beginning of the data set </vt:lpstr>
      <vt:lpstr>Task 4: Reduce the data to four columns: Year, Month, DayofMonth, and TotalDelay. Use the group_by coding operation to divide the columns into groups of year, month, and day.   </vt:lpstr>
      <vt:lpstr>Exercise 4 : Titanic dataset</vt:lpstr>
      <vt:lpstr>Exercise 4  Task 1: Convert Column Type The columns that are converted to integer are Survived, PClass, Sibsp and Parch The columns are converted to decimanl are Age and Fare.</vt:lpstr>
      <vt:lpstr>Task 2: Missing Value  The columns that have missing values in Titanic dataset are Age, Cabin and Embarked. The methods to fulfill the missing values are different for each attribute depending on the purpose of the attribute.</vt:lpstr>
      <vt:lpstr>PowerPoint Presentation</vt:lpstr>
      <vt:lpstr>Task 3: Remove duplicate Titanic data set does not have sensitive information that should be unique except for the passenger ID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Session – Refining Data</dc:title>
  <dc:creator>Bill Mathews</dc:creator>
  <cp:lastModifiedBy>Ai Kiar Ang</cp:lastModifiedBy>
  <cp:revision>44</cp:revision>
  <dcterms:created xsi:type="dcterms:W3CDTF">2018-11-16T22:31:55Z</dcterms:created>
  <dcterms:modified xsi:type="dcterms:W3CDTF">2022-05-14T09:56:49Z</dcterms:modified>
</cp:coreProperties>
</file>