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</p:sldMasterIdLst>
  <p:notesMasterIdLst>
    <p:notesMasterId r:id="rId9"/>
  </p:notesMasterIdLst>
  <p:sldIdLst>
    <p:sldId id="2930" r:id="rId3"/>
    <p:sldId id="263" r:id="rId4"/>
    <p:sldId id="264" r:id="rId5"/>
    <p:sldId id="289" r:id="rId6"/>
    <p:sldId id="280" r:id="rId7"/>
    <p:sldId id="29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09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E6559-E09C-B540-ACCE-DDD2892E4C3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255-A49E-AC4B-8BE2-B7728948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50D0D-68AD-AC4B-83CE-98FEA4603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18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7E51E-0202-174D-92F5-CCCCC2EB53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04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lab could represent how a skilled data scientist resource would work with a Notebook - starting from scratch.</a:t>
            </a:r>
          </a:p>
          <a:p>
            <a:r>
              <a:rPr lang="en-US" dirty="0"/>
              <a:t>-vs- starting with a template</a:t>
            </a:r>
            <a:r>
              <a:rPr lang="en-US" baseline="0" dirty="0"/>
              <a:t> or a sample brought in from the community where different model types are available.</a:t>
            </a:r>
          </a:p>
          <a:p>
            <a:r>
              <a:rPr lang="en-US" baseline="0" dirty="0"/>
              <a:t>A template approach could also represent a corporate best practice in terms of following a standard structure for model coding…</a:t>
            </a:r>
          </a:p>
          <a:p>
            <a:r>
              <a:rPr lang="en-US" baseline="0" dirty="0"/>
              <a:t>May need to explain how to choose the appropriate Spark service if multiples are present in step #4…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7E51E-0202-174D-92F5-CCCCC2EB53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8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lab could represent how a skilled data scientist resource would work with a Notebook - starting from scratch.</a:t>
            </a:r>
          </a:p>
          <a:p>
            <a:r>
              <a:rPr lang="en-US" dirty="0"/>
              <a:t>-vs- starting with a template</a:t>
            </a:r>
            <a:r>
              <a:rPr lang="en-US" baseline="0" dirty="0"/>
              <a:t> or a sample brought in from the community where different model types are available.</a:t>
            </a:r>
          </a:p>
          <a:p>
            <a:r>
              <a:rPr lang="en-US" baseline="0" dirty="0"/>
              <a:t>This lab will show how to add code to connect to the COS environment, load the customer.csv file and display the results visually via </a:t>
            </a:r>
            <a:r>
              <a:rPr lang="en-US" baseline="0" dirty="0" err="1"/>
              <a:t>Pixiedust</a:t>
            </a:r>
            <a:r>
              <a:rPr lang="en-US" baseline="0" dirty="0"/>
              <a:t> (interactive visualization tool)</a:t>
            </a:r>
          </a:p>
          <a:p>
            <a:r>
              <a:rPr lang="en-US" baseline="0" dirty="0"/>
              <a:t>A template approach could also represent a corporate best practice in terms of following a standard structure for model coding…</a:t>
            </a:r>
          </a:p>
          <a:p>
            <a:r>
              <a:rPr lang="en-US" baseline="0" dirty="0"/>
              <a:t>May need to explain how to choose the appropriate Spark service if multiples are present in step #4…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7E51E-0202-174D-92F5-CCCCC2EB53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6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option ‘From URL’ to describe importing a model from an</a:t>
            </a:r>
            <a:r>
              <a:rPr lang="en-US" baseline="0" dirty="0"/>
              <a:t> organizations repository, </a:t>
            </a:r>
            <a:r>
              <a:rPr lang="en-US" baseline="0" dirty="0" err="1"/>
              <a:t>etc</a:t>
            </a:r>
            <a:r>
              <a:rPr lang="en-US" baseline="0" dirty="0"/>
              <a:t>…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7E51E-0202-174D-92F5-CCCCC2EB53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36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0061"/>
            <a:ext cx="695452" cy="281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A6312-32F0-844D-93DA-546AB9CA1D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3032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8" y="538231"/>
            <a:ext cx="6535919" cy="63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34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08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0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852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847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8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0818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2526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6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4158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97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1B0-8894-9548-98E4-FC68DEA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6675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E34D9-8056-3443-8B00-28AFAAEE9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5C51A-9FCF-D34A-8FF9-546CB352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387ECD-703F-BF4B-8454-1F6484D838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208088"/>
            <a:ext cx="11582400" cy="485457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926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0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5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171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52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38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914400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29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6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02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1B0-8894-9548-98E4-FC68DEA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6675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E34D9-8056-3443-8B00-28AFAAEE9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5C51A-9FCF-D34A-8FF9-546CB352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98373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69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01846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581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61429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1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536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499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88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91437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114096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11582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73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025802"/>
            <a:ext cx="5486401" cy="4657480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04800" y="19916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9A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IBM Watson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7AD4199-3FAD-3747-8A1C-DE11DFD82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0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836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974B49D-FBCF-C94D-98F1-3E8BDB284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86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100762" y="0"/>
            <a:ext cx="6091238" cy="643530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48AC89D-5225-6241-9077-A9F90C722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587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100762" y="0"/>
            <a:ext cx="6091238" cy="643530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D94DC1E-82EF-8847-9530-66258D4ED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506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7DEB0EF-4898-264E-84FE-87408A7BB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17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91437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114096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11582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C95BC47-3AE1-1145-82F6-B1CA1534E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045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8C140D1-4531-D844-BC10-F3FB48583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00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6460BC3-7CAE-1147-85EF-1E0D962F6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572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4B2AA55-B669-C843-A7B4-457E9C514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558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6154"/>
            <a:ext cx="6916616" cy="6027740"/>
          </a:xfrm>
        </p:spPr>
        <p:txBody>
          <a:bodyPr/>
          <a:lstStyle>
            <a:lvl1pPr marL="156629" indent="-156629">
              <a:tabLst/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FDF8150-1F1B-7843-8D0D-CE5532A48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085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9733"/>
            <a:ext cx="5486400" cy="559964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719733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1E635AE-B7E6-8D4D-A921-6BBFE3662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1962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6153"/>
            <a:ext cx="5486400" cy="1213464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3B16826-BAE7-3443-9CA7-7EB3CFFF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554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280415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F8910CE-F508-284F-A3AC-F51A75F40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063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8710C86-E400-C34C-8ED8-F1C4E7255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681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280415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B9AC6F17-13B4-094E-97C9-D98320990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356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280415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7B879C38-CB86-0D4C-B2FA-8226F6A9D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505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FA17FD2-16E0-2946-B5E4-3A3346FEE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31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B953C95-CF0C-904B-A0B2-0F3C742B1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107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77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4890FCA-79E4-814D-8FC2-67461A460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528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97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5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9748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341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07391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941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830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6818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64290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354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38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280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151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2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105564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42434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1973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31730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151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6611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95157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9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8981BE-C296-4105-866A-855CF76C718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283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54000" y="254000"/>
            <a:ext cx="4024248" cy="52122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defTabSz="777240">
              <a:lnSpc>
                <a:spcPct val="90000"/>
              </a:lnSpc>
              <a:spcBef>
                <a:spcPts val="0"/>
              </a:spcBef>
              <a:buSzTx/>
              <a:buNone/>
              <a:defRPr sz="2800" b="1">
                <a:solidFill>
                  <a:schemeClr val="accent4"/>
                </a:soli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t>Slide Title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7344" y="6503622"/>
            <a:ext cx="273656" cy="264256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l" defTabSz="9144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37150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08003" y="457200"/>
            <a:ext cx="10812400" cy="5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4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189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377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566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754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pPr defTabSz="914377"/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91437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8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821635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IBM Watson AI / Watson &amp; Cloud Platform Expert Services / December 2018 / © 2018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D5A8-5B13-FD46-B97A-621CA60F6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3485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42" Type="http://schemas.openxmlformats.org/officeDocument/2006/relationships/slideLayout" Target="../slideLayouts/slideLayout80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41" Type="http://schemas.openxmlformats.org/officeDocument/2006/relationships/slideLayout" Target="../slideLayouts/slideLayout79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75.xml"/><Relationship Id="rId40" Type="http://schemas.openxmlformats.org/officeDocument/2006/relationships/slideLayout" Target="../slideLayouts/slideLayout78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93806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defTabSz="914377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91437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DB7C97D-BEFE-994E-A95D-FA5F4A928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4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737" r:id="rId38"/>
    <p:sldLayoutId id="2147483738" r:id="rId39"/>
    <p:sldLayoutId id="2147483739" r:id="rId40"/>
    <p:sldLayoutId id="2147483740" r:id="rId41"/>
    <p:sldLayoutId id="2147483741" r:id="rId42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4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/>
              <a:t>IBM Watson Data </a:t>
            </a:r>
            <a:br>
              <a:rPr lang="en-US" sz="4000" dirty="0"/>
            </a:br>
            <a:r>
              <a:rPr lang="en-US" sz="4000" dirty="0"/>
              <a:t>Expert Services Learn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Notebooks Labs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rgbClr val="003BC9"/>
                </a:solidFill>
              </a:rPr>
              <a:t>Watson Studio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51390F-EDE9-F24F-9EF1-D45934A42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800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 – Working with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FD999D4-B456-9943-89B7-30D56181CE18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35057F2-8055-EA46-9FD2-8DBA1FB0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>
                <a:solidFill>
                  <a:schemeClr val="tx1"/>
                </a:solidFill>
              </a:rPr>
              <a:t>IBM Watson AI / Watson &amp; Cloud Platform Expert Services / December 2018 / © 2018 IBM Corporation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The sample Notebook that you will work with is based on a Telco Customer Churn use case. In this notebook you will learn how to build a predictive model with Python machine learning API, and deploy it for scoring in Machine Learning (ML).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This notebook walks you through these steps: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Build a model to predict customer churn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Test the accuracy of the model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Save the model in the ML repository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Display the models in your ML repository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If you are new to Notebooks, here's a quick overview of how to work in this environment.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Work through this notebook by reading the instructions and executing code cell by cell. Some cells will require modifications before you run them.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D999D4-B456-9943-89B7-30D56181CE1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BM Plex Sans" charset="0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BM Plex Sans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3A59160-5EB3-774D-B167-1B202558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IBM Watson AI / Watson &amp; Cloud Platform Expert Services / December 2018 / © 2018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 – Loading a Blank Notebook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/>
              <a:buAutoNum type="arabicParenR"/>
            </a:pPr>
            <a:r>
              <a:rPr lang="en-US" dirty="0"/>
              <a:t>In your project(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dsx</a:t>
            </a:r>
            <a:r>
              <a:rPr lang="en-US" dirty="0"/>
              <a:t>-samples) select the </a:t>
            </a:r>
            <a:r>
              <a:rPr lang="en-US" dirty="0">
                <a:solidFill>
                  <a:schemeClr val="accent2"/>
                </a:solidFill>
              </a:rPr>
              <a:t>Environments</a:t>
            </a:r>
            <a:r>
              <a:rPr lang="en-US" dirty="0"/>
              <a:t>  tab, verify that you have a Python, Scala, R, Spark services associated with this project. If it does not exist then ask your Administrator.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/>
              <a:t>In the project Assets tab scroll down and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click </a:t>
            </a:r>
            <a:r>
              <a:rPr lang="en-US" dirty="0">
                <a:solidFill>
                  <a:schemeClr val="accent2"/>
                </a:solidFill>
              </a:rPr>
              <a:t>Notebooks </a:t>
            </a:r>
            <a:r>
              <a:rPr 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accent2"/>
                </a:solidFill>
                <a:sym typeface="Wingdings" panose="05000000000000000000" pitchFamily="2" charset="2"/>
              </a:rPr>
              <a:t>Jupyter</a:t>
            </a:r>
            <a:r>
              <a:rPr lang="en-US" sz="2000" dirty="0"/>
              <a:t>, then click </a:t>
            </a:r>
            <a:r>
              <a:rPr lang="en-US" dirty="0">
                <a:solidFill>
                  <a:schemeClr val="accent2"/>
                </a:solidFill>
              </a:rPr>
              <a:t>Add Notebook</a:t>
            </a:r>
          </a:p>
          <a:p>
            <a:pPr marL="457200" indent="-457200">
              <a:buAutoNum type="arabicParenR"/>
            </a:pPr>
            <a:r>
              <a:rPr lang="en-US" dirty="0"/>
              <a:t>Select </a:t>
            </a:r>
            <a:r>
              <a:rPr lang="en-US" dirty="0">
                <a:solidFill>
                  <a:schemeClr val="accent2"/>
                </a:solidFill>
              </a:rPr>
              <a:t>Blank</a:t>
            </a:r>
            <a:r>
              <a:rPr lang="en-US" dirty="0"/>
              <a:t> tab</a:t>
            </a:r>
          </a:p>
          <a:p>
            <a:pPr marL="457200" indent="-457200">
              <a:buAutoNum type="arabicParenR"/>
            </a:pPr>
            <a:r>
              <a:rPr lang="en-US" dirty="0"/>
              <a:t>Enter a Name &amp; Description</a:t>
            </a:r>
          </a:p>
          <a:p>
            <a:pPr marL="457200" indent="-457200">
              <a:buAutoNum type="arabicParenR"/>
            </a:pPr>
            <a:r>
              <a:rPr lang="en-US" dirty="0"/>
              <a:t>Select the following options: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Select Environment – </a:t>
            </a:r>
            <a:r>
              <a:rPr lang="en-US" dirty="0" err="1">
                <a:solidFill>
                  <a:schemeClr val="accent2"/>
                </a:solidFill>
              </a:rPr>
              <a:t>Jupyter</a:t>
            </a:r>
            <a:r>
              <a:rPr lang="en-US" dirty="0">
                <a:solidFill>
                  <a:schemeClr val="accent2"/>
                </a:solidFill>
              </a:rPr>
              <a:t> with Python…</a:t>
            </a:r>
            <a:r>
              <a:rPr lang="en-US" dirty="0"/>
              <a:t> (Based on project requirements)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Language – </a:t>
            </a:r>
            <a:r>
              <a:rPr lang="en-US" dirty="0">
                <a:solidFill>
                  <a:schemeClr val="accent2"/>
                </a:solidFill>
              </a:rPr>
              <a:t>Python 3.X </a:t>
            </a:r>
            <a:r>
              <a:rPr lang="en-US" dirty="0"/>
              <a:t>(will depend on selected Environment)</a:t>
            </a:r>
          </a:p>
          <a:p>
            <a:pPr marL="457200" indent="-457200">
              <a:buAutoNum type="arabicParenR"/>
            </a:pPr>
            <a:r>
              <a:rPr lang="en-US" dirty="0"/>
              <a:t>Slick </a:t>
            </a:r>
            <a:r>
              <a:rPr lang="en-US" dirty="0">
                <a:solidFill>
                  <a:schemeClr val="accent2"/>
                </a:solidFill>
              </a:rPr>
              <a:t>Create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at bottom of the screen</a:t>
            </a:r>
          </a:p>
          <a:p>
            <a:pPr marL="457200" indent="-457200">
              <a:buAutoNum type="arabicParenR"/>
            </a:pPr>
            <a:r>
              <a:rPr lang="en-US" dirty="0"/>
              <a:t>Select </a:t>
            </a:r>
            <a:r>
              <a:rPr lang="en-US" dirty="0">
                <a:solidFill>
                  <a:schemeClr val="accent2"/>
                </a:solidFill>
              </a:rPr>
              <a:t>Markdown</a:t>
            </a:r>
            <a:r>
              <a:rPr lang="en-US" dirty="0"/>
              <a:t> next to the </a:t>
            </a:r>
            <a:r>
              <a:rPr lang="en-US" dirty="0">
                <a:solidFill>
                  <a:schemeClr val="accent2"/>
                </a:solidFill>
              </a:rPr>
              <a:t>Format</a:t>
            </a:r>
            <a:r>
              <a:rPr lang="en-US" dirty="0"/>
              <a:t> box and enter some description text in the notebook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/>
              <a:t>Select </a:t>
            </a:r>
            <a:r>
              <a:rPr lang="en-US" dirty="0">
                <a:solidFill>
                  <a:schemeClr val="accent2"/>
                </a:solidFill>
              </a:rPr>
              <a:t>Insert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 Insert Cell Below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Select the “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1010</a:t>
            </a:r>
            <a:r>
              <a:rPr lang="en-US" dirty="0">
                <a:sym typeface="Wingdings" panose="05000000000000000000" pitchFamily="2" charset="2"/>
              </a:rPr>
              <a:t>” Data icon from the top right of the screen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Under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Local, Remote, or Other  </a:t>
            </a:r>
            <a:r>
              <a:rPr lang="en-US" dirty="0">
                <a:sym typeface="Wingdings" panose="05000000000000000000" pitchFamily="2" charset="2"/>
              </a:rPr>
              <a:t>Select the desired dataset’s(</a:t>
            </a:r>
            <a:r>
              <a:rPr lang="en-US" dirty="0" err="1">
                <a:sym typeface="Wingdings" panose="05000000000000000000" pitchFamily="2" charset="2"/>
              </a:rPr>
              <a:t>e.g</a:t>
            </a:r>
            <a:r>
              <a:rPr lang="en-US" dirty="0">
                <a:sym typeface="Wingdings" panose="05000000000000000000" pitchFamily="2" charset="2"/>
              </a:rPr>
              <a:t> customer_churn.csv)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Insert to Code </a:t>
            </a:r>
            <a:r>
              <a:rPr lang="en-US" dirty="0">
                <a:sym typeface="Wingdings" panose="05000000000000000000" pitchFamily="2" charset="2"/>
              </a:rPr>
              <a:t>drop down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Select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Insert Pandas </a:t>
            </a:r>
            <a:r>
              <a:rPr lang="en-US" dirty="0" err="1">
                <a:solidFill>
                  <a:schemeClr val="accent2"/>
                </a:solidFill>
                <a:sym typeface="Wingdings" panose="05000000000000000000" pitchFamily="2" charset="2"/>
              </a:rPr>
              <a:t>DataFrame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to add code to your notebook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/>
              <a:t>Select </a:t>
            </a:r>
            <a:r>
              <a:rPr lang="en-US" dirty="0">
                <a:solidFill>
                  <a:schemeClr val="accent2"/>
                </a:solidFill>
              </a:rPr>
              <a:t>Insert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 Insert Cell Below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4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D999D4-B456-9943-89B7-30D56181CE1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BM Plex Sans" charset="0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BM Plex Sans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983363A-6073-3C46-948E-1F73CF4D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IBM Watson AI / Watson &amp; Cloud Platform Expert Services / December 2018 / © 2018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63983"/>
          </a:xfrm>
        </p:spPr>
        <p:txBody>
          <a:bodyPr/>
          <a:lstStyle/>
          <a:p>
            <a:r>
              <a:rPr lang="en-US" dirty="0"/>
              <a:t>Lab Session – Loading a Blank Notebook – Cont.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241750"/>
            <a:ext cx="11582400" cy="4779264"/>
          </a:xfrm>
        </p:spPr>
        <p:txBody>
          <a:bodyPr/>
          <a:lstStyle/>
          <a:p>
            <a:pPr marL="687912" lvl="1" indent="-457200">
              <a:buFont typeface="+mj-lt"/>
              <a:buAutoNum type="arabicParenR" startAt="13"/>
            </a:pPr>
            <a:r>
              <a:rPr lang="en-US" dirty="0"/>
              <a:t>Enter the following lines of code into the cell:</a:t>
            </a:r>
          </a:p>
          <a:p>
            <a:pPr marL="986353" lvl="2" indent="-457200">
              <a:buFont typeface="+mj-lt"/>
              <a:buAutoNum type="alphaLcParenR"/>
            </a:pPr>
            <a:r>
              <a:rPr lang="en-US" dirty="0"/>
              <a:t>  </a:t>
            </a:r>
            <a:r>
              <a:rPr lang="en-US" sz="1800" dirty="0">
                <a:solidFill>
                  <a:schemeClr val="accent2"/>
                </a:solidFill>
                <a:latin typeface="Courier" pitchFamily="2" charset="0"/>
              </a:rPr>
              <a:t>from </a:t>
            </a:r>
            <a:r>
              <a:rPr lang="en-US" sz="1800" dirty="0" err="1">
                <a:solidFill>
                  <a:schemeClr val="accent2"/>
                </a:solidFill>
                <a:latin typeface="Courier" pitchFamily="2" charset="0"/>
              </a:rPr>
              <a:t>pixiedust.display</a:t>
            </a:r>
            <a:r>
              <a:rPr lang="en-US" sz="1800" dirty="0">
                <a:solidFill>
                  <a:schemeClr val="accent2"/>
                </a:solidFill>
                <a:latin typeface="Courier" pitchFamily="2" charset="0"/>
              </a:rPr>
              <a:t> import *</a:t>
            </a:r>
            <a:r>
              <a:rPr lang="en-US" dirty="0"/>
              <a:t> </a:t>
            </a:r>
          </a:p>
          <a:p>
            <a:pPr marL="986353" lvl="2" indent="-457200">
              <a:buFont typeface="+mj-lt"/>
              <a:buAutoNum type="alphaLcParenR"/>
            </a:pP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" pitchFamily="2" charset="0"/>
              </a:rPr>
              <a:t>display(df_data_1)</a:t>
            </a:r>
            <a:r>
              <a:rPr lang="en-US" dirty="0"/>
              <a:t>  </a:t>
            </a:r>
          </a:p>
          <a:p>
            <a:pPr marL="687912" lvl="1" indent="-457200">
              <a:buFont typeface="+mj-lt"/>
              <a:buAutoNum type="arabicParenR" startAt="13"/>
            </a:pPr>
            <a:r>
              <a:rPr lang="en-US" dirty="0"/>
              <a:t>Select </a:t>
            </a:r>
            <a:r>
              <a:rPr lang="en-US" dirty="0">
                <a:solidFill>
                  <a:schemeClr val="accent2"/>
                </a:solidFill>
              </a:rPr>
              <a:t>Run</a:t>
            </a:r>
            <a:r>
              <a:rPr lang="en-US" dirty="0"/>
              <a:t> “Arrow” from the menu (scroll down to see the job progress)</a:t>
            </a:r>
          </a:p>
          <a:p>
            <a:pPr marL="687912" lvl="1" indent="-457200">
              <a:buFont typeface="+mj-lt"/>
              <a:buAutoNum type="arabicParenR" startAt="13"/>
            </a:pPr>
            <a:r>
              <a:rPr lang="en-US" dirty="0"/>
              <a:t>Click on the </a:t>
            </a:r>
            <a:r>
              <a:rPr lang="en-US" dirty="0">
                <a:solidFill>
                  <a:schemeClr val="accent2"/>
                </a:solidFill>
              </a:rPr>
              <a:t>Schema</a:t>
            </a:r>
            <a:r>
              <a:rPr lang="en-US" dirty="0"/>
              <a:t> bar above the table (note that all fields are of type ‘object’)</a:t>
            </a:r>
          </a:p>
          <a:p>
            <a:pPr marL="986353" lvl="2" indent="-457200">
              <a:buFont typeface="+mj-lt"/>
              <a:buAutoNum type="alphaLcParenR"/>
            </a:pPr>
            <a:r>
              <a:rPr lang="en-US" dirty="0"/>
              <a:t>Viewing table options on this data will not work since the graphs require numeric values. We must modify the schema to get the results we are looking for.</a:t>
            </a:r>
          </a:p>
          <a:p>
            <a:pPr marL="687912" lvl="1" indent="-457200">
              <a:buFont typeface="+mj-lt"/>
              <a:buAutoNum type="arabicParenR" startAt="13"/>
            </a:pPr>
            <a:r>
              <a:rPr lang="en-US" dirty="0"/>
              <a:t>Select the “</a:t>
            </a:r>
            <a:r>
              <a:rPr lang="en-US" dirty="0">
                <a:solidFill>
                  <a:schemeClr val="accent2"/>
                </a:solidFill>
              </a:rPr>
              <a:t>chart</a:t>
            </a:r>
            <a:r>
              <a:rPr lang="en-US" dirty="0"/>
              <a:t>” icon above the Schema bar and choose </a:t>
            </a:r>
            <a:r>
              <a:rPr lang="en-US" dirty="0">
                <a:solidFill>
                  <a:schemeClr val="accent2"/>
                </a:solidFill>
              </a:rPr>
              <a:t>Line Chart</a:t>
            </a:r>
          </a:p>
          <a:p>
            <a:pPr marL="687912" lvl="1" indent="-457200">
              <a:buFont typeface="+mj-lt"/>
              <a:buAutoNum type="arabicParenR" startAt="13"/>
            </a:pPr>
            <a:r>
              <a:rPr lang="en-US" dirty="0"/>
              <a:t>Drag the </a:t>
            </a:r>
            <a:r>
              <a:rPr lang="en-US" dirty="0">
                <a:solidFill>
                  <a:schemeClr val="accent2"/>
                </a:solidFill>
              </a:rPr>
              <a:t>Age</a:t>
            </a:r>
            <a:r>
              <a:rPr lang="en-US" dirty="0"/>
              <a:t> field to </a:t>
            </a:r>
            <a:r>
              <a:rPr lang="en-US" dirty="0">
                <a:solidFill>
                  <a:schemeClr val="accent2"/>
                </a:solidFill>
              </a:rPr>
              <a:t>Keys</a:t>
            </a:r>
            <a:r>
              <a:rPr lang="en-US" dirty="0"/>
              <a:t> box, and </a:t>
            </a:r>
            <a:r>
              <a:rPr lang="en-US" dirty="0">
                <a:solidFill>
                  <a:schemeClr val="accent2"/>
                </a:solidFill>
              </a:rPr>
              <a:t>Est. Income </a:t>
            </a:r>
            <a:r>
              <a:rPr lang="en-US" dirty="0"/>
              <a:t>to </a:t>
            </a:r>
            <a:r>
              <a:rPr lang="en-US" dirty="0">
                <a:solidFill>
                  <a:schemeClr val="accent2"/>
                </a:solidFill>
              </a:rPr>
              <a:t>Values</a:t>
            </a:r>
            <a:r>
              <a:rPr lang="en-US" dirty="0"/>
              <a:t> box and select </a:t>
            </a:r>
            <a:r>
              <a:rPr lang="en-US" dirty="0">
                <a:solidFill>
                  <a:schemeClr val="accent2"/>
                </a:solidFill>
              </a:rPr>
              <a:t>OK</a:t>
            </a:r>
          </a:p>
          <a:p>
            <a:pPr marL="687912" lvl="1" indent="-457200">
              <a:buFont typeface="+mj-lt"/>
              <a:buAutoNum type="arabicParenR" startAt="13"/>
            </a:pPr>
            <a:r>
              <a:rPr lang="en-US" dirty="0"/>
              <a:t>Select ‘bokeh’ as Renderer</a:t>
            </a:r>
          </a:p>
          <a:p>
            <a:pPr marL="687912" lvl="1" indent="-457200">
              <a:buFont typeface="+mj-lt"/>
              <a:buAutoNum type="arabicParenR" startAt="13"/>
            </a:pPr>
            <a:r>
              <a:rPr lang="en-US" dirty="0"/>
              <a:t>Review the graph and sample other output types…</a:t>
            </a:r>
          </a:p>
          <a:p>
            <a:pPr marL="687912" lvl="1" indent="-457200">
              <a:buFont typeface="+mj-lt"/>
              <a:buAutoNum type="arabicParenR" startAt="13"/>
            </a:pPr>
            <a:r>
              <a:rPr lang="en-US" dirty="0"/>
              <a:t>Click on </a:t>
            </a:r>
            <a:r>
              <a:rPr lang="en-US" dirty="0" err="1">
                <a:solidFill>
                  <a:schemeClr val="accent2"/>
                </a:solidFill>
              </a:rPr>
              <a:t>File</a:t>
            </a:r>
            <a:r>
              <a:rPr lang="en-US" dirty="0" err="1">
                <a:solidFill>
                  <a:schemeClr val="accent2"/>
                </a:solidFill>
                <a:sym typeface="Wingdings" pitchFamily="2" charset="2"/>
              </a:rPr>
              <a:t>Save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 </a:t>
            </a:r>
            <a:r>
              <a:rPr lang="en-US" dirty="0">
                <a:sym typeface="Wingdings" pitchFamily="2" charset="2"/>
              </a:rPr>
              <a:t>to save your notebook</a:t>
            </a:r>
            <a:endParaRPr lang="en-US" dirty="0"/>
          </a:p>
          <a:p>
            <a:pPr marL="687912" lvl="1" indent="-457200">
              <a:buFont typeface="+mj-lt"/>
              <a:buAutoNum type="arabicParenR" startAt="13"/>
            </a:pPr>
            <a:endParaRPr lang="en-US" dirty="0"/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D999D4-B456-9943-89B7-30D56181CE1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BM Plex Sans" charset="0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BM Plex Sans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ECFC7F7-A04A-0B44-83AD-1E1C66D2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IBM Watson AI / Watson &amp; Cloud Platform Expert Services / December 2018 / © 2018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 – Loading a Notebook from a File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/>
              <a:buAutoNum type="arabicParenR"/>
            </a:pPr>
            <a:r>
              <a:rPr lang="en-US" dirty="0"/>
              <a:t>In the project Assets tab scroll down and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click </a:t>
            </a:r>
            <a:r>
              <a:rPr lang="en-US" dirty="0">
                <a:solidFill>
                  <a:schemeClr val="accent2"/>
                </a:solidFill>
              </a:rPr>
              <a:t>Notebooks </a:t>
            </a:r>
            <a:r>
              <a:rPr 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accent2"/>
                </a:solidFill>
                <a:sym typeface="Wingdings" panose="05000000000000000000" pitchFamily="2" charset="2"/>
              </a:rPr>
              <a:t>Jupyter</a:t>
            </a:r>
            <a:r>
              <a:rPr lang="en-US" sz="2000" dirty="0"/>
              <a:t>, then click </a:t>
            </a:r>
            <a:r>
              <a:rPr lang="en-US" dirty="0">
                <a:solidFill>
                  <a:schemeClr val="accent2"/>
                </a:solidFill>
              </a:rPr>
              <a:t>Add Notebook</a:t>
            </a:r>
          </a:p>
          <a:p>
            <a:pPr marL="457200" indent="-457200">
              <a:buAutoNum type="arabicParenR"/>
            </a:pPr>
            <a:r>
              <a:rPr lang="en-US" dirty="0"/>
              <a:t>Select </a:t>
            </a:r>
            <a:r>
              <a:rPr lang="en-US" dirty="0">
                <a:solidFill>
                  <a:schemeClr val="accent2"/>
                </a:solidFill>
              </a:rPr>
              <a:t>From File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tab</a:t>
            </a:r>
          </a:p>
          <a:p>
            <a:pPr marL="457200" indent="-457200">
              <a:buAutoNum type="arabicParenR"/>
            </a:pPr>
            <a:r>
              <a:rPr lang="en-US" dirty="0"/>
              <a:t>Enter a Name &amp; Description</a:t>
            </a:r>
          </a:p>
          <a:p>
            <a:pPr marL="457200" indent="-457200">
              <a:buAutoNum type="arabicParenR"/>
            </a:pPr>
            <a:r>
              <a:rPr lang="en-US" dirty="0"/>
              <a:t>In the </a:t>
            </a:r>
            <a:r>
              <a:rPr lang="en-US" dirty="0">
                <a:solidFill>
                  <a:schemeClr val="accent2"/>
                </a:solidFill>
              </a:rPr>
              <a:t>Notebook File </a:t>
            </a:r>
            <a:r>
              <a:rPr lang="en-US" dirty="0"/>
              <a:t>area choose the following: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Click “</a:t>
            </a:r>
            <a:r>
              <a:rPr lang="en-US" dirty="0">
                <a:solidFill>
                  <a:schemeClr val="accent2"/>
                </a:solidFill>
              </a:rPr>
              <a:t>browse</a:t>
            </a:r>
            <a:r>
              <a:rPr lang="en-US" dirty="0"/>
              <a:t>” to open file explorer and choose the notebook to upload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Or from your file browser, click and drag the notebook file to upload</a:t>
            </a:r>
            <a:endParaRPr lang="en-US" dirty="0">
              <a:solidFill>
                <a:schemeClr val="accent4"/>
              </a:solidFill>
            </a:endParaRPr>
          </a:p>
          <a:p>
            <a:pPr marL="457200" indent="-457200">
              <a:buAutoNum type="arabicParenR"/>
            </a:pPr>
            <a:r>
              <a:rPr lang="en-US" dirty="0"/>
              <a:t>Select the desired </a:t>
            </a:r>
            <a:r>
              <a:rPr lang="en-US" dirty="0">
                <a:solidFill>
                  <a:schemeClr val="accent2"/>
                </a:solidFill>
              </a:rPr>
              <a:t>Environment</a:t>
            </a:r>
          </a:p>
          <a:p>
            <a:pPr marL="457200" indent="-457200">
              <a:buAutoNum type="arabicParenR"/>
            </a:pPr>
            <a:r>
              <a:rPr lang="en-US" dirty="0"/>
              <a:t>Click </a:t>
            </a:r>
            <a:r>
              <a:rPr lang="en-US" dirty="0">
                <a:solidFill>
                  <a:schemeClr val="accent2"/>
                </a:solidFill>
              </a:rPr>
              <a:t>Create </a:t>
            </a:r>
            <a:r>
              <a:rPr lang="en-US" dirty="0"/>
              <a:t>at the bottom of screen.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lvl="1" indent="0">
              <a:spcBef>
                <a:spcPts val="600"/>
              </a:spcBef>
              <a:buNone/>
            </a:pPr>
            <a:endParaRPr lang="en-US" dirty="0"/>
          </a:p>
          <a:p>
            <a:pPr marL="0" lvl="1" indent="0">
              <a:spcBef>
                <a:spcPts val="600"/>
              </a:spcBef>
              <a:buNone/>
            </a:pPr>
            <a:r>
              <a:rPr lang="en-US" dirty="0"/>
              <a:t>You can now use this notebook.</a:t>
            </a:r>
          </a:p>
        </p:txBody>
      </p:sp>
    </p:spTree>
    <p:extLst>
      <p:ext uri="{BB962C8B-B14F-4D97-AF65-F5344CB8AC3E}">
        <p14:creationId xmlns:p14="http://schemas.microsoft.com/office/powerpoint/2010/main" val="355053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63F46-3E8A-3F4A-B935-BC2F32125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592E-B52D-3346-8003-282FA109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AI / Watson &amp; Cloud Platform Expert Services / December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36567"/>
      </p:ext>
    </p:extLst>
  </p:cSld>
  <p:clrMapOvr>
    <a:masterClrMapping/>
  </p:clrMapOvr>
</p:sld>
</file>

<file path=ppt/theme/theme1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022B6EB-307D-AB45-ACB7-EBB7A58A12E8}"/>
    </a:ext>
  </a:extLst>
</a:theme>
</file>

<file path=ppt/theme/theme2.xml><?xml version="1.0" encoding="utf-8"?>
<a:theme xmlns:a="http://schemas.openxmlformats.org/drawingml/2006/main" name="1_IBM_Cloud_Presentation_INTERIM_2017_V01_Plex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F1C2765-009A-4249-AB0D-41CA8D127B1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925</Words>
  <Application>Microsoft Office PowerPoint</Application>
  <PresentationFormat>Widescreen</PresentationFormat>
  <Paragraphs>77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</vt:lpstr>
      <vt:lpstr>IBM Plex Sans</vt:lpstr>
      <vt:lpstr>wht_background_2017</vt:lpstr>
      <vt:lpstr>1_IBM_Cloud_Presentation_INTERIM_2017_V01_Plex</vt:lpstr>
      <vt:lpstr>  IBM Watson Data  Expert Services Learn   Notebooks Labs    Watson Studio</vt:lpstr>
      <vt:lpstr>Lab Session – Working with Notebooks</vt:lpstr>
      <vt:lpstr>Lab Session – Loading a Blank Notebook</vt:lpstr>
      <vt:lpstr>Lab Session – Loading a Blank Notebook – Cont.</vt:lpstr>
      <vt:lpstr>Lab Session – Loading a Notebook from a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Watson Data  Expert Services Learn   Notebooks    </dc:title>
  <dc:creator>Bill Mathews</dc:creator>
  <cp:lastModifiedBy>Reynaldo Oliver Corral</cp:lastModifiedBy>
  <cp:revision>11</cp:revision>
  <dcterms:created xsi:type="dcterms:W3CDTF">2018-12-04T22:02:04Z</dcterms:created>
  <dcterms:modified xsi:type="dcterms:W3CDTF">2022-01-19T12:16:21Z</dcterms:modified>
</cp:coreProperties>
</file>