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87" r:id="rId2"/>
    <p:sldMasterId id="2147483827" r:id="rId3"/>
  </p:sldMasterIdLst>
  <p:notesMasterIdLst>
    <p:notesMasterId r:id="rId13"/>
  </p:notesMasterIdLst>
  <p:sldIdLst>
    <p:sldId id="2930" r:id="rId4"/>
    <p:sldId id="258" r:id="rId5"/>
    <p:sldId id="2931" r:id="rId6"/>
    <p:sldId id="2932" r:id="rId7"/>
    <p:sldId id="2933" r:id="rId8"/>
    <p:sldId id="288" r:id="rId9"/>
    <p:sldId id="2934" r:id="rId10"/>
    <p:sldId id="273" r:id="rId11"/>
    <p:sldId id="293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p:restoredTop sz="91644" autoAdjust="0"/>
  </p:normalViewPr>
  <p:slideViewPr>
    <p:cSldViewPr snapToGrid="0" snapToObjects="1">
      <p:cViewPr varScale="1">
        <p:scale>
          <a:sx n="78" d="100"/>
          <a:sy n="78" d="100"/>
        </p:scale>
        <p:origin x="89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FC03A-A8A9-674B-AF73-E4B75E88180D}"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7E51E-0202-174D-92F5-CCCCC2EB53E7}" type="slidenum">
              <a:rPr lang="en-US" smtClean="0"/>
              <a:t>‹#›</a:t>
            </a:fld>
            <a:endParaRPr lang="en-US"/>
          </a:p>
        </p:txBody>
      </p:sp>
    </p:spTree>
    <p:extLst>
      <p:ext uri="{BB962C8B-B14F-4D97-AF65-F5344CB8AC3E}">
        <p14:creationId xmlns:p14="http://schemas.microsoft.com/office/powerpoint/2010/main" val="19881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option ‘From URL’ to describe importing a model from an</a:t>
            </a:r>
            <a:r>
              <a:rPr lang="en-US" baseline="0" dirty="0"/>
              <a:t> organizations repository, </a:t>
            </a:r>
            <a:r>
              <a:rPr lang="en-US" baseline="0" dirty="0" err="1"/>
              <a:t>etc</a:t>
            </a:r>
            <a:r>
              <a:rPr lang="en-US" baseline="0" dirty="0"/>
              <a:t>…</a:t>
            </a:r>
            <a:r>
              <a:rPr lang="en-US" dirty="0"/>
              <a:t> </a:t>
            </a:r>
          </a:p>
        </p:txBody>
      </p:sp>
      <p:sp>
        <p:nvSpPr>
          <p:cNvPr id="4" name="Slide Number Placeholder 3"/>
          <p:cNvSpPr>
            <a:spLocks noGrp="1"/>
          </p:cNvSpPr>
          <p:nvPr>
            <p:ph type="sldNum" sz="quarter" idx="10"/>
          </p:nvPr>
        </p:nvSpPr>
        <p:spPr/>
        <p:txBody>
          <a:bodyPr/>
          <a:lstStyle/>
          <a:p>
            <a:fld id="{1067E51E-0202-174D-92F5-CCCCC2EB53E7}" type="slidenum">
              <a:rPr lang="en-US" smtClean="0"/>
              <a:t>3</a:t>
            </a:fld>
            <a:endParaRPr lang="en-US"/>
          </a:p>
        </p:txBody>
      </p:sp>
    </p:spTree>
    <p:extLst>
      <p:ext uri="{BB962C8B-B14F-4D97-AF65-F5344CB8AC3E}">
        <p14:creationId xmlns:p14="http://schemas.microsoft.com/office/powerpoint/2010/main" val="229325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4</a:t>
            </a:fld>
            <a:endParaRPr lang="en-US"/>
          </a:p>
        </p:txBody>
      </p:sp>
    </p:spTree>
    <p:extLst>
      <p:ext uri="{BB962C8B-B14F-4D97-AF65-F5344CB8AC3E}">
        <p14:creationId xmlns:p14="http://schemas.microsoft.com/office/powerpoint/2010/main" val="9333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5</a:t>
            </a:fld>
            <a:endParaRPr lang="en-US"/>
          </a:p>
        </p:txBody>
      </p:sp>
    </p:spTree>
    <p:extLst>
      <p:ext uri="{BB962C8B-B14F-4D97-AF65-F5344CB8AC3E}">
        <p14:creationId xmlns:p14="http://schemas.microsoft.com/office/powerpoint/2010/main" val="24468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6</a:t>
            </a:fld>
            <a:endParaRPr lang="en-US"/>
          </a:p>
        </p:txBody>
      </p:sp>
    </p:spTree>
    <p:extLst>
      <p:ext uri="{BB962C8B-B14F-4D97-AF65-F5344CB8AC3E}">
        <p14:creationId xmlns:p14="http://schemas.microsoft.com/office/powerpoint/2010/main" val="180108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option ‘From URL’ to describe importing a model from an</a:t>
            </a:r>
            <a:r>
              <a:rPr lang="en-US" baseline="0" dirty="0"/>
              <a:t> organizations repository, </a:t>
            </a:r>
            <a:r>
              <a:rPr lang="en-US" baseline="0" dirty="0" err="1"/>
              <a:t>etc</a:t>
            </a:r>
            <a:r>
              <a:rPr lang="en-US" baseline="0" dirty="0"/>
              <a:t>…</a:t>
            </a:r>
            <a:r>
              <a:rPr lang="en-US" dirty="0"/>
              <a:t> </a:t>
            </a:r>
          </a:p>
        </p:txBody>
      </p:sp>
      <p:sp>
        <p:nvSpPr>
          <p:cNvPr id="4" name="Slide Number Placeholder 3"/>
          <p:cNvSpPr>
            <a:spLocks noGrp="1"/>
          </p:cNvSpPr>
          <p:nvPr>
            <p:ph type="sldNum" sz="quarter" idx="10"/>
          </p:nvPr>
        </p:nvSpPr>
        <p:spPr/>
        <p:txBody>
          <a:bodyPr/>
          <a:lstStyle/>
          <a:p>
            <a:fld id="{1067E51E-0202-174D-92F5-CCCCC2EB53E7}" type="slidenum">
              <a:rPr lang="en-US" smtClean="0"/>
              <a:t>7</a:t>
            </a:fld>
            <a:endParaRPr lang="en-US"/>
          </a:p>
        </p:txBody>
      </p:sp>
    </p:spTree>
    <p:extLst>
      <p:ext uri="{BB962C8B-B14F-4D97-AF65-F5344CB8AC3E}">
        <p14:creationId xmlns:p14="http://schemas.microsoft.com/office/powerpoint/2010/main" val="2814644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bg2"/>
                </a:solidFill>
              </a:rPr>
              <a:t>IBM Watson Data &amp; AI</a:t>
            </a:r>
          </a:p>
        </p:txBody>
      </p:sp>
      <p:sp>
        <p:nvSpPr>
          <p:cNvPr id="9" name="Footer Placeholder 1">
            <a:extLst>
              <a:ext uri="{FF2B5EF4-FFF2-40B4-BE49-F238E27FC236}">
                <a16:creationId xmlns:a16="http://schemas.microsoft.com/office/drawing/2014/main" id="{2AAB171C-EBC6-0A43-BCB6-843ADC6CA21A}"/>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4"/>
            <a:ext cx="6916616" cy="6027740"/>
          </a:xfrm>
        </p:spPr>
        <p:txBody>
          <a:bodyPr/>
          <a:lstStyle>
            <a:lvl1pPr marL="156629" indent="-156629">
              <a:tabLst/>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Footer Placeholder 1">
            <a:extLst>
              <a:ext uri="{FF2B5EF4-FFF2-40B4-BE49-F238E27FC236}">
                <a16:creationId xmlns:a16="http://schemas.microsoft.com/office/drawing/2014/main" id="{2E86E7B5-FEF6-9C4D-9912-0921829CB57A}"/>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7141983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320936460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91715028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1344666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378545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6866247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914400"/>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4755615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3904227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358738691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377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719733"/>
            <a:ext cx="5486400" cy="55996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6400800" y="719733"/>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a:extLst>
              <a:ext uri="{FF2B5EF4-FFF2-40B4-BE49-F238E27FC236}">
                <a16:creationId xmlns:a16="http://schemas.microsoft.com/office/drawing/2014/main" id="{6F772DE4-8ED7-6C45-9EA8-02A310FCFD00}"/>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678488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4476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306631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0233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269406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4143062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84857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5941466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11441579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48786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86153"/>
            <a:ext cx="5486400" cy="121346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a:extLst>
              <a:ext uri="{FF2B5EF4-FFF2-40B4-BE49-F238E27FC236}">
                <a16:creationId xmlns:a16="http://schemas.microsoft.com/office/drawing/2014/main" id="{EB2F2903-84BC-7848-925F-11E8A76E8A15}"/>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lvl1pPr>
              <a:defRPr>
                <a:latin typeface="+mn-lt"/>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68225"/>
            <a:ext cx="5486400" cy="280415"/>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b="1">
                <a:solidFill>
                  <a:schemeClr val="accent4"/>
                </a:solidFill>
              </a:defRPr>
            </a:lvl1pPr>
          </a:lstStyle>
          <a:p>
            <a:r>
              <a:rPr lang="en-US" dirty="0"/>
              <a:t>Click to edit Master title style</a:t>
            </a:r>
          </a:p>
        </p:txBody>
      </p:sp>
      <p:sp>
        <p:nvSpPr>
          <p:cNvPr id="6" name="Footer Placeholder 1">
            <a:extLst>
              <a:ext uri="{FF2B5EF4-FFF2-40B4-BE49-F238E27FC236}">
                <a16:creationId xmlns:a16="http://schemas.microsoft.com/office/drawing/2014/main" id="{108D128F-5096-BA4A-8AC3-F7ED8320DAA6}"/>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0" y="0"/>
            <a:ext cx="12191999" cy="968189"/>
          </a:xfrm>
          <a:solidFill>
            <a:schemeClr val="tx1"/>
          </a:solidFill>
        </p:spPr>
        <p:txBody>
          <a:bodyPr lIns="228600" tIns="201168" rIns="228600" bIns="228600"/>
          <a:lstStyle>
            <a:lvl1pPr>
              <a:defRPr sz="2800" b="1">
                <a:solidFill>
                  <a:schemeClr val="accent4"/>
                </a:solidFill>
              </a:defRPr>
            </a:lvl1pPr>
          </a:lstStyle>
          <a:p>
            <a:r>
              <a:rPr lang="en-US" dirty="0"/>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1">
              <a:lumMod val="50000"/>
              <a:lumOff val="50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Footer Placeholder 1">
            <a:extLst>
              <a:ext uri="{FF2B5EF4-FFF2-40B4-BE49-F238E27FC236}">
                <a16:creationId xmlns:a16="http://schemas.microsoft.com/office/drawing/2014/main" id="{4B675F9B-168B-344E-8F0B-F359385FF1CC}"/>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068981BE-C296-4105-866A-855CF76C718E}"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sz="2800">
                <a:solidFill>
                  <a:schemeClr val="bg2"/>
                </a:solidFill>
              </a:defRPr>
            </a:lvl1pPr>
          </a:lstStyle>
          <a:p>
            <a:r>
              <a:rPr lang="en-US"/>
              <a:t>Click to edit Master title style</a:t>
            </a:r>
            <a:endParaRPr lang="en-US" dirty="0"/>
          </a:p>
        </p:txBody>
      </p:sp>
      <p:sp>
        <p:nvSpPr>
          <p:cNvPr id="2" name="Rectangle 1"/>
          <p:cNvSpPr/>
          <p:nvPr userDrawn="1"/>
        </p:nvSpPr>
        <p:spPr>
          <a:xfrm>
            <a:off x="6100762" y="0"/>
            <a:ext cx="6091238" cy="6435307"/>
          </a:xfrm>
          <a:prstGeom prst="rect">
            <a:avLst/>
          </a:prstGeom>
          <a:solidFill>
            <a:schemeClr val="bg2">
              <a:lumMod val="9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 name="Footer Placeholder 1">
            <a:extLst>
              <a:ext uri="{FF2B5EF4-FFF2-40B4-BE49-F238E27FC236}">
                <a16:creationId xmlns:a16="http://schemas.microsoft.com/office/drawing/2014/main" id="{966EC1BD-6ADF-744C-9A3C-39D1632E8399}"/>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2800" b="1">
                <a:solidFill>
                  <a:schemeClr val="accent4"/>
                </a:solidFill>
                <a:latin typeface="+mj-lt"/>
                <a:ea typeface="Arial"/>
                <a:cs typeface="Arial"/>
                <a:sym typeface="Arial"/>
              </a:defRPr>
            </a:lvl1pPr>
          </a:lstStyle>
          <a:p>
            <a:r>
              <a:t>Slide Title</a:t>
            </a:r>
          </a:p>
        </p:txBody>
      </p:sp>
      <p:sp>
        <p:nvSpPr>
          <p:cNvPr id="430" name="Slide Number"/>
          <p:cNvSpPr txBox="1">
            <a:spLocks noGrp="1"/>
          </p:cNvSpPr>
          <p:nvPr>
            <p:ph type="sldNum" sz="quarter" idx="2"/>
          </p:nvPr>
        </p:nvSpPr>
        <p:spPr>
          <a:xfrm>
            <a:off x="107344" y="6503622"/>
            <a:ext cx="273656" cy="264256"/>
          </a:xfrm>
          <a:prstGeom prst="rect">
            <a:avLst/>
          </a:prstGeom>
        </p:spPr>
        <p:txBody>
          <a:bodyPr lIns="45719" tIns="45719" rIns="45719" bIns="45719" anchor="ctr"/>
          <a:lstStyle>
            <a:lvl1pPr algn="l" defTabSz="914400">
              <a:defRPr>
                <a:latin typeface="Arial"/>
                <a:ea typeface="Arial"/>
                <a:cs typeface="Arial"/>
                <a:sym typeface="Arial"/>
              </a:defRPr>
            </a:lvl1pPr>
          </a:lstStyle>
          <a:p>
            <a:fld id="{86CB4B4D-7CA3-9044-876B-883B54F8677D}" type="slidenum">
              <a:rPr>
                <a:solidFill>
                  <a:srgbClr val="FFFFFF"/>
                </a:solidFill>
              </a:rPr>
              <a:pPr/>
              <a:t>‹#›</a:t>
            </a:fld>
            <a:endParaRPr>
              <a:solidFill>
                <a:srgbClr val="FFFFFF"/>
              </a:solidFill>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4"/>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2" name="Footer Placeholder 1"/>
          <p:cNvSpPr>
            <a:spLocks noGrp="1"/>
          </p:cNvSpPr>
          <p:nvPr>
            <p:ph type="ftr" sz="quarter" idx="10"/>
          </p:nvPr>
        </p:nvSpPr>
        <p:spPr>
          <a:xfrm>
            <a:off x="304800" y="6435307"/>
            <a:ext cx="8534400" cy="182880"/>
          </a:xfrm>
          <a:prstGeom prst="rect">
            <a:avLst/>
          </a:prstGeom>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304800" y="6435307"/>
            <a:ext cx="8534400" cy="182880"/>
          </a:xfrm>
          <a:prstGeom prst="rect">
            <a:avLst/>
          </a:prstGeom>
        </p:spPr>
        <p:txBody>
          <a:bodyPr/>
          <a:lstStyle/>
          <a:p>
            <a:r>
              <a:rPr lang="en-US"/>
              <a:t>IBM Watson AI / Watson &amp; Cloud Platform Expert Services / December 2018 / © 2018 IBM Corporation</a:t>
            </a:r>
            <a:endParaRPr lang="en-US" dirty="0"/>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b="1">
                <a:solidFill>
                  <a:schemeClr val="tx1"/>
                </a:solidFill>
              </a:defRPr>
            </a:lvl1pPr>
          </a:lstStyle>
          <a:p>
            <a:r>
              <a:rPr lang="en-US"/>
              <a:t>IBM Watson AI / Watson &amp; Cloud Platform Expert Services / December 2018 / © 2018 IBM Corporation</a:t>
            </a:r>
            <a:endParaRPr lang="en-US" dirty="0"/>
          </a:p>
        </p:txBody>
      </p:sp>
      <p:sp>
        <p:nvSpPr>
          <p:cNvPr id="4" name="Title 3"/>
          <p:cNvSpPr>
            <a:spLocks noGrp="1"/>
          </p:cNvSpPr>
          <p:nvPr>
            <p:ph type="title"/>
          </p:nvPr>
        </p:nvSpPr>
        <p:spPr>
          <a:xfrm>
            <a:off x="304800" y="1025802"/>
            <a:ext cx="5486401" cy="4657480"/>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9880997" y="6139910"/>
            <a:ext cx="2098804" cy="531956"/>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5956299" y="540363"/>
            <a:ext cx="5729895" cy="4916867"/>
          </a:xfrm>
          <a:prstGeom prst="rect">
            <a:avLst/>
          </a:prstGeom>
        </p:spPr>
      </p:pic>
      <p:sp>
        <p:nvSpPr>
          <p:cNvPr id="3" name="TextBox 2"/>
          <p:cNvSpPr txBox="1"/>
          <p:nvPr userDrawn="1"/>
        </p:nvSpPr>
        <p:spPr>
          <a:xfrm>
            <a:off x="304800" y="199161"/>
            <a:ext cx="5410200" cy="461665"/>
          </a:xfrm>
          <a:prstGeom prst="rect">
            <a:avLst/>
          </a:prstGeom>
          <a:noFill/>
        </p:spPr>
        <p:txBody>
          <a:bodyPr wrap="square" rtlCol="0">
            <a:spAutoFit/>
          </a:bodyPr>
          <a:lstStyle/>
          <a:p>
            <a:r>
              <a:rPr lang="en-US" sz="2400" b="1" dirty="0">
                <a:solidFill>
                  <a:schemeClr val="accent2"/>
                </a:solidFill>
              </a:rPr>
              <a:t>IBM Watson Data Platform</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solidFill>
                  <a:schemeClr val="tx1"/>
                </a:solidFill>
              </a:defRPr>
            </a:lvl1pPr>
            <a:lvl2pPr marL="230712" indent="-230712">
              <a:spcBef>
                <a:spcPts val="0"/>
              </a:spcBef>
              <a:tabLst/>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82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sz="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a:extLst>
              <a:ext uri="{FF2B5EF4-FFF2-40B4-BE49-F238E27FC236}">
                <a16:creationId xmlns:a16="http://schemas.microsoft.com/office/drawing/2014/main" id="{7FA4B799-FBDB-4545-8119-3885FA3840C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solidFill>
                  <a:schemeClr val="tx1"/>
                </a:solidFill>
              </a:defRPr>
            </a:lvl1pPr>
            <a:lvl2pPr>
              <a:spcBef>
                <a:spcPts val="1467"/>
              </a:spcBef>
              <a:defRPr>
                <a:solidFill>
                  <a:schemeClr val="tx1"/>
                </a:solidFill>
              </a:defRPr>
            </a:lvl2pPr>
            <a:lvl3pPr>
              <a:spcBef>
                <a:spcPts val="1467"/>
              </a:spcBef>
              <a:defRPr>
                <a:solidFill>
                  <a:schemeClr val="tx1"/>
                </a:solidFill>
              </a:defRPr>
            </a:lvl3pPr>
            <a:lvl4pPr>
              <a:spcBef>
                <a:spcPts val="1467"/>
              </a:spcBef>
              <a:defRPr>
                <a:solidFill>
                  <a:schemeClr val="tx1"/>
                </a:solidFill>
              </a:defRPr>
            </a:lvl4pPr>
            <a:lvl5pPr>
              <a:spcBef>
                <a:spcPts val="1467"/>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solidFill>
                  <a:schemeClr val="tx1"/>
                </a:solidFill>
              </a:defRPr>
            </a:lvl1pPr>
          </a:lstStyle>
          <a:p>
            <a:pPr lvl="0"/>
            <a:r>
              <a:rPr lang="en-US"/>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latin typeface="+mn-lt"/>
              </a:defRPr>
            </a:lvl1pPr>
          </a:lstStyle>
          <a:p>
            <a:r>
              <a:rPr lang="en-US"/>
              <a:t>IBM Watson AI / Watson &amp; Cloud Platform Expert Services / December 2018 / © 2018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solidFill>
                  <a:schemeClr val="tx1"/>
                </a:solidFill>
              </a:defRPr>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solidFill>
                  <a:schemeClr val="tx1"/>
                </a:solidFill>
              </a:defRPr>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solidFill>
                  <a:schemeClr val="tx1"/>
                </a:solidFill>
              </a:defRPr>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defTabSz="914377"/>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Footer Placeholder 1">
            <a:extLst>
              <a:ext uri="{FF2B5EF4-FFF2-40B4-BE49-F238E27FC236}">
                <a16:creationId xmlns:a16="http://schemas.microsoft.com/office/drawing/2014/main" id="{36E050D8-F517-834B-A8C4-8D8F425EDAED}"/>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Footer Placeholder 1">
            <a:extLst>
              <a:ext uri="{FF2B5EF4-FFF2-40B4-BE49-F238E27FC236}">
                <a16:creationId xmlns:a16="http://schemas.microsoft.com/office/drawing/2014/main" id="{24914358-180D-244B-BF26-4300551E7913}"/>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solidFill>
                  <a:schemeClr val="tx1"/>
                </a:solidFill>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IBM Watson AI / Watson &amp; Cloud Platform Expert Services / December 2018 / © 2018 IBM Corporation</a:t>
            </a:r>
            <a:endParaRPr lang="en-US" dirty="0"/>
          </a:p>
        </p:txBody>
      </p:sp>
      <p:pic>
        <p:nvPicPr>
          <p:cNvPr id="7" name="Picture 6"/>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068981BE-C296-4105-866A-855CF76C718E}" type="slidenum">
              <a:rPr lang="en-US" smtClean="0"/>
              <a:pPr/>
              <a:t>‹#›</a:t>
            </a:fld>
            <a:endParaRPr lang="en-US"/>
          </a:p>
        </p:txBody>
      </p:sp>
      <p:sp>
        <p:nvSpPr>
          <p:cNvPr id="4" name="Footer Placeholder 3"/>
          <p:cNvSpPr>
            <a:spLocks noGrp="1"/>
          </p:cNvSpPr>
          <p:nvPr>
            <p:ph type="ftr" sz="quarter" idx="11"/>
          </p:nvPr>
        </p:nvSpPr>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reserve="1">
  <p:cSld name="Dark Blank">
    <p:spTree>
      <p:nvGrpSpPr>
        <p:cNvPr id="1" name=""/>
        <p:cNvGrpSpPr/>
        <p:nvPr/>
      </p:nvGrpSpPr>
      <p:grpSpPr>
        <a:xfrm>
          <a:off x="0" y="0"/>
          <a:ext cx="0" cy="0"/>
          <a:chOff x="0" y="0"/>
          <a:chExt cx="0" cy="0"/>
        </a:xfrm>
      </p:grpSpPr>
      <p:sp>
        <p:nvSpPr>
          <p:cNvPr id="429" name="Text Placeholder 15"/>
          <p:cNvSpPr>
            <a:spLocks noGrp="1"/>
          </p:cNvSpPr>
          <p:nvPr>
            <p:ph type="body" sz="quarter" idx="13"/>
          </p:nvPr>
        </p:nvSpPr>
        <p:spPr>
          <a:xfrm>
            <a:off x="254000" y="254000"/>
            <a:ext cx="4024248" cy="521223"/>
          </a:xfrm>
          <a:prstGeom prst="rect">
            <a:avLst/>
          </a:prstGeom>
        </p:spPr>
        <p:txBody>
          <a:bodyPr lIns="45719" tIns="45719" rIns="45719" bIns="45719" anchor="t"/>
          <a:lstStyle>
            <a:lvl1pPr marL="0" indent="0" defTabSz="777240">
              <a:lnSpc>
                <a:spcPct val="90000"/>
              </a:lnSpc>
              <a:spcBef>
                <a:spcPts val="0"/>
              </a:spcBef>
              <a:buSzTx/>
              <a:buNone/>
              <a:defRPr sz="3060" b="1">
                <a:solidFill>
                  <a:schemeClr val="accent2">
                    <a:satOff val="-3637"/>
                    <a:lumOff val="-17764"/>
                  </a:schemeClr>
                </a:solidFill>
                <a:latin typeface="Arial"/>
                <a:ea typeface="Arial"/>
                <a:cs typeface="Arial"/>
                <a:sym typeface="Arial"/>
              </a:defRPr>
            </a:lvl1pPr>
          </a:lstStyle>
          <a:p>
            <a:r>
              <a:t>Slide Title</a:t>
            </a:r>
          </a:p>
        </p:txBody>
      </p:sp>
      <p:sp>
        <p:nvSpPr>
          <p:cNvPr id="2" name="Footer Placeholder 1"/>
          <p:cNvSpPr>
            <a:spLocks noGrp="1"/>
          </p:cNvSpPr>
          <p:nvPr>
            <p:ph type="ftr" sz="quarter" idx="14"/>
          </p:nvPr>
        </p:nvSpPr>
        <p:spPr/>
        <p:txBody>
          <a:bodyPr/>
          <a:lstStyle/>
          <a:p>
            <a:pPr defTabSz="914377"/>
            <a:r>
              <a:rPr lang="en-US"/>
              <a:t>IBM Watson AI / Watson &amp; Cloud Platform Expert Services / December 2018 / © 2018 IBM Corporation</a:t>
            </a:r>
            <a:endParaRPr lang="en-US" dirty="0"/>
          </a:p>
        </p:txBody>
      </p:sp>
      <p:sp>
        <p:nvSpPr>
          <p:cNvPr id="3" name="Slide Number Placeholder 2"/>
          <p:cNvSpPr>
            <a:spLocks noGrp="1"/>
          </p:cNvSpPr>
          <p:nvPr>
            <p:ph type="sldNum" sz="quarter" idx="15"/>
          </p:nvPr>
        </p:nvSpPr>
        <p:spPr/>
        <p:txBody>
          <a:bodyPr/>
          <a:lstStyle/>
          <a:p>
            <a:pPr defTabSz="914377"/>
            <a:fld id="{3FD999D4-B456-9943-89B7-30D56181CE18}" type="slidenum">
              <a:rPr lang="en-US" smtClean="0"/>
              <a:pPr defTabSz="914377"/>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800" b="1">
                <a:solidFill>
                  <a:schemeClr val="accent4"/>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dirty="0">
              <a:solidFill>
                <a:srgbClr val="FFFFFF"/>
              </a:solidFill>
            </a:endParaRP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22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
        <p:nvSpPr>
          <p:cNvPr id="7" name="Footer Placeholder 1">
            <a:extLst>
              <a:ext uri="{FF2B5EF4-FFF2-40B4-BE49-F238E27FC236}">
                <a16:creationId xmlns:a16="http://schemas.microsoft.com/office/drawing/2014/main" id="{E40921B0-0CB5-594E-B7BE-5AD688F126CA}"/>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400" b="1" i="0" u="none" strike="noStrike" cap="none">
                <a:solidFill>
                  <a:srgbClr val="009EE2"/>
                </a:solidFill>
                <a:latin typeface="Arial"/>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a:p>
        </p:txBody>
      </p:sp>
      <p:sp>
        <p:nvSpPr>
          <p:cNvPr id="4" name="Slide Number Placeholder 2"/>
          <p:cNvSpPr>
            <a:spLocks noGrp="1"/>
          </p:cNvSpPr>
          <p:nvPr>
            <p:ph type="sldNum" sz="quarter" idx="10"/>
          </p:nvPr>
        </p:nvSpPr>
        <p:spPr>
          <a:xfrm>
            <a:off x="9144000" y="6435307"/>
            <a:ext cx="2743200" cy="182880"/>
          </a:xfrm>
        </p:spPr>
        <p:txBody>
          <a:bodyPr/>
          <a:lstStyle>
            <a:lvl1pPr>
              <a:defRPr>
                <a:solidFill>
                  <a:schemeClr val="tx1"/>
                </a:solidFill>
              </a:defRPr>
            </a:lvl1pPr>
          </a:lstStyle>
          <a:p>
            <a:fld id="{068981BE-C296-4105-866A-855CF76C718E}" type="slidenum">
              <a:rPr lang="en-US" smtClean="0"/>
              <a:pPr/>
              <a:t>‹#›</a:t>
            </a:fld>
            <a:endParaRPr lang="en-US"/>
          </a:p>
        </p:txBody>
      </p:sp>
      <p:sp>
        <p:nvSpPr>
          <p:cNvPr id="5" name="Footer Placeholder 3"/>
          <p:cNvSpPr>
            <a:spLocks noGrp="1"/>
          </p:cNvSpPr>
          <p:nvPr>
            <p:ph type="ftr" sz="quarter" idx="11"/>
          </p:nvPr>
        </p:nvSpPr>
        <p:spPr>
          <a:xfrm>
            <a:off x="304800" y="6435307"/>
            <a:ext cx="8534400" cy="182880"/>
          </a:xfrm>
        </p:spPr>
        <p:txBody>
          <a:bodyPr/>
          <a:lstStyle/>
          <a:p>
            <a:pPr defTabSz="914377"/>
            <a:r>
              <a:rPr lang="en-US"/>
              <a:t>IBM Watson AI / Watson &amp; Cloud Platform Expert Services / December 2018 / © 2018 IBM Corporation</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IBM Watson AI / Watson &amp; Cloud Platform Expert Services / December 2018 / © 2018 IBM Corporation</a:t>
            </a:r>
          </a:p>
        </p:txBody>
      </p:sp>
      <p:sp>
        <p:nvSpPr>
          <p:cNvPr id="6" name="Slide Number Placeholder 5"/>
          <p:cNvSpPr>
            <a:spLocks noGrp="1"/>
          </p:cNvSpPr>
          <p:nvPr>
            <p:ph type="sldNum" sz="quarter" idx="12"/>
          </p:nvPr>
        </p:nvSpPr>
        <p:spPr/>
        <p:txBody>
          <a:bodyPr/>
          <a:lstStyle/>
          <a:p>
            <a:fld id="{1EA5D5A8-5B13-FD46-B97A-621CA60F6DCF}"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19747359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628854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027138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6704677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222415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15522865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31968379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263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dirty="0">
              <a:solidFill>
                <a:srgbClr val="FFFFFF"/>
              </a:solidFill>
            </a:endParaRPr>
          </a:p>
        </p:txBody>
      </p:sp>
      <p:sp>
        <p:nvSpPr>
          <p:cNvPr id="5" name="Footer Placeholder 1">
            <a:extLst>
              <a:ext uri="{FF2B5EF4-FFF2-40B4-BE49-F238E27FC236}">
                <a16:creationId xmlns:a16="http://schemas.microsoft.com/office/drawing/2014/main" id="{193FFF2C-7F8C-DC44-84A1-783CEE80F2FC}"/>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9198062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7187071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328191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3077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19549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465950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080431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2522553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4771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516673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theme" Target="../theme/theme2.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 Id="rId3"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9" Type="http://schemas.openxmlformats.org/officeDocument/2006/relationships/theme" Target="../theme/theme3.xml"/><Relationship Id="rId21" Type="http://schemas.openxmlformats.org/officeDocument/2006/relationships/slideLayout" Target="../slideLayouts/slideLayout102.xml"/><Relationship Id="rId34" Type="http://schemas.openxmlformats.org/officeDocument/2006/relationships/slideLayout" Target="../slideLayouts/slideLayout115.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slideLayout" Target="../slideLayouts/slideLayout114.xml"/><Relationship Id="rId38" Type="http://schemas.openxmlformats.org/officeDocument/2006/relationships/slideLayout" Target="../slideLayouts/slideLayout119.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37" Type="http://schemas.openxmlformats.org/officeDocument/2006/relationships/slideLayout" Target="../slideLayouts/slideLayout118.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36" Type="http://schemas.openxmlformats.org/officeDocument/2006/relationships/slideLayout" Target="../slideLayouts/slideLayout117.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35" Type="http://schemas.openxmlformats.org/officeDocument/2006/relationships/slideLayout" Target="../slideLayouts/slideLayout116.xml"/><Relationship Id="rId8" Type="http://schemas.openxmlformats.org/officeDocument/2006/relationships/slideLayout" Target="../slideLayouts/slideLayout89.xml"/><Relationship Id="rId3"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IBM Plex Sans" charset="0"/>
                <a:ea typeface="IBM Plex Sans" charset="0"/>
                <a:cs typeface="IBM Plex Sans" charset="0"/>
              </a:defRPr>
            </a:lvl1p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6" name="Footer Placeholder 1">
            <a:extLst>
              <a:ext uri="{FF2B5EF4-FFF2-40B4-BE49-F238E27FC236}">
                <a16:creationId xmlns:a16="http://schemas.microsoft.com/office/drawing/2014/main" id="{F1FBD43D-C221-4343-A33B-848762E9149C}"/>
              </a:ext>
            </a:extLst>
          </p:cNvPr>
          <p:cNvSpPr>
            <a:spLocks noGrp="1"/>
          </p:cNvSpPr>
          <p:nvPr>
            <p:ph type="ftr" sz="quarter" idx="3"/>
          </p:nvPr>
        </p:nvSpPr>
        <p:spPr>
          <a:xfrm>
            <a:off x="304800" y="6437376"/>
            <a:ext cx="8534400" cy="182880"/>
          </a:xfrm>
          <a:prstGeom prst="rect">
            <a:avLst/>
          </a:prstGeom>
        </p:spPr>
        <p:txBody>
          <a:bodyPr/>
          <a:lstStyle>
            <a:lvl1pPr>
              <a:defRPr sz="800">
                <a:solidFill>
                  <a:schemeClr val="bg2"/>
                </a:solidFill>
              </a:defRPr>
            </a:lvl1pPr>
          </a:lstStyle>
          <a:p>
            <a:r>
              <a:rPr lang="en-US">
                <a:solidFill>
                  <a:srgbClr val="FFFFFF"/>
                </a:solidFill>
              </a:rPr>
              <a:t>IBM Watson AI / Watson &amp; Cloud Platform Expert Services / December 2018 / © 2018 IBM Corporation</a:t>
            </a:r>
            <a:endParaRPr lang="en-US" dirty="0">
              <a:solidFill>
                <a:srgbClr val="FFFFFF"/>
              </a:solidFill>
            </a:endParaRPr>
          </a:p>
        </p:txBody>
      </p:sp>
    </p:spTree>
    <p:extLst>
      <p:ext uri="{BB962C8B-B14F-4D97-AF65-F5344CB8AC3E}">
        <p14:creationId xmlns:p14="http://schemas.microsoft.com/office/powerpoint/2010/main" val="89867553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Lst>
  <p:hf hdr="0" dt="0"/>
  <p:txStyles>
    <p:titleStyle>
      <a:lvl1pPr algn="l" defTabSz="609585" rtl="0" eaLnBrk="1" latinLnBrk="0" hangingPunct="1">
        <a:lnSpc>
          <a:spcPct val="90000"/>
        </a:lnSpc>
        <a:spcBef>
          <a:spcPct val="0"/>
        </a:spcBef>
        <a:buNone/>
        <a:defRPr sz="3200" b="1" kern="1200">
          <a:solidFill>
            <a:schemeClr val="accent4"/>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IBM Plex Sans" charset="0"/>
                <a:ea typeface="IBM Plex Sans" charset="0"/>
                <a:cs typeface="IBM Plex Sans" charset="0"/>
              </a:defRPr>
            </a:lvl1pPr>
          </a:lstStyle>
          <a:p>
            <a:pPr defTabSz="914377"/>
            <a:fld id="{3FD999D4-B456-9943-89B7-30D56181CE18}" type="slidenum">
              <a:rPr lang="en-US" smtClean="0"/>
              <a:pPr defTabSz="914377"/>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IBM Plex Sans" charset="0"/>
                <a:ea typeface="IBM Plex Sans" charset="0"/>
                <a:cs typeface="IBM Plex Sans" charset="0"/>
              </a:defRPr>
            </a:lvl1pPr>
          </a:lstStyle>
          <a:p>
            <a:pPr defTabSz="914377"/>
            <a:r>
              <a:rPr lang="en-US"/>
              <a:t>IBM Watson AI / Watson &amp; Cloud Platform Expert Services / December 2018 / © 2018 IBM Corporation</a:t>
            </a:r>
            <a:endParaRPr lang="en-US" dirty="0"/>
          </a:p>
        </p:txBody>
      </p:sp>
    </p:spTree>
    <p:extLst>
      <p:ext uri="{BB962C8B-B14F-4D97-AF65-F5344CB8AC3E}">
        <p14:creationId xmlns:p14="http://schemas.microsoft.com/office/powerpoint/2010/main" val="787261008"/>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1" r:id="rId34"/>
    <p:sldLayoutId id="2147483822" r:id="rId35"/>
    <p:sldLayoutId id="2147483823" r:id="rId36"/>
    <p:sldLayoutId id="2147483824" r:id="rId37"/>
    <p:sldLayoutId id="2147483825" r:id="rId38"/>
    <p:sldLayoutId id="2147483826" r:id="rId39"/>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429086708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 id="2147483861" r:id="rId34"/>
    <p:sldLayoutId id="2147483862" r:id="rId35"/>
    <p:sldLayoutId id="2147483863" r:id="rId36"/>
    <p:sldLayoutId id="2147483864" r:id="rId37"/>
    <p:sldLayoutId id="2147483865"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4000" dirty="0">
                <a:solidFill>
                  <a:schemeClr val="bg2"/>
                </a:solidFill>
              </a:rPr>
            </a:br>
            <a:br>
              <a:rPr lang="en-US" sz="4000" dirty="0">
                <a:solidFill>
                  <a:schemeClr val="bg2"/>
                </a:solidFill>
              </a:rPr>
            </a:br>
            <a:r>
              <a:rPr lang="en-US" sz="4000" dirty="0"/>
              <a:t>IBM Watson Data </a:t>
            </a:r>
            <a:br>
              <a:rPr lang="en-US" sz="4000" dirty="0"/>
            </a:br>
            <a:r>
              <a:rPr lang="en-US" sz="4000" dirty="0"/>
              <a:t>Expert Services Learn</a:t>
            </a:r>
            <a:br>
              <a:rPr lang="en-US" sz="4000" dirty="0"/>
            </a:br>
            <a:br>
              <a:rPr lang="en-US" sz="4000" dirty="0"/>
            </a:br>
            <a:br>
              <a:rPr lang="en-US" sz="4000" dirty="0"/>
            </a:br>
            <a:r>
              <a:rPr lang="en-US" sz="4000" dirty="0"/>
              <a:t>Model Deployment</a:t>
            </a:r>
            <a:br>
              <a:rPr lang="en-US" sz="4000" dirty="0">
                <a:solidFill>
                  <a:schemeClr val="bg1"/>
                </a:solidFill>
              </a:rPr>
            </a:br>
            <a:br>
              <a:rPr lang="en-US" sz="4000" dirty="0">
                <a:solidFill>
                  <a:schemeClr val="bg1"/>
                </a:solidFill>
              </a:rPr>
            </a:br>
            <a:br>
              <a:rPr lang="en-US" sz="4000" dirty="0">
                <a:solidFill>
                  <a:schemeClr val="bg1"/>
                </a:solidFill>
              </a:rPr>
            </a:br>
            <a:br>
              <a:rPr lang="en-US" sz="4000" dirty="0">
                <a:solidFill>
                  <a:schemeClr val="bg1"/>
                </a:solidFill>
              </a:rPr>
            </a:br>
            <a:r>
              <a:rPr lang="en-US" sz="2400" dirty="0">
                <a:solidFill>
                  <a:srgbClr val="003BC9"/>
                </a:solidFill>
              </a:rPr>
              <a:t>Watson Studio</a:t>
            </a:r>
            <a:endParaRPr lang="en-US" sz="2000" dirty="0">
              <a:solidFill>
                <a:schemeClr val="bg1"/>
              </a:solidFill>
            </a:endParaRPr>
          </a:p>
        </p:txBody>
      </p:sp>
      <p:sp>
        <p:nvSpPr>
          <p:cNvPr id="2" name="Footer Placeholder 1">
            <a:extLst>
              <a:ext uri="{FF2B5EF4-FFF2-40B4-BE49-F238E27FC236}">
                <a16:creationId xmlns:a16="http://schemas.microsoft.com/office/drawing/2014/main" id="{83446C51-D5DE-2043-8B22-F32C5CFEEE0B}"/>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IBM Plex Sans"/>
                <a:cs typeface="Arial" charset="0"/>
              </a:rPr>
              <a:t>IBM Watson AI / Watson &amp; Cloud Platform Expert Services / December 2018 / © 2018 IBM Corporation</a:t>
            </a:r>
          </a:p>
        </p:txBody>
      </p:sp>
    </p:spTree>
    <p:extLst>
      <p:ext uri="{BB962C8B-B14F-4D97-AF65-F5344CB8AC3E}">
        <p14:creationId xmlns:p14="http://schemas.microsoft.com/office/powerpoint/2010/main" val="219623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2</a:t>
            </a:fld>
            <a:endParaRPr lang="en-US" dirty="0"/>
          </a:p>
        </p:txBody>
      </p:sp>
      <p:sp>
        <p:nvSpPr>
          <p:cNvPr id="9" name="Footer Placeholder 1">
            <a:extLst>
              <a:ext uri="{FF2B5EF4-FFF2-40B4-BE49-F238E27FC236}">
                <a16:creationId xmlns:a16="http://schemas.microsoft.com/office/drawing/2014/main" id="{C139F213-BAB5-5447-975D-442F27FDA53D}"/>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6" name="Title 5"/>
          <p:cNvSpPr>
            <a:spLocks noGrp="1"/>
          </p:cNvSpPr>
          <p:nvPr>
            <p:ph type="title"/>
          </p:nvPr>
        </p:nvSpPr>
        <p:spPr/>
        <p:txBody>
          <a:bodyPr/>
          <a:lstStyle/>
          <a:p>
            <a:r>
              <a:rPr lang="en-US" b="0" dirty="0"/>
              <a:t>Objectives of This Session</a:t>
            </a:r>
          </a:p>
        </p:txBody>
      </p:sp>
      <p:sp>
        <p:nvSpPr>
          <p:cNvPr id="7" name="Text Placeholder 6"/>
          <p:cNvSpPr>
            <a:spLocks noGrp="1"/>
          </p:cNvSpPr>
          <p:nvPr>
            <p:ph type="body" sz="quarter" idx="12"/>
          </p:nvPr>
        </p:nvSpPr>
        <p:spPr/>
        <p:txBody>
          <a:bodyPr/>
          <a:lstStyle/>
          <a:p>
            <a:r>
              <a:rPr lang="en-US" dirty="0"/>
              <a:t>Upon completion of the Model Deployment Session you will:</a:t>
            </a:r>
          </a:p>
          <a:p>
            <a:endParaRPr lang="en-US" dirty="0"/>
          </a:p>
          <a:p>
            <a:pPr lvl="1">
              <a:spcBef>
                <a:spcPts val="600"/>
              </a:spcBef>
              <a:buFont typeface="Arial" charset="0"/>
              <a:buChar char="•"/>
            </a:pPr>
            <a:r>
              <a:rPr lang="en-US" dirty="0"/>
              <a:t>Understand model deployment concepts including:</a:t>
            </a:r>
          </a:p>
          <a:p>
            <a:pPr lvl="2">
              <a:spcBef>
                <a:spcPts val="600"/>
              </a:spcBef>
              <a:buFont typeface="Arial" charset="0"/>
              <a:buChar char="•"/>
            </a:pPr>
            <a:r>
              <a:rPr lang="en-US" dirty="0"/>
              <a:t>Watson Machine Learning repository</a:t>
            </a:r>
          </a:p>
          <a:p>
            <a:pPr lvl="2">
              <a:spcBef>
                <a:spcPts val="600"/>
              </a:spcBef>
              <a:buFont typeface="Arial" charset="0"/>
              <a:buChar char="•"/>
            </a:pPr>
            <a:r>
              <a:rPr lang="en-US" dirty="0"/>
              <a:t>How to use the Machine Learning UI for deployment</a:t>
            </a:r>
          </a:p>
          <a:p>
            <a:pPr lvl="2">
              <a:spcBef>
                <a:spcPts val="600"/>
              </a:spcBef>
              <a:buFont typeface="Arial" charset="0"/>
              <a:buChar char="•"/>
            </a:pPr>
            <a:r>
              <a:rPr lang="en-US" dirty="0"/>
              <a:t>How to view / deploy models via a Notebook</a:t>
            </a:r>
          </a:p>
          <a:p>
            <a:pPr lvl="2">
              <a:spcBef>
                <a:spcPts val="600"/>
              </a:spcBef>
              <a:buFont typeface="Arial" charset="0"/>
              <a:buChar char="•"/>
            </a:pPr>
            <a:r>
              <a:rPr lang="en-US" dirty="0"/>
              <a:t>How to use the Deployments function to view / test models</a:t>
            </a:r>
          </a:p>
          <a:p>
            <a:pPr lvl="2">
              <a:spcBef>
                <a:spcPts val="600"/>
              </a:spcBef>
              <a:buFont typeface="Arial" charset="0"/>
              <a:buChar char="•"/>
            </a:pPr>
            <a:endParaRPr lang="en-US" dirty="0"/>
          </a:p>
          <a:p>
            <a:pPr marL="0" lvl="1" indent="0">
              <a:spcBef>
                <a:spcPts val="600"/>
              </a:spcBef>
              <a:buNone/>
            </a:pPr>
            <a:endParaRPr lang="en-US" dirty="0"/>
          </a:p>
          <a:p>
            <a:pPr lvl="1">
              <a:spcBef>
                <a:spcPts val="600"/>
              </a:spcBef>
              <a:buFont typeface="Arial" charset="0"/>
              <a:buChar char="•"/>
            </a:pPr>
            <a:endParaRPr lang="en-US" dirty="0"/>
          </a:p>
          <a:p>
            <a:pPr lvl="1">
              <a:spcBef>
                <a:spcPts val="600"/>
              </a:spcBef>
              <a:buFont typeface="Arial" charset="0"/>
              <a:buChar char="•"/>
            </a:pPr>
            <a:endParaRPr lang="en-US" dirty="0"/>
          </a:p>
        </p:txBody>
      </p:sp>
      <p:pic>
        <p:nvPicPr>
          <p:cNvPr id="8" name="Picture 7">
            <a:extLst>
              <a:ext uri="{FF2B5EF4-FFF2-40B4-BE49-F238E27FC236}">
                <a16:creationId xmlns:a16="http://schemas.microsoft.com/office/drawing/2014/main" id="{869AEA78-0188-E647-A024-18AF4B90D285}"/>
              </a:ext>
            </a:extLst>
          </p:cNvPr>
          <p:cNvPicPr>
            <a:picLocks noChangeAspect="1"/>
          </p:cNvPicPr>
          <p:nvPr/>
        </p:nvPicPr>
        <p:blipFill>
          <a:blip r:embed="rId2"/>
          <a:stretch>
            <a:fillRect/>
          </a:stretch>
        </p:blipFill>
        <p:spPr>
          <a:xfrm>
            <a:off x="10681855" y="0"/>
            <a:ext cx="1510145" cy="1510145"/>
          </a:xfrm>
          <a:prstGeom prst="rect">
            <a:avLst/>
          </a:prstGeom>
        </p:spPr>
      </p:pic>
    </p:spTree>
    <p:extLst>
      <p:ext uri="{BB962C8B-B14F-4D97-AF65-F5344CB8AC3E}">
        <p14:creationId xmlns:p14="http://schemas.microsoft.com/office/powerpoint/2010/main" val="60133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WML Repository</a:t>
            </a:r>
          </a:p>
        </p:txBody>
      </p:sp>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3</a:t>
            </a:fld>
            <a:endParaRPr lang="en-US" dirty="0"/>
          </a:p>
        </p:txBody>
      </p:sp>
      <p:sp>
        <p:nvSpPr>
          <p:cNvPr id="10" name="Footer Placeholder 1">
            <a:extLst>
              <a:ext uri="{FF2B5EF4-FFF2-40B4-BE49-F238E27FC236}">
                <a16:creationId xmlns:a16="http://schemas.microsoft.com/office/drawing/2014/main" id="{2029FC9D-34A9-9E45-9FDB-B7EDC961F842}"/>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5" name="Text Placeholder 4">
            <a:extLst>
              <a:ext uri="{FF2B5EF4-FFF2-40B4-BE49-F238E27FC236}">
                <a16:creationId xmlns:a16="http://schemas.microsoft.com/office/drawing/2014/main" id="{76BBDA71-474B-CC4B-8382-391EE9D61ED2}"/>
              </a:ext>
            </a:extLst>
          </p:cNvPr>
          <p:cNvSpPr>
            <a:spLocks noGrp="1"/>
          </p:cNvSpPr>
          <p:nvPr>
            <p:ph type="body" sz="quarter" idx="4294967295"/>
          </p:nvPr>
        </p:nvSpPr>
        <p:spPr>
          <a:xfrm>
            <a:off x="8668301" y="1261208"/>
            <a:ext cx="3035300" cy="4778375"/>
          </a:xfrm>
        </p:spPr>
        <p:txBody>
          <a:bodyPr/>
          <a:lstStyle/>
          <a:p>
            <a:pPr>
              <a:spcBef>
                <a:spcPts val="0"/>
              </a:spcBef>
            </a:pPr>
            <a:r>
              <a:rPr lang="en-US" sz="1700" dirty="0"/>
              <a:t>The Models Repository is found under the Assets section of your project and contains your published models.</a:t>
            </a:r>
          </a:p>
          <a:p>
            <a:pPr>
              <a:spcBef>
                <a:spcPts val="0"/>
              </a:spcBef>
            </a:pPr>
            <a:endParaRPr lang="en-US" sz="1700" dirty="0"/>
          </a:p>
          <a:p>
            <a:pPr>
              <a:spcBef>
                <a:spcPts val="0"/>
              </a:spcBef>
            </a:pPr>
            <a:r>
              <a:rPr lang="en-US" sz="1700" dirty="0"/>
              <a:t>It contains all of the models that have been created and trained via:</a:t>
            </a:r>
          </a:p>
          <a:p>
            <a:pPr marL="342900" indent="-342900">
              <a:spcBef>
                <a:spcPts val="0"/>
              </a:spcBef>
              <a:buFont typeface="Arial" panose="020B0604020202020204" pitchFamily="34" charset="0"/>
              <a:buChar char="•"/>
            </a:pPr>
            <a:r>
              <a:rPr lang="en-US" sz="1700" dirty="0"/>
              <a:t>Machine Learning UI</a:t>
            </a:r>
          </a:p>
          <a:p>
            <a:pPr marL="342900" indent="-342900">
              <a:spcBef>
                <a:spcPts val="0"/>
              </a:spcBef>
              <a:buFont typeface="Arial" panose="020B0604020202020204" pitchFamily="34" charset="0"/>
              <a:buChar char="•"/>
            </a:pPr>
            <a:r>
              <a:rPr lang="en-US" sz="1700" dirty="0"/>
              <a:t>SPSS</a:t>
            </a:r>
          </a:p>
          <a:p>
            <a:pPr marL="342900" indent="-342900">
              <a:spcBef>
                <a:spcPts val="0"/>
              </a:spcBef>
              <a:buFont typeface="Arial" panose="020B0604020202020204" pitchFamily="34" charset="0"/>
              <a:buChar char="•"/>
            </a:pPr>
            <a:r>
              <a:rPr lang="en-US" sz="1700" dirty="0"/>
              <a:t>Notebooks</a:t>
            </a:r>
          </a:p>
          <a:p>
            <a:pPr marL="342900" indent="-342900">
              <a:spcBef>
                <a:spcPts val="0"/>
              </a:spcBef>
              <a:buFont typeface="Arial" panose="020B0604020202020204" pitchFamily="34" charset="0"/>
              <a:buChar char="•"/>
            </a:pPr>
            <a:endParaRPr lang="en-US" sz="1700" dirty="0"/>
          </a:p>
          <a:p>
            <a:pPr>
              <a:spcBef>
                <a:spcPts val="0"/>
              </a:spcBef>
            </a:pPr>
            <a:r>
              <a:rPr lang="en-US" sz="1700" dirty="0"/>
              <a:t>A model that has been created and published to the ML library  has not yet been deployed for use. Deployment of a model is a separate step.</a:t>
            </a:r>
          </a:p>
          <a:p>
            <a:pPr>
              <a:spcBef>
                <a:spcPts val="0"/>
              </a:spcBef>
            </a:pPr>
            <a:endParaRPr lang="en-US" dirty="0"/>
          </a:p>
          <a:p>
            <a:pPr>
              <a:spcBef>
                <a:spcPts val="0"/>
              </a:spcBef>
            </a:pPr>
            <a:endParaRPr lang="en-US" dirty="0"/>
          </a:p>
          <a:p>
            <a:pPr>
              <a:spcBef>
                <a:spcPts val="0"/>
              </a:spcBef>
            </a:pPr>
            <a:endParaRPr lang="en-US" dirty="0"/>
          </a:p>
        </p:txBody>
      </p:sp>
      <p:grpSp>
        <p:nvGrpSpPr>
          <p:cNvPr id="20" name="Group 19">
            <a:extLst>
              <a:ext uri="{FF2B5EF4-FFF2-40B4-BE49-F238E27FC236}">
                <a16:creationId xmlns:a16="http://schemas.microsoft.com/office/drawing/2014/main" id="{7AC3FF50-5EA2-4CF0-83D9-6C0C8BD6B1A3}"/>
              </a:ext>
            </a:extLst>
          </p:cNvPr>
          <p:cNvGrpSpPr/>
          <p:nvPr/>
        </p:nvGrpSpPr>
        <p:grpSpPr>
          <a:xfrm>
            <a:off x="304800" y="786581"/>
            <a:ext cx="8042251" cy="5578475"/>
            <a:chOff x="304800" y="786581"/>
            <a:chExt cx="8042251" cy="5578475"/>
          </a:xfrm>
        </p:grpSpPr>
        <p:pic>
          <p:nvPicPr>
            <p:cNvPr id="17" name="Picture 16">
              <a:extLst>
                <a:ext uri="{FF2B5EF4-FFF2-40B4-BE49-F238E27FC236}">
                  <a16:creationId xmlns:a16="http://schemas.microsoft.com/office/drawing/2014/main" id="{415BDC7F-910A-45C7-9A0F-1EB1BAB27954}"/>
                </a:ext>
              </a:extLst>
            </p:cNvPr>
            <p:cNvPicPr>
              <a:picLocks noChangeAspect="1"/>
            </p:cNvPicPr>
            <p:nvPr/>
          </p:nvPicPr>
          <p:blipFill>
            <a:blip r:embed="rId3"/>
            <a:stretch>
              <a:fillRect/>
            </a:stretch>
          </p:blipFill>
          <p:spPr>
            <a:xfrm>
              <a:off x="304800" y="786581"/>
              <a:ext cx="8042251" cy="5578475"/>
            </a:xfrm>
            <a:prstGeom prst="rect">
              <a:avLst/>
            </a:prstGeom>
          </p:spPr>
        </p:pic>
        <p:pic>
          <p:nvPicPr>
            <p:cNvPr id="19" name="Picture 18">
              <a:extLst>
                <a:ext uri="{FF2B5EF4-FFF2-40B4-BE49-F238E27FC236}">
                  <a16:creationId xmlns:a16="http://schemas.microsoft.com/office/drawing/2014/main" id="{A287F190-0633-450D-950B-4B1FDBE6BD73}"/>
                </a:ext>
              </a:extLst>
            </p:cNvPr>
            <p:cNvPicPr>
              <a:picLocks noChangeAspect="1"/>
            </p:cNvPicPr>
            <p:nvPr/>
          </p:nvPicPr>
          <p:blipFill>
            <a:blip r:embed="rId4"/>
            <a:stretch>
              <a:fillRect/>
            </a:stretch>
          </p:blipFill>
          <p:spPr>
            <a:xfrm>
              <a:off x="6175406" y="807015"/>
              <a:ext cx="1651072" cy="327694"/>
            </a:xfrm>
            <a:prstGeom prst="rect">
              <a:avLst/>
            </a:prstGeom>
          </p:spPr>
        </p:pic>
      </p:grpSp>
    </p:spTree>
    <p:extLst>
      <p:ext uri="{BB962C8B-B14F-4D97-AF65-F5344CB8AC3E}">
        <p14:creationId xmlns:p14="http://schemas.microsoft.com/office/powerpoint/2010/main" val="15313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 Details</a:t>
            </a:r>
          </a:p>
        </p:txBody>
      </p:sp>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4</a:t>
            </a:fld>
            <a:endParaRPr lang="en-US" dirty="0"/>
          </a:p>
        </p:txBody>
      </p:sp>
      <p:sp>
        <p:nvSpPr>
          <p:cNvPr id="10" name="Footer Placeholder 1">
            <a:extLst>
              <a:ext uri="{FF2B5EF4-FFF2-40B4-BE49-F238E27FC236}">
                <a16:creationId xmlns:a16="http://schemas.microsoft.com/office/drawing/2014/main" id="{2029FC9D-34A9-9E45-9FDB-B7EDC961F842}"/>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5" name="Text Placeholder 4">
            <a:extLst>
              <a:ext uri="{FF2B5EF4-FFF2-40B4-BE49-F238E27FC236}">
                <a16:creationId xmlns:a16="http://schemas.microsoft.com/office/drawing/2014/main" id="{76BBDA71-474B-CC4B-8382-391EE9D61ED2}"/>
              </a:ext>
            </a:extLst>
          </p:cNvPr>
          <p:cNvSpPr>
            <a:spLocks noGrp="1"/>
          </p:cNvSpPr>
          <p:nvPr>
            <p:ph type="body" sz="quarter" idx="4294967295"/>
          </p:nvPr>
        </p:nvSpPr>
        <p:spPr>
          <a:xfrm>
            <a:off x="304800" y="4542503"/>
            <a:ext cx="11582400" cy="1443960"/>
          </a:xfrm>
        </p:spPr>
        <p:txBody>
          <a:bodyPr/>
          <a:lstStyle/>
          <a:p>
            <a:pPr>
              <a:spcBef>
                <a:spcPts val="0"/>
              </a:spcBef>
            </a:pPr>
            <a:r>
              <a:rPr lang="en-US" sz="1700" dirty="0"/>
              <a:t>You can select a model from the list of models in the repository to see valuable information. You can use this information to determine the type of deployment you want for the model. Deployment options include Web Service, Batch Prediction, and Real-time streaming.</a:t>
            </a:r>
          </a:p>
          <a:p>
            <a:pPr>
              <a:spcBef>
                <a:spcPts val="0"/>
              </a:spcBef>
            </a:pPr>
            <a:endParaRPr lang="en-US" sz="1700" dirty="0"/>
          </a:p>
          <a:p>
            <a:pPr>
              <a:spcBef>
                <a:spcPts val="0"/>
              </a:spcBef>
            </a:pPr>
            <a:endParaRPr lang="en-US" dirty="0"/>
          </a:p>
        </p:txBody>
      </p:sp>
      <p:pic>
        <p:nvPicPr>
          <p:cNvPr id="11" name="Picture 10">
            <a:extLst>
              <a:ext uri="{FF2B5EF4-FFF2-40B4-BE49-F238E27FC236}">
                <a16:creationId xmlns:a16="http://schemas.microsoft.com/office/drawing/2014/main" id="{8AA2FCAE-B60F-46D3-9FC5-B98DBA4F1745}"/>
              </a:ext>
            </a:extLst>
          </p:cNvPr>
          <p:cNvPicPr>
            <a:picLocks noChangeAspect="1"/>
          </p:cNvPicPr>
          <p:nvPr/>
        </p:nvPicPr>
        <p:blipFill>
          <a:blip r:embed="rId3"/>
          <a:stretch>
            <a:fillRect/>
          </a:stretch>
        </p:blipFill>
        <p:spPr>
          <a:xfrm>
            <a:off x="304800" y="770377"/>
            <a:ext cx="4680155" cy="3153321"/>
          </a:xfrm>
          <a:prstGeom prst="rect">
            <a:avLst/>
          </a:prstGeom>
        </p:spPr>
      </p:pic>
      <p:pic>
        <p:nvPicPr>
          <p:cNvPr id="13" name="Picture 12">
            <a:extLst>
              <a:ext uri="{FF2B5EF4-FFF2-40B4-BE49-F238E27FC236}">
                <a16:creationId xmlns:a16="http://schemas.microsoft.com/office/drawing/2014/main" id="{90D456A8-80E8-4DD9-BCC6-B99F0B4E960A}"/>
              </a:ext>
            </a:extLst>
          </p:cNvPr>
          <p:cNvPicPr>
            <a:picLocks noChangeAspect="1"/>
          </p:cNvPicPr>
          <p:nvPr/>
        </p:nvPicPr>
        <p:blipFill>
          <a:blip r:embed="rId4"/>
          <a:stretch>
            <a:fillRect/>
          </a:stretch>
        </p:blipFill>
        <p:spPr>
          <a:xfrm>
            <a:off x="5108580" y="789571"/>
            <a:ext cx="6896607" cy="3056090"/>
          </a:xfrm>
          <a:prstGeom prst="rect">
            <a:avLst/>
          </a:prstGeom>
        </p:spPr>
      </p:pic>
    </p:spTree>
    <p:extLst>
      <p:ext uri="{BB962C8B-B14F-4D97-AF65-F5344CB8AC3E}">
        <p14:creationId xmlns:p14="http://schemas.microsoft.com/office/powerpoint/2010/main" val="387835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Deployment Options</a:t>
            </a:r>
          </a:p>
        </p:txBody>
      </p:sp>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5</a:t>
            </a:fld>
            <a:endParaRPr lang="en-US" dirty="0"/>
          </a:p>
        </p:txBody>
      </p:sp>
      <p:sp>
        <p:nvSpPr>
          <p:cNvPr id="10" name="Footer Placeholder 1">
            <a:extLst>
              <a:ext uri="{FF2B5EF4-FFF2-40B4-BE49-F238E27FC236}">
                <a16:creationId xmlns:a16="http://schemas.microsoft.com/office/drawing/2014/main" id="{2029FC9D-34A9-9E45-9FDB-B7EDC961F842}"/>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11" name="Text Placeholder 4">
            <a:extLst>
              <a:ext uri="{FF2B5EF4-FFF2-40B4-BE49-F238E27FC236}">
                <a16:creationId xmlns:a16="http://schemas.microsoft.com/office/drawing/2014/main" id="{D0FE5F55-30B2-1C4C-8CC9-0D559814424E}"/>
              </a:ext>
            </a:extLst>
          </p:cNvPr>
          <p:cNvSpPr>
            <a:spLocks noGrp="1"/>
          </p:cNvSpPr>
          <p:nvPr>
            <p:ph type="body" sz="quarter" idx="4294967295"/>
          </p:nvPr>
        </p:nvSpPr>
        <p:spPr>
          <a:xfrm>
            <a:off x="5205857" y="857552"/>
            <a:ext cx="6327775" cy="1874837"/>
          </a:xfrm>
        </p:spPr>
        <p:txBody>
          <a:bodyPr/>
          <a:lstStyle/>
          <a:p>
            <a:pPr>
              <a:spcBef>
                <a:spcPts val="0"/>
              </a:spcBef>
            </a:pPr>
            <a:r>
              <a:rPr lang="en-US" sz="1700" dirty="0"/>
              <a:t>You can deploy your model as a Web Service for business users.</a:t>
            </a:r>
          </a:p>
          <a:p>
            <a:pPr>
              <a:spcBef>
                <a:spcPts val="0"/>
              </a:spcBef>
            </a:pPr>
            <a:endParaRPr lang="en-US" sz="1700" dirty="0"/>
          </a:p>
          <a:p>
            <a:pPr>
              <a:spcBef>
                <a:spcPts val="0"/>
              </a:spcBef>
            </a:pPr>
            <a:endParaRPr lang="en-US" sz="1700" dirty="0"/>
          </a:p>
          <a:p>
            <a:pPr>
              <a:spcBef>
                <a:spcPts val="0"/>
              </a:spcBef>
            </a:pPr>
            <a:r>
              <a:rPr lang="en-US" sz="1700" dirty="0"/>
              <a:t>Code snippets can be generated to access the model thru API.</a:t>
            </a:r>
            <a:endParaRPr lang="en-US" dirty="0"/>
          </a:p>
          <a:p>
            <a:pPr>
              <a:spcBef>
                <a:spcPts val="0"/>
              </a:spcBef>
            </a:pPr>
            <a:endParaRPr lang="en-US" dirty="0"/>
          </a:p>
        </p:txBody>
      </p:sp>
      <p:sp>
        <p:nvSpPr>
          <p:cNvPr id="7" name="TextBox 6">
            <a:extLst>
              <a:ext uri="{FF2B5EF4-FFF2-40B4-BE49-F238E27FC236}">
                <a16:creationId xmlns:a16="http://schemas.microsoft.com/office/drawing/2014/main" id="{05EAC6B3-8E0B-46E0-93D9-8589CED15218}"/>
              </a:ext>
            </a:extLst>
          </p:cNvPr>
          <p:cNvSpPr txBox="1"/>
          <p:nvPr/>
        </p:nvSpPr>
        <p:spPr>
          <a:xfrm>
            <a:off x="304800" y="4226941"/>
            <a:ext cx="11582400" cy="2123658"/>
          </a:xfrm>
          <a:prstGeom prst="rect">
            <a:avLst/>
          </a:prstGeom>
          <a:noFill/>
        </p:spPr>
        <p:txBody>
          <a:bodyPr wrap="square" rtlCol="0">
            <a:spAutoFit/>
          </a:bodyPr>
          <a:lstStyle/>
          <a:p>
            <a:r>
              <a:rPr lang="en-US" sz="1200" dirty="0"/>
              <a:t>curl -k -X POST \</a:t>
            </a:r>
          </a:p>
          <a:p>
            <a:r>
              <a:rPr lang="en-US" sz="1200" dirty="0"/>
              <a:t>  https://161.202.12.104/dmodel/v1/reiz-dev/pyscript/titanic-predictor/score \</a:t>
            </a:r>
          </a:p>
          <a:p>
            <a:r>
              <a:rPr lang="en-US" sz="1200" dirty="0"/>
              <a:t>  -H 'Authorization: Bearer eyJhbGciOiJSUzI1NiIsInR5cCI6IkpXVCJ9.eyJ1c2VybmFtZSI6ImNvcnJhbHJvIiwicGFja2FnZU5hbWUiOiJyZWl6X2RldiIsInBhY2thZ2VSb3V0ZSI6InJlaXotZGV2IiwiaWF0IjoxNjQyMzg3OTIzfQ.m8jk2fO05OH9zz0Kae2bs4du19Vz8nUVNv10YtHnPHsNv2-nRXG4VvDgfcDzZcrIENT4UdcFVjeQD7pWxoLgnw17-O9AYa7Ri8oIeb1AGOj9_jfmesJrDu4HtAgwo3r-_ia_IXfuK887ss7X-h6TnYLgU1QusaBxt8YZljk5jEj2D3FGrJF90-LlgXdzwozRow3EwAIHDdcsDLDhWogkSCFY5ag7SzAKJU7-ytcqQMQAwat8uIEYq8sLAW0OWV-kmROLbNdHQeGVDcvosfT0SuYEo3EUzOHLg9V3lpNaELUs1ZNSMc5mpr_mg4hyxvWx7bdOkJ_50Txt5E_CIy1hIA' \</a:t>
            </a:r>
          </a:p>
          <a:p>
            <a:r>
              <a:rPr lang="en-US" sz="1200" dirty="0"/>
              <a:t>  -H 'Cache-Control: no-cache' \</a:t>
            </a:r>
          </a:p>
          <a:p>
            <a:r>
              <a:rPr lang="en-US" sz="1200" dirty="0"/>
              <a:t>  -H 'Content-Type: application/json' \</a:t>
            </a:r>
          </a:p>
          <a:p>
            <a:r>
              <a:rPr lang="en-US" sz="1200" dirty="0"/>
              <a:t>  -d '{"</a:t>
            </a:r>
            <a:r>
              <a:rPr lang="en-US" sz="1200" dirty="0" err="1"/>
              <a:t>args</a:t>
            </a:r>
            <a:r>
              <a:rPr lang="en-US" sz="1200" dirty="0"/>
              <a:t>":{"</a:t>
            </a:r>
            <a:r>
              <a:rPr lang="en-US" sz="1200" dirty="0" err="1"/>
              <a:t>input_json</a:t>
            </a:r>
            <a:r>
              <a:rPr lang="en-US" sz="1200" dirty="0"/>
              <a:t>":[{"Age":-0.4464399261,"Fare":-0.3573083058,"IsAlone":0,"Pclass":3,"Sex":1}]}}'</a:t>
            </a:r>
          </a:p>
        </p:txBody>
      </p:sp>
      <p:grpSp>
        <p:nvGrpSpPr>
          <p:cNvPr id="12" name="Group 11">
            <a:extLst>
              <a:ext uri="{FF2B5EF4-FFF2-40B4-BE49-F238E27FC236}">
                <a16:creationId xmlns:a16="http://schemas.microsoft.com/office/drawing/2014/main" id="{BEC53009-5309-433E-88EC-ABA5382805ED}"/>
              </a:ext>
            </a:extLst>
          </p:cNvPr>
          <p:cNvGrpSpPr/>
          <p:nvPr/>
        </p:nvGrpSpPr>
        <p:grpSpPr>
          <a:xfrm>
            <a:off x="334297" y="766768"/>
            <a:ext cx="4237703" cy="3385297"/>
            <a:chOff x="543302" y="756936"/>
            <a:chExt cx="3344119" cy="2880677"/>
          </a:xfrm>
        </p:grpSpPr>
        <p:pic>
          <p:nvPicPr>
            <p:cNvPr id="5" name="Picture 4">
              <a:extLst>
                <a:ext uri="{FF2B5EF4-FFF2-40B4-BE49-F238E27FC236}">
                  <a16:creationId xmlns:a16="http://schemas.microsoft.com/office/drawing/2014/main" id="{EF9170AC-D5C3-4757-9AFC-1EFE0F9B4581}"/>
                </a:ext>
              </a:extLst>
            </p:cNvPr>
            <p:cNvPicPr>
              <a:picLocks noChangeAspect="1"/>
            </p:cNvPicPr>
            <p:nvPr/>
          </p:nvPicPr>
          <p:blipFill>
            <a:blip r:embed="rId3"/>
            <a:stretch>
              <a:fillRect/>
            </a:stretch>
          </p:blipFill>
          <p:spPr>
            <a:xfrm>
              <a:off x="543302" y="756936"/>
              <a:ext cx="3344119" cy="2880677"/>
            </a:xfrm>
            <a:prstGeom prst="rect">
              <a:avLst/>
            </a:prstGeom>
          </p:spPr>
        </p:pic>
        <p:pic>
          <p:nvPicPr>
            <p:cNvPr id="9" name="Picture 8">
              <a:extLst>
                <a:ext uri="{FF2B5EF4-FFF2-40B4-BE49-F238E27FC236}">
                  <a16:creationId xmlns:a16="http://schemas.microsoft.com/office/drawing/2014/main" id="{9C2DB487-0267-432D-BD05-E4ABC3470C87}"/>
                </a:ext>
              </a:extLst>
            </p:cNvPr>
            <p:cNvPicPr>
              <a:picLocks noChangeAspect="1"/>
            </p:cNvPicPr>
            <p:nvPr/>
          </p:nvPicPr>
          <p:blipFill>
            <a:blip r:embed="rId4"/>
            <a:stretch>
              <a:fillRect/>
            </a:stretch>
          </p:blipFill>
          <p:spPr>
            <a:xfrm>
              <a:off x="3077981" y="756937"/>
              <a:ext cx="550122" cy="100616"/>
            </a:xfrm>
            <a:prstGeom prst="rect">
              <a:avLst/>
            </a:prstGeom>
          </p:spPr>
        </p:pic>
      </p:grpSp>
    </p:spTree>
    <p:extLst>
      <p:ext uri="{BB962C8B-B14F-4D97-AF65-F5344CB8AC3E}">
        <p14:creationId xmlns:p14="http://schemas.microsoft.com/office/powerpoint/2010/main" val="217358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 Deployment</a:t>
            </a:r>
          </a:p>
        </p:txBody>
      </p:sp>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6</a:t>
            </a:fld>
            <a:endParaRPr lang="en-US" dirty="0"/>
          </a:p>
        </p:txBody>
      </p:sp>
      <p:sp>
        <p:nvSpPr>
          <p:cNvPr id="8" name="Footer Placeholder 1">
            <a:extLst>
              <a:ext uri="{FF2B5EF4-FFF2-40B4-BE49-F238E27FC236}">
                <a16:creationId xmlns:a16="http://schemas.microsoft.com/office/drawing/2014/main" id="{36F220BC-ECAD-B141-B35C-53103FE1D4CF}"/>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5" name="Text Placeholder 4">
            <a:extLst>
              <a:ext uri="{FF2B5EF4-FFF2-40B4-BE49-F238E27FC236}">
                <a16:creationId xmlns:a16="http://schemas.microsoft.com/office/drawing/2014/main" id="{76BBDA71-474B-CC4B-8382-391EE9D61ED2}"/>
              </a:ext>
            </a:extLst>
          </p:cNvPr>
          <p:cNvSpPr>
            <a:spLocks noGrp="1"/>
          </p:cNvSpPr>
          <p:nvPr>
            <p:ph type="body" sz="quarter" idx="4294967295"/>
          </p:nvPr>
        </p:nvSpPr>
        <p:spPr>
          <a:xfrm>
            <a:off x="1042219" y="4624388"/>
            <a:ext cx="9144000" cy="1312862"/>
          </a:xfrm>
        </p:spPr>
        <p:txBody>
          <a:bodyPr/>
          <a:lstStyle/>
          <a:p>
            <a:pPr>
              <a:spcBef>
                <a:spcPts val="0"/>
              </a:spcBef>
            </a:pPr>
            <a:r>
              <a:rPr lang="en-US" sz="1600" dirty="0"/>
              <a:t>The list of your deployed models can be found under the Deployments section of your project. These models could have originated via Watson Studio, SPSS, or Notebooks. </a:t>
            </a:r>
          </a:p>
          <a:p>
            <a:pPr>
              <a:spcBef>
                <a:spcPts val="0"/>
              </a:spcBef>
            </a:pPr>
            <a:endParaRPr lang="en-US" sz="1600" dirty="0"/>
          </a:p>
          <a:p>
            <a:pPr>
              <a:spcBef>
                <a:spcPts val="0"/>
              </a:spcBef>
            </a:pPr>
            <a:r>
              <a:rPr lang="en-US" sz="1600" dirty="0"/>
              <a:t>The models could have been deployed via the Machine Learning UI or via Python code via a notebook.</a:t>
            </a:r>
            <a:endParaRPr lang="en-US" dirty="0"/>
          </a:p>
          <a:p>
            <a:pPr>
              <a:spcBef>
                <a:spcPts val="0"/>
              </a:spcBef>
            </a:pPr>
            <a:endParaRPr lang="en-US" dirty="0"/>
          </a:p>
        </p:txBody>
      </p:sp>
      <p:grpSp>
        <p:nvGrpSpPr>
          <p:cNvPr id="11" name="Group 10">
            <a:extLst>
              <a:ext uri="{FF2B5EF4-FFF2-40B4-BE49-F238E27FC236}">
                <a16:creationId xmlns:a16="http://schemas.microsoft.com/office/drawing/2014/main" id="{FD87075B-D50C-49FE-9C51-BA75CFBD83B9}"/>
              </a:ext>
            </a:extLst>
          </p:cNvPr>
          <p:cNvGrpSpPr/>
          <p:nvPr/>
        </p:nvGrpSpPr>
        <p:grpSpPr>
          <a:xfrm>
            <a:off x="1042219" y="712036"/>
            <a:ext cx="9144000" cy="3663324"/>
            <a:chOff x="1042219" y="712036"/>
            <a:chExt cx="9144000" cy="3663324"/>
          </a:xfrm>
        </p:grpSpPr>
        <p:pic>
          <p:nvPicPr>
            <p:cNvPr id="7" name="Picture 6">
              <a:extLst>
                <a:ext uri="{FF2B5EF4-FFF2-40B4-BE49-F238E27FC236}">
                  <a16:creationId xmlns:a16="http://schemas.microsoft.com/office/drawing/2014/main" id="{B1C5EEEB-F1FF-4816-8BE8-683787F72F37}"/>
                </a:ext>
              </a:extLst>
            </p:cNvPr>
            <p:cNvPicPr>
              <a:picLocks noChangeAspect="1"/>
            </p:cNvPicPr>
            <p:nvPr/>
          </p:nvPicPr>
          <p:blipFill>
            <a:blip r:embed="rId3"/>
            <a:stretch>
              <a:fillRect/>
            </a:stretch>
          </p:blipFill>
          <p:spPr>
            <a:xfrm>
              <a:off x="1042219" y="712036"/>
              <a:ext cx="9144000" cy="3663324"/>
            </a:xfrm>
            <a:prstGeom prst="rect">
              <a:avLst/>
            </a:prstGeom>
          </p:spPr>
        </p:pic>
        <p:pic>
          <p:nvPicPr>
            <p:cNvPr id="10" name="Picture 9">
              <a:extLst>
                <a:ext uri="{FF2B5EF4-FFF2-40B4-BE49-F238E27FC236}">
                  <a16:creationId xmlns:a16="http://schemas.microsoft.com/office/drawing/2014/main" id="{BE196CEF-BDF8-4ED9-92D0-700867983E4A}"/>
                </a:ext>
              </a:extLst>
            </p:cNvPr>
            <p:cNvPicPr>
              <a:picLocks noChangeAspect="1"/>
            </p:cNvPicPr>
            <p:nvPr/>
          </p:nvPicPr>
          <p:blipFill>
            <a:blip r:embed="rId4"/>
            <a:stretch>
              <a:fillRect/>
            </a:stretch>
          </p:blipFill>
          <p:spPr>
            <a:xfrm>
              <a:off x="8670065" y="712036"/>
              <a:ext cx="947870" cy="266737"/>
            </a:xfrm>
            <a:prstGeom prst="rect">
              <a:avLst/>
            </a:prstGeom>
          </p:spPr>
        </p:pic>
      </p:grpSp>
    </p:spTree>
    <p:extLst>
      <p:ext uri="{BB962C8B-B14F-4D97-AF65-F5344CB8AC3E}">
        <p14:creationId xmlns:p14="http://schemas.microsoft.com/office/powerpoint/2010/main" val="401691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Testing a Deployed Model</a:t>
            </a:r>
          </a:p>
        </p:txBody>
      </p:sp>
      <p:sp>
        <p:nvSpPr>
          <p:cNvPr id="4" name="Slide Number Placeholder 3"/>
          <p:cNvSpPr>
            <a:spLocks noGrp="1"/>
          </p:cNvSpPr>
          <p:nvPr>
            <p:ph type="sldNum" sz="quarter" idx="10"/>
          </p:nvPr>
        </p:nvSpPr>
        <p:spPr/>
        <p:txBody>
          <a:bodyPr/>
          <a:lstStyle/>
          <a:p>
            <a:pPr defTabSz="914377"/>
            <a:fld id="{3FD999D4-B456-9943-89B7-30D56181CE18}" type="slidenum">
              <a:rPr lang="en-US" smtClean="0"/>
              <a:pPr defTabSz="914377"/>
              <a:t>7</a:t>
            </a:fld>
            <a:endParaRPr lang="en-US" dirty="0"/>
          </a:p>
        </p:txBody>
      </p:sp>
      <p:sp>
        <p:nvSpPr>
          <p:cNvPr id="8" name="Footer Placeholder 1">
            <a:extLst>
              <a:ext uri="{FF2B5EF4-FFF2-40B4-BE49-F238E27FC236}">
                <a16:creationId xmlns:a16="http://schemas.microsoft.com/office/drawing/2014/main" id="{56E8D59E-8D54-1C42-A4D8-87A47ADE60EA}"/>
              </a:ext>
            </a:extLst>
          </p:cNvPr>
          <p:cNvSpPr>
            <a:spLocks noGrp="1"/>
          </p:cNvSpPr>
          <p:nvPr>
            <p:ph type="ftr" sz="quarter" idx="11"/>
          </p:nvPr>
        </p:nvSpPr>
        <p:spPr>
          <a:prstGeom prst="rect">
            <a:avLst/>
          </a:prstGeom>
        </p:spPr>
        <p:txBody>
          <a:bodyPr/>
          <a:lstStyle>
            <a:lvl1pPr>
              <a:defRPr sz="800">
                <a:solidFill>
                  <a:schemeClr val="bg2"/>
                </a:solidFill>
              </a:defRPr>
            </a:lvl1pPr>
          </a:lstStyle>
          <a:p>
            <a:r>
              <a:rPr lang="en-US">
                <a:solidFill>
                  <a:schemeClr val="tx1"/>
                </a:solidFill>
              </a:rPr>
              <a:t>IBM Watson AI / Watson &amp; Cloud Platform Expert Services / December 2018 / © 2018 IBM Corporation</a:t>
            </a:r>
            <a:endParaRPr lang="en-US" dirty="0">
              <a:solidFill>
                <a:schemeClr val="tx1"/>
              </a:solidFill>
            </a:endParaRPr>
          </a:p>
        </p:txBody>
      </p:sp>
      <p:sp>
        <p:nvSpPr>
          <p:cNvPr id="5" name="Text Placeholder 4">
            <a:extLst>
              <a:ext uri="{FF2B5EF4-FFF2-40B4-BE49-F238E27FC236}">
                <a16:creationId xmlns:a16="http://schemas.microsoft.com/office/drawing/2014/main" id="{76BBDA71-474B-CC4B-8382-391EE9D61ED2}"/>
              </a:ext>
            </a:extLst>
          </p:cNvPr>
          <p:cNvSpPr>
            <a:spLocks noGrp="1"/>
          </p:cNvSpPr>
          <p:nvPr>
            <p:ph type="body" sz="quarter" idx="4294967295"/>
          </p:nvPr>
        </p:nvSpPr>
        <p:spPr>
          <a:xfrm>
            <a:off x="6355080" y="923544"/>
            <a:ext cx="5254625" cy="4779962"/>
          </a:xfrm>
        </p:spPr>
        <p:txBody>
          <a:bodyPr/>
          <a:lstStyle/>
          <a:p>
            <a:pPr>
              <a:spcBef>
                <a:spcPts val="0"/>
              </a:spcBef>
            </a:pPr>
            <a:r>
              <a:rPr lang="en-US" dirty="0"/>
              <a:t>You can choose to test a deployed model via the User Interface. The UI allows you to test a model that has been created via:</a:t>
            </a:r>
          </a:p>
          <a:p>
            <a:pPr marL="342900" indent="-342900">
              <a:spcBef>
                <a:spcPts val="0"/>
              </a:spcBef>
              <a:buFont typeface="Arial" panose="020B0604020202020204" pitchFamily="34" charset="0"/>
              <a:buChar char="•"/>
            </a:pPr>
            <a:r>
              <a:rPr lang="en-US" dirty="0"/>
              <a:t>Machine Learning UI</a:t>
            </a:r>
          </a:p>
          <a:p>
            <a:pPr marL="342900" indent="-342900">
              <a:spcBef>
                <a:spcPts val="0"/>
              </a:spcBef>
              <a:buFont typeface="Arial" panose="020B0604020202020204" pitchFamily="34" charset="0"/>
              <a:buChar char="•"/>
            </a:pPr>
            <a:r>
              <a:rPr lang="en-US" dirty="0"/>
              <a:t>SPSS</a:t>
            </a:r>
          </a:p>
          <a:p>
            <a:pPr marL="342900" indent="-342900">
              <a:spcBef>
                <a:spcPts val="0"/>
              </a:spcBef>
              <a:buFont typeface="Arial" panose="020B0604020202020204" pitchFamily="34" charset="0"/>
              <a:buChar char="•"/>
            </a:pPr>
            <a:r>
              <a:rPr lang="en-US" dirty="0"/>
              <a:t>Notebooks</a:t>
            </a:r>
          </a:p>
          <a:p>
            <a:pPr marL="342900" indent="-342900">
              <a:spcBef>
                <a:spcPts val="0"/>
              </a:spcBef>
              <a:buFont typeface="Arial" panose="020B0604020202020204" pitchFamily="34" charset="0"/>
              <a:buChar char="•"/>
            </a:pPr>
            <a:endParaRPr lang="en-US" dirty="0"/>
          </a:p>
          <a:p>
            <a:pPr>
              <a:spcBef>
                <a:spcPts val="0"/>
              </a:spcBef>
            </a:pPr>
            <a:r>
              <a:rPr lang="en-US" dirty="0"/>
              <a:t>If you would like to test the UI against a set of sample data, go to the Deployments section of your project, click on the Name to test, click API, then Submit.</a:t>
            </a:r>
          </a:p>
          <a:p>
            <a:pPr>
              <a:spcBef>
                <a:spcPts val="0"/>
              </a:spcBef>
            </a:pPr>
            <a:endParaRPr lang="en-US" dirty="0"/>
          </a:p>
          <a:p>
            <a:pPr>
              <a:spcBef>
                <a:spcPts val="0"/>
              </a:spcBef>
            </a:pPr>
            <a:endParaRPr lang="en-US" dirty="0"/>
          </a:p>
          <a:p>
            <a:pPr marL="342900" indent="-342900">
              <a:spcBef>
                <a:spcPts val="0"/>
              </a:spcBef>
              <a:buFont typeface="Arial" panose="020B0604020202020204" pitchFamily="34" charset="0"/>
              <a:buChar char="•"/>
            </a:pPr>
            <a:endParaRPr lang="en-US" dirty="0"/>
          </a:p>
          <a:p>
            <a:pPr marL="342900" indent="-342900">
              <a:spcBef>
                <a:spcPts val="0"/>
              </a:spcBef>
              <a:buFont typeface="Arial" panose="020B0604020202020204" pitchFamily="34" charset="0"/>
              <a:buChar char="•"/>
            </a:pPr>
            <a:endParaRPr lang="en-US" dirty="0"/>
          </a:p>
          <a:p>
            <a:pPr>
              <a:spcBef>
                <a:spcPts val="0"/>
              </a:spcBef>
            </a:pPr>
            <a:endParaRPr lang="en-US" dirty="0"/>
          </a:p>
          <a:p>
            <a:pPr>
              <a:spcBef>
                <a:spcPts val="0"/>
              </a:spcBef>
            </a:pPr>
            <a:endParaRPr lang="en-US" dirty="0"/>
          </a:p>
          <a:p>
            <a:pPr>
              <a:spcBef>
                <a:spcPts val="0"/>
              </a:spcBef>
            </a:pPr>
            <a:endParaRPr lang="en-US" dirty="0"/>
          </a:p>
        </p:txBody>
      </p:sp>
      <p:grpSp>
        <p:nvGrpSpPr>
          <p:cNvPr id="11" name="Group 10">
            <a:extLst>
              <a:ext uri="{FF2B5EF4-FFF2-40B4-BE49-F238E27FC236}">
                <a16:creationId xmlns:a16="http://schemas.microsoft.com/office/drawing/2014/main" id="{006CDDB6-FF07-498F-BEB4-0659E656C7FA}"/>
              </a:ext>
            </a:extLst>
          </p:cNvPr>
          <p:cNvGrpSpPr/>
          <p:nvPr/>
        </p:nvGrpSpPr>
        <p:grpSpPr>
          <a:xfrm>
            <a:off x="298935" y="1299531"/>
            <a:ext cx="5778650" cy="3498612"/>
            <a:chOff x="298935" y="1299531"/>
            <a:chExt cx="5778650" cy="3498612"/>
          </a:xfrm>
        </p:grpSpPr>
        <p:pic>
          <p:nvPicPr>
            <p:cNvPr id="7" name="Picture 6">
              <a:extLst>
                <a:ext uri="{FF2B5EF4-FFF2-40B4-BE49-F238E27FC236}">
                  <a16:creationId xmlns:a16="http://schemas.microsoft.com/office/drawing/2014/main" id="{CC204BC0-5525-4689-A452-81FCA9AB4AE7}"/>
                </a:ext>
              </a:extLst>
            </p:cNvPr>
            <p:cNvPicPr>
              <a:picLocks noChangeAspect="1"/>
            </p:cNvPicPr>
            <p:nvPr/>
          </p:nvPicPr>
          <p:blipFill>
            <a:blip r:embed="rId3"/>
            <a:stretch>
              <a:fillRect/>
            </a:stretch>
          </p:blipFill>
          <p:spPr>
            <a:xfrm>
              <a:off x="298935" y="1299531"/>
              <a:ext cx="5778650" cy="3498612"/>
            </a:xfrm>
            <a:prstGeom prst="rect">
              <a:avLst/>
            </a:prstGeom>
          </p:spPr>
        </p:pic>
        <p:pic>
          <p:nvPicPr>
            <p:cNvPr id="10" name="Picture 9">
              <a:extLst>
                <a:ext uri="{FF2B5EF4-FFF2-40B4-BE49-F238E27FC236}">
                  <a16:creationId xmlns:a16="http://schemas.microsoft.com/office/drawing/2014/main" id="{5E0368E9-6115-4005-9FFD-7D8273EF0FE0}"/>
                </a:ext>
              </a:extLst>
            </p:cNvPr>
            <p:cNvPicPr>
              <a:picLocks noChangeAspect="1"/>
            </p:cNvPicPr>
            <p:nvPr/>
          </p:nvPicPr>
          <p:blipFill>
            <a:blip r:embed="rId4"/>
            <a:stretch>
              <a:fillRect/>
            </a:stretch>
          </p:blipFill>
          <p:spPr>
            <a:xfrm>
              <a:off x="4818553" y="1329027"/>
              <a:ext cx="923485" cy="183287"/>
            </a:xfrm>
            <a:prstGeom prst="rect">
              <a:avLst/>
            </a:prstGeom>
          </p:spPr>
        </p:pic>
      </p:grpSp>
    </p:spTree>
    <p:extLst>
      <p:ext uri="{BB962C8B-B14F-4D97-AF65-F5344CB8AC3E}">
        <p14:creationId xmlns:p14="http://schemas.microsoft.com/office/powerpoint/2010/main" val="59246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6312" y="2313432"/>
            <a:ext cx="7132320" cy="830997"/>
          </a:xfrm>
          <a:prstGeom prst="rect">
            <a:avLst/>
          </a:prstGeom>
          <a:noFill/>
        </p:spPr>
        <p:txBody>
          <a:bodyPr wrap="square" rtlCol="0">
            <a:spAutoFit/>
          </a:bodyPr>
          <a:lstStyle/>
          <a:p>
            <a:pPr algn="ctr">
              <a:defRPr/>
            </a:pPr>
            <a:r>
              <a:rPr lang="en-US" sz="4800" dirty="0">
                <a:solidFill>
                  <a:srgbClr val="0064FF"/>
                </a:solidFill>
                <a:latin typeface="IBM Plex Sans"/>
              </a:rPr>
              <a:t>Questions</a:t>
            </a:r>
          </a:p>
        </p:txBody>
      </p:sp>
      <p:sp>
        <p:nvSpPr>
          <p:cNvPr id="5" name="Footer Placeholder 4">
            <a:extLst>
              <a:ext uri="{FF2B5EF4-FFF2-40B4-BE49-F238E27FC236}">
                <a16:creationId xmlns:a16="http://schemas.microsoft.com/office/drawing/2014/main" id="{1DE49D5A-69A4-6543-9F91-3184A4F7C29E}"/>
              </a:ext>
            </a:extLst>
          </p:cNvPr>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Slide Number Placeholder 6">
            <a:extLst>
              <a:ext uri="{FF2B5EF4-FFF2-40B4-BE49-F238E27FC236}">
                <a16:creationId xmlns:a16="http://schemas.microsoft.com/office/drawing/2014/main" id="{A919CF17-59B3-CB4A-84F3-E46A046A7620}"/>
              </a:ext>
            </a:extLst>
          </p:cNvPr>
          <p:cNvSpPr>
            <a:spLocks noGrp="1"/>
          </p:cNvSpPr>
          <p:nvPr>
            <p:ph type="sldNum" sz="quarter" idx="10"/>
          </p:nvPr>
        </p:nvSpPr>
        <p:spPr/>
        <p:txBody>
          <a:bodyPr/>
          <a:lstStyle/>
          <a:p>
            <a:fld id="{D0BE6F14-FF48-0F4F-A8AA-2E3F25371E4A}" type="slidenum">
              <a:rPr lang="en-US" smtClean="0"/>
              <a:pPr/>
              <a:t>8</a:t>
            </a:fld>
            <a:endParaRPr lang="en-US"/>
          </a:p>
        </p:txBody>
      </p:sp>
    </p:spTree>
    <p:extLst>
      <p:ext uri="{BB962C8B-B14F-4D97-AF65-F5344CB8AC3E}">
        <p14:creationId xmlns:p14="http://schemas.microsoft.com/office/powerpoint/2010/main" val="341406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B9DF5-70ED-7B48-9953-7D98411AFA0B}"/>
              </a:ext>
            </a:extLst>
          </p:cNvPr>
          <p:cNvSpPr>
            <a:spLocks noGrp="1"/>
          </p:cNvSpPr>
          <p:nvPr>
            <p:ph type="sldNum" sz="quarter" idx="10"/>
          </p:nvPr>
        </p:nvSpPr>
        <p:spPr/>
        <p:txBody>
          <a:bodyPr/>
          <a:lstStyle/>
          <a:p>
            <a:fld id="{D0BE6F14-FF48-0F4F-A8AA-2E3F25371E4A}" type="slidenum">
              <a:rPr lang="en-US" smtClean="0"/>
              <a:pPr/>
              <a:t>9</a:t>
            </a:fld>
            <a:endParaRPr lang="en-US"/>
          </a:p>
        </p:txBody>
      </p:sp>
      <p:sp>
        <p:nvSpPr>
          <p:cNvPr id="3" name="Footer Placeholder 2">
            <a:extLst>
              <a:ext uri="{FF2B5EF4-FFF2-40B4-BE49-F238E27FC236}">
                <a16:creationId xmlns:a16="http://schemas.microsoft.com/office/drawing/2014/main" id="{AE6563DE-0B05-DC46-B8E9-0418D534D4BD}"/>
              </a:ext>
            </a:extLst>
          </p:cNvPr>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456738588"/>
      </p:ext>
    </p:extLst>
  </p:cSld>
  <p:clrMapOvr>
    <a:masterClrMapping/>
  </p:clrMapOvr>
</p:sld>
</file>

<file path=ppt/theme/theme1.xml><?xml version="1.0" encoding="utf-8"?>
<a:theme xmlns:a="http://schemas.openxmlformats.org/drawingml/2006/main" name="1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2.xml><?xml version="1.0" encoding="utf-8"?>
<a:theme xmlns:a="http://schemas.openxmlformats.org/drawingml/2006/main" name="2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95000"/>
          </a:schemeClr>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15297</TotalTime>
  <Words>656</Words>
  <Application>Microsoft Office PowerPoint</Application>
  <PresentationFormat>Widescreen</PresentationFormat>
  <Paragraphs>76</Paragraphs>
  <Slides>9</Slides>
  <Notes>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IBM Plex Sans</vt:lpstr>
      <vt:lpstr>1_IBM_Cloud_Presentation_INTERIM_2017_V01_Plex</vt:lpstr>
      <vt:lpstr>2_IBM_Cloud_Presentation_INTERIM_2017_V01_Plex</vt:lpstr>
      <vt:lpstr>wht_background_2017</vt:lpstr>
      <vt:lpstr>  IBM Watson Data  Expert Services Learn   Model Deployment    Watson Studio</vt:lpstr>
      <vt:lpstr>Objectives of This Session</vt:lpstr>
      <vt:lpstr>The WML Repository</vt:lpstr>
      <vt:lpstr>Model Details</vt:lpstr>
      <vt:lpstr>Deployment Options</vt:lpstr>
      <vt:lpstr>Model Deployment</vt:lpstr>
      <vt:lpstr>Testing a Deployed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Mathews</dc:creator>
  <cp:lastModifiedBy>Reynaldo Oliver Corral</cp:lastModifiedBy>
  <cp:revision>129</cp:revision>
  <dcterms:created xsi:type="dcterms:W3CDTF">2017-12-18T03:12:47Z</dcterms:created>
  <dcterms:modified xsi:type="dcterms:W3CDTF">2022-01-20T02:00:23Z</dcterms:modified>
</cp:coreProperties>
</file>