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</p:sldMasterIdLst>
  <p:notesMasterIdLst>
    <p:notesMasterId r:id="rId8"/>
  </p:notesMasterIdLst>
  <p:sldIdLst>
    <p:sldId id="2930" r:id="rId3"/>
    <p:sldId id="2932" r:id="rId4"/>
    <p:sldId id="2934" r:id="rId5"/>
    <p:sldId id="2933" r:id="rId6"/>
    <p:sldId id="293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/>
    <p:restoredTop sz="94609"/>
  </p:normalViewPr>
  <p:slideViewPr>
    <p:cSldViewPr snapToGrid="0" snapToObjects="1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8D5F7-78F4-2445-B013-61DB32F6EA61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64DFC-C167-774D-BA2C-BFBF1887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1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E50D0D-68AD-AC4B-83CE-98FEA4603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625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67E51E-0202-174D-92F5-CCCCC2EB53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9129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67E51E-0202-174D-92F5-CCCCC2EB53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31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the option ‘From URL’ to describe importing a model from an</a:t>
            </a:r>
            <a:r>
              <a:rPr lang="en-US" baseline="0" dirty="0"/>
              <a:t> organizations repository, </a:t>
            </a:r>
            <a:r>
              <a:rPr lang="en-US" baseline="0" dirty="0" err="1"/>
              <a:t>etc</a:t>
            </a:r>
            <a:r>
              <a:rPr lang="en-US" baseline="0" dirty="0"/>
              <a:t>…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67E51E-0202-174D-92F5-CCCCC2EB53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93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3801"/>
            <a:ext cx="695452" cy="28194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0061"/>
            <a:ext cx="695452" cy="2819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1A6312-32F0-844D-93DA-546AB9CA1D0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3032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58" y="538231"/>
            <a:ext cx="6535919" cy="631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6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753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846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03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55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75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0296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27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676310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755766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60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998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48018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D1B0-8894-9548-98E4-FC68DEA6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66751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EE34D9-8056-3443-8B00-28AFAAEE96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5C51A-9FCF-D34A-8FF9-546CB352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387ECD-703F-BF4B-8454-1F6484D838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0" y="1208088"/>
            <a:ext cx="11582400" cy="485457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965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04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557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56033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96303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68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481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914400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941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295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938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33585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0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D1B0-8894-9548-98E4-FC68DEA6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66751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EE34D9-8056-3443-8B00-28AFAAEE96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5C51A-9FCF-D34A-8FF9-546CB352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572783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920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807343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54615"/>
            <a:ext cx="5620011" cy="4608576"/>
          </a:xfrm>
        </p:spPr>
        <p:txBody>
          <a:bodyPr/>
          <a:lstStyle>
            <a:lvl1pPr marL="156629" indent="-156629">
              <a:tabLst/>
              <a:defRPr sz="3200"/>
            </a:lvl1pPr>
            <a:lvl2pPr marL="0" indent="0"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203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9093677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08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66212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48767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7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69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>
                <a:solidFill>
                  <a:srgbClr val="FFFFFF"/>
                </a:solidFill>
              </a:rPr>
              <a:pPr defTabSz="914377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1140968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11582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14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025802"/>
            <a:ext cx="5486401" cy="4657480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9880997" y="6139910"/>
            <a:ext cx="2098804" cy="5319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5956299" y="540363"/>
            <a:ext cx="5729895" cy="4916867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04800" y="199161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IBM Watson Data &amp; AI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2AAB171C-EBC6-0A43-BCB6-843ADC6CA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23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71218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 sz="28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108D128F-5096-BA4A-8AC3-F7ED8320D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0634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100762" y="0"/>
            <a:ext cx="6091238" cy="643530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B675F9B-168B-344E-8F0B-F359385FF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8835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100762" y="0"/>
            <a:ext cx="6091238" cy="6435307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966EC1BD-6ADF-744C-9A3C-39D1632E8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5133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FA4B799-FBDB-4545-8119-3885FA384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4127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>
                <a:solidFill>
                  <a:srgbClr val="FFFFFF"/>
                </a:solidFill>
              </a:rPr>
              <a:pPr defTabSz="914377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1140968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11582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36E050D8-F517-834B-A8C4-8D8F425ED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5513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8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72640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22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24914358-180D-244B-BF26-4300551E7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6260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8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72640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22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E40921B0-0CB5-594E-B7BE-5AD688F12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554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193FFF2C-7F8C-DC44-84A1-783CEE80F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1322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6154"/>
            <a:ext cx="6916616" cy="6027740"/>
          </a:xfrm>
        </p:spPr>
        <p:txBody>
          <a:bodyPr/>
          <a:lstStyle>
            <a:lvl1pPr marL="156629" indent="-156629">
              <a:tabLst/>
              <a:defRPr sz="28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2E86E7B5-FEF6-9C4D-9912-0921829CB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6705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19733"/>
            <a:ext cx="5486400" cy="559964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719733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6F772DE4-8ED7-6C45-9EA8-02A310FCF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38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82521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6153"/>
            <a:ext cx="5486400" cy="1213464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EB2F2903-84BC-7848-925F-11E8A76E8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6770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280415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353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453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280415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560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280415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318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964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078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914377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053245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5396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2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7499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57693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69002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1"/>
            <a:ext cx="6096000" cy="2815167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290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2504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96818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8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93615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748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8903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415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1318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86444177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4715942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88017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02080"/>
            <a:ext cx="5620011" cy="4608576"/>
          </a:xfrm>
        </p:spPr>
        <p:txBody>
          <a:bodyPr/>
          <a:lstStyle>
            <a:lvl1pPr marL="156629" indent="-156629">
              <a:tabLst/>
              <a:defRPr sz="3200"/>
            </a:lvl1pPr>
            <a:lvl2pPr marL="0" indent="0"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5854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87571160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602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2411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4264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7"/>
            <a:ext cx="1722792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0370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8981BE-C296-4105-866A-855CF76C718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32353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ar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54000" y="254000"/>
            <a:ext cx="4024248" cy="521223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 defTabSz="777240">
              <a:lnSpc>
                <a:spcPct val="90000"/>
              </a:lnSpc>
              <a:spcBef>
                <a:spcPts val="0"/>
              </a:spcBef>
              <a:buSzTx/>
              <a:buNone/>
              <a:defRPr sz="2800" b="1">
                <a:solidFill>
                  <a:schemeClr val="accent4"/>
                </a:soli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t>Slide Title</a:t>
            </a:r>
          </a:p>
        </p:txBody>
      </p:sp>
      <p:sp>
        <p:nvSpPr>
          <p:cNvPr id="4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7344" y="6503622"/>
            <a:ext cx="273656" cy="264256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l" defTabSz="9144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029868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508003" y="457200"/>
            <a:ext cx="10812400" cy="50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4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189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377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566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754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pPr defTabSz="914377"/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>
                <a:solidFill>
                  <a:srgbClr val="FFFFFF"/>
                </a:solidFill>
              </a:rPr>
              <a:pPr defTabSz="914377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69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60087832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IBM Watson AI / Watson &amp; Cloud Platform Expert Services / December 2018 / © 2018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D5A8-5B13-FD46-B97A-621CA60F6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2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18491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9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59.xml"/><Relationship Id="rId34" Type="http://schemas.openxmlformats.org/officeDocument/2006/relationships/slideLayout" Target="../slideLayouts/slideLayout72.xml"/><Relationship Id="rId42" Type="http://schemas.openxmlformats.org/officeDocument/2006/relationships/slideLayout" Target="../slideLayouts/slideLayout80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41" Type="http://schemas.openxmlformats.org/officeDocument/2006/relationships/slideLayout" Target="../slideLayouts/slideLayout79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75.xml"/><Relationship Id="rId40" Type="http://schemas.openxmlformats.org/officeDocument/2006/relationships/slideLayout" Target="../slideLayouts/slideLayout78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36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69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Relationship Id="rId35" Type="http://schemas.openxmlformats.org/officeDocument/2006/relationships/slideLayout" Target="../slideLayouts/slideLayout73.xml"/><Relationship Id="rId43" Type="http://schemas.openxmlformats.org/officeDocument/2006/relationships/theme" Target="../theme/theme2.xml"/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33" Type="http://schemas.openxmlformats.org/officeDocument/2006/relationships/slideLayout" Target="../slideLayouts/slideLayout71.xml"/><Relationship Id="rId38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8740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defTabSz="914377"/>
            <a:fld id="{3FD999D4-B456-9943-89B7-30D56181CE18}" type="slidenum">
              <a:rPr lang="en-US" smtClean="0">
                <a:solidFill>
                  <a:srgbClr val="FFFFFF"/>
                </a:solidFill>
              </a:rPr>
              <a:pPr defTabSz="914377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F1FBD43D-C221-4343-A33B-848762E91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58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  <p:sldLayoutId id="2147483727" r:id="rId28"/>
    <p:sldLayoutId id="2147483728" r:id="rId29"/>
    <p:sldLayoutId id="2147483729" r:id="rId30"/>
    <p:sldLayoutId id="2147483730" r:id="rId31"/>
    <p:sldLayoutId id="2147483731" r:id="rId32"/>
    <p:sldLayoutId id="2147483732" r:id="rId33"/>
    <p:sldLayoutId id="2147483733" r:id="rId34"/>
    <p:sldLayoutId id="2147483734" r:id="rId35"/>
    <p:sldLayoutId id="2147483735" r:id="rId36"/>
    <p:sldLayoutId id="2147483736" r:id="rId37"/>
    <p:sldLayoutId id="2147483737" r:id="rId38"/>
    <p:sldLayoutId id="2147483738" r:id="rId39"/>
    <p:sldLayoutId id="2147483739" r:id="rId40"/>
    <p:sldLayoutId id="2147483740" r:id="rId41"/>
    <p:sldLayoutId id="2147483741" r:id="rId42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4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000" dirty="0">
                <a:solidFill>
                  <a:schemeClr val="bg2"/>
                </a:solidFill>
              </a:rPr>
            </a:b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/>
              <a:t>IBM Watson Data </a:t>
            </a:r>
            <a:br>
              <a:rPr lang="en-US" sz="4000" dirty="0"/>
            </a:br>
            <a:r>
              <a:rPr lang="en-US" sz="4000" dirty="0"/>
              <a:t>Expert Services Learn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Model Deployment Labs</a:t>
            </a: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rgbClr val="003BC9"/>
                </a:solidFill>
              </a:rPr>
              <a:t>Watson Studio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446C51-D5DE-2043-8B22-F32C5CFEEE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cs typeface="Arial" charset="0"/>
              </a:rPr>
              <a:t>IBM Watson AI / Watson &amp; Cloud Platform Expert Services / December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5480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D999D4-B456-9943-89B7-30D56181CE1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BM Plex Sans" charset="0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IBM Plex Sans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FA944BA5-3000-544C-8EB4-C7B0C98B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IBM Watson AI / Watson &amp; Cloud Platform Expert Services / December 2018 / © 2018 IBM Corporation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/>
              <a:ea typeface="+mn-ea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Session – Develop and deploy a model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930429"/>
            <a:ext cx="11582400" cy="4779264"/>
          </a:xfrm>
        </p:spPr>
        <p:txBody>
          <a:bodyPr/>
          <a:lstStyle/>
          <a:p>
            <a:endParaRPr lang="en-US" dirty="0"/>
          </a:p>
          <a:p>
            <a:pPr marL="457200" indent="-457200">
              <a:buFont typeface="Arial"/>
              <a:buAutoNum type="arabicParenR"/>
            </a:pPr>
            <a:r>
              <a:rPr lang="en-US" dirty="0"/>
              <a:t>On Watson Studio go to </a:t>
            </a:r>
            <a:r>
              <a:rPr lang="en-US" dirty="0">
                <a:solidFill>
                  <a:schemeClr val="accent2"/>
                </a:solidFill>
              </a:rPr>
              <a:t>{Your project} </a:t>
            </a:r>
            <a:endParaRPr lang="en-US" dirty="0"/>
          </a:p>
          <a:p>
            <a:pPr marL="457200" indent="-457200">
              <a:buFont typeface="Arial"/>
              <a:buAutoNum type="arabicParenR"/>
            </a:pPr>
            <a:r>
              <a:rPr lang="en-US" dirty="0"/>
              <a:t>Create or load your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457200" indent="-457200">
              <a:buFont typeface="Arial"/>
              <a:buAutoNum type="arabicParenR"/>
            </a:pPr>
            <a:r>
              <a:rPr lang="en-US" dirty="0"/>
              <a:t>Develop your model and save</a:t>
            </a:r>
          </a:p>
          <a:p>
            <a:pPr marL="457200" indent="-457200">
              <a:buFont typeface="Arial"/>
              <a:buAutoNum type="arabicParenR"/>
            </a:pPr>
            <a:r>
              <a:rPr lang="en-US" dirty="0"/>
              <a:t>Verify your models by exploring </a:t>
            </a:r>
            <a:r>
              <a:rPr lang="en-US" dirty="0">
                <a:solidFill>
                  <a:schemeClr val="accent2"/>
                </a:solidFill>
              </a:rPr>
              <a:t>{Your project} &gt; Models &gt; {your model} </a:t>
            </a:r>
            <a:r>
              <a:rPr lang="en-US" dirty="0"/>
              <a:t>you can click on the model’s name or the 3 vertical dots on the right for more options:</a:t>
            </a:r>
          </a:p>
          <a:p>
            <a:pPr marL="687912" lvl="1" indent="-457200"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solidFill>
                  <a:schemeClr val="accent2"/>
                </a:solidFill>
              </a:rPr>
              <a:t>Overview </a:t>
            </a:r>
            <a:r>
              <a:rPr lang="en-US" dirty="0"/>
              <a:t>– your model details</a:t>
            </a:r>
          </a:p>
          <a:p>
            <a:pPr marL="687912" lvl="1" indent="-457200"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solidFill>
                  <a:schemeClr val="accent2"/>
                </a:solidFill>
              </a:rPr>
              <a:t>Real-time score </a:t>
            </a:r>
            <a:r>
              <a:rPr lang="en-US" dirty="0"/>
              <a:t>– input data and run model</a:t>
            </a:r>
          </a:p>
          <a:p>
            <a:pPr marL="687912" lvl="1" indent="-457200">
              <a:buFont typeface="+mj-lt"/>
              <a:buAutoNum type="alphaLcParenR"/>
            </a:pPr>
            <a:r>
              <a:rPr lang="en-US" dirty="0">
                <a:solidFill>
                  <a:schemeClr val="accent2"/>
                </a:solidFill>
              </a:rPr>
              <a:t>Batch score</a:t>
            </a:r>
            <a:r>
              <a:rPr lang="en-US" dirty="0"/>
              <a:t> – input multiple data then run the model to get predictions for each data row. Here when you press the </a:t>
            </a:r>
            <a:r>
              <a:rPr lang="en-US" dirty="0">
                <a:solidFill>
                  <a:schemeClr val="accent2"/>
                </a:solidFill>
              </a:rPr>
              <a:t>Generate batch script</a:t>
            </a:r>
            <a:r>
              <a:rPr lang="en-US" dirty="0"/>
              <a:t> button, the code will be saved in your </a:t>
            </a:r>
            <a:r>
              <a:rPr lang="en-US" dirty="0">
                <a:solidFill>
                  <a:schemeClr val="accent2"/>
                </a:solidFill>
              </a:rPr>
              <a:t>Scripts</a:t>
            </a:r>
            <a:r>
              <a:rPr lang="en-US" dirty="0"/>
              <a:t> assets. You can then modify and use these scripts as APIs or Jobs. API details can be generated by going to </a:t>
            </a:r>
            <a:r>
              <a:rPr lang="en-US" dirty="0">
                <a:solidFill>
                  <a:schemeClr val="accent2"/>
                </a:solidFill>
              </a:rPr>
              <a:t>{Your project} &gt; Scripts &gt; {your model}</a:t>
            </a:r>
            <a:r>
              <a:rPr lang="en-US" dirty="0"/>
              <a:t> then click the 3 vertical dots on the right then </a:t>
            </a:r>
            <a:r>
              <a:rPr lang="en-US" dirty="0">
                <a:solidFill>
                  <a:schemeClr val="accent2"/>
                </a:solidFill>
              </a:rPr>
              <a:t>Test API…</a:t>
            </a:r>
            <a:endParaRPr lang="en-US" dirty="0"/>
          </a:p>
          <a:p>
            <a:pPr marL="687912" lvl="1" indent="-457200">
              <a:buFont typeface="+mj-lt"/>
              <a:buAutoNum type="alphaLcParenR"/>
            </a:pPr>
            <a:r>
              <a:rPr lang="en-US" dirty="0"/>
              <a:t>Evaluate – model evaluation, though it is more flexible and detailed to evaluate you model in your notebook.</a:t>
            </a:r>
          </a:p>
          <a:p>
            <a:pPr marL="457200" indent="-457200">
              <a:buFont typeface="Arial"/>
              <a:buAutoNum type="arabicParenR"/>
            </a:pPr>
            <a:r>
              <a:rPr lang="en-US" dirty="0"/>
              <a:t>Running your models will most of the time generate scripts and jobs which you can edit to suit your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162079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D999D4-B456-9943-89B7-30D56181CE1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BM Plex Sans" charset="0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IBM Plex Sans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FA944BA5-3000-544C-8EB4-C7B0C98B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IBM Watson AI / Watson &amp; Cloud Platform Expert Services / December 2018 / © 2018 IBM Corporation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/>
              <a:ea typeface="+mn-ea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Session – Develop and deploy a model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930429"/>
            <a:ext cx="11582400" cy="4779264"/>
          </a:xfrm>
        </p:spPr>
        <p:txBody>
          <a:bodyPr/>
          <a:lstStyle/>
          <a:p>
            <a:endParaRPr lang="en-US" dirty="0"/>
          </a:p>
          <a:p>
            <a:pPr marL="457200" indent="-457200">
              <a:buFont typeface="+mj-lt"/>
              <a:buAutoNum type="arabicParenR" startAt="6"/>
            </a:pPr>
            <a:r>
              <a:rPr lang="en-US" dirty="0"/>
              <a:t>Save your project by either:</a:t>
            </a:r>
          </a:p>
          <a:p>
            <a:pPr marL="687912" lvl="1" indent="-457200">
              <a:buFont typeface="+mj-lt"/>
              <a:buAutoNum type="alphaLcParenR"/>
            </a:pPr>
            <a:r>
              <a:rPr lang="en-US" dirty="0"/>
              <a:t>Commit and Push in Git(https://www.ibm.com/docs/en/watson-studio-local/1.2.3?topic=projects-git-repository)</a:t>
            </a:r>
          </a:p>
          <a:p>
            <a:pPr marL="687912" lvl="1" indent="-457200">
              <a:buFont typeface="+mj-lt"/>
              <a:buAutoNum type="alphaLcParenR"/>
            </a:pPr>
            <a:r>
              <a:rPr lang="en-US" dirty="0"/>
              <a:t>Export into a file </a:t>
            </a:r>
            <a:endParaRPr lang="en-US" dirty="0">
              <a:solidFill>
                <a:schemeClr val="accent2"/>
              </a:solidFill>
            </a:endParaRPr>
          </a:p>
          <a:p>
            <a:pPr marL="457200" indent="-457200">
              <a:buAutoNum type="arabicParenR" startAt="6"/>
            </a:pPr>
            <a:r>
              <a:rPr lang="en-US" dirty="0"/>
              <a:t>Go to Watson Machine Learning, click on </a:t>
            </a:r>
            <a:r>
              <a:rPr lang="en-US" dirty="0">
                <a:solidFill>
                  <a:schemeClr val="accent2"/>
                </a:solidFill>
              </a:rPr>
              <a:t>”Add Project Release”</a:t>
            </a:r>
            <a:r>
              <a:rPr lang="en-US" dirty="0"/>
              <a:t> to deploy project by either:</a:t>
            </a:r>
          </a:p>
          <a:p>
            <a:pPr marL="687912" lvl="1" indent="-457200">
              <a:buFont typeface="+mj-lt"/>
              <a:buAutoNum type="alphaLcParenR"/>
            </a:pPr>
            <a:r>
              <a:rPr lang="en-US" dirty="0"/>
              <a:t>From Watson Studio, type Name, desired Route name, Source, and Tag(available after saving in Git)</a:t>
            </a:r>
          </a:p>
          <a:p>
            <a:pPr marL="687912" lvl="1" indent="-457200">
              <a:buFont typeface="+mj-lt"/>
              <a:buAutoNum type="alphaLcParenR"/>
            </a:pPr>
            <a:r>
              <a:rPr lang="en-US" dirty="0"/>
              <a:t>From Git, type Name, desired Route name, select remote repository, token, and release tag.</a:t>
            </a:r>
          </a:p>
          <a:p>
            <a:pPr marL="687912" lvl="1" indent="-457200">
              <a:buFont typeface="+mj-lt"/>
              <a:buAutoNum type="alphaLcParenR"/>
            </a:pPr>
            <a:r>
              <a:rPr lang="en-US" dirty="0"/>
              <a:t>From file , type Name, desired Route name, browse to upload file or click and drag in the </a:t>
            </a:r>
            <a:r>
              <a:rPr lang="en-US" dirty="0">
                <a:solidFill>
                  <a:schemeClr val="accent2"/>
                </a:solidFill>
              </a:rPr>
              <a:t>File</a:t>
            </a:r>
            <a:r>
              <a:rPr lang="en-US" dirty="0"/>
              <a:t> area </a:t>
            </a:r>
            <a:endParaRPr lang="en-US" dirty="0">
              <a:solidFill>
                <a:schemeClr val="accent2"/>
              </a:solidFill>
            </a:endParaRPr>
          </a:p>
          <a:p>
            <a:pPr marL="457200" indent="-457200">
              <a:buFont typeface="Arial"/>
              <a:buAutoNum type="arabicParenR" startAt="6"/>
            </a:pPr>
            <a:r>
              <a:rPr lang="en-US" dirty="0"/>
              <a:t>Click on the imported project in the “</a:t>
            </a:r>
            <a:r>
              <a:rPr lang="en-US" dirty="0">
                <a:solidFill>
                  <a:schemeClr val="accent2"/>
                </a:solidFill>
              </a:rPr>
              <a:t>Project Releases</a:t>
            </a:r>
            <a:r>
              <a:rPr lang="en-US" dirty="0">
                <a:sym typeface="Wingdings" panose="05000000000000000000" pitchFamily="2" charset="2"/>
              </a:rPr>
              <a:t>”</a:t>
            </a:r>
          </a:p>
          <a:p>
            <a:pPr marL="457200" indent="-457200">
              <a:buFont typeface="Arial"/>
              <a:buAutoNum type="arabicParenR" startAt="6"/>
            </a:pPr>
            <a:r>
              <a:rPr lang="en-US" dirty="0"/>
              <a:t>Select “</a:t>
            </a:r>
            <a:r>
              <a:rPr lang="en-US" dirty="0">
                <a:solidFill>
                  <a:schemeClr val="accent2"/>
                </a:solidFill>
              </a:rPr>
              <a:t>Assets</a:t>
            </a:r>
            <a:r>
              <a:rPr lang="en-US" dirty="0">
                <a:sym typeface="Wingdings" panose="05000000000000000000" pitchFamily="2" charset="2"/>
              </a:rPr>
              <a:t>” tab, click on the desired model or script, then click on the </a:t>
            </a:r>
            <a:r>
              <a:rPr lang="en-US" dirty="0">
                <a:solidFill>
                  <a:schemeClr val="accent2"/>
                </a:solidFill>
              </a:rPr>
              <a:t>+ web service</a:t>
            </a:r>
            <a:endParaRPr lang="en-US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Arial"/>
              <a:buAutoNum type="arabicParenR" startAt="6"/>
            </a:pPr>
            <a:r>
              <a:rPr lang="en-US" dirty="0">
                <a:sym typeface="Wingdings" panose="05000000000000000000" pitchFamily="2" charset="2"/>
              </a:rPr>
              <a:t>Fill in Name, select Model version, environment, and setup resources, then click </a:t>
            </a:r>
            <a:r>
              <a:rPr lang="en-US" dirty="0">
                <a:solidFill>
                  <a:schemeClr val="accent2"/>
                </a:solidFill>
              </a:rPr>
              <a:t>Create </a:t>
            </a:r>
            <a:r>
              <a:rPr lang="en-US" dirty="0"/>
              <a:t>on the bottom screen</a:t>
            </a:r>
          </a:p>
          <a:p>
            <a:pPr marL="457200" indent="-457200">
              <a:buFont typeface="Arial"/>
              <a:buAutoNum type="arabicParenR" startAt="6"/>
            </a:pPr>
            <a:r>
              <a:rPr lang="en-US" dirty="0">
                <a:sym typeface="Wingdings" panose="05000000000000000000" pitchFamily="2" charset="2"/>
              </a:rPr>
              <a:t>Test the API and click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G</a:t>
            </a:r>
            <a:r>
              <a:rPr lang="en-US" dirty="0">
                <a:solidFill>
                  <a:schemeClr val="accent2"/>
                </a:solidFill>
              </a:rPr>
              <a:t>enerate code</a:t>
            </a:r>
            <a:r>
              <a:rPr lang="en-US" dirty="0">
                <a:sym typeface="Wingdings" panose="05000000000000000000" pitchFamily="2" charset="2"/>
              </a:rPr>
              <a:t> to get a copy of the sample API call.</a:t>
            </a:r>
          </a:p>
          <a:p>
            <a:pPr marL="457200" indent="-457200">
              <a:buFont typeface="Arial"/>
              <a:buAutoNum type="arabicParenR" startAt="6"/>
            </a:pPr>
            <a:r>
              <a:rPr lang="en-US" dirty="0">
                <a:sym typeface="Wingdings" panose="05000000000000000000" pitchFamily="2" charset="2"/>
              </a:rPr>
              <a:t>Repeat the steps above if you would like to deploy models created in projects via notebooks</a:t>
            </a:r>
          </a:p>
        </p:txBody>
      </p:sp>
    </p:spTree>
    <p:extLst>
      <p:ext uri="{BB962C8B-B14F-4D97-AF65-F5344CB8AC3E}">
        <p14:creationId xmlns:p14="http://schemas.microsoft.com/office/powerpoint/2010/main" val="172821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D999D4-B456-9943-89B7-30D56181CE1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BM Plex Sans" charset="0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IBM Plex Sans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685A91FC-FDCF-CB45-8EB6-749F852B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IBM Watson AI / Watson &amp; Cloud Platform Expert Services / December 2018 / © 2018 IBM Corporation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/>
              <a:ea typeface="+mn-ea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Session – Evaluating deployed model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Arial"/>
              <a:buAutoNum type="arabicParenR"/>
            </a:pPr>
            <a:r>
              <a:rPr lang="en-US" dirty="0"/>
              <a:t>In Watson Machine Learning click on your released project</a:t>
            </a:r>
            <a:endParaRPr lang="en-US" dirty="0">
              <a:solidFill>
                <a:schemeClr val="accent2"/>
              </a:solidFill>
            </a:endParaRPr>
          </a:p>
          <a:p>
            <a:pPr marL="457200" indent="-457200">
              <a:buAutoNum type="arabicParenR"/>
            </a:pPr>
            <a:r>
              <a:rPr lang="en-US" dirty="0"/>
              <a:t>Click </a:t>
            </a:r>
            <a:r>
              <a:rPr lang="en-US" dirty="0">
                <a:solidFill>
                  <a:schemeClr val="accent2"/>
                </a:solidFill>
              </a:rPr>
              <a:t>Deployment </a:t>
            </a:r>
            <a:r>
              <a:rPr lang="en-US" dirty="0"/>
              <a:t>tab to list deployed models</a:t>
            </a:r>
          </a:p>
          <a:p>
            <a:pPr marL="457200" indent="-457200">
              <a:buAutoNum type="arabicParenR"/>
            </a:pPr>
            <a:r>
              <a:rPr lang="en-US" dirty="0"/>
              <a:t>Click on the Name of the model you want to test</a:t>
            </a:r>
          </a:p>
          <a:p>
            <a:pPr marL="457200" indent="-457200">
              <a:buAutoNum type="arabicParenR"/>
            </a:pPr>
            <a:r>
              <a:rPr lang="en-US" dirty="0"/>
              <a:t>Click on the </a:t>
            </a:r>
            <a:r>
              <a:rPr lang="en-US" dirty="0">
                <a:solidFill>
                  <a:schemeClr val="accent2"/>
                </a:solidFill>
              </a:rPr>
              <a:t>API</a:t>
            </a:r>
            <a:r>
              <a:rPr lang="en-US" dirty="0"/>
              <a:t> tab then do the following:</a:t>
            </a:r>
          </a:p>
          <a:p>
            <a:pPr marL="687912" lvl="1" indent="-457200">
              <a:buFont typeface="+mj-lt"/>
              <a:buAutoNum type="alphaLcParenR"/>
            </a:pPr>
            <a:r>
              <a:rPr lang="en-US" dirty="0"/>
              <a:t>Fill in the Function Name and Body (this should be prepopulated upon model creation)</a:t>
            </a:r>
          </a:p>
          <a:p>
            <a:pPr marL="687912" lvl="1" indent="-457200">
              <a:buFont typeface="+mj-lt"/>
              <a:buAutoNum type="alphaLcParenR"/>
            </a:pPr>
            <a:r>
              <a:rPr lang="en-US" dirty="0"/>
              <a:t>Click on </a:t>
            </a:r>
            <a:r>
              <a:rPr lang="en-US" dirty="0">
                <a:solidFill>
                  <a:schemeClr val="accent2"/>
                </a:solidFill>
              </a:rPr>
              <a:t>Submit</a:t>
            </a:r>
            <a:r>
              <a:rPr lang="en-US" dirty="0"/>
              <a:t> to run, then view the response</a:t>
            </a:r>
          </a:p>
          <a:p>
            <a:pPr marL="687912" lvl="1" indent="-457200">
              <a:buFont typeface="+mj-lt"/>
              <a:buAutoNum type="alphaLcParenR"/>
            </a:pPr>
            <a:r>
              <a:rPr lang="en-US" dirty="0"/>
              <a:t>Click on the </a:t>
            </a:r>
            <a:r>
              <a:rPr lang="en-US" dirty="0">
                <a:solidFill>
                  <a:schemeClr val="accent2"/>
                </a:solidFill>
              </a:rPr>
              <a:t>Generate Code</a:t>
            </a:r>
            <a:r>
              <a:rPr lang="en-US" dirty="0"/>
              <a:t> to view sample API call</a:t>
            </a:r>
          </a:p>
          <a:p>
            <a:pPr marL="457200" indent="-457200">
              <a:buAutoNum type="arabicParenR"/>
            </a:pPr>
            <a:r>
              <a:rPr lang="en-US" dirty="0"/>
              <a:t>The generated code uses the model to predict new data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0" lvl="1" indent="0">
              <a:spcBef>
                <a:spcPts val="6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9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1B3903-447D-A84A-AA98-E34FACB3E2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/>
              <a:pPr defTabSz="914377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35496-82E6-544F-A3F2-ADC0A2E4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AI / Watson &amp; Cloud Platform Expert Services / December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88164"/>
      </p:ext>
    </p:extLst>
  </p:cSld>
  <p:clrMapOvr>
    <a:masterClrMapping/>
  </p:clrMapOvr>
</p:sld>
</file>

<file path=ppt/theme/theme1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95000"/>
          </a:schemeClr>
        </a:solidFill>
        <a:ln>
          <a:solidFill>
            <a:schemeClr val="tx1"/>
          </a:solidFill>
        </a:ln>
      </a:spPr>
      <a:bodyPr wrap="square" lIns="0" tIns="0" rIns="0" bIns="0" rtlCol="0" anchor="ctr">
        <a:noAutofit/>
      </a:bodyPr>
      <a:lstStyle>
        <a:defPPr algn="ctr"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9B69DC36-69DC-9F44-A4AC-DEF3F2BC1EC0}" vid="{A022B6EB-307D-AB45-ACB7-EBB7A58A12E8}"/>
    </a:ext>
  </a:extLst>
</a:theme>
</file>

<file path=ppt/theme/theme2.xml><?xml version="1.0" encoding="utf-8"?>
<a:theme xmlns:a="http://schemas.openxmlformats.org/drawingml/2006/main" name="1_IBM_Cloud_Presentation_INTERIM_2017_V01_Plex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9B69DC36-69DC-9F44-A4AC-DEF3F2BC1EC0}" vid="{AF1C2765-009A-4249-AB0D-41CA8D127B1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639</Words>
  <Application>Microsoft Office PowerPoint</Application>
  <PresentationFormat>Widescreen</PresentationFormat>
  <Paragraphs>49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IBM Plex Sans</vt:lpstr>
      <vt:lpstr>wht_background_2017</vt:lpstr>
      <vt:lpstr>1_IBM_Cloud_Presentation_INTERIM_2017_V01_Plex</vt:lpstr>
      <vt:lpstr>  IBM Watson Data  Expert Services Learn   Model Deployment Labs  Watson Studio </vt:lpstr>
      <vt:lpstr>Lab Session – Develop and deploy a model</vt:lpstr>
      <vt:lpstr>Lab Session – Develop and deploy a model</vt:lpstr>
      <vt:lpstr>Lab Session – Evaluating deployed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Watson Data  Expert Services Learn   Model Deployment    </dc:title>
  <dc:creator>Bill Mathews</dc:creator>
  <cp:lastModifiedBy>Reynaldo Oliver Corral</cp:lastModifiedBy>
  <cp:revision>9</cp:revision>
  <dcterms:created xsi:type="dcterms:W3CDTF">2018-12-04T22:29:29Z</dcterms:created>
  <dcterms:modified xsi:type="dcterms:W3CDTF">2022-02-17T03:50:32Z</dcterms:modified>
</cp:coreProperties>
</file>