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8" r:id="rId3"/>
    <p:sldId id="260" r:id="rId4"/>
    <p:sldId id="261" r:id="rId5"/>
    <p:sldId id="262" r:id="rId6"/>
    <p:sldId id="263" r:id="rId7"/>
    <p:sldId id="264" r:id="rId8"/>
    <p:sldId id="265" r:id="rId9"/>
    <p:sldId id="266" r:id="rId10"/>
    <p:sldId id="25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4428" autoAdjust="0"/>
  </p:normalViewPr>
  <p:slideViewPr>
    <p:cSldViewPr>
      <p:cViewPr varScale="1">
        <p:scale>
          <a:sx n="36" d="100"/>
          <a:sy n="36" d="100"/>
        </p:scale>
        <p:origin x="-1675" y="-77"/>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2EDFE-373B-44B5-A5BA-D395FAD086DF}" type="datetimeFigureOut">
              <a:rPr lang="zh-CN" altLang="en-US" smtClean="0"/>
              <a:pPr/>
              <a:t>2014/4/30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C8BB99-AEFD-4DDB-814E-DB5CB0BCAFA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arriottschool.byu.edu/bsacc/studentlife/bap"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marriottschool.byu.edu/wsoa"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Word_of_Wisdom" TargetMode="External"/><Relationship Id="rId13" Type="http://schemas.openxmlformats.org/officeDocument/2006/relationships/hyperlink" Target="http://byusportscamps.com/camps/cheer-and-dance" TargetMode="External"/><Relationship Id="rId18" Type="http://schemas.openxmlformats.org/officeDocument/2006/relationships/hyperlink" Target="http://byusportscamps.com/camps/girls-basketball" TargetMode="External"/><Relationship Id="rId26" Type="http://schemas.openxmlformats.org/officeDocument/2006/relationships/hyperlink" Target="http://byusportscamps.com/camps/swimming" TargetMode="External"/><Relationship Id="rId3" Type="http://schemas.openxmlformats.org/officeDocument/2006/relationships/hyperlink" Target="https://marriottschool.byu.edu/bsacc/studentlife/bap" TargetMode="External"/><Relationship Id="rId21" Type="http://schemas.openxmlformats.org/officeDocument/2006/relationships/hyperlink" Target="http://byusportscamps.com/camps/lacrosse" TargetMode="External"/><Relationship Id="rId7" Type="http://schemas.openxmlformats.org/officeDocument/2006/relationships/hyperlink" Target="http://en.wikipedia.org/wiki/Law_of_chastity" TargetMode="External"/><Relationship Id="rId12" Type="http://schemas.openxmlformats.org/officeDocument/2006/relationships/hyperlink" Target="http://byusportscamps.com/camps/boys-basketball" TargetMode="External"/><Relationship Id="rId17" Type="http://schemas.openxmlformats.org/officeDocument/2006/relationships/hyperlink" Target="http://byusportscamps.com/camps/football" TargetMode="External"/><Relationship Id="rId25" Type="http://schemas.openxmlformats.org/officeDocument/2006/relationships/hyperlink" Target="http://byusportscamps.com/camps/speed-and-power" TargetMode="External"/><Relationship Id="rId2" Type="http://schemas.openxmlformats.org/officeDocument/2006/relationships/slide" Target="../slides/slide8.xml"/><Relationship Id="rId16" Type="http://schemas.openxmlformats.org/officeDocument/2006/relationships/hyperlink" Target="http://byusportscamps.com/camps/fathers-and-sons" TargetMode="External"/><Relationship Id="rId20" Type="http://schemas.openxmlformats.org/officeDocument/2006/relationships/hyperlink" Target="http://byusportscamps.com/camps/gymnastics" TargetMode="External"/><Relationship Id="rId29" Type="http://schemas.openxmlformats.org/officeDocument/2006/relationships/hyperlink" Target="http://byusportscamps.com/camps/volleyball" TargetMode="External"/><Relationship Id="rId1" Type="http://schemas.openxmlformats.org/officeDocument/2006/relationships/notesMaster" Target="../notesMasters/notesMaster1.xml"/><Relationship Id="rId6" Type="http://schemas.openxmlformats.org/officeDocument/2006/relationships/hyperlink" Target="http://en.wikipedia.org/wiki/Dress_code" TargetMode="External"/><Relationship Id="rId11" Type="http://schemas.openxmlformats.org/officeDocument/2006/relationships/hyperlink" Target="http://byusportscamps.com/camps/baseball" TargetMode="External"/><Relationship Id="rId24" Type="http://schemas.openxmlformats.org/officeDocument/2006/relationships/hyperlink" Target="http://byusportscamps.com/camps/softball" TargetMode="External"/><Relationship Id="rId5" Type="http://schemas.openxmlformats.org/officeDocument/2006/relationships/hyperlink" Target="http://en.wikipedia.org/wiki/Academic_honesty" TargetMode="External"/><Relationship Id="rId15" Type="http://schemas.openxmlformats.org/officeDocument/2006/relationships/hyperlink" Target="http://byusportscamps.com/camps/diving" TargetMode="External"/><Relationship Id="rId23" Type="http://schemas.openxmlformats.org/officeDocument/2006/relationships/hyperlink" Target="http://byusportscamps.com/camps/soccer" TargetMode="External"/><Relationship Id="rId28" Type="http://schemas.openxmlformats.org/officeDocument/2006/relationships/hyperlink" Target="http://byusportscamps.com/camps/track-and-field" TargetMode="External"/><Relationship Id="rId10" Type="http://schemas.openxmlformats.org/officeDocument/2006/relationships/hyperlink" Target="http://en.wikipedia.org/wiki/Missionary_(LDS_Church)" TargetMode="External"/><Relationship Id="rId19" Type="http://schemas.openxmlformats.org/officeDocument/2006/relationships/hyperlink" Target="http://byusportscamps.com/camps/golf" TargetMode="External"/><Relationship Id="rId4" Type="http://schemas.openxmlformats.org/officeDocument/2006/relationships/hyperlink" Target="http://en.wikipedia.org/wiki/Brigham_Young_University_Honor_Code" TargetMode="External"/><Relationship Id="rId9" Type="http://schemas.openxmlformats.org/officeDocument/2006/relationships/hyperlink" Target="http://en.wikipedia.org/wiki/Brigham_Young_University" TargetMode="External"/><Relationship Id="rId14" Type="http://schemas.openxmlformats.org/officeDocument/2006/relationships/hyperlink" Target="http://byusportscamps.com/camps/cubs-camps" TargetMode="External"/><Relationship Id="rId22" Type="http://schemas.openxmlformats.org/officeDocument/2006/relationships/hyperlink" Target="http://byusportscamps.com/camps/rugby" TargetMode="External"/><Relationship Id="rId27" Type="http://schemas.openxmlformats.org/officeDocument/2006/relationships/hyperlink" Target="http://byusportscamps.com/camps/tennis" TargetMode="External"/><Relationship Id="rId30" Type="http://schemas.openxmlformats.org/officeDocument/2006/relationships/hyperlink" Target="http://byusportscamps.com/camps/cross-countr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en-US" sz="1200" b="0" i="0" kern="1200" dirty="0" smtClean="0">
                <a:solidFill>
                  <a:schemeClr val="tx1"/>
                </a:solidFill>
                <a:latin typeface="+mn-lt"/>
                <a:ea typeface="+mn-ea"/>
                <a:cs typeface="+mn-cs"/>
              </a:rPr>
              <a:t>We are interested in the </a:t>
            </a:r>
            <a:r>
              <a:rPr lang="en-US" sz="1200" b="1" i="0" u="none" strike="noStrike" kern="1200" cap="all" dirty="0" smtClean="0">
                <a:solidFill>
                  <a:schemeClr val="tx1"/>
                </a:solidFill>
                <a:latin typeface="+mn-lt"/>
                <a:ea typeface="+mn-ea"/>
                <a:cs typeface="+mn-cs"/>
                <a:hlinkClick r:id="rId3"/>
              </a:rPr>
              <a:t>Marriott School of Management </a:t>
            </a:r>
            <a:r>
              <a:rPr lang="en-US" sz="1200" b="0" i="0" kern="1200" baseline="0" dirty="0" smtClean="0">
                <a:solidFill>
                  <a:schemeClr val="tx1"/>
                </a:solidFill>
                <a:latin typeface="+mn-lt"/>
                <a:ea typeface="+mn-ea"/>
                <a:cs typeface="+mn-cs"/>
              </a:rPr>
              <a:t>which</a:t>
            </a:r>
            <a:r>
              <a:rPr lang="en-US" sz="1200" b="0" i="0" kern="1200" dirty="0" smtClean="0">
                <a:solidFill>
                  <a:schemeClr val="tx1"/>
                </a:solidFill>
                <a:latin typeface="+mn-lt"/>
                <a:ea typeface="+mn-ea"/>
                <a:cs typeface="+mn-cs"/>
              </a:rPr>
              <a:t> has nationally recognized programs in accounting, business management, public management, information systems, and entrepreneurship. </a:t>
            </a:r>
            <a:endParaRPr lang="en-US" sz="1200" b="1" i="0" u="none" strike="noStrike" kern="1200" cap="all"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And</a:t>
            </a:r>
            <a:r>
              <a:rPr lang="en-US" sz="1200" b="0" i="0" kern="1200" baseline="0" dirty="0" smtClean="0">
                <a:solidFill>
                  <a:schemeClr val="tx1"/>
                </a:solidFill>
                <a:latin typeface="+mn-lt"/>
                <a:ea typeface="+mn-ea"/>
                <a:cs typeface="+mn-cs"/>
              </a:rPr>
              <a:t> we want to exchange of students to </a:t>
            </a:r>
            <a:r>
              <a:rPr lang="en-US" sz="1200" b="1" i="0" u="none" strike="noStrike" kern="1200" cap="all" dirty="0" smtClean="0">
                <a:solidFill>
                  <a:schemeClr val="tx1"/>
                </a:solidFill>
                <a:latin typeface="+mn-lt"/>
                <a:ea typeface="+mn-ea"/>
                <a:cs typeface="+mn-cs"/>
                <a:hlinkClick r:id="rId3"/>
              </a:rPr>
              <a:t>School of Accountancy</a:t>
            </a:r>
            <a:r>
              <a:rPr lang="en-US" sz="1200" b="0" i="0" kern="1200" baseline="0" dirty="0" smtClean="0">
                <a:solidFill>
                  <a:schemeClr val="tx1"/>
                </a:solidFill>
                <a:latin typeface="+mn-lt"/>
                <a:ea typeface="+mn-ea"/>
                <a:cs typeface="+mn-cs"/>
              </a:rPr>
              <a:t> an </a:t>
            </a:r>
            <a:r>
              <a:rPr lang="en-US" sz="1200" b="1" i="0" u="none" strike="noStrike" kern="1200" cap="all" dirty="0" smtClean="0">
                <a:solidFill>
                  <a:schemeClr val="tx1"/>
                </a:solidFill>
                <a:latin typeface="+mn-lt"/>
                <a:ea typeface="+mn-ea"/>
                <a:cs typeface="+mn-cs"/>
                <a:hlinkClick r:id="rId3"/>
              </a:rPr>
              <a:t>School of Finance</a:t>
            </a:r>
            <a:r>
              <a:rPr lang="en-US" sz="1200" b="0" i="0" kern="1200" baseline="0" dirty="0" smtClean="0">
                <a:solidFill>
                  <a:schemeClr val="tx1"/>
                </a:solidFill>
                <a:latin typeface="+mn-lt"/>
                <a:ea typeface="+mn-ea"/>
                <a:cs typeface="+mn-cs"/>
              </a:rPr>
              <a:t>.</a:t>
            </a:r>
          </a:p>
          <a:p>
            <a:r>
              <a:rPr lang="en-US" sz="1200" b="0" i="0" kern="1200" baseline="0" dirty="0" smtClean="0">
                <a:solidFill>
                  <a:schemeClr val="tx1"/>
                </a:solidFill>
                <a:latin typeface="+mn-lt"/>
                <a:ea typeface="+mn-ea"/>
                <a:cs typeface="+mn-cs"/>
              </a:rPr>
              <a:t>As we all know, SOA which is school of accountancy ranks 1</a:t>
            </a:r>
            <a:r>
              <a:rPr lang="en-US" sz="1200" b="0" i="0" kern="1200" baseline="30000" dirty="0" smtClean="0">
                <a:solidFill>
                  <a:schemeClr val="tx1"/>
                </a:solidFill>
                <a:latin typeface="+mn-lt"/>
                <a:ea typeface="+mn-ea"/>
                <a:cs typeface="+mn-cs"/>
              </a:rPr>
              <a:t>st</a:t>
            </a:r>
            <a:r>
              <a:rPr lang="en-US" sz="1200" b="0" i="0" kern="1200" baseline="0" dirty="0" smtClean="0">
                <a:solidFill>
                  <a:schemeClr val="tx1"/>
                </a:solidFill>
                <a:latin typeface="+mn-lt"/>
                <a:ea typeface="+mn-ea"/>
                <a:cs typeface="+mn-cs"/>
              </a:rPr>
              <a:t> and SOF ranks 21</a:t>
            </a:r>
            <a:r>
              <a:rPr lang="en-US" sz="1200" b="0" i="0" kern="1200" baseline="30000" dirty="0" smtClean="0">
                <a:solidFill>
                  <a:schemeClr val="tx1"/>
                </a:solidFill>
                <a:latin typeface="+mn-lt"/>
                <a:ea typeface="+mn-ea"/>
                <a:cs typeface="+mn-cs"/>
              </a:rPr>
              <a:t>st</a:t>
            </a:r>
            <a:r>
              <a:rPr lang="en-US" sz="1200" b="0" i="0" kern="1200" baseline="0" dirty="0" smtClean="0">
                <a:solidFill>
                  <a:schemeClr val="tx1"/>
                </a:solidFill>
                <a:latin typeface="+mn-lt"/>
                <a:ea typeface="+mn-ea"/>
                <a:cs typeface="+mn-cs"/>
              </a:rPr>
              <a:t> according to Wall Street Journal 2010. There are 2 excellent clubs in SOA</a:t>
            </a:r>
            <a:r>
              <a:rPr lang="en-US" sz="1200" b="0" i="0" kern="1200" baseline="0" dirty="0" smtClean="0">
                <a:solidFill>
                  <a:schemeClr val="tx1"/>
                </a:solidFill>
                <a:latin typeface="+mn-lt"/>
                <a:ea typeface="+mn-ea"/>
                <a:cs typeface="+mn-cs"/>
                <a:hlinkClick r:id="rId3"/>
              </a:rPr>
              <a:t>—</a:t>
            </a:r>
            <a:r>
              <a:rPr lang="en-US" sz="1200" b="0" i="0" kern="1200" baseline="0" dirty="0" smtClean="0">
                <a:solidFill>
                  <a:schemeClr val="tx1"/>
                </a:solidFill>
                <a:latin typeface="+mn-lt"/>
                <a:ea typeface="+mn-ea"/>
                <a:cs typeface="+mn-cs"/>
              </a:rPr>
              <a:t>BAP and WSOA. </a:t>
            </a:r>
            <a:endParaRPr lang="en-US" sz="1200" b="1" i="0" u="none" strike="noStrike" kern="1200" cap="all" dirty="0" smtClean="0">
              <a:solidFill>
                <a:schemeClr val="tx1"/>
              </a:solidFill>
              <a:latin typeface="+mn-lt"/>
              <a:ea typeface="+mn-ea"/>
              <a:cs typeface="+mn-cs"/>
              <a:hlinkClick r:id="rId3"/>
            </a:endParaRPr>
          </a:p>
          <a:p>
            <a:r>
              <a:rPr lang="en-US" sz="1200" b="1" i="0" u="none" strike="noStrike" kern="1200" cap="all" dirty="0" smtClean="0">
                <a:solidFill>
                  <a:schemeClr val="tx1"/>
                </a:solidFill>
                <a:latin typeface="+mn-lt"/>
                <a:ea typeface="+mn-ea"/>
                <a:cs typeface="+mn-cs"/>
                <a:hlinkClick r:id="rId3"/>
              </a:rPr>
              <a:t>1.Alpha Psi (BAP)</a:t>
            </a:r>
            <a:endParaRPr lang="en-US" sz="1200" b="1" i="0" u="none" strike="noStrike" kern="1200" cap="all"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Is a fraternity offers an opportunity for accounting students to attend weekly lectures by outstanding speakers on subjects which are relevant to today’s accountant and business leader.</a:t>
            </a:r>
            <a:endParaRPr lang="en-US" sz="1200" b="1" i="0" kern="1200" cap="all" dirty="0" smtClean="0">
              <a:solidFill>
                <a:schemeClr val="tx1"/>
              </a:solidFill>
              <a:latin typeface="+mn-lt"/>
              <a:ea typeface="+mn-ea"/>
              <a:cs typeface="+mn-cs"/>
            </a:endParaRPr>
          </a:p>
          <a:p>
            <a:r>
              <a:rPr lang="en-US" sz="1200" b="1" i="0" u="none" strike="noStrike" kern="1200" cap="all" dirty="0" smtClean="0">
                <a:solidFill>
                  <a:schemeClr val="tx1"/>
                </a:solidFill>
                <a:latin typeface="+mn-lt"/>
                <a:ea typeface="+mn-ea"/>
                <a:cs typeface="+mn-cs"/>
                <a:hlinkClick r:id="rId4"/>
              </a:rPr>
              <a:t>2.Women in the SOA (WSOA)</a:t>
            </a:r>
            <a:endParaRPr lang="en-US" sz="1200" b="1" i="0" u="none" strike="noStrike" kern="1200" cap="all" dirty="0" smtClean="0">
              <a:solidFill>
                <a:schemeClr val="tx1"/>
              </a:solidFill>
              <a:latin typeface="+mn-lt"/>
              <a:ea typeface="+mn-ea"/>
              <a:cs typeface="+mn-cs"/>
            </a:endParaRPr>
          </a:p>
          <a:p>
            <a:r>
              <a:rPr lang="en-US" sz="1200" b="0" i="0" u="none" strike="noStrike" kern="1200" cap="all" dirty="0" smtClean="0">
                <a:solidFill>
                  <a:schemeClr val="tx1"/>
                </a:solidFill>
                <a:latin typeface="+mn-lt"/>
                <a:ea typeface="+mn-ea"/>
                <a:cs typeface="+mn-cs"/>
              </a:rPr>
              <a:t>P</a:t>
            </a:r>
            <a:r>
              <a:rPr lang="en-US" sz="1200" b="0" i="0" kern="1200" dirty="0" smtClean="0">
                <a:solidFill>
                  <a:schemeClr val="tx1"/>
                </a:solidFill>
                <a:latin typeface="+mn-lt"/>
                <a:ea typeface="+mn-ea"/>
                <a:cs typeface="+mn-cs"/>
              </a:rPr>
              <a:t>rovides</a:t>
            </a:r>
            <a:r>
              <a:rPr lang="en-US" sz="1200" b="0" i="0" kern="1200" baseline="0" dirty="0" smtClean="0">
                <a:solidFill>
                  <a:schemeClr val="tx1"/>
                </a:solidFill>
                <a:latin typeface="+mn-lt"/>
                <a:ea typeface="+mn-ea"/>
                <a:cs typeface="+mn-cs"/>
              </a:rPr>
              <a:t> women in the SOA with career options tailored to their individual needs.</a:t>
            </a:r>
            <a:endParaRPr lang="en-US" sz="1200" b="1" i="0" u="none" strike="noStrike" kern="1200" cap="all"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Besides, there is a well known professor, Robert Gardner who was recently honored with the prestigious 2013 Outstanding Educator award from the Utah Association of Certified Public Accountants.</a:t>
            </a:r>
          </a:p>
          <a:p>
            <a:r>
              <a:rPr lang="en-US" sz="1200" b="0" i="0" kern="1200" dirty="0" smtClean="0">
                <a:solidFill>
                  <a:schemeClr val="tx1"/>
                </a:solidFill>
                <a:latin typeface="+mn-lt"/>
                <a:ea typeface="+mn-ea"/>
                <a:cs typeface="+mn-cs"/>
              </a:rPr>
              <a:t>“Bob has an incredible knowledge of the tax code and a penchant for teaching students how to research and think critically,” says Jeff </a:t>
            </a:r>
            <a:r>
              <a:rPr lang="en-US" sz="1200" b="0" i="0" kern="1200" dirty="0" err="1" smtClean="0">
                <a:solidFill>
                  <a:schemeClr val="tx1"/>
                </a:solidFill>
                <a:latin typeface="+mn-lt"/>
                <a:ea typeface="+mn-ea"/>
                <a:cs typeface="+mn-cs"/>
              </a:rPr>
              <a:t>Wilks</a:t>
            </a:r>
            <a:r>
              <a:rPr lang="en-US" sz="1200" b="0" i="0" kern="1200" dirty="0" smtClean="0">
                <a:solidFill>
                  <a:schemeClr val="tx1"/>
                </a:solidFill>
                <a:latin typeface="+mn-lt"/>
                <a:ea typeface="+mn-ea"/>
                <a:cs typeface="+mn-cs"/>
              </a:rPr>
              <a:t>, School of Accountancy director.</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He received the Marriott School’s Outstanding Faculty award in 2001 and served as the director of the School of Accountancy from 1996–2002. Outside of academia, Gardner received the 2006 Outstanding Service award from the American Taxation Association and served as a member of the American Accounting Association Council and the National Tax Academic Advisory Boards for Ernst &amp; Young and Deloitte &amp; </a:t>
            </a:r>
            <a:r>
              <a:rPr lang="en-US" sz="1200" b="0" i="0" kern="1200" dirty="0" err="1" smtClean="0">
                <a:solidFill>
                  <a:schemeClr val="tx1"/>
                </a:solidFill>
                <a:latin typeface="+mn-lt"/>
                <a:ea typeface="+mn-ea"/>
                <a:cs typeface="+mn-cs"/>
              </a:rPr>
              <a:t>Touche</a:t>
            </a:r>
            <a:r>
              <a:rPr lang="en-US" sz="1200" b="0" i="0" kern="1200" dirty="0" smtClean="0">
                <a:solidFill>
                  <a:schemeClr val="tx1"/>
                </a:solidFill>
                <a:latin typeface="+mn-lt"/>
                <a:ea typeface="+mn-ea"/>
                <a:cs typeface="+mn-cs"/>
              </a:rPr>
              <a:t>.</a:t>
            </a:r>
          </a:p>
          <a:p>
            <a:endParaRPr lang="en-US" sz="1200" b="1" i="0" kern="1200" cap="all"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BC8BB99-AEFD-4DDB-814E-DB5CB0BCAFAA}" type="slidenum">
              <a:rPr lang="zh-CN" altLang="en-US" smtClean="0"/>
              <a:pPr/>
              <a:t>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Next</a:t>
            </a:r>
            <a:r>
              <a:rPr lang="en-US" altLang="zh-CN" baseline="0" dirty="0" smtClean="0"/>
              <a:t> let’s talk about the courses that we are interested in.</a:t>
            </a:r>
          </a:p>
          <a:p>
            <a:r>
              <a:rPr lang="en-US" altLang="zh-CN" baseline="0" dirty="0" smtClean="0"/>
              <a:t>FINANCIAL MANAGEMENT is a classic and fundamental course in every accounting department. As it provides the core methodologies in accounting field, whether a student fully masters this course determine his or her competency in this field. So we SCUT SOA would like to suggest us students to select your Financial Management and benefit from your way of teaching.</a:t>
            </a:r>
          </a:p>
          <a:p>
            <a:endParaRPr lang="en-US" altLang="zh-CN" baseline="0" dirty="0" smtClean="0"/>
          </a:p>
          <a:p>
            <a:r>
              <a:rPr lang="en-US" altLang="zh-CN" baseline="0" dirty="0" smtClean="0"/>
              <a:t>Analyses for investment bankers is also an appealing course. Needless to say, US financial market is the most </a:t>
            </a:r>
          </a:p>
          <a:p>
            <a:r>
              <a:rPr lang="en-US" altLang="zh-CN" baseline="0" dirty="0" smtClean="0"/>
              <a:t>mature one around the </a:t>
            </a:r>
            <a:r>
              <a:rPr lang="en-US" altLang="zh-CN" baseline="0" dirty="0" smtClean="0"/>
              <a:t>globe…   </a:t>
            </a:r>
            <a:endParaRPr lang="zh-CN" altLang="en-US" dirty="0"/>
          </a:p>
        </p:txBody>
      </p:sp>
      <p:sp>
        <p:nvSpPr>
          <p:cNvPr id="4" name="灯片编号占位符 3"/>
          <p:cNvSpPr>
            <a:spLocks noGrp="1"/>
          </p:cNvSpPr>
          <p:nvPr>
            <p:ph type="sldNum" sz="quarter" idx="10"/>
          </p:nvPr>
        </p:nvSpPr>
        <p:spPr/>
        <p:txBody>
          <a:bodyPr/>
          <a:lstStyle/>
          <a:p>
            <a:fld id="{FBC8BB99-AEFD-4DDB-814E-DB5CB0BCAFAA}" type="slidenum">
              <a:rPr lang="zh-CN" altLang="en-US" smtClean="0"/>
              <a:pPr/>
              <a:t>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1" i="0" u="none" strike="noStrike" kern="1200" cap="all" dirty="0" smtClean="0">
                <a:solidFill>
                  <a:schemeClr val="tx1"/>
                </a:solidFill>
                <a:latin typeface="+mn-lt"/>
                <a:ea typeface="+mn-ea"/>
                <a:cs typeface="+mn-cs"/>
                <a:hlinkClick r:id="rId3"/>
              </a:rPr>
              <a:t>Food:</a:t>
            </a:r>
            <a:r>
              <a:rPr lang="fr-FR" sz="1200" b="0" i="0" kern="1200" dirty="0" smtClean="0">
                <a:solidFill>
                  <a:schemeClr val="tx1"/>
                </a:solidFill>
                <a:latin typeface="+mn-lt"/>
                <a:ea typeface="+mn-ea"/>
                <a:cs typeface="+mn-cs"/>
              </a:rPr>
              <a:t>Chef de Cuisine:Adam Jones</a:t>
            </a:r>
          </a:p>
          <a:p>
            <a:r>
              <a:rPr lang="en-US" sz="1200" b="1" i="0" u="none" strike="noStrike" kern="1200" cap="all" dirty="0" smtClean="0">
                <a:solidFill>
                  <a:schemeClr val="tx1"/>
                </a:solidFill>
                <a:latin typeface="+mn-lt"/>
                <a:ea typeface="+mn-ea"/>
                <a:cs typeface="+mn-cs"/>
                <a:hlinkClick r:id="rId3"/>
              </a:rPr>
              <a:t>Rules: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BYU </a:t>
            </a:r>
            <a:r>
              <a:rPr lang="en-US" sz="1200" b="0" i="0" kern="1200" dirty="0" smtClean="0">
                <a:solidFill>
                  <a:schemeClr val="tx1"/>
                </a:solidFill>
                <a:latin typeface="+mn-lt"/>
                <a:ea typeface="+mn-ea"/>
                <a:cs typeface="+mn-cs"/>
              </a:rPr>
              <a:t>students are required to follow an </a:t>
            </a:r>
            <a:r>
              <a:rPr lang="en-US" sz="1200" b="0" i="0" u="none" strike="noStrike" kern="1200" dirty="0" smtClean="0">
                <a:solidFill>
                  <a:schemeClr val="tx1"/>
                </a:solidFill>
                <a:latin typeface="+mn-lt"/>
                <a:ea typeface="+mn-ea"/>
                <a:cs typeface="+mn-cs"/>
                <a:hlinkClick r:id="rId4" tooltip="Brigham Young University Honor Code"/>
              </a:rPr>
              <a:t>honor code</a:t>
            </a:r>
            <a:r>
              <a:rPr lang="en-US" sz="1200" b="0" i="0" kern="1200" dirty="0" smtClean="0">
                <a:solidFill>
                  <a:schemeClr val="tx1"/>
                </a:solidFill>
                <a:latin typeface="+mn-lt"/>
                <a:ea typeface="+mn-ea"/>
                <a:cs typeface="+mn-cs"/>
              </a:rPr>
              <a:t>, which mandates behavior in line with LDS teachings (e.g., </a:t>
            </a:r>
            <a:r>
              <a:rPr lang="en-US" sz="1200" b="0" i="0" u="none" strike="noStrike" kern="1200" dirty="0" smtClean="0">
                <a:solidFill>
                  <a:schemeClr val="tx1"/>
                </a:solidFill>
                <a:latin typeface="+mn-lt"/>
                <a:ea typeface="+mn-ea"/>
                <a:cs typeface="+mn-cs"/>
                <a:hlinkClick r:id="rId5" tooltip="Academic honesty"/>
              </a:rPr>
              <a:t>academic honesty</a:t>
            </a:r>
            <a:r>
              <a:rPr lang="en-US" sz="1200" b="0" i="0" kern="1200" dirty="0" smtClean="0">
                <a:solidFill>
                  <a:schemeClr val="tx1"/>
                </a:solidFill>
                <a:latin typeface="+mn-lt"/>
                <a:ea typeface="+mn-ea"/>
                <a:cs typeface="+mn-cs"/>
              </a:rPr>
              <a:t>, adherence to </a:t>
            </a:r>
            <a:r>
              <a:rPr lang="en-US" sz="1200" b="0" i="0" u="none" strike="noStrike" kern="1200" dirty="0" smtClean="0">
                <a:solidFill>
                  <a:schemeClr val="tx1"/>
                </a:solidFill>
                <a:latin typeface="+mn-lt"/>
                <a:ea typeface="+mn-ea"/>
                <a:cs typeface="+mn-cs"/>
                <a:hlinkClick r:id="rId6" tooltip="Dress code"/>
              </a:rPr>
              <a:t>dress and grooming standards</a:t>
            </a:r>
            <a:r>
              <a:rPr lang="en-US" sz="1200" b="0" i="0" kern="1200" dirty="0" smtClean="0">
                <a:solidFill>
                  <a:schemeClr val="tx1"/>
                </a:solidFill>
                <a:latin typeface="+mn-lt"/>
                <a:ea typeface="+mn-ea"/>
                <a:cs typeface="+mn-cs"/>
              </a:rPr>
              <a:t>, and abstinence from </a:t>
            </a:r>
            <a:r>
              <a:rPr lang="en-US" sz="1200" b="0" i="0" u="none" strike="noStrike" kern="1200" dirty="0" smtClean="0">
                <a:solidFill>
                  <a:schemeClr val="tx1"/>
                </a:solidFill>
                <a:latin typeface="+mn-lt"/>
                <a:ea typeface="+mn-ea"/>
                <a:cs typeface="+mn-cs"/>
                <a:hlinkClick r:id="rId7" tooltip="Law of chastity"/>
              </a:rPr>
              <a:t>extramarital sex</a:t>
            </a:r>
            <a:r>
              <a:rPr lang="en-US" sz="1200" b="0" i="0" kern="1200" dirty="0" smtClean="0">
                <a:solidFill>
                  <a:schemeClr val="tx1"/>
                </a:solidFill>
                <a:latin typeface="+mn-lt"/>
                <a:ea typeface="+mn-ea"/>
                <a:cs typeface="+mn-cs"/>
              </a:rPr>
              <a:t> and </a:t>
            </a:r>
            <a:r>
              <a:rPr lang="en-US" sz="1200" b="0" i="0" kern="1200" dirty="0" smtClean="0">
                <a:solidFill>
                  <a:schemeClr val="tx1"/>
                </a:solidFill>
                <a:latin typeface="+mn-lt"/>
                <a:ea typeface="+mn-ea"/>
                <a:cs typeface="+mn-cs"/>
              </a:rPr>
              <a:t>from</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8" tooltip="Word of Wisdom"/>
              </a:rPr>
              <a:t>the consumption of drugs and alcohol</a:t>
            </a:r>
            <a:r>
              <a:rPr lang="en-US" sz="1200" b="0" i="0" kern="1200" dirty="0" smtClean="0">
                <a:solidFill>
                  <a:schemeClr val="tx1"/>
                </a:solidFill>
                <a:latin typeface="+mn-lt"/>
                <a:ea typeface="+mn-ea"/>
                <a:cs typeface="+mn-cs"/>
              </a:rPr>
              <a:t>).</a:t>
            </a:r>
            <a:r>
              <a:rPr lang="en-US" sz="1200" b="0" i="0" u="none" strike="noStrike" kern="1200" baseline="30000" dirty="0" smtClean="0">
                <a:solidFill>
                  <a:schemeClr val="tx1"/>
                </a:solidFill>
                <a:latin typeface="+mn-lt"/>
                <a:ea typeface="+mn-ea"/>
                <a:cs typeface="+mn-cs"/>
                <a:hlinkClick r:id="rId9"/>
              </a:rPr>
              <a:t>[12]</a:t>
            </a:r>
            <a:r>
              <a:rPr lang="en-US" sz="1200" b="0" i="0" kern="1200" dirty="0" smtClean="0">
                <a:solidFill>
                  <a:schemeClr val="tx1"/>
                </a:solidFill>
                <a:latin typeface="+mn-lt"/>
                <a:ea typeface="+mn-ea"/>
                <a:cs typeface="+mn-cs"/>
              </a:rPr>
              <a:t> Many students (78% of men, 10% of women) take a two-year hiatus from their studies at some point to serve as </a:t>
            </a:r>
            <a:r>
              <a:rPr lang="en-US" sz="1200" b="0" i="0" u="none" strike="noStrike" kern="1200" dirty="0" smtClean="0">
                <a:solidFill>
                  <a:schemeClr val="tx1"/>
                </a:solidFill>
                <a:latin typeface="+mn-lt"/>
                <a:ea typeface="+mn-ea"/>
                <a:cs typeface="+mn-cs"/>
                <a:hlinkClick r:id="rId10" tooltip="Missionary (LDS Church)"/>
              </a:rPr>
              <a:t>Mormon missionaries</a:t>
            </a:r>
            <a:r>
              <a:rPr lang="en-US" sz="1200" b="0" i="0" kern="1200" dirty="0" smtClean="0">
                <a:solidFill>
                  <a:schemeClr val="tx1"/>
                </a:solidFill>
                <a:latin typeface="+mn-lt"/>
                <a:ea typeface="+mn-ea"/>
                <a:cs typeface="+mn-cs"/>
              </a:rPr>
              <a:t>.</a:t>
            </a:r>
            <a:r>
              <a:rPr lang="en-US" sz="1200" b="0" i="0" u="none" strike="noStrike" kern="1200" baseline="30000" dirty="0" smtClean="0">
                <a:solidFill>
                  <a:schemeClr val="tx1"/>
                </a:solidFill>
                <a:latin typeface="+mn-lt"/>
                <a:ea typeface="+mn-ea"/>
                <a:cs typeface="+mn-cs"/>
                <a:hlinkClick r:id="rId9"/>
              </a:rPr>
              <a:t>[13][</a:t>
            </a:r>
            <a:endParaRPr lang="en-US" sz="1200" b="0" i="0" u="none" strike="noStrike" kern="1200" baseline="30000" dirty="0" smtClean="0">
              <a:solidFill>
                <a:schemeClr val="tx1"/>
              </a:solidFill>
              <a:latin typeface="+mn-lt"/>
              <a:ea typeface="+mn-ea"/>
              <a:cs typeface="+mn-cs"/>
            </a:endParaRPr>
          </a:p>
          <a:p>
            <a:pPr marL="0" algn="l" defTabSz="914400" rtl="0" eaLnBrk="1" fontAlgn="base" latinLnBrk="0" hangingPunct="1"/>
            <a:r>
              <a:rPr lang="en-US" altLang="zh-CN" sz="1200" b="1" i="0" u="none" strike="noStrike" kern="1200" cap="all" dirty="0" smtClean="0">
                <a:solidFill>
                  <a:schemeClr val="tx1"/>
                </a:solidFill>
                <a:latin typeface="+mn-lt"/>
                <a:ea typeface="+mn-ea"/>
                <a:cs typeface="+mn-cs"/>
                <a:hlinkClick r:id="rId3"/>
              </a:rPr>
              <a:t>Sports:</a:t>
            </a:r>
          </a:p>
          <a:p>
            <a:pPr marL="0" algn="l" defTabSz="914400" rtl="0" eaLnBrk="1" fontAlgn="base" latinLnBrk="0" hangingPunct="1"/>
            <a:r>
              <a:rPr lang="en-US" sz="1200" b="0" i="0" kern="1200" dirty="0" smtClean="0">
                <a:solidFill>
                  <a:schemeClr val="tx1"/>
                </a:solidFill>
                <a:latin typeface="+mn-lt"/>
                <a:ea typeface="+mn-ea"/>
                <a:cs typeface="+mn-cs"/>
                <a:hlinkClick r:id="rId11"/>
              </a:rPr>
              <a:t>Baseball</a:t>
            </a:r>
            <a:r>
              <a:rPr lang="en-US" sz="1200" b="0" i="0" kern="1200" dirty="0" smtClean="0">
                <a:solidFill>
                  <a:schemeClr val="tx1"/>
                </a:solidFill>
                <a:latin typeface="+mn-lt"/>
                <a:ea typeface="+mn-ea"/>
                <a:cs typeface="+mn-cs"/>
              </a:rPr>
              <a:t>,</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hlinkClick r:id="rId12"/>
              </a:rPr>
              <a:t>Boys Basketball</a:t>
            </a:r>
            <a:r>
              <a:rPr lang="en-US" sz="1200" b="0" i="0" kern="1200" dirty="0" smtClean="0">
                <a:solidFill>
                  <a:schemeClr val="tx1"/>
                </a:solidFill>
                <a:latin typeface="+mn-lt"/>
                <a:ea typeface="+mn-ea"/>
                <a:cs typeface="+mn-cs"/>
              </a:rPr>
              <a:t>,</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hlinkClick r:id="rId13"/>
              </a:rPr>
              <a:t>Cheer </a:t>
            </a:r>
            <a:r>
              <a:rPr lang="en-US" sz="1200" b="0" i="0" kern="1200" dirty="0" smtClean="0">
                <a:solidFill>
                  <a:schemeClr val="tx1"/>
                </a:solidFill>
                <a:latin typeface="+mn-lt"/>
                <a:ea typeface="+mn-ea"/>
                <a:cs typeface="+mn-cs"/>
                <a:hlinkClick r:id="rId13"/>
              </a:rPr>
              <a:t>and </a:t>
            </a:r>
            <a:r>
              <a:rPr lang="en-US" sz="1200" b="0" i="0" kern="1200" dirty="0" smtClean="0">
                <a:solidFill>
                  <a:schemeClr val="tx1"/>
                </a:solidFill>
                <a:latin typeface="+mn-lt"/>
                <a:ea typeface="+mn-ea"/>
                <a:cs typeface="+mn-cs"/>
                <a:hlinkClick r:id="rId13"/>
              </a:rPr>
              <a:t>Dance</a:t>
            </a:r>
            <a:r>
              <a:rPr lang="en-US"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hlinkClick r:id="rId14"/>
              </a:rPr>
              <a:t>Cubs Camps</a:t>
            </a:r>
            <a:r>
              <a:rPr lang="en-US" sz="1200" b="0" i="0" kern="1200" dirty="0" smtClean="0">
                <a:solidFill>
                  <a:schemeClr val="tx1"/>
                </a:solidFill>
                <a:latin typeface="+mn-lt"/>
                <a:ea typeface="+mn-ea"/>
                <a:cs typeface="+mn-cs"/>
                <a:hlinkClick r:id="rId15"/>
              </a:rPr>
              <a:t>, Diving</a:t>
            </a:r>
            <a:r>
              <a:rPr lang="en-US" sz="1200" b="0" i="0" kern="1200" dirty="0" smtClean="0">
                <a:solidFill>
                  <a:schemeClr val="tx1"/>
                </a:solidFill>
                <a:latin typeface="+mn-lt"/>
                <a:ea typeface="+mn-ea"/>
                <a:cs typeface="+mn-cs"/>
              </a:rPr>
              <a:t>,</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hlinkClick r:id="rId16"/>
              </a:rPr>
              <a:t>Fathers </a:t>
            </a:r>
            <a:r>
              <a:rPr lang="en-US" sz="1200" b="0" i="0" kern="1200" dirty="0" smtClean="0">
                <a:solidFill>
                  <a:schemeClr val="tx1"/>
                </a:solidFill>
                <a:latin typeface="+mn-lt"/>
                <a:ea typeface="+mn-ea"/>
                <a:cs typeface="+mn-cs"/>
                <a:hlinkClick r:id="rId16"/>
              </a:rPr>
              <a:t>and </a:t>
            </a:r>
            <a:r>
              <a:rPr lang="en-US" sz="1200" b="0" i="0" kern="1200" dirty="0" smtClean="0">
                <a:solidFill>
                  <a:schemeClr val="tx1"/>
                </a:solidFill>
                <a:latin typeface="+mn-lt"/>
                <a:ea typeface="+mn-ea"/>
                <a:cs typeface="+mn-cs"/>
                <a:hlinkClick r:id="rId16"/>
              </a:rPr>
              <a:t>Sons</a:t>
            </a:r>
            <a:r>
              <a:rPr lang="en-US" sz="1200" b="0" i="0" kern="1200" dirty="0" smtClean="0">
                <a:solidFill>
                  <a:schemeClr val="tx1"/>
                </a:solidFill>
                <a:latin typeface="+mn-lt"/>
                <a:ea typeface="+mn-ea"/>
                <a:cs typeface="+mn-cs"/>
              </a:rPr>
              <a:t>,</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hlinkClick r:id="rId17"/>
              </a:rPr>
              <a:t>Football</a:t>
            </a:r>
            <a:r>
              <a:rPr lang="en-US" sz="1200" b="0" i="0" kern="1200" dirty="0" smtClean="0">
                <a:solidFill>
                  <a:schemeClr val="tx1"/>
                </a:solidFill>
                <a:latin typeface="+mn-lt"/>
                <a:ea typeface="+mn-ea"/>
                <a:cs typeface="+mn-cs"/>
                <a:hlinkClick r:id="rId18"/>
              </a:rPr>
              <a:t>, Girls Basketball</a:t>
            </a:r>
            <a:r>
              <a:rPr lang="en-US" sz="1200" b="0" i="0" kern="1200" dirty="0" smtClean="0">
                <a:solidFill>
                  <a:schemeClr val="tx1"/>
                </a:solidFill>
                <a:latin typeface="+mn-lt"/>
                <a:ea typeface="+mn-ea"/>
                <a:cs typeface="+mn-cs"/>
                <a:hlinkClick r:id="rId19"/>
              </a:rPr>
              <a:t>, Golf</a:t>
            </a:r>
            <a:r>
              <a:rPr lang="en-US" sz="1200" b="0" i="0" kern="1200" dirty="0" smtClean="0">
                <a:solidFill>
                  <a:schemeClr val="tx1"/>
                </a:solidFill>
                <a:latin typeface="+mn-lt"/>
                <a:ea typeface="+mn-ea"/>
                <a:cs typeface="+mn-cs"/>
                <a:hlinkClick r:id="rId20"/>
              </a:rPr>
              <a:t>, Gymnastics</a:t>
            </a:r>
            <a:r>
              <a:rPr lang="en-US" sz="1200" b="0" i="0" kern="1200" dirty="0" smtClean="0">
                <a:solidFill>
                  <a:schemeClr val="tx1"/>
                </a:solidFill>
                <a:latin typeface="+mn-lt"/>
                <a:ea typeface="+mn-ea"/>
                <a:cs typeface="+mn-cs"/>
                <a:hlinkClick r:id="rId21"/>
              </a:rPr>
              <a:t>, Lacrosse</a:t>
            </a:r>
            <a:r>
              <a:rPr lang="en-US" sz="1200" b="0" i="0" kern="1200" dirty="0" smtClean="0">
                <a:solidFill>
                  <a:schemeClr val="tx1"/>
                </a:solidFill>
                <a:latin typeface="+mn-lt"/>
                <a:ea typeface="+mn-ea"/>
                <a:cs typeface="+mn-cs"/>
                <a:hlinkClick r:id="rId22"/>
              </a:rPr>
              <a:t>, Rugby</a:t>
            </a:r>
            <a:r>
              <a:rPr lang="en-US" sz="1200" b="0" i="0" kern="1200" dirty="0" smtClean="0">
                <a:solidFill>
                  <a:schemeClr val="tx1"/>
                </a:solidFill>
                <a:latin typeface="+mn-lt"/>
                <a:ea typeface="+mn-ea"/>
                <a:cs typeface="+mn-cs"/>
                <a:hlinkClick r:id="rId23"/>
              </a:rPr>
              <a:t>, Soccer</a:t>
            </a:r>
            <a:r>
              <a:rPr lang="en-US" sz="1200" b="0" i="0" kern="1200" dirty="0" smtClean="0">
                <a:solidFill>
                  <a:schemeClr val="tx1"/>
                </a:solidFill>
                <a:latin typeface="+mn-lt"/>
                <a:ea typeface="+mn-ea"/>
                <a:cs typeface="+mn-cs"/>
                <a:hlinkClick r:id="rId24"/>
              </a:rPr>
              <a:t>, Softball</a:t>
            </a:r>
            <a:r>
              <a:rPr lang="en-US" sz="1200" b="0" i="0" kern="1200" dirty="0" smtClean="0">
                <a:solidFill>
                  <a:schemeClr val="tx1"/>
                </a:solidFill>
                <a:latin typeface="+mn-lt"/>
                <a:ea typeface="+mn-ea"/>
                <a:cs typeface="+mn-cs"/>
                <a:hlinkClick r:id="rId25"/>
              </a:rPr>
              <a:t>, Speed </a:t>
            </a:r>
            <a:r>
              <a:rPr lang="en-US" sz="1200" b="0" i="0" kern="1200" dirty="0" smtClean="0">
                <a:solidFill>
                  <a:schemeClr val="tx1"/>
                </a:solidFill>
                <a:latin typeface="+mn-lt"/>
                <a:ea typeface="+mn-ea"/>
                <a:cs typeface="+mn-cs"/>
                <a:hlinkClick r:id="rId25"/>
              </a:rPr>
              <a:t>and </a:t>
            </a:r>
            <a:r>
              <a:rPr lang="en-US" sz="1200" b="0" i="0" kern="1200" dirty="0" smtClean="0">
                <a:solidFill>
                  <a:schemeClr val="tx1"/>
                </a:solidFill>
                <a:latin typeface="+mn-lt"/>
                <a:ea typeface="+mn-ea"/>
                <a:cs typeface="+mn-cs"/>
                <a:hlinkClick r:id="rId25"/>
              </a:rPr>
              <a:t>Power</a:t>
            </a:r>
            <a:r>
              <a:rPr lang="en-US" sz="1200" b="0" i="0" kern="1200" dirty="0" smtClean="0">
                <a:solidFill>
                  <a:schemeClr val="tx1"/>
                </a:solidFill>
                <a:latin typeface="+mn-lt"/>
                <a:ea typeface="+mn-ea"/>
                <a:cs typeface="+mn-cs"/>
                <a:hlinkClick r:id="rId26"/>
              </a:rPr>
              <a:t>, Swimming</a:t>
            </a:r>
            <a:r>
              <a:rPr lang="en-US" sz="1200" b="0" i="0" kern="1200" dirty="0" smtClean="0">
                <a:solidFill>
                  <a:schemeClr val="tx1"/>
                </a:solidFill>
                <a:latin typeface="+mn-lt"/>
                <a:ea typeface="+mn-ea"/>
                <a:cs typeface="+mn-cs"/>
                <a:hlinkClick r:id="rId27"/>
              </a:rPr>
              <a:t>, Tennis</a:t>
            </a:r>
            <a:r>
              <a:rPr lang="en-US" sz="1200" b="0" i="0" kern="1200" dirty="0" smtClean="0">
                <a:solidFill>
                  <a:schemeClr val="tx1"/>
                </a:solidFill>
                <a:latin typeface="+mn-lt"/>
                <a:ea typeface="+mn-ea"/>
                <a:cs typeface="+mn-cs"/>
                <a:hlinkClick r:id="rId28"/>
              </a:rPr>
              <a:t>, Track </a:t>
            </a:r>
            <a:r>
              <a:rPr lang="en-US" sz="1200" b="0" i="0" kern="1200" dirty="0" smtClean="0">
                <a:solidFill>
                  <a:schemeClr val="tx1"/>
                </a:solidFill>
                <a:latin typeface="+mn-lt"/>
                <a:ea typeface="+mn-ea"/>
                <a:cs typeface="+mn-cs"/>
                <a:hlinkClick r:id="rId28"/>
              </a:rPr>
              <a:t>and </a:t>
            </a:r>
            <a:r>
              <a:rPr lang="en-US" sz="1200" b="0" i="0" kern="1200" dirty="0" smtClean="0">
                <a:solidFill>
                  <a:schemeClr val="tx1"/>
                </a:solidFill>
                <a:latin typeface="+mn-lt"/>
                <a:ea typeface="+mn-ea"/>
                <a:cs typeface="+mn-cs"/>
                <a:hlinkClick r:id="rId28"/>
              </a:rPr>
              <a:t>Field</a:t>
            </a:r>
            <a:r>
              <a:rPr lang="en-US" sz="1200" b="0" i="0" kern="1200" dirty="0" smtClean="0">
                <a:solidFill>
                  <a:schemeClr val="tx1"/>
                </a:solidFill>
                <a:latin typeface="+mn-lt"/>
                <a:ea typeface="+mn-ea"/>
                <a:cs typeface="+mn-cs"/>
                <a:hlinkClick r:id="rId29"/>
              </a:rPr>
              <a:t>, Volleyball</a:t>
            </a:r>
            <a:endParaRPr lang="en-US" sz="1200" b="0" i="0" kern="1200" dirty="0" smtClean="0">
              <a:solidFill>
                <a:schemeClr val="tx1"/>
              </a:solidFill>
              <a:latin typeface="+mn-lt"/>
              <a:ea typeface="+mn-ea"/>
              <a:cs typeface="+mn-cs"/>
            </a:endParaRPr>
          </a:p>
          <a:p>
            <a:pPr marL="0" algn="l" defTabSz="914400" rtl="0" eaLnBrk="1" fontAlgn="base" latinLnBrk="0" hangingPunct="1"/>
            <a:r>
              <a:rPr lang="en-US" sz="1200" b="0" i="0" kern="1200" dirty="0" smtClean="0">
                <a:solidFill>
                  <a:schemeClr val="tx1"/>
                </a:solidFill>
                <a:latin typeface="+mn-lt"/>
                <a:ea typeface="+mn-ea"/>
                <a:cs typeface="+mn-cs"/>
              </a:rPr>
              <a:t>Say</a:t>
            </a:r>
            <a:r>
              <a:rPr lang="en-US" sz="1200" b="0" i="0" kern="1200" baseline="0" dirty="0" smtClean="0">
                <a:solidFill>
                  <a:schemeClr val="tx1"/>
                </a:solidFill>
                <a:latin typeface="+mn-lt"/>
                <a:ea typeface="+mn-ea"/>
                <a:cs typeface="+mn-cs"/>
              </a:rPr>
              <a:t> something about </a:t>
            </a:r>
            <a:r>
              <a:rPr lang="en-US" sz="1200" b="0" i="0" kern="1200" dirty="0" smtClean="0">
                <a:solidFill>
                  <a:schemeClr val="tx1"/>
                </a:solidFill>
                <a:latin typeface="+mn-lt"/>
                <a:ea typeface="+mn-ea"/>
                <a:cs typeface="+mn-cs"/>
                <a:hlinkClick r:id="rId30"/>
              </a:rPr>
              <a:t>Cross Country</a:t>
            </a:r>
            <a:endParaRPr lang="en-US" sz="1200" b="0" i="0" kern="1200" dirty="0" smtClean="0">
              <a:solidFill>
                <a:schemeClr val="tx1"/>
              </a:solidFill>
              <a:latin typeface="+mn-lt"/>
              <a:ea typeface="+mn-ea"/>
              <a:cs typeface="+mn-cs"/>
            </a:endParaRPr>
          </a:p>
          <a:p>
            <a:pPr fontAlgn="base"/>
            <a:r>
              <a:rPr lang="en-US" altLang="zh-CN" sz="1200" b="1" i="0" u="none" strike="noStrike" kern="1200" cap="all" dirty="0" smtClean="0">
                <a:solidFill>
                  <a:schemeClr val="tx1"/>
                </a:solidFill>
                <a:latin typeface="+mn-lt"/>
                <a:ea typeface="+mn-ea"/>
                <a:cs typeface="+mn-cs"/>
                <a:hlinkClick r:id="rId3"/>
              </a:rPr>
              <a:t>MUSEUM:</a:t>
            </a:r>
          </a:p>
          <a:p>
            <a:pPr fontAlgn="base"/>
            <a:r>
              <a:rPr lang="en-US" sz="1200" b="0" i="0" kern="1200" dirty="0" smtClean="0">
                <a:solidFill>
                  <a:schemeClr val="tx1"/>
                </a:solidFill>
                <a:latin typeface="+mn-lt"/>
                <a:ea typeface="+mn-ea"/>
                <a:cs typeface="+mn-cs"/>
              </a:rPr>
              <a:t>One of the largest and best-attended art museums in the Mountain </a:t>
            </a:r>
            <a:r>
              <a:rPr lang="en-US" sz="1200" b="0" i="0" kern="1200" dirty="0" smtClean="0">
                <a:solidFill>
                  <a:schemeClr val="tx1"/>
                </a:solidFill>
                <a:latin typeface="+mn-lt"/>
                <a:ea typeface="+mn-ea"/>
                <a:cs typeface="+mn-cs"/>
              </a:rPr>
              <a:t>West.</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The Museum of Art was designed by Los Angeles architect James </a:t>
            </a:r>
            <a:r>
              <a:rPr lang="en-US" sz="1200" b="0" i="0" kern="1200" dirty="0" err="1" smtClean="0">
                <a:solidFill>
                  <a:schemeClr val="tx1"/>
                </a:solidFill>
                <a:latin typeface="+mn-lt"/>
                <a:ea typeface="+mn-ea"/>
                <a:cs typeface="+mn-cs"/>
              </a:rPr>
              <a:t>Langenheim</a:t>
            </a:r>
            <a:r>
              <a:rPr lang="en-US" sz="1200" b="0" i="0" kern="1200" dirty="0" smtClean="0">
                <a:solidFill>
                  <a:schemeClr val="tx1"/>
                </a:solidFill>
                <a:latin typeface="+mn-lt"/>
                <a:ea typeface="+mn-ea"/>
                <a:cs typeface="+mn-cs"/>
              </a:rPr>
              <a:t>. Former directors of lighting and design at the Metropolitan Museum of Art, </a:t>
            </a:r>
            <a:r>
              <a:rPr lang="en-US" sz="1200" b="0" i="0" kern="1200" dirty="0" err="1" smtClean="0">
                <a:solidFill>
                  <a:schemeClr val="tx1"/>
                </a:solidFill>
                <a:latin typeface="+mn-lt"/>
                <a:ea typeface="+mn-ea"/>
                <a:cs typeface="+mn-cs"/>
              </a:rPr>
              <a:t>LeMar</a:t>
            </a:r>
            <a:r>
              <a:rPr lang="en-US" sz="1200" b="0" i="0" kern="1200" dirty="0" smtClean="0">
                <a:solidFill>
                  <a:schemeClr val="tx1"/>
                </a:solidFill>
                <a:latin typeface="+mn-lt"/>
                <a:ea typeface="+mn-ea"/>
                <a:cs typeface="+mn-cs"/>
              </a:rPr>
              <a:t> Terry and Stuart Silver, assisted in determining the sophisticated lighting requirements and the best functional use of space. </a:t>
            </a:r>
            <a:endParaRPr lang="en-US" sz="1200" b="1" i="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BC8BB99-AEFD-4DDB-814E-DB5CB0BCAFAA}" type="slidenum">
              <a:rPr lang="zh-CN" altLang="en-US" smtClean="0"/>
              <a:pPr/>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pPr eaLnBrk="1" latinLnBrk="0" hangingPunct="1"/>
            <a:fld id="{E6F9B8CD-342D-4579-98EC-A8FD6B7370E1}" type="datetimeFigureOut">
              <a:rPr lang="en-US" smtClean="0"/>
              <a:pPr eaLnBrk="1" latinLnBrk="0" hangingPunct="1"/>
              <a:t>4/30/2014</a:t>
            </a:fld>
            <a:endParaRPr lang="en-US" dirty="0"/>
          </a:p>
        </p:txBody>
      </p:sp>
      <p:sp>
        <p:nvSpPr>
          <p:cNvPr id="17" name="页脚占位符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4/30/2014</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4/30/2014</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4/30/2014</a:t>
            </a:fld>
            <a:endParaRPr lang="en-US"/>
          </a:p>
        </p:txBody>
      </p:sp>
      <p:sp>
        <p:nvSpPr>
          <p:cNvPr id="9" name="灯片编号占位符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页脚占位符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pPr eaLnBrk="1" latinLnBrk="0" hangingPunct="1"/>
            <a:fld id="{E6F9B8CD-342D-4579-98EC-A8FD6B7370E1}" type="datetimeFigureOut">
              <a:rPr lang="en-US" smtClean="0"/>
              <a:pPr eaLnBrk="1" latinLnBrk="0" hangingPunct="1"/>
              <a:t>4/30/2014</a:t>
            </a:fld>
            <a:endParaRPr 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4/30/2014</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4/30/2014</a:t>
            </a:fld>
            <a:endParaRPr lang="en-US"/>
          </a:p>
        </p:txBody>
      </p:sp>
      <p:sp>
        <p:nvSpPr>
          <p:cNvPr id="8" name="页脚占位符 7"/>
          <p:cNvSpPr>
            <a:spLocks noGrp="1"/>
          </p:cNvSpPr>
          <p:nvPr>
            <p:ph type="ftr" sz="quarter" idx="11"/>
          </p:nvPr>
        </p:nvSpPr>
        <p:spPr/>
        <p:txBody>
          <a:bodyPr/>
          <a:lstStyle/>
          <a:p>
            <a:endParaRPr kumimoji="0" lang="en-US"/>
          </a:p>
        </p:txBody>
      </p:sp>
      <p:sp>
        <p:nvSpPr>
          <p:cNvPr id="9" name="灯片编号占位符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4/30/2014</a:t>
            </a:fld>
            <a:endParaRPr lang="en-US"/>
          </a:p>
        </p:txBody>
      </p:sp>
      <p:sp>
        <p:nvSpPr>
          <p:cNvPr id="7" name="灯片编号占位符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页脚占位符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4/30/2014</a:t>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4/30/2014</a:t>
            </a:fld>
            <a:endParaRPr lang="en-US" dirty="0"/>
          </a:p>
        </p:txBody>
      </p:sp>
      <p:sp>
        <p:nvSpPr>
          <p:cNvPr id="22" name="灯片编号占位符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页脚占位符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4/30/2014</a:t>
            </a:fld>
            <a:endParaRPr lang="en-US"/>
          </a:p>
        </p:txBody>
      </p:sp>
      <p:sp>
        <p:nvSpPr>
          <p:cNvPr id="18" name="灯片编号占位符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页脚占位符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4/30/2014</a:t>
            </a:fld>
            <a:endParaRPr lang="en-US" dirty="0">
              <a:solidFill>
                <a:schemeClr val="tx2"/>
              </a:solidFill>
            </a:endParaRPr>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marriottschool.byu.edu/"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hyperlink" Target="https://marriottschool.byu.edu/bsfinance/" TargetMode="External"/><Relationship Id="rId4" Type="http://schemas.openxmlformats.org/officeDocument/2006/relationships/hyperlink" Target="https://marriottschool.byu.edu/bsacc/"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BYU-SCUT EXCHANGING PROGRAME</a:t>
            </a:r>
            <a:endParaRPr lang="zh-CN" altLang="en-US" dirty="0"/>
          </a:p>
        </p:txBody>
      </p:sp>
      <p:sp>
        <p:nvSpPr>
          <p:cNvPr id="3" name="副标题 2"/>
          <p:cNvSpPr>
            <a:spLocks noGrp="1"/>
          </p:cNvSpPr>
          <p:nvPr>
            <p:ph type="subTitle" idx="1"/>
          </p:nvPr>
        </p:nvSpPr>
        <p:spPr/>
        <p:txBody>
          <a:bodyPr>
            <a:normAutofit fontScale="62500" lnSpcReduction="20000"/>
          </a:bodyPr>
          <a:lstStyle/>
          <a:p>
            <a:r>
              <a:rPr lang="en-US" altLang="zh-CN" dirty="0" smtClean="0"/>
              <a:t>Presented by: (in alphabet order)</a:t>
            </a:r>
          </a:p>
          <a:p>
            <a:r>
              <a:rPr lang="en-US" altLang="zh-CN" dirty="0" smtClean="0"/>
              <a:t>Ada</a:t>
            </a:r>
          </a:p>
          <a:p>
            <a:r>
              <a:rPr lang="en-US" altLang="zh-CN" dirty="0" smtClean="0"/>
              <a:t>Lucifer</a:t>
            </a:r>
          </a:p>
          <a:p>
            <a:r>
              <a:rPr lang="en-US" altLang="zh-CN" dirty="0" smtClean="0"/>
              <a:t>Luke</a:t>
            </a:r>
          </a:p>
          <a:p>
            <a:r>
              <a:rPr lang="en-US" altLang="zh-CN" dirty="0" smtClean="0"/>
              <a:t>Michelle</a:t>
            </a:r>
          </a:p>
          <a:p>
            <a:r>
              <a:rPr lang="en-US" altLang="zh-CN" dirty="0" smtClean="0"/>
              <a:t>Ronnie*</a:t>
            </a:r>
          </a:p>
        </p:txBody>
      </p:sp>
    </p:spTree>
    <p:extLst>
      <p:ext uri="{BB962C8B-B14F-4D97-AF65-F5344CB8AC3E}">
        <p14:creationId xmlns:p14="http://schemas.microsoft.com/office/powerpoint/2010/main" xmlns="" val="176540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THANK YOU!</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xmlns="" val="2699771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3" name="内容占位符 2"/>
          <p:cNvSpPr>
            <a:spLocks noGrp="1"/>
          </p:cNvSpPr>
          <p:nvPr>
            <p:ph sz="quarter" idx="1"/>
          </p:nvPr>
        </p:nvSpPr>
        <p:spPr/>
        <p:txBody>
          <a:bodyPr/>
          <a:lstStyle/>
          <a:p>
            <a:r>
              <a:rPr lang="en-US" altLang="zh-CN" dirty="0" smtClean="0"/>
              <a:t>Introduction</a:t>
            </a:r>
          </a:p>
          <a:p>
            <a:r>
              <a:rPr lang="en-US" altLang="zh-CN" dirty="0" smtClean="0"/>
              <a:t>Exchange Programs SCUT provides</a:t>
            </a:r>
          </a:p>
          <a:p>
            <a:pPr lvl="1"/>
            <a:r>
              <a:rPr lang="en-US" altLang="zh-CN" dirty="0" smtClean="0"/>
              <a:t>School of Architecture exchanging program</a:t>
            </a:r>
          </a:p>
          <a:p>
            <a:pPr lvl="1"/>
            <a:r>
              <a:rPr lang="en-US" altLang="zh-CN" dirty="0" smtClean="0"/>
              <a:t>School of Materials exchanging program</a:t>
            </a:r>
          </a:p>
          <a:p>
            <a:pPr lvl="1"/>
            <a:r>
              <a:rPr lang="en-US" altLang="zh-CN" dirty="0" smtClean="0"/>
              <a:t>SCUT environment</a:t>
            </a:r>
          </a:p>
          <a:p>
            <a:r>
              <a:rPr lang="en-US" altLang="zh-CN" dirty="0" smtClean="0"/>
              <a:t>Exchange Program SCUT suggests</a:t>
            </a:r>
          </a:p>
          <a:p>
            <a:pPr lvl="1"/>
            <a:r>
              <a:rPr lang="en-US" altLang="zh-CN" dirty="0" smtClean="0"/>
              <a:t>School of Management exchanging program</a:t>
            </a:r>
          </a:p>
          <a:p>
            <a:r>
              <a:rPr lang="en-US" altLang="zh-CN" dirty="0" smtClean="0"/>
              <a:t>Conclusion</a:t>
            </a:r>
            <a:endParaRPr lang="zh-CN" altLang="en-US" dirty="0"/>
          </a:p>
        </p:txBody>
      </p:sp>
    </p:spTree>
    <p:extLst>
      <p:ext uri="{BB962C8B-B14F-4D97-AF65-F5344CB8AC3E}">
        <p14:creationId xmlns:p14="http://schemas.microsoft.com/office/powerpoint/2010/main" xmlns="" val="2320743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sz="quarter" idx="1"/>
          </p:nvPr>
        </p:nvSpPr>
        <p:spPr>
          <a:xfrm>
            <a:off x="457200" y="1600200"/>
            <a:ext cx="6851104" cy="4873752"/>
          </a:xfrm>
        </p:spPr>
        <p:txBody>
          <a:bodyPr/>
          <a:lstStyle/>
          <a:p>
            <a:r>
              <a:rPr lang="en-US" altLang="zh-CN" dirty="0" smtClean="0"/>
              <a:t>25,000 undergraduates and 18,000 postgraduates</a:t>
            </a:r>
          </a:p>
          <a:p>
            <a:r>
              <a:rPr lang="en-US" altLang="zh-CN" dirty="0" smtClean="0"/>
              <a:t>Dedicated to educating engineers for 60 years</a:t>
            </a:r>
          </a:p>
          <a:p>
            <a:r>
              <a:rPr lang="en-US" altLang="zh-CN" dirty="0" smtClean="0"/>
              <a:t>Ranked 138 worldwide by Leiden in 2013</a:t>
            </a:r>
          </a:p>
          <a:p>
            <a:r>
              <a:rPr lang="en-US" altLang="zh-CN" dirty="0" smtClean="0"/>
              <a:t>China’s first-level university</a:t>
            </a:r>
          </a:p>
          <a:p>
            <a:r>
              <a:rPr lang="en-US" altLang="zh-CN" dirty="0" smtClean="0"/>
              <a:t>Industry technology, Architecture, Materials Science…</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444208" y="188640"/>
            <a:ext cx="2036590" cy="2016224"/>
          </a:xfrm>
          <a:prstGeom prst="rect">
            <a:avLst/>
          </a:prstGeom>
        </p:spPr>
      </p:pic>
    </p:spTree>
    <p:extLst>
      <p:ext uri="{BB962C8B-B14F-4D97-AF65-F5344CB8AC3E}">
        <p14:creationId xmlns:p14="http://schemas.microsoft.com/office/powerpoint/2010/main" xmlns="" val="1609748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sz="quarter" idx="1"/>
          </p:nvPr>
        </p:nvSpPr>
        <p:spPr>
          <a:xfrm>
            <a:off x="457201" y="1600200"/>
            <a:ext cx="6851103" cy="4873752"/>
          </a:xfrm>
        </p:spPr>
        <p:txBody>
          <a:bodyPr/>
          <a:lstStyle/>
          <a:p>
            <a:r>
              <a:rPr lang="en-US" altLang="zh-CN" dirty="0" smtClean="0"/>
              <a:t>One of the largest private universities in U.S.</a:t>
            </a:r>
          </a:p>
          <a:p>
            <a:r>
              <a:rPr lang="en-US" altLang="zh-CN" dirty="0" smtClean="0"/>
              <a:t>28,000 </a:t>
            </a:r>
            <a:r>
              <a:rPr lang="en-US" altLang="zh-CN" dirty="0"/>
              <a:t>undergraduates and 2,000 full-time </a:t>
            </a:r>
            <a:r>
              <a:rPr lang="en-US" altLang="zh-CN" dirty="0" smtClean="0"/>
              <a:t>postgraduates</a:t>
            </a:r>
          </a:p>
          <a:p>
            <a:r>
              <a:rPr lang="en-US" altLang="zh-CN" dirty="0"/>
              <a:t>Ranked 62</a:t>
            </a:r>
            <a:r>
              <a:rPr lang="en-US" altLang="zh-CN" baseline="30000" dirty="0"/>
              <a:t>nd</a:t>
            </a:r>
            <a:r>
              <a:rPr lang="en-US" altLang="zh-CN" dirty="0"/>
              <a:t> in the U.S. by </a:t>
            </a:r>
            <a:r>
              <a:rPr lang="en-US" altLang="zh-CN" dirty="0" err="1" smtClean="0"/>
              <a:t>U.S.News</a:t>
            </a:r>
            <a:r>
              <a:rPr lang="en-US" altLang="zh-CN" dirty="0" smtClean="0"/>
              <a:t> </a:t>
            </a:r>
            <a:r>
              <a:rPr lang="en-US" altLang="zh-CN" dirty="0"/>
              <a:t>in </a:t>
            </a:r>
            <a:r>
              <a:rPr lang="en-US" altLang="zh-CN" dirty="0" smtClean="0"/>
              <a:t>2013</a:t>
            </a:r>
          </a:p>
          <a:p>
            <a:r>
              <a:rPr lang="en-US" altLang="zh-CN" dirty="0"/>
              <a:t>Marriott School of Management received a No.5 ranking by Business Week in </a:t>
            </a:r>
            <a:r>
              <a:rPr lang="en-US" altLang="zh-CN" dirty="0" smtClean="0"/>
              <a:t>2009</a:t>
            </a:r>
          </a:p>
          <a:p>
            <a:r>
              <a:rPr lang="en-US" altLang="zh-CN" dirty="0" smtClean="0"/>
              <a:t>MBA program ranked </a:t>
            </a:r>
            <a:r>
              <a:rPr lang="en-US" altLang="zh-CN" dirty="0"/>
              <a:t>92nd among business schools worldwide.</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377186" y="116632"/>
            <a:ext cx="2232248" cy="2232248"/>
          </a:xfrm>
          <a:prstGeom prst="rect">
            <a:avLst/>
          </a:prstGeom>
        </p:spPr>
      </p:pic>
    </p:spTree>
    <p:extLst>
      <p:ext uri="{BB962C8B-B14F-4D97-AF65-F5344CB8AC3E}">
        <p14:creationId xmlns:p14="http://schemas.microsoft.com/office/powerpoint/2010/main" xmlns="" val="1185647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FOUNDATION OF COOPERATION?</a:t>
            </a:r>
            <a:endParaRPr lang="en-US" altLang="zh-CN" dirty="0"/>
          </a:p>
        </p:txBody>
      </p:sp>
      <p:sp>
        <p:nvSpPr>
          <p:cNvPr id="3" name="内容占位符 2"/>
          <p:cNvSpPr>
            <a:spLocks noGrp="1"/>
          </p:cNvSpPr>
          <p:nvPr>
            <p:ph sz="quarter" idx="1"/>
          </p:nvPr>
        </p:nvSpPr>
        <p:spPr/>
        <p:txBody>
          <a:bodyPr/>
          <a:lstStyle/>
          <a:p>
            <a:r>
              <a:rPr lang="en-US" altLang="zh-CN" dirty="0" smtClean="0"/>
              <a:t>Both are worldwide famous universities</a:t>
            </a:r>
          </a:p>
          <a:p>
            <a:r>
              <a:rPr lang="en-US" altLang="zh-CN" dirty="0" smtClean="0"/>
              <a:t>For the BYU:</a:t>
            </a:r>
          </a:p>
          <a:p>
            <a:pPr lvl="1"/>
            <a:r>
              <a:rPr lang="en-US" altLang="zh-CN" dirty="0" smtClean="0"/>
              <a:t>Strong engineering background in SCUT</a:t>
            </a:r>
          </a:p>
          <a:p>
            <a:pPr lvl="1"/>
            <a:r>
              <a:rPr lang="en-US" altLang="zh-CN" dirty="0" smtClean="0"/>
              <a:t>A longer exchanging program in China</a:t>
            </a:r>
          </a:p>
          <a:p>
            <a:r>
              <a:rPr lang="en-US" altLang="zh-CN" dirty="0" smtClean="0"/>
              <a:t>For the SCUT:</a:t>
            </a:r>
          </a:p>
          <a:p>
            <a:pPr lvl="1"/>
            <a:r>
              <a:rPr lang="en-US" altLang="zh-CN" dirty="0" smtClean="0"/>
              <a:t>A multi-language environment</a:t>
            </a:r>
          </a:p>
          <a:p>
            <a:pPr lvl="1"/>
            <a:r>
              <a:rPr lang="en-US" altLang="zh-CN" dirty="0" smtClean="0"/>
              <a:t>China needs more specialists</a:t>
            </a:r>
          </a:p>
        </p:txBody>
      </p:sp>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292080" y="3415710"/>
            <a:ext cx="2983880" cy="223791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 name="TextBox 4"/>
          <p:cNvSpPr txBox="1"/>
          <p:nvPr/>
        </p:nvSpPr>
        <p:spPr>
          <a:xfrm>
            <a:off x="5724128" y="5733256"/>
            <a:ext cx="2284028" cy="246221"/>
          </a:xfrm>
          <a:prstGeom prst="rect">
            <a:avLst/>
          </a:prstGeom>
          <a:noFill/>
        </p:spPr>
        <p:txBody>
          <a:bodyPr wrap="square" rtlCol="0">
            <a:spAutoFit/>
          </a:bodyPr>
          <a:lstStyle/>
          <a:p>
            <a:r>
              <a:rPr lang="en-US" altLang="zh-CN" sz="1000" dirty="0" smtClean="0"/>
              <a:t>International Students Dormitory</a:t>
            </a:r>
            <a:endParaRPr lang="zh-CN" altLang="en-US" sz="1000" dirty="0"/>
          </a:p>
        </p:txBody>
      </p:sp>
    </p:spTree>
    <p:extLst>
      <p:ext uri="{BB962C8B-B14F-4D97-AF65-F5344CB8AC3E}">
        <p14:creationId xmlns:p14="http://schemas.microsoft.com/office/powerpoint/2010/main" xmlns="" val="1176873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DO WE EXPECT FROM BYU</a:t>
            </a:r>
            <a:endParaRPr lang="zh-CN" altLang="en-US" dirty="0"/>
          </a:p>
        </p:txBody>
      </p:sp>
      <p:sp>
        <p:nvSpPr>
          <p:cNvPr id="3" name="TextBox 2"/>
          <p:cNvSpPr txBox="1"/>
          <p:nvPr/>
        </p:nvSpPr>
        <p:spPr>
          <a:xfrm>
            <a:off x="928662" y="2071678"/>
            <a:ext cx="5830314" cy="1938992"/>
          </a:xfrm>
          <a:prstGeom prst="rect">
            <a:avLst/>
          </a:prstGeom>
          <a:noFill/>
        </p:spPr>
        <p:txBody>
          <a:bodyPr wrap="none" rtlCol="0">
            <a:spAutoFit/>
          </a:bodyPr>
          <a:lstStyle/>
          <a:p>
            <a:pPr>
              <a:buFont typeface="Arial" pitchFamily="34" charset="0"/>
              <a:buChar char="•"/>
            </a:pPr>
            <a:r>
              <a:rPr lang="en-US" sz="2000" b="1" dirty="0" smtClean="0">
                <a:hlinkClick r:id="rId3"/>
              </a:rPr>
              <a:t>Business (Marriott School of Management)</a:t>
            </a:r>
            <a:endParaRPr lang="en-US" altLang="zh-CN" sz="2000" dirty="0" smtClean="0"/>
          </a:p>
          <a:p>
            <a:pPr>
              <a:buFont typeface="Arial" pitchFamily="34" charset="0"/>
              <a:buChar char="•"/>
            </a:pPr>
            <a:r>
              <a:rPr lang="en-US" sz="2000" dirty="0" smtClean="0">
                <a:hlinkClick r:id="rId4"/>
              </a:rPr>
              <a:t>School of Accountancy</a:t>
            </a:r>
            <a:endParaRPr lang="en-US" sz="2000" dirty="0" smtClean="0"/>
          </a:p>
          <a:p>
            <a:r>
              <a:rPr lang="en-US" altLang="zh-CN" sz="2000" dirty="0" smtClean="0"/>
              <a:t>1st, clubs</a:t>
            </a:r>
            <a:r>
              <a:rPr lang="en-US" altLang="zh-CN" sz="2000" b="1" dirty="0" smtClean="0"/>
              <a:t>, </a:t>
            </a:r>
            <a:r>
              <a:rPr lang="en-US" altLang="zh-CN" sz="2000" dirty="0" smtClean="0"/>
              <a:t>Outstanding Educator</a:t>
            </a:r>
          </a:p>
          <a:p>
            <a:endParaRPr lang="en-US" altLang="zh-CN" sz="2000" dirty="0" smtClean="0"/>
          </a:p>
          <a:p>
            <a:pPr>
              <a:buFont typeface="Arial" pitchFamily="34" charset="0"/>
              <a:buChar char="•"/>
            </a:pPr>
            <a:r>
              <a:rPr lang="en-US" sz="2000" dirty="0" smtClean="0">
                <a:hlinkClick r:id="rId5"/>
              </a:rPr>
              <a:t>School of Finance</a:t>
            </a:r>
            <a:endParaRPr lang="en-US" altLang="zh-CN" sz="2000" dirty="0" smtClean="0"/>
          </a:p>
          <a:p>
            <a:r>
              <a:rPr lang="en-US" altLang="zh-CN" sz="2000" dirty="0" smtClean="0"/>
              <a:t>21st, clubs </a:t>
            </a:r>
          </a:p>
        </p:txBody>
      </p:sp>
      <p:sp>
        <p:nvSpPr>
          <p:cNvPr id="4" name="TextBox 3"/>
          <p:cNvSpPr txBox="1"/>
          <p:nvPr/>
        </p:nvSpPr>
        <p:spPr>
          <a:xfrm>
            <a:off x="2357305" y="1571612"/>
            <a:ext cx="6525697" cy="461665"/>
          </a:xfrm>
          <a:prstGeom prst="rect">
            <a:avLst/>
          </a:prstGeom>
          <a:noFill/>
        </p:spPr>
        <p:txBody>
          <a:bodyPr wrap="none" rtlCol="0">
            <a:spAutoFit/>
          </a:bodyPr>
          <a:lstStyle/>
          <a:p>
            <a:pPr algn="r"/>
            <a:r>
              <a:rPr lang="en-US" altLang="zh-CN" sz="2400" dirty="0" smtClean="0"/>
              <a:t>School &amp; majors that we are interested in </a:t>
            </a:r>
            <a:endParaRPr lang="zh-CN" altLang="en-US" sz="2400" dirty="0"/>
          </a:p>
        </p:txBody>
      </p:sp>
      <p:pic>
        <p:nvPicPr>
          <p:cNvPr id="5" name="图片 4" descr="Students-71-350x250.jpg"/>
          <p:cNvPicPr>
            <a:picLocks noChangeAspect="1"/>
          </p:cNvPicPr>
          <p:nvPr/>
        </p:nvPicPr>
        <p:blipFill>
          <a:blip r:embed="rId6"/>
          <a:stretch>
            <a:fillRect/>
          </a:stretch>
        </p:blipFill>
        <p:spPr>
          <a:xfrm>
            <a:off x="5429256" y="4357694"/>
            <a:ext cx="2667000" cy="1905000"/>
          </a:xfrm>
          <a:prstGeom prst="rect">
            <a:avLst/>
          </a:prstGeom>
        </p:spPr>
      </p:pic>
      <p:pic>
        <p:nvPicPr>
          <p:cNvPr id="1026" name="Picture 2"/>
          <p:cNvPicPr>
            <a:picLocks noChangeAspect="1" noChangeArrowheads="1"/>
          </p:cNvPicPr>
          <p:nvPr/>
        </p:nvPicPr>
        <p:blipFill>
          <a:blip r:embed="rId7"/>
          <a:srcRect/>
          <a:stretch>
            <a:fillRect/>
          </a:stretch>
        </p:blipFill>
        <p:spPr bwMode="auto">
          <a:xfrm>
            <a:off x="6215074" y="2143116"/>
            <a:ext cx="2505075" cy="14192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8"/>
          <a:srcRect/>
          <a:stretch>
            <a:fillRect/>
          </a:stretch>
        </p:blipFill>
        <p:spPr bwMode="auto">
          <a:xfrm>
            <a:off x="2000233" y="4340168"/>
            <a:ext cx="2857520" cy="20796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p:txBody>
          <a:bodyPr/>
          <a:lstStyle/>
          <a:p>
            <a:r>
              <a:rPr lang="en-US" altLang="zh-CN" dirty="0" smtClean="0"/>
              <a:t>WHAT DO WE EXPECT FROM BYU</a:t>
            </a:r>
            <a:endParaRPr lang="zh-CN" altLang="en-US" dirty="0"/>
          </a:p>
        </p:txBody>
      </p:sp>
      <p:sp>
        <p:nvSpPr>
          <p:cNvPr id="4" name="TextBox 3"/>
          <p:cNvSpPr txBox="1"/>
          <p:nvPr/>
        </p:nvSpPr>
        <p:spPr>
          <a:xfrm>
            <a:off x="3663299" y="1428736"/>
            <a:ext cx="4909229" cy="461665"/>
          </a:xfrm>
          <a:prstGeom prst="rect">
            <a:avLst/>
          </a:prstGeom>
          <a:noFill/>
        </p:spPr>
        <p:txBody>
          <a:bodyPr wrap="none" rtlCol="0">
            <a:spAutoFit/>
          </a:bodyPr>
          <a:lstStyle/>
          <a:p>
            <a:r>
              <a:rPr lang="en-US" altLang="zh-CN" sz="2400" dirty="0" smtClean="0"/>
              <a:t>Classes that we are interested in</a:t>
            </a:r>
            <a:endParaRPr lang="zh-CN" altLang="en-US" sz="2400" dirty="0"/>
          </a:p>
        </p:txBody>
      </p:sp>
      <p:sp>
        <p:nvSpPr>
          <p:cNvPr id="5" name="TextBox 4"/>
          <p:cNvSpPr txBox="1"/>
          <p:nvPr/>
        </p:nvSpPr>
        <p:spPr>
          <a:xfrm>
            <a:off x="785786" y="1928802"/>
            <a:ext cx="4224939" cy="2215991"/>
          </a:xfrm>
          <a:prstGeom prst="rect">
            <a:avLst/>
          </a:prstGeom>
          <a:noFill/>
        </p:spPr>
        <p:txBody>
          <a:bodyPr wrap="none" rtlCol="0">
            <a:spAutoFit/>
          </a:bodyPr>
          <a:lstStyle/>
          <a:p>
            <a:pPr>
              <a:buFont typeface="Arial" pitchFamily="34" charset="0"/>
              <a:buChar char="•"/>
            </a:pPr>
            <a:r>
              <a:rPr lang="en-US" altLang="zh-CN" sz="2000" dirty="0" smtClean="0"/>
              <a:t>Financial management</a:t>
            </a:r>
          </a:p>
          <a:p>
            <a:r>
              <a:rPr lang="en-US" altLang="zh-CN" sz="2000" dirty="0" smtClean="0"/>
              <a:t> Strategic management</a:t>
            </a:r>
          </a:p>
          <a:p>
            <a:endParaRPr lang="en-US" altLang="zh-CN" sz="2000" dirty="0" smtClean="0"/>
          </a:p>
          <a:p>
            <a:pPr>
              <a:buFont typeface="Arial" pitchFamily="34" charset="0"/>
              <a:buChar char="•"/>
            </a:pPr>
            <a:r>
              <a:rPr lang="en-US" altLang="zh-CN" sz="2000" dirty="0" smtClean="0"/>
              <a:t>Money , banking, and business</a:t>
            </a:r>
          </a:p>
          <a:p>
            <a:r>
              <a:rPr lang="en-US" altLang="zh-CN" sz="2000" dirty="0" smtClean="0"/>
              <a:t> Analyses for investment bankers</a:t>
            </a:r>
          </a:p>
          <a:p>
            <a:r>
              <a:rPr lang="en-US" altLang="zh-CN" sz="2000" dirty="0" smtClean="0"/>
              <a:t> Economics of strategy</a:t>
            </a:r>
          </a:p>
          <a:p>
            <a:r>
              <a:rPr lang="en-US" altLang="zh-CN" dirty="0" smtClean="0"/>
              <a:t> </a:t>
            </a:r>
            <a:endParaRPr lang="zh-CN" altLang="en-US" dirty="0"/>
          </a:p>
        </p:txBody>
      </p:sp>
      <p:pic>
        <p:nvPicPr>
          <p:cNvPr id="6" name="图片 5" descr="3970232_105209980000_2.jpg"/>
          <p:cNvPicPr>
            <a:picLocks noChangeAspect="1"/>
          </p:cNvPicPr>
          <p:nvPr/>
        </p:nvPicPr>
        <p:blipFill>
          <a:blip r:embed="rId3" cstate="print"/>
          <a:stretch>
            <a:fillRect/>
          </a:stretch>
        </p:blipFill>
        <p:spPr>
          <a:xfrm>
            <a:off x="5286380" y="4643446"/>
            <a:ext cx="2714580" cy="1800000"/>
          </a:xfrm>
          <a:prstGeom prst="rect">
            <a:avLst/>
          </a:prstGeom>
        </p:spPr>
      </p:pic>
      <p:pic>
        <p:nvPicPr>
          <p:cNvPr id="7" name="图片 6" descr="server (1).jpg"/>
          <p:cNvPicPr>
            <a:picLocks noChangeAspect="1"/>
          </p:cNvPicPr>
          <p:nvPr/>
        </p:nvPicPr>
        <p:blipFill>
          <a:blip r:embed="rId4"/>
          <a:stretch>
            <a:fillRect/>
          </a:stretch>
        </p:blipFill>
        <p:spPr>
          <a:xfrm>
            <a:off x="1643042" y="4500570"/>
            <a:ext cx="3108324" cy="20216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2976" y="2000240"/>
            <a:ext cx="5352171" cy="3139321"/>
          </a:xfrm>
          <a:prstGeom prst="rect">
            <a:avLst/>
          </a:prstGeom>
          <a:noFill/>
        </p:spPr>
        <p:txBody>
          <a:bodyPr wrap="none" rtlCol="0">
            <a:spAutoFit/>
          </a:bodyPr>
          <a:lstStyle/>
          <a:p>
            <a:pPr>
              <a:buFont typeface="Arial" pitchFamily="34" charset="0"/>
              <a:buChar char="•"/>
            </a:pPr>
            <a:r>
              <a:rPr lang="en-US" altLang="zh-CN" sz="2000" dirty="0" smtClean="0"/>
              <a:t>Famous </a:t>
            </a:r>
            <a:r>
              <a:rPr lang="en-US" sz="2000" dirty="0" smtClean="0"/>
              <a:t> alumni</a:t>
            </a:r>
            <a:endParaRPr lang="en-US" altLang="zh-CN" sz="2000" dirty="0" smtClean="0"/>
          </a:p>
          <a:p>
            <a:r>
              <a:rPr lang="en-US" sz="2000" dirty="0" smtClean="0"/>
              <a:t>Stephanie Meyer - author of Twilight Saga</a:t>
            </a:r>
          </a:p>
          <a:p>
            <a:r>
              <a:rPr lang="en-US" sz="2000" dirty="0" smtClean="0"/>
              <a:t>Aaron </a:t>
            </a:r>
            <a:r>
              <a:rPr lang="en-US" sz="2000" dirty="0" err="1" smtClean="0"/>
              <a:t>Echkhark</a:t>
            </a:r>
            <a:r>
              <a:rPr lang="en-US" sz="2000" dirty="0" smtClean="0"/>
              <a:t> - US Actor</a:t>
            </a:r>
          </a:p>
          <a:p>
            <a:endParaRPr lang="en-US" altLang="zh-CN" sz="2000" dirty="0" smtClean="0"/>
          </a:p>
          <a:p>
            <a:pPr>
              <a:buFont typeface="Arial" pitchFamily="34" charset="0"/>
              <a:buChar char="•"/>
            </a:pPr>
            <a:r>
              <a:rPr lang="en-US" altLang="zh-CN" sz="2000" dirty="0" smtClean="0"/>
              <a:t>Campus life</a:t>
            </a:r>
          </a:p>
          <a:p>
            <a:r>
              <a:rPr lang="en-US" altLang="zh-CN" sz="2000" dirty="0" smtClean="0"/>
              <a:t>  Food</a:t>
            </a:r>
            <a:endParaRPr lang="en-US" altLang="zh-CN" sz="2000" dirty="0" smtClean="0"/>
          </a:p>
          <a:p>
            <a:r>
              <a:rPr lang="en-US" altLang="zh-CN" sz="2000" dirty="0" smtClean="0"/>
              <a:t>  Rules</a:t>
            </a:r>
            <a:endParaRPr lang="en-US" altLang="zh-CN" sz="2000" dirty="0" smtClean="0"/>
          </a:p>
          <a:p>
            <a:r>
              <a:rPr lang="en-US" altLang="zh-CN" sz="2000" dirty="0" smtClean="0"/>
              <a:t>  Sports(cross country)</a:t>
            </a:r>
            <a:endParaRPr lang="en-US" altLang="zh-CN" sz="2000" dirty="0" smtClean="0"/>
          </a:p>
          <a:p>
            <a:r>
              <a:rPr lang="en-US" altLang="zh-CN" sz="2000" dirty="0" smtClean="0"/>
              <a:t>  Museum</a:t>
            </a:r>
            <a:endParaRPr lang="en-US" altLang="zh-CN" sz="2000" dirty="0" smtClean="0"/>
          </a:p>
          <a:p>
            <a:endParaRPr lang="zh-CN" altLang="en-US" dirty="0"/>
          </a:p>
        </p:txBody>
      </p:sp>
      <p:sp>
        <p:nvSpPr>
          <p:cNvPr id="4" name="标题 1"/>
          <p:cNvSpPr txBox="1">
            <a:spLocks/>
          </p:cNvSpPr>
          <p:nvPr/>
        </p:nvSpPr>
        <p:spPr>
          <a:xfrm>
            <a:off x="609600" y="427038"/>
            <a:ext cx="7467600" cy="1143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000" b="0" i="0" u="none" strike="noStrike" kern="1200" cap="small" spc="0" normalizeH="0" baseline="0" noProof="0" smtClean="0">
                <a:ln>
                  <a:noFill/>
                </a:ln>
                <a:solidFill>
                  <a:schemeClr val="tx2"/>
                </a:solidFill>
                <a:effectLst/>
                <a:uLnTx/>
                <a:uFillTx/>
                <a:latin typeface="+mj-lt"/>
                <a:ea typeface="+mj-ea"/>
                <a:cs typeface="+mj-cs"/>
              </a:rPr>
              <a:t>WHAT DO WE EXPECT FROM BYU</a:t>
            </a:r>
            <a:endParaRPr kumimoji="0" lang="zh-CN" altLang="en-US" sz="3000" b="0" i="0" u="none" strike="noStrike" kern="1200" cap="small" spc="0" normalizeH="0" baseline="0" noProof="0" dirty="0">
              <a:ln>
                <a:noFill/>
              </a:ln>
              <a:solidFill>
                <a:schemeClr val="tx2"/>
              </a:solidFill>
              <a:effectLst/>
              <a:uLnTx/>
              <a:uFillTx/>
              <a:latin typeface="+mj-lt"/>
              <a:ea typeface="+mj-ea"/>
              <a:cs typeface="+mj-cs"/>
            </a:endParaRPr>
          </a:p>
        </p:txBody>
      </p:sp>
      <p:pic>
        <p:nvPicPr>
          <p:cNvPr id="5" name="图片 4" descr="519px-AaronEckhart10TIFF.jpg"/>
          <p:cNvPicPr>
            <a:picLocks noChangeAspect="1"/>
          </p:cNvPicPr>
          <p:nvPr/>
        </p:nvPicPr>
        <p:blipFill>
          <a:blip r:embed="rId3" cstate="print"/>
          <a:stretch>
            <a:fillRect/>
          </a:stretch>
        </p:blipFill>
        <p:spPr>
          <a:xfrm>
            <a:off x="7143768" y="1785926"/>
            <a:ext cx="1247679" cy="1440000"/>
          </a:xfrm>
          <a:prstGeom prst="rect">
            <a:avLst/>
          </a:prstGeom>
        </p:spPr>
      </p:pic>
      <p:pic>
        <p:nvPicPr>
          <p:cNvPr id="6" name="图片 5" descr="StephMeyerX.PNG"/>
          <p:cNvPicPr>
            <a:picLocks noChangeAspect="1"/>
          </p:cNvPicPr>
          <p:nvPr/>
        </p:nvPicPr>
        <p:blipFill>
          <a:blip r:embed="rId4" cstate="print"/>
          <a:stretch>
            <a:fillRect/>
          </a:stretch>
        </p:blipFill>
        <p:spPr>
          <a:xfrm>
            <a:off x="7215206" y="3429000"/>
            <a:ext cx="1080000" cy="1440000"/>
          </a:xfrm>
          <a:prstGeom prst="rect">
            <a:avLst/>
          </a:prstGeom>
        </p:spPr>
      </p:pic>
      <p:pic>
        <p:nvPicPr>
          <p:cNvPr id="7" name="图片 6" descr="Main_Feature_skyroom_LEMONADE.jpg"/>
          <p:cNvPicPr>
            <a:picLocks noChangeAspect="1"/>
          </p:cNvPicPr>
          <p:nvPr/>
        </p:nvPicPr>
        <p:blipFill>
          <a:blip r:embed="rId5"/>
          <a:stretch>
            <a:fillRect/>
          </a:stretch>
        </p:blipFill>
        <p:spPr>
          <a:xfrm>
            <a:off x="5143504" y="5000636"/>
            <a:ext cx="3556364" cy="1440000"/>
          </a:xfrm>
          <a:prstGeom prst="rect">
            <a:avLst/>
          </a:prstGeom>
        </p:spPr>
      </p:pic>
      <p:pic>
        <p:nvPicPr>
          <p:cNvPr id="8" name="图片 7" descr="MOA11.jpg"/>
          <p:cNvPicPr>
            <a:picLocks noChangeAspect="1"/>
          </p:cNvPicPr>
          <p:nvPr/>
        </p:nvPicPr>
        <p:blipFill>
          <a:blip r:embed="rId6"/>
          <a:stretch>
            <a:fillRect/>
          </a:stretch>
        </p:blipFill>
        <p:spPr>
          <a:xfrm>
            <a:off x="928662" y="5072074"/>
            <a:ext cx="3998032" cy="128588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smtClean="0"/>
              <a:t>WHAT DO WE EXPECT FROM BYU</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237</TotalTime>
  <Words>625</Words>
  <Application>Microsoft Office PowerPoint</Application>
  <PresentationFormat>全屏显示(4:3)</PresentationFormat>
  <Paragraphs>93</Paragraphs>
  <Slides>10</Slides>
  <Notes>3</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凸显</vt:lpstr>
      <vt:lpstr>BYU-SCUT EXCHANGING PROGRAME</vt:lpstr>
      <vt:lpstr>Contents</vt:lpstr>
      <vt:lpstr>Introduction</vt:lpstr>
      <vt:lpstr>Introduction</vt:lpstr>
      <vt:lpstr>FOUNDATION OF COOPERATION?</vt:lpstr>
      <vt:lpstr>WHAT DO WE EXPECT FROM BYU</vt:lpstr>
      <vt:lpstr>WHAT DO WE EXPECT FROM BYU</vt:lpstr>
      <vt:lpstr>幻灯片 8</vt:lpstr>
      <vt:lpstr>WHAT DO WE EXPECT FROM BYU</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BYU-SCUT EXCHANGING PROGRAME</dc:title>
  <dc:creator>Wang Chengcheng</dc:creator>
  <cp:lastModifiedBy>acer</cp:lastModifiedBy>
  <cp:revision>31</cp:revision>
  <dcterms:created xsi:type="dcterms:W3CDTF">2014-04-28T12:39:50Z</dcterms:created>
  <dcterms:modified xsi:type="dcterms:W3CDTF">2014-04-30T14:02:13Z</dcterms:modified>
</cp:coreProperties>
</file>