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8" r:id="rId3"/>
    <p:sldId id="270" r:id="rId4"/>
    <p:sldId id="260" r:id="rId5"/>
    <p:sldId id="261" r:id="rId6"/>
    <p:sldId id="262" r:id="rId7"/>
    <p:sldId id="271" r:id="rId8"/>
    <p:sldId id="266" r:id="rId9"/>
    <p:sldId id="264" r:id="rId10"/>
    <p:sldId id="265" r:id="rId11"/>
    <p:sldId id="275" r:id="rId12"/>
    <p:sldId id="272" r:id="rId13"/>
    <p:sldId id="273" r:id="rId14"/>
    <p:sldId id="274" r:id="rId15"/>
    <p:sldId id="276" r:id="rId16"/>
    <p:sldId id="267" r:id="rId17"/>
    <p:sldId id="268" r:id="rId18"/>
    <p:sldId id="269" r:id="rId19"/>
    <p:sldId id="277" r:id="rId20"/>
    <p:sldId id="278" r:id="rId21"/>
    <p:sldId id="279" r:id="rId22"/>
    <p:sldId id="280" r:id="rId23"/>
    <p:sldId id="25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96" y="-3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F8C7B-6469-4C09-B656-1CDC8370A0AF}" type="datetimeFigureOut">
              <a:rPr lang="zh-CN" altLang="en-US" smtClean="0"/>
              <a:t>2014/5/1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F40F9-2D52-495A-AFA8-20C53CF66B6A}" type="slidenum">
              <a:rPr lang="zh-CN" altLang="en-US" smtClean="0"/>
              <a:t>‹#›</a:t>
            </a:fld>
            <a:endParaRPr lang="zh-CN" altLang="en-US"/>
          </a:p>
        </p:txBody>
      </p:sp>
    </p:spTree>
    <p:extLst>
      <p:ext uri="{BB962C8B-B14F-4D97-AF65-F5344CB8AC3E}">
        <p14:creationId xmlns:p14="http://schemas.microsoft.com/office/powerpoint/2010/main" val="1674148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rriottschool.byu.edu/bsacc/studentlife/ba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marriottschool.byu.edu/wso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Word_of_Wisdom" TargetMode="External"/><Relationship Id="rId13" Type="http://schemas.openxmlformats.org/officeDocument/2006/relationships/hyperlink" Target="http://byusportscamps.com/camps/cheer-and-dance" TargetMode="External"/><Relationship Id="rId18" Type="http://schemas.openxmlformats.org/officeDocument/2006/relationships/hyperlink" Target="http://byusportscamps.com/camps/girls-basketball" TargetMode="External"/><Relationship Id="rId26" Type="http://schemas.openxmlformats.org/officeDocument/2006/relationships/hyperlink" Target="http://byusportscamps.com/camps/swimming" TargetMode="External"/><Relationship Id="rId3" Type="http://schemas.openxmlformats.org/officeDocument/2006/relationships/hyperlink" Target="https://marriottschool.byu.edu/bsacc/studentlife/bap" TargetMode="External"/><Relationship Id="rId21" Type="http://schemas.openxmlformats.org/officeDocument/2006/relationships/hyperlink" Target="http://byusportscamps.com/camps/lacrosse" TargetMode="External"/><Relationship Id="rId7" Type="http://schemas.openxmlformats.org/officeDocument/2006/relationships/hyperlink" Target="http://en.wikipedia.org/wiki/Law_of_chastity" TargetMode="External"/><Relationship Id="rId12" Type="http://schemas.openxmlformats.org/officeDocument/2006/relationships/hyperlink" Target="http://byusportscamps.com/camps/boys-basketball" TargetMode="External"/><Relationship Id="rId17" Type="http://schemas.openxmlformats.org/officeDocument/2006/relationships/hyperlink" Target="http://byusportscamps.com/camps/football" TargetMode="External"/><Relationship Id="rId25" Type="http://schemas.openxmlformats.org/officeDocument/2006/relationships/hyperlink" Target="http://byusportscamps.com/camps/speed-and-power" TargetMode="External"/><Relationship Id="rId2" Type="http://schemas.openxmlformats.org/officeDocument/2006/relationships/slide" Target="../slides/slide22.xml"/><Relationship Id="rId16" Type="http://schemas.openxmlformats.org/officeDocument/2006/relationships/hyperlink" Target="http://byusportscamps.com/camps/fathers-and-sons" TargetMode="External"/><Relationship Id="rId20" Type="http://schemas.openxmlformats.org/officeDocument/2006/relationships/hyperlink" Target="http://byusportscamps.com/camps/gymnastics" TargetMode="External"/><Relationship Id="rId29" Type="http://schemas.openxmlformats.org/officeDocument/2006/relationships/hyperlink" Target="http://byusportscamps.com/camps/volleyball" TargetMode="External"/><Relationship Id="rId1" Type="http://schemas.openxmlformats.org/officeDocument/2006/relationships/notesMaster" Target="../notesMasters/notesMaster1.xml"/><Relationship Id="rId6" Type="http://schemas.openxmlformats.org/officeDocument/2006/relationships/hyperlink" Target="http://en.wikipedia.org/wiki/Dress_code" TargetMode="External"/><Relationship Id="rId11" Type="http://schemas.openxmlformats.org/officeDocument/2006/relationships/hyperlink" Target="http://byusportscamps.com/camps/baseball" TargetMode="External"/><Relationship Id="rId24" Type="http://schemas.openxmlformats.org/officeDocument/2006/relationships/hyperlink" Target="http://byusportscamps.com/camps/softball" TargetMode="External"/><Relationship Id="rId5" Type="http://schemas.openxmlformats.org/officeDocument/2006/relationships/hyperlink" Target="http://en.wikipedia.org/wiki/Academic_honesty" TargetMode="External"/><Relationship Id="rId15" Type="http://schemas.openxmlformats.org/officeDocument/2006/relationships/hyperlink" Target="http://byusportscamps.com/camps/diving" TargetMode="External"/><Relationship Id="rId23" Type="http://schemas.openxmlformats.org/officeDocument/2006/relationships/hyperlink" Target="http://byusportscamps.com/camps/soccer" TargetMode="External"/><Relationship Id="rId28" Type="http://schemas.openxmlformats.org/officeDocument/2006/relationships/hyperlink" Target="http://byusportscamps.com/camps/track-and-field" TargetMode="External"/><Relationship Id="rId10" Type="http://schemas.openxmlformats.org/officeDocument/2006/relationships/hyperlink" Target="http://en.wikipedia.org/wiki/Missionary_(LDS_Church)" TargetMode="External"/><Relationship Id="rId19" Type="http://schemas.openxmlformats.org/officeDocument/2006/relationships/hyperlink" Target="http://byusportscamps.com/camps/golf" TargetMode="External"/><Relationship Id="rId4" Type="http://schemas.openxmlformats.org/officeDocument/2006/relationships/hyperlink" Target="http://en.wikipedia.org/wiki/Brigham_Young_University_Honor_Code" TargetMode="External"/><Relationship Id="rId9" Type="http://schemas.openxmlformats.org/officeDocument/2006/relationships/hyperlink" Target="http://en.wikipedia.org/wiki/Brigham_Young_University" TargetMode="External"/><Relationship Id="rId14" Type="http://schemas.openxmlformats.org/officeDocument/2006/relationships/hyperlink" Target="http://byusportscamps.com/camps/cubs-camps" TargetMode="External"/><Relationship Id="rId22" Type="http://schemas.openxmlformats.org/officeDocument/2006/relationships/hyperlink" Target="http://byusportscamps.com/camps/rugby" TargetMode="External"/><Relationship Id="rId27" Type="http://schemas.openxmlformats.org/officeDocument/2006/relationships/hyperlink" Target="http://byusportscamps.com/camps/tennis" TargetMode="External"/><Relationship Id="rId30" Type="http://schemas.openxmlformats.org/officeDocument/2006/relationships/hyperlink" Target="http://byusportscamps.com/camps/cross-countr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We are interested in the </a:t>
            </a:r>
            <a:r>
              <a:rPr lang="en-US" sz="1200" b="1" i="0" u="none" strike="noStrike" kern="1200" cap="all" dirty="0" smtClean="0">
                <a:solidFill>
                  <a:schemeClr val="tx1"/>
                </a:solidFill>
                <a:latin typeface="+mn-lt"/>
                <a:ea typeface="+mn-ea"/>
                <a:cs typeface="+mn-cs"/>
                <a:hlinkClick r:id="rId3"/>
              </a:rPr>
              <a:t>Marriott School of Management </a:t>
            </a:r>
            <a:r>
              <a:rPr lang="en-US" sz="1200" b="0" i="0" kern="1200" baseline="0" dirty="0" smtClean="0">
                <a:solidFill>
                  <a:schemeClr val="tx1"/>
                </a:solidFill>
                <a:latin typeface="+mn-lt"/>
                <a:ea typeface="+mn-ea"/>
                <a:cs typeface="+mn-cs"/>
              </a:rPr>
              <a:t>which</a:t>
            </a:r>
            <a:r>
              <a:rPr lang="en-US" sz="1200" b="0" i="0" kern="1200" dirty="0" smtClean="0">
                <a:solidFill>
                  <a:schemeClr val="tx1"/>
                </a:solidFill>
                <a:latin typeface="+mn-lt"/>
                <a:ea typeface="+mn-ea"/>
                <a:cs typeface="+mn-cs"/>
              </a:rPr>
              <a:t> has nationally recognized programs in accounting, business management, public management, information systems, and entrepreneurship. </a:t>
            </a:r>
            <a:endParaRPr lang="en-US" sz="1200" b="1" i="0" u="none" strike="noStrike" kern="1200" cap="all"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a:t>
            </a:r>
            <a:r>
              <a:rPr lang="en-US" sz="1200" b="0" i="0" kern="1200" baseline="0" dirty="0" smtClean="0">
                <a:solidFill>
                  <a:schemeClr val="tx1"/>
                </a:solidFill>
                <a:latin typeface="+mn-lt"/>
                <a:ea typeface="+mn-ea"/>
                <a:cs typeface="+mn-cs"/>
              </a:rPr>
              <a:t> we want to exchange of students to </a:t>
            </a:r>
            <a:r>
              <a:rPr lang="en-US" sz="1200" b="1" i="0" u="none" strike="noStrike" kern="1200" cap="all" dirty="0" smtClean="0">
                <a:solidFill>
                  <a:schemeClr val="tx1"/>
                </a:solidFill>
                <a:latin typeface="+mn-lt"/>
                <a:ea typeface="+mn-ea"/>
                <a:cs typeface="+mn-cs"/>
                <a:hlinkClick r:id="rId3"/>
              </a:rPr>
              <a:t>School of Accountancy</a:t>
            </a:r>
            <a:r>
              <a:rPr lang="en-US" sz="1200" b="0" i="0" kern="1200" baseline="0" dirty="0" smtClean="0">
                <a:solidFill>
                  <a:schemeClr val="tx1"/>
                </a:solidFill>
                <a:latin typeface="+mn-lt"/>
                <a:ea typeface="+mn-ea"/>
                <a:cs typeface="+mn-cs"/>
              </a:rPr>
              <a:t> an </a:t>
            </a:r>
            <a:r>
              <a:rPr lang="en-US" sz="1200" b="1" i="0" u="none" strike="noStrike" kern="1200" cap="all" dirty="0" smtClean="0">
                <a:solidFill>
                  <a:schemeClr val="tx1"/>
                </a:solidFill>
                <a:latin typeface="+mn-lt"/>
                <a:ea typeface="+mn-ea"/>
                <a:cs typeface="+mn-cs"/>
                <a:hlinkClick r:id="rId3"/>
              </a:rPr>
              <a:t>School of Finance</a:t>
            </a:r>
            <a:r>
              <a:rPr lang="en-US" sz="1200" b="0" i="0" kern="1200" baseline="0" dirty="0" smtClean="0">
                <a:solidFill>
                  <a:schemeClr val="tx1"/>
                </a:solidFill>
                <a:latin typeface="+mn-lt"/>
                <a:ea typeface="+mn-ea"/>
                <a:cs typeface="+mn-cs"/>
              </a:rPr>
              <a:t>.</a:t>
            </a:r>
          </a:p>
          <a:p>
            <a:r>
              <a:rPr lang="en-US" sz="1200" b="0" i="0" kern="1200" baseline="0" dirty="0" smtClean="0">
                <a:solidFill>
                  <a:schemeClr val="tx1"/>
                </a:solidFill>
                <a:latin typeface="+mn-lt"/>
                <a:ea typeface="+mn-ea"/>
                <a:cs typeface="+mn-cs"/>
              </a:rPr>
              <a:t>As we all know, SOA which is school of accountancy ranks 1</a:t>
            </a:r>
            <a:r>
              <a:rPr lang="en-US" sz="1200" b="0" i="0" kern="1200" baseline="30000" dirty="0" smtClean="0">
                <a:solidFill>
                  <a:schemeClr val="tx1"/>
                </a:solidFill>
                <a:latin typeface="+mn-lt"/>
                <a:ea typeface="+mn-ea"/>
                <a:cs typeface="+mn-cs"/>
              </a:rPr>
              <a:t>st</a:t>
            </a:r>
            <a:r>
              <a:rPr lang="en-US" sz="1200" b="0" i="0" kern="1200" baseline="0" dirty="0" smtClean="0">
                <a:solidFill>
                  <a:schemeClr val="tx1"/>
                </a:solidFill>
                <a:latin typeface="+mn-lt"/>
                <a:ea typeface="+mn-ea"/>
                <a:cs typeface="+mn-cs"/>
              </a:rPr>
              <a:t> and SOF ranks 21</a:t>
            </a:r>
            <a:r>
              <a:rPr lang="en-US" sz="1200" b="0" i="0" kern="1200" baseline="30000" dirty="0" smtClean="0">
                <a:solidFill>
                  <a:schemeClr val="tx1"/>
                </a:solidFill>
                <a:latin typeface="+mn-lt"/>
                <a:ea typeface="+mn-ea"/>
                <a:cs typeface="+mn-cs"/>
              </a:rPr>
              <a:t>st</a:t>
            </a:r>
            <a:r>
              <a:rPr lang="en-US" sz="1200" b="0" i="0" kern="1200" baseline="0" dirty="0" smtClean="0">
                <a:solidFill>
                  <a:schemeClr val="tx1"/>
                </a:solidFill>
                <a:latin typeface="+mn-lt"/>
                <a:ea typeface="+mn-ea"/>
                <a:cs typeface="+mn-cs"/>
              </a:rPr>
              <a:t> according to Wall Street Journal 2010. There are 2 excellent clubs in SOA</a:t>
            </a:r>
            <a:r>
              <a:rPr lang="en-US" sz="1200" b="0" i="0" kern="1200" baseline="0" dirty="0" smtClean="0">
                <a:solidFill>
                  <a:schemeClr val="tx1"/>
                </a:solidFill>
                <a:latin typeface="+mn-lt"/>
                <a:ea typeface="+mn-ea"/>
                <a:cs typeface="+mn-cs"/>
                <a:hlinkClick r:id="rId3"/>
              </a:rPr>
              <a:t>—</a:t>
            </a:r>
            <a:r>
              <a:rPr lang="en-US" sz="1200" b="0" i="0" kern="1200" baseline="0" dirty="0" smtClean="0">
                <a:solidFill>
                  <a:schemeClr val="tx1"/>
                </a:solidFill>
                <a:latin typeface="+mn-lt"/>
                <a:ea typeface="+mn-ea"/>
                <a:cs typeface="+mn-cs"/>
              </a:rPr>
              <a:t>BAP and WSOA. </a:t>
            </a:r>
            <a:endParaRPr lang="en-US" sz="1200" b="1" i="0" u="none" strike="noStrike" kern="1200" cap="all" dirty="0" smtClean="0">
              <a:solidFill>
                <a:schemeClr val="tx1"/>
              </a:solidFill>
              <a:latin typeface="+mn-lt"/>
              <a:ea typeface="+mn-ea"/>
              <a:cs typeface="+mn-cs"/>
              <a:hlinkClick r:id="rId3"/>
            </a:endParaRPr>
          </a:p>
          <a:p>
            <a:r>
              <a:rPr lang="en-US" sz="1200" b="1" i="0" u="none" strike="noStrike" kern="1200" cap="all" dirty="0" smtClean="0">
                <a:solidFill>
                  <a:schemeClr val="tx1"/>
                </a:solidFill>
                <a:latin typeface="+mn-lt"/>
                <a:ea typeface="+mn-ea"/>
                <a:cs typeface="+mn-cs"/>
                <a:hlinkClick r:id="rId3"/>
              </a:rPr>
              <a:t>1.Alpha Psi (BAP)</a:t>
            </a:r>
            <a:endParaRPr lang="en-US" sz="1200" b="1" i="0" u="none" strike="noStrike" kern="1200" cap="all"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 a fraternity offers an opportunity for accounting students to attend weekly lectures by outstanding speakers on subjects which are relevant to today’s accountant and business leader.</a:t>
            </a:r>
            <a:endParaRPr lang="en-US" sz="1200" b="1" i="0" kern="1200" cap="all" dirty="0" smtClean="0">
              <a:solidFill>
                <a:schemeClr val="tx1"/>
              </a:solidFill>
              <a:latin typeface="+mn-lt"/>
              <a:ea typeface="+mn-ea"/>
              <a:cs typeface="+mn-cs"/>
            </a:endParaRPr>
          </a:p>
          <a:p>
            <a:r>
              <a:rPr lang="en-US" sz="1200" b="1" i="0" u="none" strike="noStrike" kern="1200" cap="all" dirty="0" smtClean="0">
                <a:solidFill>
                  <a:schemeClr val="tx1"/>
                </a:solidFill>
                <a:latin typeface="+mn-lt"/>
                <a:ea typeface="+mn-ea"/>
                <a:cs typeface="+mn-cs"/>
                <a:hlinkClick r:id="rId4"/>
              </a:rPr>
              <a:t>2.Women in the SOA (WSOA)</a:t>
            </a:r>
            <a:endParaRPr lang="en-US" sz="1200" b="1" i="0" u="none" strike="noStrike" kern="1200" cap="all" dirty="0" smtClean="0">
              <a:solidFill>
                <a:schemeClr val="tx1"/>
              </a:solidFill>
              <a:latin typeface="+mn-lt"/>
              <a:ea typeface="+mn-ea"/>
              <a:cs typeface="+mn-cs"/>
            </a:endParaRPr>
          </a:p>
          <a:p>
            <a:r>
              <a:rPr lang="en-US" sz="1200" b="0" i="0" u="none" strike="noStrike" kern="1200" cap="all" dirty="0" smtClean="0">
                <a:solidFill>
                  <a:schemeClr val="tx1"/>
                </a:solidFill>
                <a:latin typeface="+mn-lt"/>
                <a:ea typeface="+mn-ea"/>
                <a:cs typeface="+mn-cs"/>
              </a:rPr>
              <a:t>P</a:t>
            </a:r>
            <a:r>
              <a:rPr lang="en-US" sz="1200" b="0" i="0" kern="1200" dirty="0" smtClean="0">
                <a:solidFill>
                  <a:schemeClr val="tx1"/>
                </a:solidFill>
                <a:latin typeface="+mn-lt"/>
                <a:ea typeface="+mn-ea"/>
                <a:cs typeface="+mn-cs"/>
              </a:rPr>
              <a:t>rovides</a:t>
            </a:r>
            <a:r>
              <a:rPr lang="en-US" sz="1200" b="0" i="0" kern="1200" baseline="0" dirty="0" smtClean="0">
                <a:solidFill>
                  <a:schemeClr val="tx1"/>
                </a:solidFill>
                <a:latin typeface="+mn-lt"/>
                <a:ea typeface="+mn-ea"/>
                <a:cs typeface="+mn-cs"/>
              </a:rPr>
              <a:t> women in the SOA with career options tailored to their individual needs.</a:t>
            </a:r>
            <a:endParaRPr lang="en-US" sz="1200" b="1" i="0" u="none" strike="noStrike" kern="1200" cap="all"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Besides, there is a well known professor, Robert Gardner who was recently honored with the prestigious 2013 Outstanding Educator award from the Utah Association of Certified Public Accountants.</a:t>
            </a:r>
          </a:p>
          <a:p>
            <a:r>
              <a:rPr lang="en-US" sz="1200" b="0" i="0" kern="1200" dirty="0" smtClean="0">
                <a:solidFill>
                  <a:schemeClr val="tx1"/>
                </a:solidFill>
                <a:latin typeface="+mn-lt"/>
                <a:ea typeface="+mn-ea"/>
                <a:cs typeface="+mn-cs"/>
              </a:rPr>
              <a:t>“Bob has an incredible knowledge of the tax code and a penchant for teaching students how to research and think critically,” says Jeff </a:t>
            </a:r>
            <a:r>
              <a:rPr lang="en-US" sz="1200" b="0" i="0" kern="1200" dirty="0" err="1" smtClean="0">
                <a:solidFill>
                  <a:schemeClr val="tx1"/>
                </a:solidFill>
                <a:latin typeface="+mn-lt"/>
                <a:ea typeface="+mn-ea"/>
                <a:cs typeface="+mn-cs"/>
              </a:rPr>
              <a:t>Wilks</a:t>
            </a:r>
            <a:r>
              <a:rPr lang="en-US" sz="1200" b="0" i="0" kern="1200" dirty="0" smtClean="0">
                <a:solidFill>
                  <a:schemeClr val="tx1"/>
                </a:solidFill>
                <a:latin typeface="+mn-lt"/>
                <a:ea typeface="+mn-ea"/>
                <a:cs typeface="+mn-cs"/>
              </a:rPr>
              <a:t>, School of Accountancy director.</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He received the Marriott School’s Outstanding Faculty award in 2001 and served as the director of the School of Accountancy from 1996–2002. Outside of academia, Gardner received the 2006 Outstanding Service award from the American Taxation Association and served as a member of the American Accounting Association Council and the National Tax Academic Advisory Boards for Ernst &amp; Young and Deloitte &amp; </a:t>
            </a:r>
            <a:r>
              <a:rPr lang="en-US" sz="1200" b="0" i="0" kern="1200" dirty="0" err="1" smtClean="0">
                <a:solidFill>
                  <a:schemeClr val="tx1"/>
                </a:solidFill>
                <a:latin typeface="+mn-lt"/>
                <a:ea typeface="+mn-ea"/>
                <a:cs typeface="+mn-cs"/>
              </a:rPr>
              <a:t>Touche</a:t>
            </a:r>
            <a:r>
              <a:rPr lang="en-US" sz="1200" b="0" i="0" kern="1200" dirty="0" smtClean="0">
                <a:solidFill>
                  <a:schemeClr val="tx1"/>
                </a:solidFill>
                <a:latin typeface="+mn-lt"/>
                <a:ea typeface="+mn-ea"/>
                <a:cs typeface="+mn-cs"/>
              </a:rPr>
              <a:t>.</a:t>
            </a:r>
          </a:p>
          <a:p>
            <a:endParaRPr lang="en-US" sz="1200" b="1" i="0" kern="1200" cap="all"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BC8BB99-AEFD-4DDB-814E-DB5CB0BCAFAA}"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Next</a:t>
            </a:r>
            <a:r>
              <a:rPr lang="en-US" altLang="zh-CN" baseline="0" dirty="0" smtClean="0"/>
              <a:t> let’s talk about the courses that we are interested in.</a:t>
            </a:r>
          </a:p>
          <a:p>
            <a:r>
              <a:rPr lang="en-US" altLang="zh-CN" baseline="0" dirty="0" smtClean="0"/>
              <a:t>FINANCIAL MANAGEMENT is a classic and fundamental course in every accounting department. As it provides the core methodologies in accounting field, whether a student fully masters this course determine his or her competency in this field. So we SCUT SOA would like to suggest us students to select your Financial Management and benefit from your way of teaching.</a:t>
            </a:r>
          </a:p>
          <a:p>
            <a:endParaRPr lang="en-US" altLang="zh-CN" baseline="0" dirty="0" smtClean="0"/>
          </a:p>
          <a:p>
            <a:r>
              <a:rPr lang="en-US" altLang="zh-CN" baseline="0" dirty="0" smtClean="0"/>
              <a:t>Analyses for investment bankers is also an appealing course. Needless to say, US financial market is the most </a:t>
            </a:r>
          </a:p>
          <a:p>
            <a:r>
              <a:rPr lang="en-US" altLang="zh-CN" baseline="0" dirty="0" smtClean="0"/>
              <a:t>mature one around the globe…   </a:t>
            </a:r>
            <a:endParaRPr lang="zh-CN" altLang="en-US" dirty="0"/>
          </a:p>
        </p:txBody>
      </p:sp>
      <p:sp>
        <p:nvSpPr>
          <p:cNvPr id="4" name="灯片编号占位符 3"/>
          <p:cNvSpPr>
            <a:spLocks noGrp="1"/>
          </p:cNvSpPr>
          <p:nvPr>
            <p:ph type="sldNum" sz="quarter" idx="10"/>
          </p:nvPr>
        </p:nvSpPr>
        <p:spPr/>
        <p:txBody>
          <a:bodyPr/>
          <a:lstStyle/>
          <a:p>
            <a:fld id="{FBC8BB99-AEFD-4DDB-814E-DB5CB0BCAFAA}" type="slidenum">
              <a:rPr lang="zh-CN" altLang="en-US" smtClean="0"/>
              <a:pPr/>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i="0" u="none" strike="noStrike" kern="1200" cap="all" dirty="0" smtClean="0">
                <a:solidFill>
                  <a:schemeClr val="tx1"/>
                </a:solidFill>
                <a:latin typeface="+mn-lt"/>
                <a:ea typeface="+mn-ea"/>
                <a:cs typeface="+mn-cs"/>
                <a:hlinkClick r:id="rId3"/>
              </a:rPr>
              <a:t>Food:</a:t>
            </a:r>
            <a:r>
              <a:rPr lang="fr-FR" sz="1200" b="0" i="0" kern="1200" dirty="0" smtClean="0">
                <a:solidFill>
                  <a:schemeClr val="tx1"/>
                </a:solidFill>
                <a:latin typeface="+mn-lt"/>
                <a:ea typeface="+mn-ea"/>
                <a:cs typeface="+mn-cs"/>
              </a:rPr>
              <a:t>Chef de Cuisine:Adam Jones</a:t>
            </a:r>
          </a:p>
          <a:p>
            <a:r>
              <a:rPr lang="en-US" sz="1200" b="1" i="0" u="none" strike="noStrike" kern="1200" cap="all" dirty="0" smtClean="0">
                <a:solidFill>
                  <a:schemeClr val="tx1"/>
                </a:solidFill>
                <a:latin typeface="+mn-lt"/>
                <a:ea typeface="+mn-ea"/>
                <a:cs typeface="+mn-cs"/>
                <a:hlinkClick r:id="rId3"/>
              </a:rPr>
              <a:t>Rules: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BYU students are required to follow an </a:t>
            </a:r>
            <a:r>
              <a:rPr lang="en-US" sz="1200" b="0" i="0" u="none" strike="noStrike" kern="1200" dirty="0" smtClean="0">
                <a:solidFill>
                  <a:schemeClr val="tx1"/>
                </a:solidFill>
                <a:latin typeface="+mn-lt"/>
                <a:ea typeface="+mn-ea"/>
                <a:cs typeface="+mn-cs"/>
                <a:hlinkClick r:id="rId4" tooltip="Brigham Young University Honor Code"/>
              </a:rPr>
              <a:t>honor code</a:t>
            </a:r>
            <a:r>
              <a:rPr lang="en-US" sz="1200" b="0" i="0" kern="1200" dirty="0" smtClean="0">
                <a:solidFill>
                  <a:schemeClr val="tx1"/>
                </a:solidFill>
                <a:latin typeface="+mn-lt"/>
                <a:ea typeface="+mn-ea"/>
                <a:cs typeface="+mn-cs"/>
              </a:rPr>
              <a:t>, which mandates behavior in line with LDS teachings (e.g., </a:t>
            </a:r>
            <a:r>
              <a:rPr lang="en-US" sz="1200" b="0" i="0" u="none" strike="noStrike" kern="1200" dirty="0" smtClean="0">
                <a:solidFill>
                  <a:schemeClr val="tx1"/>
                </a:solidFill>
                <a:latin typeface="+mn-lt"/>
                <a:ea typeface="+mn-ea"/>
                <a:cs typeface="+mn-cs"/>
                <a:hlinkClick r:id="rId5" tooltip="Academic honesty"/>
              </a:rPr>
              <a:t>academic honesty</a:t>
            </a:r>
            <a:r>
              <a:rPr lang="en-US" sz="1200" b="0" i="0" kern="1200" dirty="0" smtClean="0">
                <a:solidFill>
                  <a:schemeClr val="tx1"/>
                </a:solidFill>
                <a:latin typeface="+mn-lt"/>
                <a:ea typeface="+mn-ea"/>
                <a:cs typeface="+mn-cs"/>
              </a:rPr>
              <a:t>, adherence to </a:t>
            </a:r>
            <a:r>
              <a:rPr lang="en-US" sz="1200" b="0" i="0" u="none" strike="noStrike" kern="1200" dirty="0" smtClean="0">
                <a:solidFill>
                  <a:schemeClr val="tx1"/>
                </a:solidFill>
                <a:latin typeface="+mn-lt"/>
                <a:ea typeface="+mn-ea"/>
                <a:cs typeface="+mn-cs"/>
                <a:hlinkClick r:id="rId6" tooltip="Dress code"/>
              </a:rPr>
              <a:t>dress and grooming standards</a:t>
            </a:r>
            <a:r>
              <a:rPr lang="en-US" sz="1200" b="0" i="0" kern="1200" dirty="0" smtClean="0">
                <a:solidFill>
                  <a:schemeClr val="tx1"/>
                </a:solidFill>
                <a:latin typeface="+mn-lt"/>
                <a:ea typeface="+mn-ea"/>
                <a:cs typeface="+mn-cs"/>
              </a:rPr>
              <a:t>, and abstinence from </a:t>
            </a:r>
            <a:r>
              <a:rPr lang="en-US" sz="1200" b="0" i="0" u="none" strike="noStrike" kern="1200" dirty="0" smtClean="0">
                <a:solidFill>
                  <a:schemeClr val="tx1"/>
                </a:solidFill>
                <a:latin typeface="+mn-lt"/>
                <a:ea typeface="+mn-ea"/>
                <a:cs typeface="+mn-cs"/>
                <a:hlinkClick r:id="rId7" tooltip="Law of chastity"/>
              </a:rPr>
              <a:t>extramarital sex</a:t>
            </a:r>
            <a:r>
              <a:rPr lang="en-US" sz="1200" b="0" i="0" kern="1200" dirty="0" smtClean="0">
                <a:solidFill>
                  <a:schemeClr val="tx1"/>
                </a:solidFill>
                <a:latin typeface="+mn-lt"/>
                <a:ea typeface="+mn-ea"/>
                <a:cs typeface="+mn-cs"/>
              </a:rPr>
              <a:t> and from </a:t>
            </a:r>
            <a:r>
              <a:rPr lang="en-US" sz="1200" b="0" i="0" u="none" strike="noStrike" kern="1200" dirty="0" smtClean="0">
                <a:solidFill>
                  <a:schemeClr val="tx1"/>
                </a:solidFill>
                <a:latin typeface="+mn-lt"/>
                <a:ea typeface="+mn-ea"/>
                <a:cs typeface="+mn-cs"/>
                <a:hlinkClick r:id="rId8" tooltip="Word of Wisdom"/>
              </a:rPr>
              <a:t>the consumption of drugs and alcohol</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9"/>
              </a:rPr>
              <a:t>[12]</a:t>
            </a:r>
            <a:r>
              <a:rPr lang="en-US" sz="1200" b="0" i="0" kern="1200" dirty="0" smtClean="0">
                <a:solidFill>
                  <a:schemeClr val="tx1"/>
                </a:solidFill>
                <a:latin typeface="+mn-lt"/>
                <a:ea typeface="+mn-ea"/>
                <a:cs typeface="+mn-cs"/>
              </a:rPr>
              <a:t> Many students (78% of men, 10% of women) take a two-year hiatus from their studies at some point to serve as </a:t>
            </a:r>
            <a:r>
              <a:rPr lang="en-US" sz="1200" b="0" i="0" u="none" strike="noStrike" kern="1200" dirty="0" smtClean="0">
                <a:solidFill>
                  <a:schemeClr val="tx1"/>
                </a:solidFill>
                <a:latin typeface="+mn-lt"/>
                <a:ea typeface="+mn-ea"/>
                <a:cs typeface="+mn-cs"/>
                <a:hlinkClick r:id="rId10" tooltip="Missionary (LDS Church)"/>
              </a:rPr>
              <a:t>Mormon missionaries</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9"/>
              </a:rPr>
              <a:t>[13][</a:t>
            </a:r>
            <a:endParaRPr lang="en-US" sz="1200" b="0" i="0" u="none" strike="noStrike" kern="1200" baseline="30000" dirty="0" smtClean="0">
              <a:solidFill>
                <a:schemeClr val="tx1"/>
              </a:solidFill>
              <a:latin typeface="+mn-lt"/>
              <a:ea typeface="+mn-ea"/>
              <a:cs typeface="+mn-cs"/>
            </a:endParaRPr>
          </a:p>
          <a:p>
            <a:pPr marL="0" algn="l" defTabSz="914400" rtl="0" eaLnBrk="1" fontAlgn="base" latinLnBrk="0" hangingPunct="1"/>
            <a:r>
              <a:rPr lang="en-US" altLang="zh-CN" sz="1200" b="1" i="0" u="none" strike="noStrike" kern="1200" cap="all" dirty="0" smtClean="0">
                <a:solidFill>
                  <a:schemeClr val="tx1"/>
                </a:solidFill>
                <a:latin typeface="+mn-lt"/>
                <a:ea typeface="+mn-ea"/>
                <a:cs typeface="+mn-cs"/>
                <a:hlinkClick r:id="rId3"/>
              </a:rPr>
              <a:t>Sports:</a:t>
            </a:r>
          </a:p>
          <a:p>
            <a:pPr marL="0" algn="l" defTabSz="914400" rtl="0" eaLnBrk="1" fontAlgn="base" latinLnBrk="0" hangingPunct="1"/>
            <a:r>
              <a:rPr lang="en-US" sz="1200" b="0" i="0" kern="1200" dirty="0" smtClean="0">
                <a:solidFill>
                  <a:schemeClr val="tx1"/>
                </a:solidFill>
                <a:latin typeface="+mn-lt"/>
                <a:ea typeface="+mn-ea"/>
                <a:cs typeface="+mn-cs"/>
                <a:hlinkClick r:id="rId11"/>
              </a:rPr>
              <a:t>Baseball</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2"/>
              </a:rPr>
              <a:t>Boys Basketball</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3"/>
              </a:rPr>
              <a:t>Cheer and Dance</a:t>
            </a:r>
            <a:r>
              <a:rPr 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4"/>
              </a:rPr>
              <a:t>Cubs Camps</a:t>
            </a:r>
            <a:r>
              <a:rPr lang="en-US" sz="1200" b="0" i="0" kern="1200" dirty="0" smtClean="0">
                <a:solidFill>
                  <a:schemeClr val="tx1"/>
                </a:solidFill>
                <a:latin typeface="+mn-lt"/>
                <a:ea typeface="+mn-ea"/>
                <a:cs typeface="+mn-cs"/>
                <a:hlinkClick r:id="rId15"/>
              </a:rPr>
              <a:t>, Diving</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6"/>
              </a:rPr>
              <a:t>Fathers and Sons</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17"/>
              </a:rPr>
              <a:t>Football</a:t>
            </a:r>
            <a:r>
              <a:rPr lang="en-US" sz="1200" b="0" i="0" kern="1200" dirty="0" smtClean="0">
                <a:solidFill>
                  <a:schemeClr val="tx1"/>
                </a:solidFill>
                <a:latin typeface="+mn-lt"/>
                <a:ea typeface="+mn-ea"/>
                <a:cs typeface="+mn-cs"/>
                <a:hlinkClick r:id="rId18"/>
              </a:rPr>
              <a:t>, Girls Basketball</a:t>
            </a:r>
            <a:r>
              <a:rPr lang="en-US" sz="1200" b="0" i="0" kern="1200" dirty="0" smtClean="0">
                <a:solidFill>
                  <a:schemeClr val="tx1"/>
                </a:solidFill>
                <a:latin typeface="+mn-lt"/>
                <a:ea typeface="+mn-ea"/>
                <a:cs typeface="+mn-cs"/>
                <a:hlinkClick r:id="rId19"/>
              </a:rPr>
              <a:t>, Golf</a:t>
            </a:r>
            <a:r>
              <a:rPr lang="en-US" sz="1200" b="0" i="0" kern="1200" dirty="0" smtClean="0">
                <a:solidFill>
                  <a:schemeClr val="tx1"/>
                </a:solidFill>
                <a:latin typeface="+mn-lt"/>
                <a:ea typeface="+mn-ea"/>
                <a:cs typeface="+mn-cs"/>
                <a:hlinkClick r:id="rId20"/>
              </a:rPr>
              <a:t>, Gymnastics</a:t>
            </a:r>
            <a:r>
              <a:rPr lang="en-US" sz="1200" b="0" i="0" kern="1200" dirty="0" smtClean="0">
                <a:solidFill>
                  <a:schemeClr val="tx1"/>
                </a:solidFill>
                <a:latin typeface="+mn-lt"/>
                <a:ea typeface="+mn-ea"/>
                <a:cs typeface="+mn-cs"/>
                <a:hlinkClick r:id="rId21"/>
              </a:rPr>
              <a:t>, Lacrosse</a:t>
            </a:r>
            <a:r>
              <a:rPr lang="en-US" sz="1200" b="0" i="0" kern="1200" dirty="0" smtClean="0">
                <a:solidFill>
                  <a:schemeClr val="tx1"/>
                </a:solidFill>
                <a:latin typeface="+mn-lt"/>
                <a:ea typeface="+mn-ea"/>
                <a:cs typeface="+mn-cs"/>
                <a:hlinkClick r:id="rId22"/>
              </a:rPr>
              <a:t>, Rugby</a:t>
            </a:r>
            <a:r>
              <a:rPr lang="en-US" sz="1200" b="0" i="0" kern="1200" dirty="0" smtClean="0">
                <a:solidFill>
                  <a:schemeClr val="tx1"/>
                </a:solidFill>
                <a:latin typeface="+mn-lt"/>
                <a:ea typeface="+mn-ea"/>
                <a:cs typeface="+mn-cs"/>
                <a:hlinkClick r:id="rId23"/>
              </a:rPr>
              <a:t>, Soccer</a:t>
            </a:r>
            <a:r>
              <a:rPr lang="en-US" sz="1200" b="0" i="0" kern="1200" dirty="0" smtClean="0">
                <a:solidFill>
                  <a:schemeClr val="tx1"/>
                </a:solidFill>
                <a:latin typeface="+mn-lt"/>
                <a:ea typeface="+mn-ea"/>
                <a:cs typeface="+mn-cs"/>
                <a:hlinkClick r:id="rId24"/>
              </a:rPr>
              <a:t>, Softball</a:t>
            </a:r>
            <a:r>
              <a:rPr lang="en-US" sz="1200" b="0" i="0" kern="1200" dirty="0" smtClean="0">
                <a:solidFill>
                  <a:schemeClr val="tx1"/>
                </a:solidFill>
                <a:latin typeface="+mn-lt"/>
                <a:ea typeface="+mn-ea"/>
                <a:cs typeface="+mn-cs"/>
                <a:hlinkClick r:id="rId25"/>
              </a:rPr>
              <a:t>, Speed and Power</a:t>
            </a:r>
            <a:r>
              <a:rPr lang="en-US" sz="1200" b="0" i="0" kern="1200" dirty="0" smtClean="0">
                <a:solidFill>
                  <a:schemeClr val="tx1"/>
                </a:solidFill>
                <a:latin typeface="+mn-lt"/>
                <a:ea typeface="+mn-ea"/>
                <a:cs typeface="+mn-cs"/>
                <a:hlinkClick r:id="rId26"/>
              </a:rPr>
              <a:t>, Swimming</a:t>
            </a:r>
            <a:r>
              <a:rPr lang="en-US" sz="1200" b="0" i="0" kern="1200" dirty="0" smtClean="0">
                <a:solidFill>
                  <a:schemeClr val="tx1"/>
                </a:solidFill>
                <a:latin typeface="+mn-lt"/>
                <a:ea typeface="+mn-ea"/>
                <a:cs typeface="+mn-cs"/>
                <a:hlinkClick r:id="rId27"/>
              </a:rPr>
              <a:t>, Tennis</a:t>
            </a:r>
            <a:r>
              <a:rPr lang="en-US" sz="1200" b="0" i="0" kern="1200" dirty="0" smtClean="0">
                <a:solidFill>
                  <a:schemeClr val="tx1"/>
                </a:solidFill>
                <a:latin typeface="+mn-lt"/>
                <a:ea typeface="+mn-ea"/>
                <a:cs typeface="+mn-cs"/>
                <a:hlinkClick r:id="rId28"/>
              </a:rPr>
              <a:t>, Track and Field</a:t>
            </a:r>
            <a:r>
              <a:rPr lang="en-US" sz="1200" b="0" i="0" kern="1200" dirty="0" smtClean="0">
                <a:solidFill>
                  <a:schemeClr val="tx1"/>
                </a:solidFill>
                <a:latin typeface="+mn-lt"/>
                <a:ea typeface="+mn-ea"/>
                <a:cs typeface="+mn-cs"/>
                <a:hlinkClick r:id="rId29"/>
              </a:rPr>
              <a:t>, Volleyball</a:t>
            </a:r>
            <a:endParaRPr lang="en-US" sz="1200" b="0" i="0" kern="1200" dirty="0" smtClean="0">
              <a:solidFill>
                <a:schemeClr val="tx1"/>
              </a:solidFill>
              <a:latin typeface="+mn-lt"/>
              <a:ea typeface="+mn-ea"/>
              <a:cs typeface="+mn-cs"/>
            </a:endParaRPr>
          </a:p>
          <a:p>
            <a:pPr marL="0" algn="l" defTabSz="914400" rtl="0" eaLnBrk="1" fontAlgn="base" latinLnBrk="0" hangingPunct="1"/>
            <a:r>
              <a:rPr lang="en-US" sz="1200" b="0" i="0" kern="1200" dirty="0" smtClean="0">
                <a:solidFill>
                  <a:schemeClr val="tx1"/>
                </a:solidFill>
                <a:latin typeface="+mn-lt"/>
                <a:ea typeface="+mn-ea"/>
                <a:cs typeface="+mn-cs"/>
              </a:rPr>
              <a:t>Say</a:t>
            </a:r>
            <a:r>
              <a:rPr lang="en-US" sz="1200" b="0" i="0" kern="1200" baseline="0" dirty="0" smtClean="0">
                <a:solidFill>
                  <a:schemeClr val="tx1"/>
                </a:solidFill>
                <a:latin typeface="+mn-lt"/>
                <a:ea typeface="+mn-ea"/>
                <a:cs typeface="+mn-cs"/>
              </a:rPr>
              <a:t> something about </a:t>
            </a:r>
            <a:r>
              <a:rPr lang="en-US" sz="1200" b="0" i="0" kern="1200" dirty="0" smtClean="0">
                <a:solidFill>
                  <a:schemeClr val="tx1"/>
                </a:solidFill>
                <a:latin typeface="+mn-lt"/>
                <a:ea typeface="+mn-ea"/>
                <a:cs typeface="+mn-cs"/>
                <a:hlinkClick r:id="rId30"/>
              </a:rPr>
              <a:t>Cross Country</a:t>
            </a:r>
            <a:endParaRPr lang="en-US" sz="1200" b="0" i="0" kern="1200" dirty="0" smtClean="0">
              <a:solidFill>
                <a:schemeClr val="tx1"/>
              </a:solidFill>
              <a:latin typeface="+mn-lt"/>
              <a:ea typeface="+mn-ea"/>
              <a:cs typeface="+mn-cs"/>
            </a:endParaRPr>
          </a:p>
          <a:p>
            <a:pPr fontAlgn="base"/>
            <a:r>
              <a:rPr lang="en-US" altLang="zh-CN" sz="1200" b="1" i="0" u="none" strike="noStrike" kern="1200" cap="all" dirty="0" smtClean="0">
                <a:solidFill>
                  <a:schemeClr val="tx1"/>
                </a:solidFill>
                <a:latin typeface="+mn-lt"/>
                <a:ea typeface="+mn-ea"/>
                <a:cs typeface="+mn-cs"/>
                <a:hlinkClick r:id="rId3"/>
              </a:rPr>
              <a:t>MUSEUM:</a:t>
            </a:r>
          </a:p>
          <a:p>
            <a:pPr fontAlgn="base"/>
            <a:r>
              <a:rPr lang="en-US" sz="1200" b="0" i="0" kern="1200" dirty="0" smtClean="0">
                <a:solidFill>
                  <a:schemeClr val="tx1"/>
                </a:solidFill>
                <a:latin typeface="+mn-lt"/>
                <a:ea typeface="+mn-ea"/>
                <a:cs typeface="+mn-cs"/>
              </a:rPr>
              <a:t>One of the largest and best-attended art museums in the Mountain West.</a:t>
            </a:r>
          </a:p>
          <a:p>
            <a:pPr fontAlgn="base"/>
            <a:r>
              <a:rPr lang="en-US" sz="1200" b="0" i="0" kern="1200" dirty="0" smtClean="0">
                <a:solidFill>
                  <a:schemeClr val="tx1"/>
                </a:solidFill>
                <a:latin typeface="+mn-lt"/>
                <a:ea typeface="+mn-ea"/>
                <a:cs typeface="+mn-cs"/>
              </a:rPr>
              <a:t>The Museum of Art was designed by Los Angeles architect James </a:t>
            </a:r>
            <a:r>
              <a:rPr lang="en-US" sz="1200" b="0" i="0" kern="1200" dirty="0" err="1" smtClean="0">
                <a:solidFill>
                  <a:schemeClr val="tx1"/>
                </a:solidFill>
                <a:latin typeface="+mn-lt"/>
                <a:ea typeface="+mn-ea"/>
                <a:cs typeface="+mn-cs"/>
              </a:rPr>
              <a:t>Langenheim</a:t>
            </a:r>
            <a:r>
              <a:rPr lang="en-US" sz="1200" b="0" i="0" kern="1200" dirty="0" smtClean="0">
                <a:solidFill>
                  <a:schemeClr val="tx1"/>
                </a:solidFill>
                <a:latin typeface="+mn-lt"/>
                <a:ea typeface="+mn-ea"/>
                <a:cs typeface="+mn-cs"/>
              </a:rPr>
              <a:t>. Former directors of lighting and design at the Metropolitan Museum of Art, </a:t>
            </a:r>
            <a:r>
              <a:rPr lang="en-US" sz="1200" b="0" i="0" kern="1200" dirty="0" err="1" smtClean="0">
                <a:solidFill>
                  <a:schemeClr val="tx1"/>
                </a:solidFill>
                <a:latin typeface="+mn-lt"/>
                <a:ea typeface="+mn-ea"/>
                <a:cs typeface="+mn-cs"/>
              </a:rPr>
              <a:t>LeMar</a:t>
            </a:r>
            <a:r>
              <a:rPr lang="en-US" sz="1200" b="0" i="0" kern="1200" dirty="0" smtClean="0">
                <a:solidFill>
                  <a:schemeClr val="tx1"/>
                </a:solidFill>
                <a:latin typeface="+mn-lt"/>
                <a:ea typeface="+mn-ea"/>
                <a:cs typeface="+mn-cs"/>
              </a:rPr>
              <a:t> Terry and Stuart Silver, assisted in determining the sophisticated lighting requirements and the best functional use of space. </a:t>
            </a:r>
            <a:endParaRPr lang="en-US" sz="1200" b="1"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BC8BB99-AEFD-4DDB-814E-DB5CB0BCAFAA}"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5/1/2014</a:t>
            </a:fld>
            <a:endParaRPr lang="en-US" dirty="0"/>
          </a:p>
        </p:txBody>
      </p:sp>
      <p:sp>
        <p:nvSpPr>
          <p:cNvPr id="17" name="页脚占位符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5/1/2014</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5/1/2014</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5/1/2014</a:t>
            </a:fld>
            <a:endParaRPr lang="en-US"/>
          </a:p>
        </p:txBody>
      </p:sp>
      <p:sp>
        <p:nvSpPr>
          <p:cNvPr id="9" name="灯片编号占位符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页脚占位符 9"/>
          <p:cNvSpPr>
            <a:spLocks noGrp="1"/>
          </p:cNvSpPr>
          <p:nvPr>
            <p:ph type="ftr" sz="quarter" idx="16"/>
          </p:nvPr>
        </p:nvSpPr>
        <p:spPr/>
        <p:txBody>
          <a:bodyPr rtlCol="0"/>
          <a:lstStyle/>
          <a:p>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5/1/2014</a:t>
            </a:fld>
            <a:endParaRPr 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5/1/2014</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5/1/2014</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5/1/2014</a:t>
            </a:fld>
            <a:endParaRPr lang="en-US"/>
          </a:p>
        </p:txBody>
      </p:sp>
      <p:sp>
        <p:nvSpPr>
          <p:cNvPr id="7" name="灯片编号占位符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页脚占位符 7"/>
          <p:cNvSpPr>
            <a:spLocks noGrp="1"/>
          </p:cNvSpPr>
          <p:nvPr>
            <p:ph type="ftr" sz="quarter" idx="12"/>
          </p:nvPr>
        </p:nvSpPr>
        <p:spPr/>
        <p:txBody>
          <a:bodyPr rtlCol="0"/>
          <a:lstStyle/>
          <a:p>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5/1/2014</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5/1/2014</a:t>
            </a:fld>
            <a:endParaRPr lang="en-US" dirty="0"/>
          </a:p>
        </p:txBody>
      </p:sp>
      <p:sp>
        <p:nvSpPr>
          <p:cNvPr id="22" name="灯片编号占位符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页脚占位符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5/1/2014</a:t>
            </a:fld>
            <a:endParaRPr lang="en-US"/>
          </a:p>
        </p:txBody>
      </p:sp>
      <p:sp>
        <p:nvSpPr>
          <p:cNvPr id="18" name="灯片编号占位符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页脚占位符 20"/>
          <p:cNvSpPr>
            <a:spLocks noGrp="1"/>
          </p:cNvSpPr>
          <p:nvPr>
            <p:ph type="ftr" sz="quarter" idx="12"/>
          </p:nvPr>
        </p:nvSpPr>
        <p:spPr/>
        <p:txBody>
          <a:bodyPr rtlCol="0"/>
          <a:lstStyle/>
          <a:p>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5/1/2014</a:t>
            </a:fld>
            <a:endParaRPr lang="en-US" dirty="0">
              <a:solidFill>
                <a:schemeClr val="tx2"/>
              </a:solidFill>
            </a:endParaRPr>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BYU-SCUT EXCHANGING PROGRAME</a:t>
            </a:r>
            <a:endParaRPr lang="zh-CN" altLang="en-US" dirty="0"/>
          </a:p>
        </p:txBody>
      </p:sp>
      <p:sp>
        <p:nvSpPr>
          <p:cNvPr id="3" name="副标题 2"/>
          <p:cNvSpPr>
            <a:spLocks noGrp="1"/>
          </p:cNvSpPr>
          <p:nvPr>
            <p:ph type="subTitle" idx="1"/>
          </p:nvPr>
        </p:nvSpPr>
        <p:spPr/>
        <p:txBody>
          <a:bodyPr>
            <a:normAutofit fontScale="62500" lnSpcReduction="20000"/>
          </a:bodyPr>
          <a:lstStyle/>
          <a:p>
            <a:r>
              <a:rPr lang="en-US" altLang="zh-CN" dirty="0" smtClean="0"/>
              <a:t>Presented by: (in alphabet order)</a:t>
            </a:r>
          </a:p>
          <a:p>
            <a:r>
              <a:rPr lang="en-US" altLang="zh-CN" dirty="0" smtClean="0"/>
              <a:t>Ada</a:t>
            </a:r>
          </a:p>
          <a:p>
            <a:r>
              <a:rPr lang="en-US" altLang="zh-CN" dirty="0" smtClean="0"/>
              <a:t>Lucifer</a:t>
            </a:r>
          </a:p>
          <a:p>
            <a:r>
              <a:rPr lang="en-US" altLang="zh-CN" dirty="0" smtClean="0"/>
              <a:t>Luke</a:t>
            </a:r>
          </a:p>
          <a:p>
            <a:r>
              <a:rPr lang="en-US" altLang="zh-CN" dirty="0" smtClean="0"/>
              <a:t>Michelle</a:t>
            </a:r>
          </a:p>
          <a:p>
            <a:r>
              <a:rPr lang="en-US" altLang="zh-CN" dirty="0" smtClean="0"/>
              <a:t>Ronnie*</a:t>
            </a:r>
          </a:p>
        </p:txBody>
      </p:sp>
    </p:spTree>
    <p:extLst>
      <p:ext uri="{BB962C8B-B14F-4D97-AF65-F5344CB8AC3E}">
        <p14:creationId xmlns:p14="http://schemas.microsoft.com/office/powerpoint/2010/main" val="17654033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STUDENTS</a:t>
            </a:r>
            <a:endParaRPr lang="zh-CN" altLang="en-US" dirty="0"/>
          </a:p>
        </p:txBody>
      </p:sp>
      <p:sp>
        <p:nvSpPr>
          <p:cNvPr id="3" name="内容占位符 2"/>
          <p:cNvSpPr>
            <a:spLocks noGrp="1"/>
          </p:cNvSpPr>
          <p:nvPr>
            <p:ph sz="quarter" idx="1"/>
          </p:nvPr>
        </p:nvSpPr>
        <p:spPr>
          <a:xfrm>
            <a:off x="457200" y="2170348"/>
            <a:ext cx="6933295" cy="4873752"/>
          </a:xfrm>
        </p:spPr>
        <p:txBody>
          <a:bodyPr/>
          <a:lstStyle/>
          <a:p>
            <a:r>
              <a:rPr lang="en-US" altLang="zh-CN" dirty="0" smtClean="0"/>
              <a:t>Top 1% students in the field of architecture of China</a:t>
            </a:r>
          </a:p>
          <a:p>
            <a:r>
              <a:rPr lang="en-US" altLang="zh-CN" dirty="0" smtClean="0"/>
              <a:t>Nearly 30% have been admitted by top 50 Colleges worldwide in 2014</a:t>
            </a:r>
          </a:p>
          <a:p>
            <a:r>
              <a:rPr lang="en-US" altLang="zh-CN" dirty="0" smtClean="0"/>
              <a:t>Over 90% have their ideal job when graduate</a:t>
            </a:r>
          </a:p>
        </p:txBody>
      </p:sp>
    </p:spTree>
    <p:extLst>
      <p:ext uri="{BB962C8B-B14F-4D97-AF65-F5344CB8AC3E}">
        <p14:creationId xmlns:p14="http://schemas.microsoft.com/office/powerpoint/2010/main" val="235999716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sz="quarter" idx="1"/>
          </p:nvPr>
        </p:nvSpPr>
        <p:spPr/>
        <p:txBody>
          <a:bodyPr/>
          <a:lstStyle/>
          <a:p>
            <a:r>
              <a:rPr lang="en-US" altLang="zh-CN" dirty="0" smtClean="0"/>
              <a:t>Introduction</a:t>
            </a:r>
          </a:p>
          <a:p>
            <a:r>
              <a:rPr lang="en-US" altLang="zh-CN" dirty="0" smtClean="0"/>
              <a:t>Exchange Programs SCUT provides</a:t>
            </a:r>
          </a:p>
          <a:p>
            <a:pPr lvl="1"/>
            <a:r>
              <a:rPr lang="en-US" altLang="zh-CN" dirty="0" smtClean="0"/>
              <a:t>School of Architecture exchanging program</a:t>
            </a:r>
          </a:p>
          <a:p>
            <a:pPr lvl="1"/>
            <a:r>
              <a:rPr lang="en-US" altLang="zh-CN" b="1" dirty="0" smtClean="0">
                <a:solidFill>
                  <a:srgbClr val="FF0000"/>
                </a:solidFill>
              </a:rPr>
              <a:t>School of Materials exchanging program</a:t>
            </a:r>
          </a:p>
          <a:p>
            <a:pPr lvl="1"/>
            <a:r>
              <a:rPr lang="en-US" altLang="zh-CN" dirty="0" smtClean="0"/>
              <a:t>SCUT environment</a:t>
            </a:r>
          </a:p>
          <a:p>
            <a:r>
              <a:rPr lang="en-US" altLang="zh-CN" dirty="0" smtClean="0"/>
              <a:t>Exchange Program SCUT suggests</a:t>
            </a:r>
          </a:p>
          <a:p>
            <a:pPr lvl="1"/>
            <a:r>
              <a:rPr lang="en-US" altLang="zh-CN" dirty="0" smtClean="0"/>
              <a:t>School of Management exchanging program</a:t>
            </a:r>
          </a:p>
          <a:p>
            <a:r>
              <a:rPr lang="en-US" altLang="zh-CN" dirty="0" smtClean="0"/>
              <a:t>Conclusion</a:t>
            </a:r>
            <a:endParaRPr lang="zh-CN" altLang="en-US" dirty="0"/>
          </a:p>
        </p:txBody>
      </p:sp>
    </p:spTree>
    <p:extLst>
      <p:ext uri="{BB962C8B-B14F-4D97-AF65-F5344CB8AC3E}">
        <p14:creationId xmlns:p14="http://schemas.microsoft.com/office/powerpoint/2010/main" val="30917849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t>COLLEGE OF </a:t>
            </a:r>
            <a:br>
              <a:rPr lang="en-US" altLang="zh-CN" sz="2400" b="1" dirty="0" smtClean="0"/>
            </a:br>
            <a:r>
              <a:rPr lang="en-US" altLang="zh-CN" sz="2400" b="1" dirty="0" smtClean="0"/>
              <a:t>MATERIALS SCIENCE AND ENGINEERING</a:t>
            </a:r>
            <a:endParaRPr lang="zh-CN" altLang="en-US" sz="2400" b="1" dirty="0"/>
          </a:p>
        </p:txBody>
      </p:sp>
      <p:sp>
        <p:nvSpPr>
          <p:cNvPr id="3" name="内容占位符 2"/>
          <p:cNvSpPr>
            <a:spLocks noGrp="1"/>
          </p:cNvSpPr>
          <p:nvPr>
            <p:ph sz="quarter" idx="1"/>
          </p:nvPr>
        </p:nvSpPr>
        <p:spPr/>
        <p:txBody>
          <a:bodyPr/>
          <a:lstStyle/>
          <a:p>
            <a:r>
              <a:rPr lang="en-US" altLang="zh-CN" dirty="0" smtClean="0"/>
              <a:t>Historical college</a:t>
            </a:r>
          </a:p>
          <a:p>
            <a:r>
              <a:rPr lang="en-US" altLang="zh-CN" dirty="0" smtClean="0"/>
              <a:t>Abundant funding</a:t>
            </a:r>
          </a:p>
          <a:p>
            <a:r>
              <a:rPr lang="en-US" altLang="zh-CN" dirty="0" smtClean="0"/>
              <a:t>Two majors for exchange project</a:t>
            </a:r>
          </a:p>
          <a:p>
            <a:pPr lvl="1"/>
            <a:r>
              <a:rPr lang="en-US" altLang="zh-CN" dirty="0" smtClean="0"/>
              <a:t>Materials science</a:t>
            </a:r>
          </a:p>
          <a:p>
            <a:pPr lvl="1"/>
            <a:r>
              <a:rPr lang="en-US" altLang="zh-CN" dirty="0" smtClean="0"/>
              <a:t>Material processing project</a:t>
            </a:r>
            <a:endParaRPr lang="zh-CN" altLang="en-US" dirty="0"/>
          </a:p>
        </p:txBody>
      </p:sp>
    </p:spTree>
    <p:extLst>
      <p:ext uri="{BB962C8B-B14F-4D97-AF65-F5344CB8AC3E}">
        <p14:creationId xmlns:p14="http://schemas.microsoft.com/office/powerpoint/2010/main" val="15404107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t>WE HAVE THE FIRST-CLASS FACULTY</a:t>
            </a:r>
            <a:endParaRPr lang="zh-CN" altLang="en-US" sz="2400" dirty="0"/>
          </a:p>
        </p:txBody>
      </p:sp>
      <p:sp>
        <p:nvSpPr>
          <p:cNvPr id="3" name="内容占位符 2"/>
          <p:cNvSpPr>
            <a:spLocks noGrp="1"/>
          </p:cNvSpPr>
          <p:nvPr>
            <p:ph sz="quarter"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High level teachers</a:t>
            </a:r>
          </a:p>
          <a:p>
            <a:pPr lvl="1"/>
            <a:r>
              <a:rPr lang="en-US" altLang="zh-CN" dirty="0" smtClean="0"/>
              <a:t>270 people in-service</a:t>
            </a:r>
          </a:p>
          <a:p>
            <a:pPr lvl="1"/>
            <a:r>
              <a:rPr lang="en-US" altLang="zh-CN" dirty="0" smtClean="0"/>
              <a:t>71 doctoral supervisors</a:t>
            </a:r>
          </a:p>
          <a:p>
            <a:pPr lvl="1"/>
            <a:r>
              <a:rPr lang="en-US" altLang="zh-CN" dirty="0" smtClean="0"/>
              <a:t>151 master supervisors</a:t>
            </a:r>
          </a:p>
          <a:p>
            <a:pPr lvl="1"/>
            <a:r>
              <a:rPr lang="en-US" altLang="zh-CN" dirty="0" smtClean="0"/>
              <a:t>9 academicians of CAS</a:t>
            </a:r>
          </a:p>
          <a:p>
            <a:endParaRPr lang="en-US" altLang="zh-CN" dirty="0" smtClean="0"/>
          </a:p>
          <a:p>
            <a:endParaRPr lang="zh-CN" altLang="en-US" dirty="0"/>
          </a:p>
        </p:txBody>
      </p:sp>
      <p:pic>
        <p:nvPicPr>
          <p:cNvPr id="4" name="图片 3" descr="曹镛.jpg"/>
          <p:cNvPicPr>
            <a:picLocks noChangeAspect="1"/>
          </p:cNvPicPr>
          <p:nvPr/>
        </p:nvPicPr>
        <p:blipFill>
          <a:blip r:embed="rId2" cstate="print"/>
          <a:stretch>
            <a:fillRect/>
          </a:stretch>
        </p:blipFill>
        <p:spPr>
          <a:xfrm>
            <a:off x="4716016" y="1844824"/>
            <a:ext cx="1152128" cy="1657735"/>
          </a:xfrm>
          <a:prstGeom prst="rect">
            <a:avLst/>
          </a:prstGeom>
        </p:spPr>
      </p:pic>
      <p:pic>
        <p:nvPicPr>
          <p:cNvPr id="5" name="图片 4" descr="程镕时.jpg"/>
          <p:cNvPicPr>
            <a:picLocks noChangeAspect="1"/>
          </p:cNvPicPr>
          <p:nvPr/>
        </p:nvPicPr>
        <p:blipFill>
          <a:blip r:embed="rId3" cstate="print"/>
          <a:stretch>
            <a:fillRect/>
          </a:stretch>
        </p:blipFill>
        <p:spPr>
          <a:xfrm>
            <a:off x="827584" y="1844824"/>
            <a:ext cx="1206134" cy="1608179"/>
          </a:xfrm>
          <a:prstGeom prst="rect">
            <a:avLst/>
          </a:prstGeom>
        </p:spPr>
      </p:pic>
      <p:pic>
        <p:nvPicPr>
          <p:cNvPr id="6" name="图片 5" descr="姜中宏.jpg"/>
          <p:cNvPicPr>
            <a:picLocks noChangeAspect="1"/>
          </p:cNvPicPr>
          <p:nvPr/>
        </p:nvPicPr>
        <p:blipFill>
          <a:blip r:embed="rId4" cstate="print"/>
          <a:stretch>
            <a:fillRect/>
          </a:stretch>
        </p:blipFill>
        <p:spPr>
          <a:xfrm>
            <a:off x="2771800" y="1844824"/>
            <a:ext cx="1224136" cy="1632184"/>
          </a:xfrm>
          <a:prstGeom prst="rect">
            <a:avLst/>
          </a:prstGeom>
        </p:spPr>
      </p:pic>
      <p:pic>
        <p:nvPicPr>
          <p:cNvPr id="7" name="图片 6" descr="唐本忠.jpg"/>
          <p:cNvPicPr>
            <a:picLocks noChangeAspect="1"/>
          </p:cNvPicPr>
          <p:nvPr/>
        </p:nvPicPr>
        <p:blipFill>
          <a:blip r:embed="rId5" cstate="print"/>
          <a:stretch>
            <a:fillRect/>
          </a:stretch>
        </p:blipFill>
        <p:spPr>
          <a:xfrm>
            <a:off x="6444208" y="1844824"/>
            <a:ext cx="1228446" cy="1637928"/>
          </a:xfrm>
          <a:prstGeom prst="rect">
            <a:avLst/>
          </a:prstGeom>
        </p:spPr>
      </p:pic>
    </p:spTree>
    <p:extLst>
      <p:ext uri="{BB962C8B-B14F-4D97-AF65-F5344CB8AC3E}">
        <p14:creationId xmlns:p14="http://schemas.microsoft.com/office/powerpoint/2010/main" val="33594410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500"/>
                                        <p:tgtEl>
                                          <p:spTgt spid="3">
                                            <p:txEl>
                                              <p:pRg st="6" end="6"/>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wipe(down)">
                                      <p:cBhvr>
                                        <p:cTn id="11" dur="500"/>
                                        <p:tgtEl>
                                          <p:spTgt spid="3">
                                            <p:txEl>
                                              <p:pRg st="7" end="7"/>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wipe(down)">
                                      <p:cBhvr>
                                        <p:cTn id="15" dur="500"/>
                                        <p:tgtEl>
                                          <p:spTgt spid="3">
                                            <p:txEl>
                                              <p:pRg st="8" end="8"/>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wipe(down)">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MODERN TEACHING FACILITIES</a:t>
            </a:r>
            <a:endParaRPr lang="zh-CN" altLang="en-US" dirty="0"/>
          </a:p>
        </p:txBody>
      </p:sp>
      <p:sp>
        <p:nvSpPr>
          <p:cNvPr id="3" name="内容占位符 2"/>
          <p:cNvSpPr>
            <a:spLocks noGrp="1"/>
          </p:cNvSpPr>
          <p:nvPr>
            <p:ph sz="quarter"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College of materials now consists of 5 faculties, 6 Research Institute, 1 national key laboratory, 1 national engineering research centers and 5 provincial and ministerial key laboratories, 4 provincial engineering research centers, and one State-level experimental teaching demonstration Center.</a:t>
            </a:r>
            <a:endParaRPr lang="zh-CN" altLang="en-US" dirty="0"/>
          </a:p>
        </p:txBody>
      </p:sp>
      <p:pic>
        <p:nvPicPr>
          <p:cNvPr id="4" name="图片 3" descr="材料制备与成型科技创新平台.jpg"/>
          <p:cNvPicPr>
            <a:picLocks noChangeAspect="1"/>
          </p:cNvPicPr>
          <p:nvPr/>
        </p:nvPicPr>
        <p:blipFill>
          <a:blip r:embed="rId2" cstate="print"/>
          <a:stretch>
            <a:fillRect/>
          </a:stretch>
        </p:blipFill>
        <p:spPr>
          <a:xfrm>
            <a:off x="3959686" y="2348880"/>
            <a:ext cx="2033680" cy="1352705"/>
          </a:xfrm>
          <a:prstGeom prst="rect">
            <a:avLst/>
          </a:prstGeom>
        </p:spPr>
      </p:pic>
      <p:pic>
        <p:nvPicPr>
          <p:cNvPr id="5" name="图片 4" descr="电子材料分中心.jpg"/>
          <p:cNvPicPr>
            <a:picLocks noChangeAspect="1"/>
          </p:cNvPicPr>
          <p:nvPr/>
        </p:nvPicPr>
        <p:blipFill>
          <a:blip r:embed="rId3" cstate="print"/>
          <a:stretch>
            <a:fillRect/>
          </a:stretch>
        </p:blipFill>
        <p:spPr>
          <a:xfrm>
            <a:off x="1907704" y="2348880"/>
            <a:ext cx="2166454" cy="1321904"/>
          </a:xfrm>
          <a:prstGeom prst="rect">
            <a:avLst/>
          </a:prstGeom>
        </p:spPr>
      </p:pic>
      <p:pic>
        <p:nvPicPr>
          <p:cNvPr id="6" name="图片 5" descr="高分子材料分中心.jpg"/>
          <p:cNvPicPr>
            <a:picLocks noChangeAspect="1"/>
          </p:cNvPicPr>
          <p:nvPr/>
        </p:nvPicPr>
        <p:blipFill>
          <a:blip r:embed="rId4" cstate="print"/>
          <a:stretch>
            <a:fillRect/>
          </a:stretch>
        </p:blipFill>
        <p:spPr>
          <a:xfrm flipH="1">
            <a:off x="251520" y="2348880"/>
            <a:ext cx="1728192" cy="1296144"/>
          </a:xfrm>
          <a:prstGeom prst="rect">
            <a:avLst/>
          </a:prstGeom>
        </p:spPr>
      </p:pic>
      <p:pic>
        <p:nvPicPr>
          <p:cNvPr id="7" name="图片 6" descr="金属材料分中心.jpg"/>
          <p:cNvPicPr>
            <a:picLocks noChangeAspect="1"/>
          </p:cNvPicPr>
          <p:nvPr/>
        </p:nvPicPr>
        <p:blipFill>
          <a:blip r:embed="rId5" cstate="print"/>
          <a:stretch>
            <a:fillRect/>
          </a:stretch>
        </p:blipFill>
        <p:spPr>
          <a:xfrm>
            <a:off x="7668344" y="2348880"/>
            <a:ext cx="1080120" cy="1439597"/>
          </a:xfrm>
          <a:prstGeom prst="rect">
            <a:avLst/>
          </a:prstGeom>
        </p:spPr>
      </p:pic>
      <p:pic>
        <p:nvPicPr>
          <p:cNvPr id="8" name="图片 7" descr="无机材料分中心.jpg"/>
          <p:cNvPicPr>
            <a:picLocks noChangeAspect="1"/>
          </p:cNvPicPr>
          <p:nvPr/>
        </p:nvPicPr>
        <p:blipFill>
          <a:blip r:embed="rId6" cstate="print"/>
          <a:stretch>
            <a:fillRect/>
          </a:stretch>
        </p:blipFill>
        <p:spPr>
          <a:xfrm>
            <a:off x="5940152" y="2348880"/>
            <a:ext cx="1728192" cy="1440161"/>
          </a:xfrm>
          <a:prstGeom prst="rect">
            <a:avLst/>
          </a:prstGeom>
        </p:spPr>
      </p:pic>
    </p:spTree>
    <p:extLst>
      <p:ext uri="{BB962C8B-B14F-4D97-AF65-F5344CB8AC3E}">
        <p14:creationId xmlns:p14="http://schemas.microsoft.com/office/powerpoint/2010/main" val="36447129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edge">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sz="quarter" idx="1"/>
          </p:nvPr>
        </p:nvSpPr>
        <p:spPr/>
        <p:txBody>
          <a:bodyPr/>
          <a:lstStyle/>
          <a:p>
            <a:r>
              <a:rPr lang="en-US" altLang="zh-CN" dirty="0" smtClean="0"/>
              <a:t>Introduction</a:t>
            </a:r>
          </a:p>
          <a:p>
            <a:r>
              <a:rPr lang="en-US" altLang="zh-CN" dirty="0" smtClean="0"/>
              <a:t>Exchange Programs SCUT provides</a:t>
            </a:r>
          </a:p>
          <a:p>
            <a:pPr lvl="1"/>
            <a:r>
              <a:rPr lang="en-US" altLang="zh-CN" dirty="0" smtClean="0"/>
              <a:t>School of Architecture exchanging program</a:t>
            </a:r>
          </a:p>
          <a:p>
            <a:pPr lvl="1"/>
            <a:r>
              <a:rPr lang="en-US" altLang="zh-CN" dirty="0" smtClean="0"/>
              <a:t>School of Materials exchanging program</a:t>
            </a:r>
          </a:p>
          <a:p>
            <a:pPr lvl="1"/>
            <a:r>
              <a:rPr lang="en-US" altLang="zh-CN" b="1" dirty="0" smtClean="0">
                <a:solidFill>
                  <a:srgbClr val="FF0000"/>
                </a:solidFill>
              </a:rPr>
              <a:t>SCUT environment</a:t>
            </a:r>
          </a:p>
          <a:p>
            <a:r>
              <a:rPr lang="en-US" altLang="zh-CN" dirty="0" smtClean="0"/>
              <a:t>Exchange Program SCUT suggests</a:t>
            </a:r>
          </a:p>
          <a:p>
            <a:pPr lvl="1"/>
            <a:r>
              <a:rPr lang="en-US" altLang="zh-CN" dirty="0" smtClean="0"/>
              <a:t>School of Management exchanging program</a:t>
            </a:r>
          </a:p>
          <a:p>
            <a:r>
              <a:rPr lang="en-US" altLang="zh-CN" dirty="0" smtClean="0"/>
              <a:t>Conclusion</a:t>
            </a:r>
            <a:endParaRPr lang="zh-CN" altLang="en-US" dirty="0"/>
          </a:p>
        </p:txBody>
      </p:sp>
    </p:spTree>
    <p:extLst>
      <p:ext uri="{BB962C8B-B14F-4D97-AF65-F5344CB8AC3E}">
        <p14:creationId xmlns:p14="http://schemas.microsoft.com/office/powerpoint/2010/main" val="30917849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ltLang="zh-CN" cap="none" dirty="0" smtClean="0">
                <a:ea typeface="宋体" pitchFamily="2" charset="-122"/>
              </a:rPr>
              <a:t>ACCOMMODATION</a:t>
            </a:r>
          </a:p>
        </p:txBody>
      </p:sp>
      <p:sp>
        <p:nvSpPr>
          <p:cNvPr id="25603" name="Rectangle 3"/>
          <p:cNvSpPr>
            <a:spLocks noGrp="1"/>
          </p:cNvSpPr>
          <p:nvPr>
            <p:ph type="body" idx="4294967295"/>
          </p:nvPr>
        </p:nvSpPr>
        <p:spPr/>
        <p:txBody>
          <a:bodyPr/>
          <a:lstStyle/>
          <a:p>
            <a:r>
              <a:rPr lang="en-US" altLang="zh-CN" smtClean="0">
                <a:latin typeface="Times New Roman" pitchFamily="18" charset="0"/>
                <a:ea typeface="华文仿宋" pitchFamily="2" charset="-122"/>
              </a:rPr>
              <a:t>International Student Dorm</a:t>
            </a:r>
          </a:p>
          <a:p>
            <a:r>
              <a:rPr lang="en-US" altLang="zh-CN" smtClean="0">
                <a:latin typeface="Times New Roman" pitchFamily="18" charset="0"/>
              </a:rPr>
              <a:t>North Campus and South Campus -Building C15</a:t>
            </a:r>
            <a:endParaRPr lang="zh-CN" altLang="en-US" smtClean="0">
              <a:latin typeface="Times New Roman" pitchFamily="18" charset="0"/>
            </a:endParaRPr>
          </a:p>
        </p:txBody>
      </p:sp>
      <p:pic>
        <p:nvPicPr>
          <p:cNvPr id="25606" name="Picture 6" descr="southr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565400"/>
            <a:ext cx="381635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5607" name="Picture 7" descr="northr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565400"/>
            <a:ext cx="3816350" cy="307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92189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ltLang="zh-CN" cap="none" dirty="0" smtClean="0">
                <a:latin typeface="Times New Roman" pitchFamily="18" charset="0"/>
                <a:ea typeface="宋体" pitchFamily="2" charset="-122"/>
              </a:rPr>
              <a:t>SPORTS &amp; RECREATION</a:t>
            </a:r>
            <a:endParaRPr lang="zh-CN" altLang="en-US" cap="none" dirty="0" smtClean="0">
              <a:latin typeface="Times New Roman" pitchFamily="18" charset="0"/>
              <a:ea typeface="宋体" pitchFamily="2" charset="-122"/>
            </a:endParaRPr>
          </a:p>
        </p:txBody>
      </p:sp>
      <p:sp>
        <p:nvSpPr>
          <p:cNvPr id="26627" name="Rectangle 3"/>
          <p:cNvSpPr>
            <a:spLocks noGrp="1"/>
          </p:cNvSpPr>
          <p:nvPr>
            <p:ph type="body" idx="4294967295"/>
          </p:nvPr>
        </p:nvSpPr>
        <p:spPr/>
        <p:txBody>
          <a:bodyPr/>
          <a:lstStyle/>
          <a:p>
            <a:r>
              <a:rPr lang="en-US" altLang="zh-CN" dirty="0" smtClean="0"/>
              <a:t>Basketball, Football, Tennis, Badminton, Skating rink , Swimming pool and so on.</a:t>
            </a:r>
            <a:endParaRPr lang="zh-CN" altLang="en-US" dirty="0" smtClean="0"/>
          </a:p>
        </p:txBody>
      </p:sp>
      <p:pic>
        <p:nvPicPr>
          <p:cNvPr id="26628" name="Picture 4" descr="basket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20938"/>
            <a:ext cx="3240088"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badminton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2420938"/>
            <a:ext cx="3960813" cy="1924050"/>
          </a:xfrm>
          <a:prstGeom prst="rect">
            <a:avLst/>
          </a:prstGeom>
          <a:noFill/>
          <a:extLst>
            <a:ext uri="{909E8E84-426E-40DD-AFC4-6F175D3DCCD1}">
              <a14:hiddenFill xmlns:a14="http://schemas.microsoft.com/office/drawing/2010/main">
                <a:solidFill>
                  <a:srgbClr val="FFFFFF"/>
                </a:solidFill>
              </a14:hiddenFill>
            </a:ext>
          </a:extLst>
        </p:spPr>
      </p:pic>
      <p:pic>
        <p:nvPicPr>
          <p:cNvPr id="26631" name="Picture 7" descr="footb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365625"/>
            <a:ext cx="7345363" cy="208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20239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ltLang="zh-CN" cap="none" dirty="0" smtClean="0">
                <a:ea typeface="宋体" pitchFamily="2" charset="-122"/>
              </a:rPr>
              <a:t>GUANGZHOU ATTRACTIONS </a:t>
            </a:r>
            <a:endParaRPr lang="zh-CN" altLang="en-US" cap="none" dirty="0" smtClean="0">
              <a:ea typeface="宋体" pitchFamily="2" charset="-122"/>
            </a:endParaRPr>
          </a:p>
        </p:txBody>
      </p:sp>
      <p:sp>
        <p:nvSpPr>
          <p:cNvPr id="27651" name="Rectangle 3"/>
          <p:cNvSpPr>
            <a:spLocks noGrp="1"/>
          </p:cNvSpPr>
          <p:nvPr>
            <p:ph type="body" idx="4294967295"/>
          </p:nvPr>
        </p:nvSpPr>
        <p:spPr/>
        <p:txBody>
          <a:bodyPr/>
          <a:lstStyle/>
          <a:p>
            <a:r>
              <a:rPr lang="en-US" altLang="zh-CN" dirty="0" smtClean="0"/>
              <a:t>White Cloud Mountain</a:t>
            </a:r>
          </a:p>
          <a:p>
            <a:r>
              <a:rPr lang="en-US" altLang="zh-CN" dirty="0" smtClean="0"/>
              <a:t>Canton Tower</a:t>
            </a:r>
          </a:p>
          <a:p>
            <a:r>
              <a:rPr lang="en-US" altLang="zh-CN" dirty="0" smtClean="0"/>
              <a:t>Yue Cuisine </a:t>
            </a:r>
            <a:endParaRPr lang="zh-CN" altLang="en-US" dirty="0" smtClean="0"/>
          </a:p>
        </p:txBody>
      </p:sp>
      <p:pic>
        <p:nvPicPr>
          <p:cNvPr id="27652" name="Picture 4" descr="baiyunhi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068638"/>
            <a:ext cx="38893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guangzhouto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57338"/>
            <a:ext cx="37465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yuec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3933825"/>
            <a:ext cx="3563938" cy="259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2484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sz="quarter" idx="1"/>
          </p:nvPr>
        </p:nvSpPr>
        <p:spPr/>
        <p:txBody>
          <a:bodyPr/>
          <a:lstStyle/>
          <a:p>
            <a:r>
              <a:rPr lang="en-US" altLang="zh-CN" dirty="0" smtClean="0"/>
              <a:t>Introduction</a:t>
            </a:r>
          </a:p>
          <a:p>
            <a:r>
              <a:rPr lang="en-US" altLang="zh-CN" dirty="0" smtClean="0"/>
              <a:t>Exchange Programs SCUT provides</a:t>
            </a:r>
          </a:p>
          <a:p>
            <a:pPr lvl="1"/>
            <a:r>
              <a:rPr lang="en-US" altLang="zh-CN" dirty="0" smtClean="0"/>
              <a:t>School of Architecture exchanging program</a:t>
            </a:r>
          </a:p>
          <a:p>
            <a:pPr lvl="1"/>
            <a:r>
              <a:rPr lang="en-US" altLang="zh-CN" dirty="0" smtClean="0"/>
              <a:t>School of Materials exchanging program</a:t>
            </a:r>
          </a:p>
          <a:p>
            <a:pPr lvl="1"/>
            <a:r>
              <a:rPr lang="en-US" altLang="zh-CN" dirty="0" smtClean="0"/>
              <a:t>SCUT environment</a:t>
            </a:r>
          </a:p>
          <a:p>
            <a:r>
              <a:rPr lang="en-US" altLang="zh-CN" dirty="0" smtClean="0"/>
              <a:t>Exchange Program SCUT suggests</a:t>
            </a:r>
          </a:p>
          <a:p>
            <a:pPr lvl="1"/>
            <a:r>
              <a:rPr lang="en-US" altLang="zh-CN" b="1" dirty="0" smtClean="0">
                <a:solidFill>
                  <a:srgbClr val="FF0000"/>
                </a:solidFill>
              </a:rPr>
              <a:t>School of Management exchanging program</a:t>
            </a:r>
          </a:p>
          <a:p>
            <a:r>
              <a:rPr lang="en-US" altLang="zh-CN" dirty="0" smtClean="0"/>
              <a:t>Conclusion</a:t>
            </a:r>
            <a:endParaRPr lang="zh-CN" altLang="en-US" dirty="0"/>
          </a:p>
        </p:txBody>
      </p:sp>
    </p:spTree>
    <p:extLst>
      <p:ext uri="{BB962C8B-B14F-4D97-AF65-F5344CB8AC3E}">
        <p14:creationId xmlns:p14="http://schemas.microsoft.com/office/powerpoint/2010/main" val="30917849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sz="quarter" idx="1"/>
          </p:nvPr>
        </p:nvSpPr>
        <p:spPr/>
        <p:txBody>
          <a:bodyPr/>
          <a:lstStyle/>
          <a:p>
            <a:r>
              <a:rPr lang="en-US" altLang="zh-CN" dirty="0" smtClean="0"/>
              <a:t>Introduction</a:t>
            </a:r>
          </a:p>
          <a:p>
            <a:r>
              <a:rPr lang="en-US" altLang="zh-CN" dirty="0" smtClean="0"/>
              <a:t>Exchange Programs SCUT provides</a:t>
            </a:r>
          </a:p>
          <a:p>
            <a:pPr lvl="1"/>
            <a:r>
              <a:rPr lang="en-US" altLang="zh-CN" dirty="0" smtClean="0"/>
              <a:t>School of Architecture exchanging program</a:t>
            </a:r>
          </a:p>
          <a:p>
            <a:pPr lvl="1"/>
            <a:r>
              <a:rPr lang="en-US" altLang="zh-CN" dirty="0" smtClean="0"/>
              <a:t>School of Materials exchanging program</a:t>
            </a:r>
          </a:p>
          <a:p>
            <a:pPr lvl="1"/>
            <a:r>
              <a:rPr lang="en-US" altLang="zh-CN" dirty="0" smtClean="0"/>
              <a:t>SCUT environment</a:t>
            </a:r>
          </a:p>
          <a:p>
            <a:r>
              <a:rPr lang="en-US" altLang="zh-CN" dirty="0" smtClean="0"/>
              <a:t>Exchange Program SCUT suggests</a:t>
            </a:r>
          </a:p>
          <a:p>
            <a:pPr lvl="1"/>
            <a:r>
              <a:rPr lang="en-US" altLang="zh-CN" dirty="0" smtClean="0"/>
              <a:t>School of Management exchanging program</a:t>
            </a:r>
          </a:p>
          <a:p>
            <a:r>
              <a:rPr lang="en-US" altLang="zh-CN" dirty="0" smtClean="0"/>
              <a:t>Conclusion</a:t>
            </a:r>
            <a:endParaRPr lang="zh-CN" altLang="en-US" dirty="0"/>
          </a:p>
        </p:txBody>
      </p:sp>
    </p:spTree>
    <p:extLst>
      <p:ext uri="{BB962C8B-B14F-4D97-AF65-F5344CB8AC3E}">
        <p14:creationId xmlns:p14="http://schemas.microsoft.com/office/powerpoint/2010/main" val="232074302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DO WE EXPECT FROM BYU</a:t>
            </a:r>
            <a:endParaRPr lang="zh-CN" altLang="en-US" dirty="0"/>
          </a:p>
        </p:txBody>
      </p:sp>
      <p:sp>
        <p:nvSpPr>
          <p:cNvPr id="3" name="TextBox 2"/>
          <p:cNvSpPr txBox="1"/>
          <p:nvPr/>
        </p:nvSpPr>
        <p:spPr>
          <a:xfrm>
            <a:off x="742359" y="2071678"/>
            <a:ext cx="5612434" cy="1938992"/>
          </a:xfrm>
          <a:prstGeom prst="rect">
            <a:avLst/>
          </a:prstGeom>
          <a:noFill/>
        </p:spPr>
        <p:txBody>
          <a:bodyPr wrap="none" rtlCol="0">
            <a:spAutoFit/>
          </a:bodyPr>
          <a:lstStyle/>
          <a:p>
            <a:pPr marL="342900" indent="-342900">
              <a:buClr>
                <a:schemeClr val="accent1">
                  <a:lumMod val="75000"/>
                </a:schemeClr>
              </a:buClr>
              <a:buSzPct val="70000"/>
              <a:buFont typeface="Wingdings" panose="05000000000000000000" pitchFamily="2" charset="2"/>
              <a:buChar char=""/>
            </a:pPr>
            <a:r>
              <a:rPr lang="en-US" sz="2000" dirty="0" smtClean="0"/>
              <a:t>Business (Marriott School of Management)</a:t>
            </a:r>
            <a:endParaRPr lang="en-US" altLang="zh-CN" sz="2000" dirty="0" smtClean="0"/>
          </a:p>
          <a:p>
            <a:pPr marL="342900" indent="-342900">
              <a:buClr>
                <a:schemeClr val="accent1">
                  <a:lumMod val="75000"/>
                </a:schemeClr>
              </a:buClr>
              <a:buSzPct val="70000"/>
              <a:buFont typeface="Wingdings" panose="05000000000000000000" pitchFamily="2" charset="2"/>
              <a:buChar char="¢"/>
            </a:pPr>
            <a:r>
              <a:rPr lang="en-US" sz="2000" dirty="0" smtClean="0"/>
              <a:t>School of </a:t>
            </a:r>
            <a:r>
              <a:rPr lang="en-US" sz="2000" dirty="0" smtClean="0"/>
              <a:t>Accountancy</a:t>
            </a:r>
          </a:p>
          <a:p>
            <a:pPr lvl="1">
              <a:buClr>
                <a:schemeClr val="accent1">
                  <a:lumMod val="75000"/>
                </a:schemeClr>
              </a:buClr>
              <a:buSzPct val="70000"/>
            </a:pPr>
            <a:r>
              <a:rPr lang="en-US" altLang="zh-CN" sz="2000" dirty="0" smtClean="0"/>
              <a:t>1st, clubs</a:t>
            </a:r>
            <a:r>
              <a:rPr lang="en-US" altLang="zh-CN" sz="2000" b="1" dirty="0" smtClean="0"/>
              <a:t>, </a:t>
            </a:r>
            <a:r>
              <a:rPr lang="en-US" altLang="zh-CN" sz="2000" dirty="0" smtClean="0"/>
              <a:t>Outstanding Educator</a:t>
            </a:r>
          </a:p>
          <a:p>
            <a:endParaRPr lang="en-US" altLang="zh-CN" sz="2000" dirty="0" smtClean="0"/>
          </a:p>
          <a:p>
            <a:pPr marL="342900" indent="-342900">
              <a:buClr>
                <a:schemeClr val="accent1">
                  <a:lumMod val="75000"/>
                </a:schemeClr>
              </a:buClr>
              <a:buSzPct val="70000"/>
              <a:buFont typeface="Wingdings" panose="05000000000000000000" pitchFamily="2" charset="2"/>
              <a:buChar char=""/>
            </a:pPr>
            <a:r>
              <a:rPr lang="en-US" sz="2000" dirty="0" smtClean="0"/>
              <a:t>School of </a:t>
            </a:r>
            <a:r>
              <a:rPr lang="en-US" sz="2000" dirty="0" smtClean="0"/>
              <a:t>Finance</a:t>
            </a:r>
            <a:endParaRPr lang="en-US" altLang="zh-CN" sz="2000" dirty="0" smtClean="0"/>
          </a:p>
          <a:p>
            <a:pPr lvl="1">
              <a:buClr>
                <a:schemeClr val="accent1">
                  <a:lumMod val="75000"/>
                </a:schemeClr>
              </a:buClr>
              <a:buSzPct val="70000"/>
            </a:pPr>
            <a:r>
              <a:rPr lang="en-US" altLang="zh-CN" sz="2000" dirty="0" smtClean="0"/>
              <a:t>21st, clubs </a:t>
            </a:r>
            <a:endParaRPr lang="en-US" altLang="zh-CN" sz="2000" dirty="0"/>
          </a:p>
        </p:txBody>
      </p:sp>
      <p:sp>
        <p:nvSpPr>
          <p:cNvPr id="4" name="TextBox 3"/>
          <p:cNvSpPr txBox="1"/>
          <p:nvPr/>
        </p:nvSpPr>
        <p:spPr>
          <a:xfrm>
            <a:off x="3878107" y="1268760"/>
            <a:ext cx="5004895" cy="400110"/>
          </a:xfrm>
          <a:prstGeom prst="rect">
            <a:avLst/>
          </a:prstGeom>
          <a:noFill/>
        </p:spPr>
        <p:txBody>
          <a:bodyPr wrap="none" rtlCol="0">
            <a:spAutoFit/>
          </a:bodyPr>
          <a:lstStyle/>
          <a:p>
            <a:pPr algn="r"/>
            <a:r>
              <a:rPr lang="en-US" altLang="zh-CN" sz="2000" dirty="0" smtClean="0">
                <a:latin typeface="Century Gothic" panose="020B0502020202020204" pitchFamily="34" charset="0"/>
                <a:ea typeface="Arial Unicode MS" panose="020B0604020202020204" pitchFamily="34" charset="-122"/>
              </a:rPr>
              <a:t>——</a:t>
            </a:r>
            <a:r>
              <a:rPr lang="en-US" altLang="zh-CN" sz="2000" dirty="0" smtClean="0">
                <a:latin typeface="Times New Roman" panose="02020603050405020304" pitchFamily="18" charset="0"/>
                <a:ea typeface="Arial Unicode MS" panose="020B0604020202020204" pitchFamily="34" charset="-122"/>
                <a:cs typeface="Times New Roman" panose="02020603050405020304" pitchFamily="18" charset="0"/>
              </a:rPr>
              <a:t>School </a:t>
            </a:r>
            <a:r>
              <a:rPr lang="en-US" altLang="zh-CN" sz="2000" dirty="0" smtClean="0">
                <a:latin typeface="Times New Roman" panose="02020603050405020304" pitchFamily="18" charset="0"/>
                <a:ea typeface="Arial Unicode MS" panose="020B0604020202020204" pitchFamily="34" charset="-122"/>
                <a:cs typeface="Times New Roman" panose="02020603050405020304" pitchFamily="18" charset="0"/>
              </a:rPr>
              <a:t>&amp; majors that we are interested in </a:t>
            </a:r>
            <a:endParaRPr lang="zh-CN" altLang="en-US" sz="2000" dirty="0">
              <a:latin typeface="Times New Roman" panose="02020603050405020304" pitchFamily="18" charset="0"/>
              <a:ea typeface="Arial Unicode MS" panose="020B0604020202020204" pitchFamily="34" charset="-122"/>
              <a:cs typeface="Times New Roman" panose="02020603050405020304" pitchFamily="18" charset="0"/>
            </a:endParaRPr>
          </a:p>
        </p:txBody>
      </p:sp>
      <p:pic>
        <p:nvPicPr>
          <p:cNvPr id="5" name="图片 4" descr="Students-71-350x250.jpg"/>
          <p:cNvPicPr>
            <a:picLocks noChangeAspect="1"/>
          </p:cNvPicPr>
          <p:nvPr/>
        </p:nvPicPr>
        <p:blipFill>
          <a:blip r:embed="rId3"/>
          <a:stretch>
            <a:fillRect/>
          </a:stretch>
        </p:blipFill>
        <p:spPr>
          <a:xfrm>
            <a:off x="5429256" y="4340168"/>
            <a:ext cx="2667000" cy="1905000"/>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6179435" y="2071677"/>
            <a:ext cx="2505075" cy="1419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2000233" y="4340168"/>
            <a:ext cx="2857520" cy="2079685"/>
          </a:xfrm>
          <a:prstGeom prst="rect">
            <a:avLst/>
          </a:prstGeom>
          <a:noFill/>
          <a:ln w="9525">
            <a:noFill/>
            <a:miter lim="800000"/>
            <a:headEnd/>
            <a:tailEnd/>
          </a:ln>
          <a:effectLst/>
        </p:spPr>
      </p:pic>
    </p:spTree>
    <p:extLst>
      <p:ext uri="{BB962C8B-B14F-4D97-AF65-F5344CB8AC3E}">
        <p14:creationId xmlns:p14="http://schemas.microsoft.com/office/powerpoint/2010/main" val="24998503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027"/>
                                        </p:tgtEl>
                                        <p:attrNameLst>
                                          <p:attrName>style.visibility</p:attrName>
                                        </p:attrNameLst>
                                      </p:cBhvr>
                                      <p:to>
                                        <p:strVal val="visible"/>
                                      </p:to>
                                    </p:set>
                                    <p:animEffect transition="in" filter="fade">
                                      <p:cBhvr>
                                        <p:cTn id="34" dur="500"/>
                                        <p:tgtEl>
                                          <p:spTgt spid="1027"/>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r>
              <a:rPr lang="en-US" altLang="zh-CN" dirty="0" smtClean="0"/>
              <a:t>WHAT DO WE EXPECT FROM BYU</a:t>
            </a:r>
            <a:endParaRPr lang="zh-CN" altLang="en-US" dirty="0"/>
          </a:p>
        </p:txBody>
      </p:sp>
      <p:sp>
        <p:nvSpPr>
          <p:cNvPr id="4" name="TextBox 3"/>
          <p:cNvSpPr txBox="1"/>
          <p:nvPr/>
        </p:nvSpPr>
        <p:spPr>
          <a:xfrm>
            <a:off x="4211960" y="1340768"/>
            <a:ext cx="5444525" cy="400110"/>
          </a:xfrm>
          <a:prstGeom prst="rect">
            <a:avLst/>
          </a:prstGeom>
          <a:noFill/>
        </p:spPr>
        <p:txBody>
          <a:bodyPr wrap="square" rtlCol="0">
            <a:spAutoFit/>
          </a:bodyPr>
          <a:lstStyle/>
          <a:p>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Classes </a:t>
            </a:r>
            <a:r>
              <a:rPr lang="en-US" altLang="zh-CN" sz="2000" dirty="0" smtClean="0">
                <a:latin typeface="Times New Roman" panose="02020603050405020304" pitchFamily="18" charset="0"/>
                <a:cs typeface="Times New Roman" panose="02020603050405020304" pitchFamily="18" charset="0"/>
              </a:rPr>
              <a:t>that we are interested in</a:t>
            </a:r>
            <a:endParaRPr lang="zh-CN" alt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85786" y="1928802"/>
            <a:ext cx="5004896" cy="2215991"/>
          </a:xfrm>
          <a:prstGeom prst="rect">
            <a:avLst/>
          </a:prstGeom>
          <a:noFill/>
        </p:spPr>
        <p:txBody>
          <a:bodyPr wrap="none" rtlCol="0">
            <a:spAutoFit/>
          </a:bodyPr>
          <a:lstStyle/>
          <a:p>
            <a:pPr marL="342900" indent="-342900">
              <a:buClr>
                <a:schemeClr val="accent1">
                  <a:lumMod val="75000"/>
                </a:schemeClr>
              </a:buClr>
              <a:buSzPct val="70000"/>
              <a:buFont typeface="Wingdings" panose="05000000000000000000" pitchFamily="2" charset="2"/>
              <a:buChar char="¢"/>
            </a:pPr>
            <a:r>
              <a:rPr lang="en-US" altLang="zh-CN" sz="2000" dirty="0" smtClean="0"/>
              <a:t>Financial management</a:t>
            </a:r>
          </a:p>
          <a:p>
            <a:r>
              <a:rPr lang="en-US" altLang="zh-CN" sz="2000" dirty="0"/>
              <a:t>	</a:t>
            </a:r>
            <a:r>
              <a:rPr lang="en-US" altLang="zh-CN" sz="2000" dirty="0" smtClean="0"/>
              <a:t>Strategic </a:t>
            </a:r>
            <a:r>
              <a:rPr lang="en-US" altLang="zh-CN" sz="2000" dirty="0" smtClean="0"/>
              <a:t>management</a:t>
            </a:r>
          </a:p>
          <a:p>
            <a:endParaRPr lang="en-US" altLang="zh-CN" sz="2000" dirty="0" smtClean="0"/>
          </a:p>
          <a:p>
            <a:pPr marL="342900" indent="-342900">
              <a:buClr>
                <a:schemeClr val="accent1">
                  <a:lumMod val="75000"/>
                </a:schemeClr>
              </a:buClr>
              <a:buSzPct val="70000"/>
              <a:buFont typeface="Wingdings" panose="05000000000000000000" pitchFamily="2" charset="2"/>
              <a:buChar char="¢"/>
            </a:pPr>
            <a:r>
              <a:rPr lang="en-US" altLang="zh-CN" sz="2000" dirty="0" smtClean="0"/>
              <a:t>Money , banking, and business</a:t>
            </a:r>
          </a:p>
          <a:p>
            <a:r>
              <a:rPr lang="en-US" altLang="zh-CN" sz="2000" dirty="0"/>
              <a:t>	</a:t>
            </a:r>
            <a:r>
              <a:rPr lang="en-US" altLang="zh-CN" sz="2000" dirty="0" smtClean="0"/>
              <a:t>Analyses </a:t>
            </a:r>
            <a:r>
              <a:rPr lang="en-US" altLang="zh-CN" sz="2000" dirty="0" smtClean="0"/>
              <a:t>for investment bankers</a:t>
            </a:r>
          </a:p>
          <a:p>
            <a:r>
              <a:rPr lang="en-US" altLang="zh-CN" sz="2000" dirty="0"/>
              <a:t>	</a:t>
            </a:r>
            <a:r>
              <a:rPr lang="en-US" altLang="zh-CN" sz="2000" dirty="0" smtClean="0"/>
              <a:t>Economics </a:t>
            </a:r>
            <a:r>
              <a:rPr lang="en-US" altLang="zh-CN" sz="2000" dirty="0" smtClean="0"/>
              <a:t>of strategy</a:t>
            </a:r>
          </a:p>
          <a:p>
            <a:r>
              <a:rPr lang="en-US" altLang="zh-CN" dirty="0" smtClean="0"/>
              <a:t> </a:t>
            </a:r>
            <a:endParaRPr lang="zh-CN" altLang="en-US" dirty="0"/>
          </a:p>
        </p:txBody>
      </p:sp>
      <p:pic>
        <p:nvPicPr>
          <p:cNvPr id="6" name="图片 5" descr="3970232_105209980000_2.jpg"/>
          <p:cNvPicPr>
            <a:picLocks noChangeAspect="1"/>
          </p:cNvPicPr>
          <p:nvPr/>
        </p:nvPicPr>
        <p:blipFill>
          <a:blip r:embed="rId3" cstate="print"/>
          <a:stretch>
            <a:fillRect/>
          </a:stretch>
        </p:blipFill>
        <p:spPr>
          <a:xfrm>
            <a:off x="5286380" y="4522207"/>
            <a:ext cx="2714580" cy="1800000"/>
          </a:xfrm>
          <a:prstGeom prst="rect">
            <a:avLst/>
          </a:prstGeom>
        </p:spPr>
      </p:pic>
      <p:pic>
        <p:nvPicPr>
          <p:cNvPr id="7" name="图片 6" descr="server (1).jpg"/>
          <p:cNvPicPr>
            <a:picLocks noChangeAspect="1"/>
          </p:cNvPicPr>
          <p:nvPr/>
        </p:nvPicPr>
        <p:blipFill>
          <a:blip r:embed="rId4"/>
          <a:stretch>
            <a:fillRect/>
          </a:stretch>
        </p:blipFill>
        <p:spPr>
          <a:xfrm>
            <a:off x="1643042" y="4500570"/>
            <a:ext cx="3108324" cy="2021625"/>
          </a:xfrm>
          <a:prstGeom prst="rect">
            <a:avLst/>
          </a:prstGeom>
        </p:spPr>
      </p:pic>
    </p:spTree>
    <p:extLst>
      <p:ext uri="{BB962C8B-B14F-4D97-AF65-F5344CB8AC3E}">
        <p14:creationId xmlns:p14="http://schemas.microsoft.com/office/powerpoint/2010/main" val="108897074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932753"/>
            <a:ext cx="6612229" cy="3139321"/>
          </a:xfrm>
          <a:prstGeom prst="rect">
            <a:avLst/>
          </a:prstGeom>
          <a:noFill/>
        </p:spPr>
        <p:txBody>
          <a:bodyPr wrap="square" rtlCol="0">
            <a:spAutoFit/>
          </a:bodyPr>
          <a:lstStyle/>
          <a:p>
            <a:pPr marL="342900" indent="-342900">
              <a:buClr>
                <a:schemeClr val="accent1">
                  <a:lumMod val="75000"/>
                </a:schemeClr>
              </a:buClr>
              <a:buSzPct val="70000"/>
              <a:buFont typeface="Wingdings" panose="05000000000000000000" pitchFamily="2" charset="2"/>
              <a:buChar char="¢"/>
            </a:pPr>
            <a:r>
              <a:rPr lang="en-US" altLang="zh-CN" sz="2000" dirty="0" smtClean="0"/>
              <a:t>Famous </a:t>
            </a:r>
            <a:r>
              <a:rPr lang="en-US" sz="2000" dirty="0" smtClean="0"/>
              <a:t> alumni</a:t>
            </a:r>
            <a:endParaRPr lang="en-US" altLang="zh-CN" sz="2000" dirty="0" smtClean="0"/>
          </a:p>
          <a:p>
            <a:r>
              <a:rPr lang="en-US" sz="2000" dirty="0" smtClean="0"/>
              <a:t>	Stephanie </a:t>
            </a:r>
            <a:r>
              <a:rPr lang="en-US" sz="2000" dirty="0" smtClean="0"/>
              <a:t>Meyer - author of Twilight Saga</a:t>
            </a:r>
          </a:p>
          <a:p>
            <a:r>
              <a:rPr lang="en-US" sz="2000" dirty="0" smtClean="0"/>
              <a:t>	Aaron </a:t>
            </a:r>
            <a:r>
              <a:rPr lang="en-US" sz="2000" dirty="0" err="1" smtClean="0"/>
              <a:t>Echkhark</a:t>
            </a:r>
            <a:r>
              <a:rPr lang="en-US" sz="2000" dirty="0" smtClean="0"/>
              <a:t> - US Actor</a:t>
            </a:r>
          </a:p>
          <a:p>
            <a:endParaRPr lang="en-US" altLang="zh-CN" sz="2000" dirty="0" smtClean="0"/>
          </a:p>
          <a:p>
            <a:pPr marL="342900" indent="-342900">
              <a:buClr>
                <a:schemeClr val="accent1">
                  <a:lumMod val="75000"/>
                </a:schemeClr>
              </a:buClr>
              <a:buSzPct val="70000"/>
              <a:buFont typeface="Wingdings" panose="05000000000000000000" pitchFamily="2" charset="2"/>
              <a:buChar char="¢"/>
            </a:pPr>
            <a:r>
              <a:rPr lang="en-US" altLang="zh-CN" sz="2000" dirty="0" smtClean="0"/>
              <a:t>Campus life</a:t>
            </a:r>
          </a:p>
          <a:p>
            <a:r>
              <a:rPr lang="en-US" altLang="zh-CN" sz="2000" dirty="0" smtClean="0"/>
              <a:t>  Food</a:t>
            </a:r>
          </a:p>
          <a:p>
            <a:r>
              <a:rPr lang="en-US" altLang="zh-CN" sz="2000" dirty="0" smtClean="0"/>
              <a:t>  Rules</a:t>
            </a:r>
          </a:p>
          <a:p>
            <a:r>
              <a:rPr lang="en-US" altLang="zh-CN" sz="2000" dirty="0" smtClean="0"/>
              <a:t>  Sports(cross country)</a:t>
            </a:r>
          </a:p>
          <a:p>
            <a:r>
              <a:rPr lang="en-US" altLang="zh-CN" sz="2000" dirty="0" smtClean="0"/>
              <a:t>  Museum</a:t>
            </a:r>
          </a:p>
          <a:p>
            <a:endParaRPr lang="zh-CN" altLang="en-US" dirty="0"/>
          </a:p>
        </p:txBody>
      </p:sp>
      <p:sp>
        <p:nvSpPr>
          <p:cNvPr id="4" name="标题 1"/>
          <p:cNvSpPr txBox="1">
            <a:spLocks/>
          </p:cNvSpPr>
          <p:nvPr/>
        </p:nvSpPr>
        <p:spPr>
          <a:xfrm>
            <a:off x="609600" y="427038"/>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000" b="0" i="0" u="none" strike="noStrike" kern="1200" cap="small" spc="0" normalizeH="0" baseline="0" noProof="0" smtClean="0">
                <a:ln>
                  <a:noFill/>
                </a:ln>
                <a:solidFill>
                  <a:schemeClr val="tx2"/>
                </a:solidFill>
                <a:effectLst/>
                <a:uLnTx/>
                <a:uFillTx/>
                <a:latin typeface="+mj-lt"/>
                <a:ea typeface="+mj-ea"/>
                <a:cs typeface="+mj-cs"/>
              </a:rPr>
              <a:t>WHAT DO WE EXPECT FROM BYU</a:t>
            </a:r>
            <a:endParaRPr kumimoji="0" lang="zh-CN" alt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5" name="图片 4" descr="519px-AaronEckhart10TIFF.jpg"/>
          <p:cNvPicPr>
            <a:picLocks noChangeAspect="1"/>
          </p:cNvPicPr>
          <p:nvPr/>
        </p:nvPicPr>
        <p:blipFill>
          <a:blip r:embed="rId3" cstate="print"/>
          <a:stretch>
            <a:fillRect/>
          </a:stretch>
        </p:blipFill>
        <p:spPr>
          <a:xfrm>
            <a:off x="7143768" y="1785926"/>
            <a:ext cx="1247679" cy="1440000"/>
          </a:xfrm>
          <a:prstGeom prst="rect">
            <a:avLst/>
          </a:prstGeom>
        </p:spPr>
      </p:pic>
      <p:pic>
        <p:nvPicPr>
          <p:cNvPr id="6" name="图片 5" descr="StephMeyerX.PNG"/>
          <p:cNvPicPr>
            <a:picLocks noChangeAspect="1"/>
          </p:cNvPicPr>
          <p:nvPr/>
        </p:nvPicPr>
        <p:blipFill>
          <a:blip r:embed="rId4" cstate="print"/>
          <a:stretch>
            <a:fillRect/>
          </a:stretch>
        </p:blipFill>
        <p:spPr>
          <a:xfrm>
            <a:off x="7215206" y="3429000"/>
            <a:ext cx="1080000" cy="1440000"/>
          </a:xfrm>
          <a:prstGeom prst="rect">
            <a:avLst/>
          </a:prstGeom>
        </p:spPr>
      </p:pic>
      <p:pic>
        <p:nvPicPr>
          <p:cNvPr id="7" name="图片 6" descr="Main_Feature_skyroom_LEMONADE.jpg"/>
          <p:cNvPicPr>
            <a:picLocks noChangeAspect="1"/>
          </p:cNvPicPr>
          <p:nvPr/>
        </p:nvPicPr>
        <p:blipFill>
          <a:blip r:embed="rId5"/>
          <a:stretch>
            <a:fillRect/>
          </a:stretch>
        </p:blipFill>
        <p:spPr>
          <a:xfrm>
            <a:off x="5143504" y="4917958"/>
            <a:ext cx="3556364" cy="1440000"/>
          </a:xfrm>
          <a:prstGeom prst="rect">
            <a:avLst/>
          </a:prstGeom>
        </p:spPr>
      </p:pic>
      <p:pic>
        <p:nvPicPr>
          <p:cNvPr id="8" name="图片 7" descr="MOA11.jpg"/>
          <p:cNvPicPr>
            <a:picLocks noChangeAspect="1"/>
          </p:cNvPicPr>
          <p:nvPr/>
        </p:nvPicPr>
        <p:blipFill>
          <a:blip r:embed="rId6"/>
          <a:stretch>
            <a:fillRect/>
          </a:stretch>
        </p:blipFill>
        <p:spPr>
          <a:xfrm>
            <a:off x="928662" y="5072074"/>
            <a:ext cx="3998032" cy="1285884"/>
          </a:xfrm>
          <a:prstGeom prst="rect">
            <a:avLst/>
          </a:prstGeom>
        </p:spPr>
      </p:pic>
    </p:spTree>
    <p:extLst>
      <p:ext uri="{BB962C8B-B14F-4D97-AF65-F5344CB8AC3E}">
        <p14:creationId xmlns:p14="http://schemas.microsoft.com/office/powerpoint/2010/main" val="40615062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par>
                          <p:cTn id="34" fill="hold">
                            <p:stCondLst>
                              <p:cond delay="3000"/>
                            </p:stCondLst>
                            <p:childTnLst>
                              <p:par>
                                <p:cTn id="35" presetID="22" presetClass="entr" presetSubtype="4"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par>
                          <p:cTn id="38" fill="hold">
                            <p:stCondLst>
                              <p:cond delay="3500"/>
                            </p:stCondLst>
                            <p:childTnLst>
                              <p:par>
                                <p:cTn id="39" presetID="22" presetClass="entr" presetSubtype="4"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4500"/>
                            </p:stCondLst>
                            <p:childTnLst>
                              <p:par>
                                <p:cTn id="47" presetID="10" presetClass="entr" presetSubtype="0"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977150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sz="quarter" idx="1"/>
          </p:nvPr>
        </p:nvSpPr>
        <p:spPr/>
        <p:txBody>
          <a:bodyPr/>
          <a:lstStyle/>
          <a:p>
            <a:r>
              <a:rPr lang="en-US" altLang="zh-CN" b="1" dirty="0" smtClean="0">
                <a:solidFill>
                  <a:srgbClr val="FF0000"/>
                </a:solidFill>
              </a:rPr>
              <a:t>Introduction</a:t>
            </a:r>
          </a:p>
          <a:p>
            <a:r>
              <a:rPr lang="en-US" altLang="zh-CN" dirty="0" smtClean="0"/>
              <a:t>Exchange Programs SCUT provides</a:t>
            </a:r>
          </a:p>
          <a:p>
            <a:pPr lvl="1"/>
            <a:r>
              <a:rPr lang="en-US" altLang="zh-CN" dirty="0" smtClean="0"/>
              <a:t>School of Architecture exchanging program</a:t>
            </a:r>
          </a:p>
          <a:p>
            <a:pPr lvl="1"/>
            <a:r>
              <a:rPr lang="en-US" altLang="zh-CN" dirty="0" smtClean="0"/>
              <a:t>School of Materials exchanging program</a:t>
            </a:r>
          </a:p>
          <a:p>
            <a:pPr lvl="1"/>
            <a:r>
              <a:rPr lang="en-US" altLang="zh-CN" dirty="0" smtClean="0"/>
              <a:t>SCUT environment</a:t>
            </a:r>
          </a:p>
          <a:p>
            <a:r>
              <a:rPr lang="en-US" altLang="zh-CN" dirty="0" smtClean="0"/>
              <a:t>Exchange Program SCUT suggests</a:t>
            </a:r>
          </a:p>
          <a:p>
            <a:pPr lvl="1"/>
            <a:r>
              <a:rPr lang="en-US" altLang="zh-CN" dirty="0" smtClean="0"/>
              <a:t>School of Management exchanging program</a:t>
            </a:r>
          </a:p>
          <a:p>
            <a:r>
              <a:rPr lang="en-US" altLang="zh-CN" dirty="0" smtClean="0"/>
              <a:t>Conclusion</a:t>
            </a:r>
            <a:endParaRPr lang="zh-CN" altLang="en-US" dirty="0"/>
          </a:p>
        </p:txBody>
      </p:sp>
    </p:spTree>
    <p:extLst>
      <p:ext uri="{BB962C8B-B14F-4D97-AF65-F5344CB8AC3E}">
        <p14:creationId xmlns:p14="http://schemas.microsoft.com/office/powerpoint/2010/main" val="359770926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a:xfrm>
            <a:off x="457200" y="1600200"/>
            <a:ext cx="6851104" cy="4873752"/>
          </a:xfrm>
        </p:spPr>
        <p:txBody>
          <a:bodyPr/>
          <a:lstStyle/>
          <a:p>
            <a:r>
              <a:rPr lang="en-US" altLang="zh-CN" dirty="0" smtClean="0"/>
              <a:t>25,000 undergraduates and 18,000 postgraduates</a:t>
            </a:r>
          </a:p>
          <a:p>
            <a:r>
              <a:rPr lang="en-US" altLang="zh-CN" dirty="0" smtClean="0"/>
              <a:t>Dedicated to educating engineers for 60 years</a:t>
            </a:r>
          </a:p>
          <a:p>
            <a:r>
              <a:rPr lang="en-US" altLang="zh-CN" dirty="0" smtClean="0"/>
              <a:t>Ranked 138 worldwide by Leiden in 2013</a:t>
            </a:r>
          </a:p>
          <a:p>
            <a:r>
              <a:rPr lang="en-US" altLang="zh-CN" dirty="0" smtClean="0"/>
              <a:t>China’s first-level university</a:t>
            </a:r>
          </a:p>
          <a:p>
            <a:r>
              <a:rPr lang="en-US" altLang="zh-CN" dirty="0" smtClean="0"/>
              <a:t>Industry technology, Architecture, Materials Science…</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188640"/>
            <a:ext cx="2036590" cy="2016224"/>
          </a:xfrm>
          <a:prstGeom prst="rect">
            <a:avLst/>
          </a:prstGeom>
        </p:spPr>
      </p:pic>
    </p:spTree>
    <p:extLst>
      <p:ext uri="{BB962C8B-B14F-4D97-AF65-F5344CB8AC3E}">
        <p14:creationId xmlns:p14="http://schemas.microsoft.com/office/powerpoint/2010/main" val="160974840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a:xfrm>
            <a:off x="457201" y="1600200"/>
            <a:ext cx="6203031" cy="4873752"/>
          </a:xfrm>
        </p:spPr>
        <p:txBody>
          <a:bodyPr/>
          <a:lstStyle/>
          <a:p>
            <a:r>
              <a:rPr lang="en-US" altLang="zh-CN" dirty="0" smtClean="0"/>
              <a:t>The largest </a:t>
            </a:r>
            <a:r>
              <a:rPr lang="en-US" altLang="zh-CN" dirty="0"/>
              <a:t>religious </a:t>
            </a:r>
            <a:r>
              <a:rPr lang="en-US" altLang="zh-CN" dirty="0" smtClean="0"/>
              <a:t>university and </a:t>
            </a:r>
            <a:r>
              <a:rPr lang="en-US" altLang="zh-CN" dirty="0"/>
              <a:t>o</a:t>
            </a:r>
            <a:r>
              <a:rPr lang="en-US" altLang="zh-CN" dirty="0" smtClean="0"/>
              <a:t>ne </a:t>
            </a:r>
            <a:r>
              <a:rPr lang="en-US" altLang="zh-CN" dirty="0" smtClean="0"/>
              <a:t>of the largest private universities in U.S.</a:t>
            </a:r>
          </a:p>
          <a:p>
            <a:r>
              <a:rPr lang="en-US" altLang="zh-CN" dirty="0" smtClean="0"/>
              <a:t>28,000 </a:t>
            </a:r>
            <a:r>
              <a:rPr lang="en-US" altLang="zh-CN" dirty="0"/>
              <a:t>undergraduates and 2,000 full-time </a:t>
            </a:r>
            <a:r>
              <a:rPr lang="en-US" altLang="zh-CN" dirty="0" smtClean="0"/>
              <a:t>postgraduates</a:t>
            </a:r>
          </a:p>
          <a:p>
            <a:r>
              <a:rPr lang="en-US" altLang="zh-CN" dirty="0"/>
              <a:t>Ranked 62</a:t>
            </a:r>
            <a:r>
              <a:rPr lang="en-US" altLang="zh-CN" baseline="30000" dirty="0"/>
              <a:t>nd</a:t>
            </a:r>
            <a:r>
              <a:rPr lang="en-US" altLang="zh-CN" dirty="0"/>
              <a:t> in the U.S. by </a:t>
            </a:r>
            <a:r>
              <a:rPr lang="en-US" altLang="zh-CN" dirty="0" err="1" smtClean="0"/>
              <a:t>U.S.News</a:t>
            </a:r>
            <a:r>
              <a:rPr lang="en-US" altLang="zh-CN" dirty="0" smtClean="0"/>
              <a:t> </a:t>
            </a:r>
            <a:r>
              <a:rPr lang="en-US" altLang="zh-CN" dirty="0"/>
              <a:t>in </a:t>
            </a:r>
            <a:r>
              <a:rPr lang="en-US" altLang="zh-CN" dirty="0" smtClean="0"/>
              <a:t>2013</a:t>
            </a:r>
          </a:p>
          <a:p>
            <a:r>
              <a:rPr lang="en-US" altLang="zh-CN" dirty="0"/>
              <a:t>Marriott School of Management received a No.5 ranking by Business Week in </a:t>
            </a:r>
            <a:r>
              <a:rPr lang="en-US" altLang="zh-CN" dirty="0" smtClean="0"/>
              <a:t>2009</a:t>
            </a:r>
          </a:p>
          <a:p>
            <a:r>
              <a:rPr lang="en-US" altLang="zh-CN" dirty="0" smtClean="0"/>
              <a:t>MBA program ranked </a:t>
            </a:r>
            <a:r>
              <a:rPr lang="en-US" altLang="zh-CN" dirty="0"/>
              <a:t>92nd among business schools worldwide.</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186" y="116632"/>
            <a:ext cx="2232248" cy="2232248"/>
          </a:xfrm>
          <a:prstGeom prst="rect">
            <a:avLst/>
          </a:prstGeom>
        </p:spPr>
      </p:pic>
    </p:spTree>
    <p:extLst>
      <p:ext uri="{BB962C8B-B14F-4D97-AF65-F5344CB8AC3E}">
        <p14:creationId xmlns:p14="http://schemas.microsoft.com/office/powerpoint/2010/main" val="11856474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FOUNDATION OF COOPERATION?</a:t>
            </a:r>
            <a:endParaRPr lang="en-US" altLang="zh-CN" dirty="0"/>
          </a:p>
        </p:txBody>
      </p:sp>
      <p:sp>
        <p:nvSpPr>
          <p:cNvPr id="3" name="内容占位符 2"/>
          <p:cNvSpPr>
            <a:spLocks noGrp="1"/>
          </p:cNvSpPr>
          <p:nvPr>
            <p:ph sz="quarter" idx="1"/>
          </p:nvPr>
        </p:nvSpPr>
        <p:spPr/>
        <p:txBody>
          <a:bodyPr/>
          <a:lstStyle/>
          <a:p>
            <a:r>
              <a:rPr lang="en-US" altLang="zh-CN" dirty="0" smtClean="0"/>
              <a:t>Both are worldwide famous universities</a:t>
            </a:r>
          </a:p>
          <a:p>
            <a:r>
              <a:rPr lang="en-US" altLang="zh-CN" dirty="0" smtClean="0"/>
              <a:t>For the BYU:</a:t>
            </a:r>
          </a:p>
          <a:p>
            <a:pPr lvl="1"/>
            <a:r>
              <a:rPr lang="en-US" altLang="zh-CN" dirty="0" smtClean="0"/>
              <a:t>Strong engineering background in SCUT</a:t>
            </a:r>
          </a:p>
          <a:p>
            <a:pPr lvl="1"/>
            <a:r>
              <a:rPr lang="en-US" altLang="zh-CN" dirty="0" smtClean="0"/>
              <a:t>A longer exchanging program in China</a:t>
            </a:r>
          </a:p>
          <a:p>
            <a:r>
              <a:rPr lang="en-US" altLang="zh-CN" dirty="0" smtClean="0"/>
              <a:t>For the SCUT:</a:t>
            </a:r>
          </a:p>
          <a:p>
            <a:pPr lvl="1"/>
            <a:r>
              <a:rPr lang="en-US" altLang="zh-CN" dirty="0" smtClean="0"/>
              <a:t>A multi-language environment</a:t>
            </a:r>
          </a:p>
          <a:p>
            <a:pPr lvl="1"/>
            <a:r>
              <a:rPr lang="en-US" altLang="zh-CN" dirty="0" smtClean="0"/>
              <a:t>China needs more specialists</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080" y="3415710"/>
            <a:ext cx="2983880" cy="223791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5724128" y="5733256"/>
            <a:ext cx="2284028" cy="246221"/>
          </a:xfrm>
          <a:prstGeom prst="rect">
            <a:avLst/>
          </a:prstGeom>
          <a:noFill/>
        </p:spPr>
        <p:txBody>
          <a:bodyPr wrap="square" rtlCol="0">
            <a:spAutoFit/>
          </a:bodyPr>
          <a:lstStyle/>
          <a:p>
            <a:r>
              <a:rPr lang="en-US" altLang="zh-CN" sz="1000" dirty="0" smtClean="0"/>
              <a:t>International Students Dormitory</a:t>
            </a:r>
            <a:endParaRPr lang="zh-CN" altLang="en-US" sz="1000" dirty="0"/>
          </a:p>
        </p:txBody>
      </p:sp>
    </p:spTree>
    <p:extLst>
      <p:ext uri="{BB962C8B-B14F-4D97-AF65-F5344CB8AC3E}">
        <p14:creationId xmlns:p14="http://schemas.microsoft.com/office/powerpoint/2010/main" val="11768736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sz="quarter" idx="1"/>
          </p:nvPr>
        </p:nvSpPr>
        <p:spPr/>
        <p:txBody>
          <a:bodyPr/>
          <a:lstStyle/>
          <a:p>
            <a:r>
              <a:rPr lang="en-US" altLang="zh-CN" dirty="0" smtClean="0"/>
              <a:t>Introduction</a:t>
            </a:r>
          </a:p>
          <a:p>
            <a:r>
              <a:rPr lang="en-US" altLang="zh-CN" dirty="0" smtClean="0"/>
              <a:t>Exchange Programs SCUT provides</a:t>
            </a:r>
          </a:p>
          <a:p>
            <a:pPr lvl="1"/>
            <a:r>
              <a:rPr lang="en-US" altLang="zh-CN" b="1" dirty="0" smtClean="0">
                <a:solidFill>
                  <a:srgbClr val="FF0000"/>
                </a:solidFill>
              </a:rPr>
              <a:t>School of Architecture exchanging program</a:t>
            </a:r>
          </a:p>
          <a:p>
            <a:pPr lvl="1"/>
            <a:r>
              <a:rPr lang="en-US" altLang="zh-CN" dirty="0" smtClean="0"/>
              <a:t>School of Materials exchanging program</a:t>
            </a:r>
          </a:p>
          <a:p>
            <a:pPr lvl="1"/>
            <a:r>
              <a:rPr lang="en-US" altLang="zh-CN" dirty="0" smtClean="0"/>
              <a:t>SCUT environment</a:t>
            </a:r>
          </a:p>
          <a:p>
            <a:r>
              <a:rPr lang="en-US" altLang="zh-CN" dirty="0" smtClean="0"/>
              <a:t>Exchange Program SCUT suggests</a:t>
            </a:r>
          </a:p>
          <a:p>
            <a:pPr lvl="1"/>
            <a:r>
              <a:rPr lang="en-US" altLang="zh-CN" dirty="0" smtClean="0"/>
              <a:t>School of Management exchanging program</a:t>
            </a:r>
          </a:p>
          <a:p>
            <a:r>
              <a:rPr lang="en-US" altLang="zh-CN" dirty="0" smtClean="0"/>
              <a:t>Conclusion</a:t>
            </a:r>
            <a:endParaRPr lang="zh-CN" altLang="en-US" dirty="0"/>
          </a:p>
        </p:txBody>
      </p:sp>
    </p:spTree>
    <p:extLst>
      <p:ext uri="{BB962C8B-B14F-4D97-AF65-F5344CB8AC3E}">
        <p14:creationId xmlns:p14="http://schemas.microsoft.com/office/powerpoint/2010/main" val="359770926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SCHOOL OF ARCHITECTURE</a:t>
            </a:r>
            <a:endParaRPr lang="zh-CN" altLang="en-US" dirty="0"/>
          </a:p>
        </p:txBody>
      </p:sp>
      <p:sp>
        <p:nvSpPr>
          <p:cNvPr id="3" name="内容占位符 2"/>
          <p:cNvSpPr>
            <a:spLocks noGrp="1"/>
          </p:cNvSpPr>
          <p:nvPr>
            <p:ph sz="quarter" idx="1"/>
          </p:nvPr>
        </p:nvSpPr>
        <p:spPr/>
        <p:txBody>
          <a:bodyPr/>
          <a:lstStyle/>
          <a:p>
            <a:r>
              <a:rPr lang="en-US" altLang="zh-CN" dirty="0"/>
              <a:t>About </a:t>
            </a:r>
            <a:r>
              <a:rPr lang="en-US" altLang="zh-CN" dirty="0" smtClean="0"/>
              <a:t>Majors</a:t>
            </a:r>
          </a:p>
          <a:p>
            <a:pPr lvl="1"/>
            <a:r>
              <a:rPr lang="en-US" altLang="zh-CN" dirty="0"/>
              <a:t>Architecture</a:t>
            </a:r>
          </a:p>
          <a:p>
            <a:pPr lvl="1"/>
            <a:r>
              <a:rPr lang="en-US" altLang="zh-CN" dirty="0" smtClean="0"/>
              <a:t>Urban </a:t>
            </a:r>
            <a:r>
              <a:rPr lang="en-US" altLang="zh-CN" dirty="0"/>
              <a:t>planning</a:t>
            </a:r>
          </a:p>
          <a:p>
            <a:pPr lvl="1"/>
            <a:r>
              <a:rPr lang="en-US" altLang="zh-CN" dirty="0" smtClean="0"/>
              <a:t>Landscape design</a:t>
            </a:r>
          </a:p>
          <a:p>
            <a:r>
              <a:rPr lang="en-US" altLang="zh-CN" dirty="0"/>
              <a:t>About Study </a:t>
            </a:r>
            <a:r>
              <a:rPr lang="en-US" altLang="zh-CN" dirty="0" smtClean="0"/>
              <a:t>Plan</a:t>
            </a:r>
          </a:p>
          <a:p>
            <a:pPr lvl="1"/>
            <a:r>
              <a:rPr lang="en-US" altLang="zh-CN" dirty="0"/>
              <a:t>General education course</a:t>
            </a:r>
          </a:p>
          <a:p>
            <a:pPr lvl="1"/>
            <a:r>
              <a:rPr lang="en-US" altLang="zh-CN" dirty="0" smtClean="0"/>
              <a:t>Professional </a:t>
            </a:r>
            <a:r>
              <a:rPr lang="en-US" altLang="zh-CN" dirty="0"/>
              <a:t>development courses</a:t>
            </a:r>
          </a:p>
          <a:p>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7344089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FACULTY &amp; FACILITIES</a:t>
            </a:r>
            <a:endParaRPr lang="zh-CN" altLang="en-US" dirty="0"/>
          </a:p>
        </p:txBody>
      </p:sp>
      <p:sp>
        <p:nvSpPr>
          <p:cNvPr id="3" name="内容占位符 2"/>
          <p:cNvSpPr>
            <a:spLocks noGrp="1"/>
          </p:cNvSpPr>
          <p:nvPr>
            <p:ph sz="quarter" idx="1"/>
          </p:nvPr>
        </p:nvSpPr>
        <p:spPr>
          <a:xfrm>
            <a:off x="457200" y="1600200"/>
            <a:ext cx="6851104" cy="4873752"/>
          </a:xfrm>
        </p:spPr>
        <p:txBody>
          <a:bodyPr>
            <a:normAutofit/>
          </a:bodyPr>
          <a:lstStyle/>
          <a:p>
            <a:r>
              <a:rPr lang="en-US" altLang="zh-CN" dirty="0" smtClean="0"/>
              <a:t>Teaching and Administrative Staff</a:t>
            </a:r>
          </a:p>
          <a:p>
            <a:pPr lvl="1"/>
            <a:r>
              <a:rPr lang="en-US" altLang="zh-CN" sz="1400" dirty="0" smtClean="0"/>
              <a:t>21 professors &amp; 29 associate professors</a:t>
            </a:r>
          </a:p>
          <a:p>
            <a:pPr lvl="1"/>
            <a:r>
              <a:rPr lang="en-US" altLang="zh-CN" sz="1400" dirty="0" smtClean="0"/>
              <a:t>63 supervisors of postgraduate</a:t>
            </a:r>
          </a:p>
          <a:p>
            <a:pPr lvl="1"/>
            <a:r>
              <a:rPr lang="en-US" altLang="zh-CN" sz="1400" dirty="0" smtClean="0"/>
              <a:t>17 Supervisors of PhD Candidates</a:t>
            </a:r>
          </a:p>
          <a:p>
            <a:pPr lvl="1"/>
            <a:r>
              <a:rPr lang="en-US" altLang="zh-CN" sz="1400" dirty="0" smtClean="0"/>
              <a:t>2 academician of the Chinese Academy of Engineering</a:t>
            </a:r>
          </a:p>
          <a:p>
            <a:pPr lvl="1"/>
            <a:r>
              <a:rPr lang="en-US" altLang="zh-CN" sz="1400" dirty="0" smtClean="0"/>
              <a:t>1 Professor of Cheung Kong Scholars</a:t>
            </a:r>
          </a:p>
          <a:p>
            <a:r>
              <a:rPr lang="en-US" altLang="zh-CN" dirty="0" smtClean="0"/>
              <a:t>Frequent Exchanges with Many Famous Universities</a:t>
            </a:r>
          </a:p>
          <a:p>
            <a:r>
              <a:rPr lang="en-US" altLang="zh-CN" dirty="0" smtClean="0"/>
              <a:t>Perfect Facilities</a:t>
            </a:r>
          </a:p>
          <a:p>
            <a:pPr lvl="1"/>
            <a:r>
              <a:rPr lang="en-US" altLang="zh-CN" sz="1300" dirty="0" smtClean="0"/>
              <a:t>Architectural Design and Research Institute of SCUT</a:t>
            </a:r>
          </a:p>
          <a:p>
            <a:pPr lvl="1"/>
            <a:r>
              <a:rPr lang="en-US" altLang="zh-CN" sz="1300" dirty="0" smtClean="0"/>
              <a:t>National key Laboratory of Subtropical Building Science</a:t>
            </a:r>
          </a:p>
          <a:p>
            <a:pPr lvl="1"/>
            <a:r>
              <a:rPr lang="en-US" altLang="zh-CN" sz="1300" dirty="0" smtClean="0"/>
              <a:t>Architectural History and Culture Research Center of SCUT</a:t>
            </a:r>
          </a:p>
          <a:p>
            <a:pPr lvl="1"/>
            <a:r>
              <a:rPr lang="en-US" altLang="zh-CN" sz="1300" dirty="0" smtClean="0"/>
              <a:t>Building Energy Research Center of SCUT</a:t>
            </a:r>
          </a:p>
        </p:txBody>
      </p:sp>
    </p:spTree>
    <p:extLst>
      <p:ext uri="{BB962C8B-B14F-4D97-AF65-F5344CB8AC3E}">
        <p14:creationId xmlns:p14="http://schemas.microsoft.com/office/powerpoint/2010/main" val="164684477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down)">
                                      <p:cBhvr>
                                        <p:cTn id="43" dur="500"/>
                                        <p:tgtEl>
                                          <p:spTgt spid="3">
                                            <p:txEl>
                                              <p:pRg st="9" end="9"/>
                                            </p:txEl>
                                          </p:spTgt>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wipe(down)">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112</TotalTime>
  <Words>999</Words>
  <Application>Microsoft Office PowerPoint</Application>
  <PresentationFormat>全屏显示(4:3)</PresentationFormat>
  <Paragraphs>197</Paragraphs>
  <Slides>23</Slides>
  <Notes>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凸显</vt:lpstr>
      <vt:lpstr>BYU-SCUT EXCHANGING PROGRAME</vt:lpstr>
      <vt:lpstr>CONTENTS</vt:lpstr>
      <vt:lpstr>CONTENTS</vt:lpstr>
      <vt:lpstr>INTRODUCTION</vt:lpstr>
      <vt:lpstr>INTRODUCTION</vt:lpstr>
      <vt:lpstr>FOUNDATION OF COOPERATION?</vt:lpstr>
      <vt:lpstr>CONTENTS</vt:lpstr>
      <vt:lpstr>SCHOOL OF ARCHITECTURE</vt:lpstr>
      <vt:lpstr>FACULTY &amp; FACILITIES</vt:lpstr>
      <vt:lpstr>ABOUT STUDENTS</vt:lpstr>
      <vt:lpstr>Contents</vt:lpstr>
      <vt:lpstr>COLLEGE OF  MATERIALS SCIENCE AND ENGINEERING</vt:lpstr>
      <vt:lpstr>WE HAVE THE FIRST-CLASS FACULTY</vt:lpstr>
      <vt:lpstr>MODERN TEACHING FACILITIES</vt:lpstr>
      <vt:lpstr>Contents</vt:lpstr>
      <vt:lpstr>ACCOMMODATION</vt:lpstr>
      <vt:lpstr>SPORTS &amp; RECREATION</vt:lpstr>
      <vt:lpstr>GUANGZHOU ATTRACTIONS </vt:lpstr>
      <vt:lpstr>Contents</vt:lpstr>
      <vt:lpstr>WHAT DO WE EXPECT FROM BYU</vt:lpstr>
      <vt:lpstr>WHAT DO WE EXPECT FROM BYU</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BYU-SCUT EXCHANGING PROGRAME</dc:title>
  <dc:creator>Wang Chengcheng</dc:creator>
  <cp:lastModifiedBy>Wang Chengcheng</cp:lastModifiedBy>
  <cp:revision>15</cp:revision>
  <dcterms:created xsi:type="dcterms:W3CDTF">2014-04-28T12:39:50Z</dcterms:created>
  <dcterms:modified xsi:type="dcterms:W3CDTF">2014-05-01T00:40:59Z</dcterms:modified>
</cp:coreProperties>
</file>