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Number of Distinct Koalas Sighted each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Sheet1!$A$3:$D$3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Sheet1!$A$4:$D$4</c:f>
              <c:numCache>
                <c:formatCode>General</c:formatCode>
                <c:ptCount val="4"/>
                <c:pt idx="0">
                  <c:v>79</c:v>
                </c:pt>
                <c:pt idx="1">
                  <c:v>92</c:v>
                </c:pt>
                <c:pt idx="2">
                  <c:v>115</c:v>
                </c:pt>
                <c:pt idx="3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4-4EB6-A99E-2F2BC234E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9495695"/>
        <c:axId val="619500495"/>
      </c:barChart>
      <c:catAx>
        <c:axId val="61949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500495"/>
        <c:crosses val="autoZero"/>
        <c:auto val="1"/>
        <c:lblAlgn val="ctr"/>
        <c:lblOffset val="100"/>
        <c:noMultiLvlLbl val="0"/>
      </c:catAx>
      <c:valAx>
        <c:axId val="61950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495695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vhack.org/handbook/geographic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qld.gov.au/" TargetMode="External"/><Relationship Id="rId7" Type="http://schemas.openxmlformats.org/officeDocument/2006/relationships/hyperlink" Target="https://fed.dcceew.gov.au/search?q=nvis" TargetMode="External"/><Relationship Id="rId2" Type="http://schemas.openxmlformats.org/officeDocument/2006/relationships/hyperlink" Target="https://datahub.moretonbay.qld.gov.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a.org.au/sites-and-services/" TargetMode="External"/><Relationship Id="rId5" Type="http://schemas.openxmlformats.org/officeDocument/2006/relationships/hyperlink" Target="https://biodiversity.org.au/afd/home" TargetMode="External"/><Relationship Id="rId4" Type="http://schemas.openxmlformats.org/officeDocument/2006/relationships/hyperlink" Target="https://www.data.qld.gov.au/organization/environment-science-and-innov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GovHack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0673-EC3D-1266-D10D-21B08056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82FC-CF57-7E0A-D92D-9CB37848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we participate in another </a:t>
            </a:r>
            <a:r>
              <a:rPr lang="en-AU" dirty="0" err="1"/>
              <a:t>GovHack</a:t>
            </a:r>
            <a:r>
              <a:rPr lang="en-AU" dirty="0"/>
              <a:t> challenge, use the guidance at </a:t>
            </a:r>
            <a:r>
              <a:rPr lang="en-AU" dirty="0">
                <a:hlinkClick r:id="rId2"/>
              </a:rPr>
              <a:t>https://govhack.org/handbook/geographic-data/</a:t>
            </a:r>
            <a:r>
              <a:rPr lang="en-AU" dirty="0"/>
              <a:t> to set up a geospatial engine and load in key national datasets to give us a prepared spatial framework</a:t>
            </a:r>
          </a:p>
        </p:txBody>
      </p:sp>
    </p:spTree>
    <p:extLst>
      <p:ext uri="{BB962C8B-B14F-4D97-AF65-F5344CB8AC3E}">
        <p14:creationId xmlns:p14="http://schemas.microsoft.com/office/powerpoint/2010/main" val="94723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1303-72B8-3A63-EAAB-40AE3BDC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0007B-8BC8-21BF-AFE6-B91A1C5D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Start with Moreton Bay Regional Council data</a:t>
            </a:r>
          </a:p>
          <a:p>
            <a:r>
              <a:rPr lang="en-AU" dirty="0"/>
              <a:t>Enhance that data with Queensland government data</a:t>
            </a:r>
          </a:p>
          <a:p>
            <a:r>
              <a:rPr lang="en-AU" dirty="0"/>
              <a:t>Enhance that further with National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4DC829-774B-F5A2-C2C0-FF75886D9B26}"/>
              </a:ext>
            </a:extLst>
          </p:cNvPr>
          <p:cNvSpPr/>
          <p:nvPr/>
        </p:nvSpPr>
        <p:spPr>
          <a:xfrm>
            <a:off x="8909468" y="231953"/>
            <a:ext cx="2976663" cy="29766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AU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81F368-ABE0-1363-4544-AB25CC1A432C}"/>
              </a:ext>
            </a:extLst>
          </p:cNvPr>
          <p:cNvSpPr/>
          <p:nvPr/>
        </p:nvSpPr>
        <p:spPr>
          <a:xfrm>
            <a:off x="9375329" y="1233406"/>
            <a:ext cx="2044943" cy="19922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QLD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2DF977-8979-82EA-22C6-97518C6DAB70}"/>
              </a:ext>
            </a:extLst>
          </p:cNvPr>
          <p:cNvSpPr/>
          <p:nvPr/>
        </p:nvSpPr>
        <p:spPr>
          <a:xfrm>
            <a:off x="9809957" y="2087739"/>
            <a:ext cx="1120877" cy="11208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MBRC</a:t>
            </a:r>
          </a:p>
        </p:txBody>
      </p:sp>
    </p:spTree>
    <p:extLst>
      <p:ext uri="{BB962C8B-B14F-4D97-AF65-F5344CB8AC3E}">
        <p14:creationId xmlns:p14="http://schemas.microsoft.com/office/powerpoint/2010/main" val="271991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1826-DB02-B8B1-B90B-A54B5FEC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Datasets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60B0-BE89-4216-D71D-8C1F66D3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MBRC datasets </a:t>
            </a:r>
            <a:r>
              <a:rPr lang="en-AU" dirty="0">
                <a:hlinkClick r:id="rId2"/>
              </a:rPr>
              <a:t>https://datahub.moretonbay.qld.gov.au/</a:t>
            </a:r>
            <a:endParaRPr lang="en-AU" dirty="0"/>
          </a:p>
          <a:p>
            <a:r>
              <a:rPr lang="en-AU" dirty="0"/>
              <a:t>The QLD Government Data </a:t>
            </a:r>
            <a:r>
              <a:rPr lang="en-AU" dirty="0">
                <a:hlinkClick r:id="rId3"/>
              </a:rPr>
              <a:t>https://www.data.qld.gov.au/</a:t>
            </a:r>
            <a:endParaRPr lang="en-AU" dirty="0"/>
          </a:p>
          <a:p>
            <a:r>
              <a:rPr lang="en-AU" dirty="0"/>
              <a:t>Focussing on environmental datasets </a:t>
            </a:r>
            <a:r>
              <a:rPr lang="en-AU" dirty="0">
                <a:hlinkClick r:id="rId4"/>
              </a:rPr>
              <a:t>https://www.data.qld.gov.au/organization/environment-science-and-innovation</a:t>
            </a:r>
            <a:endParaRPr lang="en-AU" dirty="0"/>
          </a:p>
          <a:p>
            <a:r>
              <a:rPr lang="en-AU" dirty="0"/>
              <a:t>The Australian Faunal Directory </a:t>
            </a:r>
            <a:r>
              <a:rPr lang="en-AU" dirty="0">
                <a:hlinkClick r:id="rId5"/>
              </a:rPr>
              <a:t>https://biodiversity.org.au/afd/home</a:t>
            </a:r>
            <a:endParaRPr lang="en-AU" dirty="0"/>
          </a:p>
          <a:p>
            <a:r>
              <a:rPr lang="en-AU" dirty="0"/>
              <a:t>The Atlas of Living Australia </a:t>
            </a:r>
            <a:r>
              <a:rPr lang="en-AU" dirty="0">
                <a:hlinkClick r:id="rId6"/>
              </a:rPr>
              <a:t>https://www.ala.org.au/sites-and-services/</a:t>
            </a:r>
            <a:endParaRPr lang="en-AU" dirty="0"/>
          </a:p>
          <a:p>
            <a:r>
              <a:rPr lang="en-AU" dirty="0"/>
              <a:t>The National Vegetation Information System </a:t>
            </a:r>
            <a:r>
              <a:rPr lang="en-AU" dirty="0">
                <a:hlinkClick r:id="rId7"/>
              </a:rPr>
              <a:t>https://fed.dcceew.gov.au/search?q=nvis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5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699-8AAD-F5E4-60CD-D2730AB2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965D-6CEA-4140-2F9A-2619915D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time that we had to do any data analysis, it was decided to focus on textual not geospatial analysis</a:t>
            </a:r>
          </a:p>
          <a:p>
            <a:r>
              <a:rPr lang="en-AU" dirty="0"/>
              <a:t>So MS Access was used to import the various datasets to analyse and combine them</a:t>
            </a:r>
          </a:p>
        </p:txBody>
      </p:sp>
    </p:spTree>
    <p:extLst>
      <p:ext uri="{BB962C8B-B14F-4D97-AF65-F5344CB8AC3E}">
        <p14:creationId xmlns:p14="http://schemas.microsoft.com/office/powerpoint/2010/main" val="426187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FEC-427B-AC46-8835-E52381C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Issues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5ED5-42E6-FEBD-A71E-EBCC60A2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Unfortunately, a lot of the data was found to be spatial without textual fields that would allow textual linking and analysis</a:t>
            </a:r>
          </a:p>
          <a:p>
            <a:r>
              <a:rPr lang="en-AU" dirty="0"/>
              <a:t>Datasets with textual data had data quality issues:</a:t>
            </a:r>
          </a:p>
          <a:p>
            <a:pPr lvl="1"/>
            <a:r>
              <a:rPr lang="en-AU" dirty="0"/>
              <a:t>MBRC_Planning_Scheme_-_</a:t>
            </a:r>
            <a:r>
              <a:rPr lang="en-AU" dirty="0" err="1"/>
              <a:t>Heritage_Landscape_Significant_Trees</a:t>
            </a:r>
            <a:r>
              <a:rPr lang="en-AU" dirty="0"/>
              <a:t> had issues with a number of tree types misspelt and both proper and common names mixed in the one field.</a:t>
            </a:r>
          </a:p>
          <a:p>
            <a:pPr lvl="1"/>
            <a:r>
              <a:rPr lang="en-AU" dirty="0"/>
              <a:t>The MBRC </a:t>
            </a:r>
            <a:r>
              <a:rPr lang="en-AU" dirty="0" err="1"/>
              <a:t>Shorebird_Roosts</a:t>
            </a:r>
            <a:r>
              <a:rPr lang="en-AU" dirty="0"/>
              <a:t> datasets were supposed to have “shorebird count data for each roost site over the period 1991 to February 2021 inclusive.”, but this data wasn’t present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49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ADD0-1D01-264B-DC9B-5225840A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C4E9-AA41-1A19-5E0B-8324123D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end the “</a:t>
            </a:r>
            <a:r>
              <a:rPr lang="en-AU" dirty="0" err="1"/>
              <a:t>Koala_Monitoring_The_Mill</a:t>
            </a:r>
            <a:r>
              <a:rPr lang="en-AU" dirty="0"/>
              <a:t>” dataset was used for some analysis (following)</a:t>
            </a:r>
          </a:p>
          <a:p>
            <a:r>
              <a:rPr lang="en-AU" dirty="0"/>
              <a:t>There wasn’t enough time to find other datasets to enhance the MBRC data.</a:t>
            </a:r>
          </a:p>
        </p:txBody>
      </p:sp>
    </p:spTree>
    <p:extLst>
      <p:ext uri="{BB962C8B-B14F-4D97-AF65-F5344CB8AC3E}">
        <p14:creationId xmlns:p14="http://schemas.microsoft.com/office/powerpoint/2010/main" val="130577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8FB8-47F5-14DE-71C5-675E4B9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Koala Data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B91204-AC5F-72EE-3D25-5B7448495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735236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242025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9280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6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Number of Koalas spotted in 2018 but not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5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Number of Koalas spotted in 2022 but not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Number of Koalas spotted in both 2018 and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96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6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EF78-89CB-79AC-BE77-F61249B6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Koala 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2120B-020B-C1B2-D7C7-294B68D0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451"/>
            <a:ext cx="3011129" cy="5018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676E0-8BD9-2D7C-7754-A7588852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74" y="52377"/>
            <a:ext cx="2841523" cy="6805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6C3AD9-79DA-D6C1-5EE4-3C1CBEC78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819" y="26809"/>
            <a:ext cx="4444181" cy="68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5E7-DBD0-208C-09A0-673F6624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Koala Sighting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AD26B7-63C6-F0A6-6BCD-7A57A10DF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45978"/>
              </p:ext>
            </p:extLst>
          </p:nvPr>
        </p:nvGraphicFramePr>
        <p:xfrm>
          <a:off x="260518" y="2526163"/>
          <a:ext cx="4000197" cy="985522"/>
        </p:xfrm>
        <a:graphic>
          <a:graphicData uri="http://schemas.openxmlformats.org/drawingml/2006/table">
            <a:tbl>
              <a:tblPr/>
              <a:tblGrid>
                <a:gridCol w="966085">
                  <a:extLst>
                    <a:ext uri="{9D8B030D-6E8A-4147-A177-3AD203B41FA5}">
                      <a16:colId xmlns:a16="http://schemas.microsoft.com/office/drawing/2014/main" val="4047342340"/>
                    </a:ext>
                  </a:extLst>
                </a:gridCol>
                <a:gridCol w="1101942">
                  <a:extLst>
                    <a:ext uri="{9D8B030D-6E8A-4147-A177-3AD203B41FA5}">
                      <a16:colId xmlns:a16="http://schemas.microsoft.com/office/drawing/2014/main" val="4112943233"/>
                    </a:ext>
                  </a:extLst>
                </a:gridCol>
                <a:gridCol w="966085">
                  <a:extLst>
                    <a:ext uri="{9D8B030D-6E8A-4147-A177-3AD203B41FA5}">
                      <a16:colId xmlns:a16="http://schemas.microsoft.com/office/drawing/2014/main" val="3357694221"/>
                    </a:ext>
                  </a:extLst>
                </a:gridCol>
                <a:gridCol w="966085">
                  <a:extLst>
                    <a:ext uri="{9D8B030D-6E8A-4147-A177-3AD203B41FA5}">
                      <a16:colId xmlns:a16="http://schemas.microsoft.com/office/drawing/2014/main" val="3122028165"/>
                    </a:ext>
                  </a:extLst>
                </a:gridCol>
              </a:tblGrid>
              <a:tr h="49276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553546"/>
                  </a:ext>
                </a:extLst>
              </a:tr>
              <a:tr h="492761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30416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0E25EED-7FD3-C9B4-F647-97846FB03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826986"/>
              </p:ext>
            </p:extLst>
          </p:nvPr>
        </p:nvGraphicFramePr>
        <p:xfrm>
          <a:off x="5004619" y="2084439"/>
          <a:ext cx="7134041" cy="468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26951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456aad-e3d4-46e5-9681-9b707fd2f912" xsi:nil="true"/>
    <lcf76f155ced4ddcb4097134ff3c332f xmlns="a1f270ee-7a25-48ad-9dbf-891a11012cf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05C0018CA7A418C8D4BB85827D67D" ma:contentTypeVersion="12" ma:contentTypeDescription="Create a new document." ma:contentTypeScope="" ma:versionID="e02b24aadcf2de04275d1157bf06f3ff">
  <xsd:schema xmlns:xsd="http://www.w3.org/2001/XMLSchema" xmlns:xs="http://www.w3.org/2001/XMLSchema" xmlns:p="http://schemas.microsoft.com/office/2006/metadata/properties" xmlns:ns2="a1f270ee-7a25-48ad-9dbf-891a11012cfb" xmlns:ns3="60456aad-e3d4-46e5-9681-9b707fd2f912" targetNamespace="http://schemas.microsoft.com/office/2006/metadata/properties" ma:root="true" ma:fieldsID="5cf002abbbd1eea565378272d63d0c2f" ns2:_="" ns3:_="">
    <xsd:import namespace="a1f270ee-7a25-48ad-9dbf-891a11012cfb"/>
    <xsd:import namespace="60456aad-e3d4-46e5-9681-9b707fd2f9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270ee-7a25-48ad-9dbf-891a11012c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6f3dd37-6334-4de5-be35-d146b6046b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56aad-e3d4-46e5-9681-9b707fd2f91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369f652-46ac-4086-beb8-13d60c432e9a}" ma:internalName="TaxCatchAll" ma:showField="CatchAllData" ma:web="60456aad-e3d4-46e5-9681-9b707fd2f9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B5784F-5300-45CC-8F94-08D70C90DAF7}"/>
</file>

<file path=docProps/app.xml><?xml version="1.0" encoding="utf-8"?>
<Properties xmlns="http://schemas.openxmlformats.org/officeDocument/2006/extended-properties" xmlns:vt="http://schemas.openxmlformats.org/officeDocument/2006/docPropsVTypes">
  <Template>{8D69BD78-B970-434B-9F1D-71CD35CDD0F2}tf56160789_win32</Template>
  <TotalTime>84</TotalTime>
  <Words>406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Custom</vt:lpstr>
      <vt:lpstr>GovHack</vt:lpstr>
      <vt:lpstr>The Plan</vt:lpstr>
      <vt:lpstr>Datasets looked at</vt:lpstr>
      <vt:lpstr>Our Limitations</vt:lpstr>
      <vt:lpstr>Issues Found</vt:lpstr>
      <vt:lpstr>Data Used</vt:lpstr>
      <vt:lpstr>Koala Data Analysis</vt:lpstr>
      <vt:lpstr>Koala Detail</vt:lpstr>
      <vt:lpstr>Koala Sighting Summary</vt:lpstr>
      <vt:lpstr>Future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Hartley</dc:creator>
  <cp:lastModifiedBy>Chris Hartley</cp:lastModifiedBy>
  <cp:revision>9</cp:revision>
  <dcterms:created xsi:type="dcterms:W3CDTF">2024-09-08T02:55:31Z</dcterms:created>
  <dcterms:modified xsi:type="dcterms:W3CDTF">2024-09-08T04:20:18Z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0x0101001B805C0018CA7A418C8D4BB85827D67D</vt:lpwstr>
  </property>
</Properties>
</file>