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8f97dda050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8f97dda050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8f97dda05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f97dda0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8f97dda05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f97dda05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8f97dda05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f97dda05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8f97dda05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8f97dda05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8f97dda05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f97dda05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8f97dda05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f97dda05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8f97dda05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f97dda05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8f97dda050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8f97dda050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Final Capstone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Seattle/Bellevue/Redmond vs Nearby Cities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7975" lvl="0" marL="457200" rtl="0" algn="l">
              <a:spcBef>
                <a:spcPts val="0"/>
              </a:spcBef>
              <a:spcAft>
                <a:spcPts val="0"/>
              </a:spcAft>
              <a:buClr>
                <a:schemeClr val="dk1"/>
              </a:buClr>
              <a:buSzPts val="1250"/>
              <a:buChar char="●"/>
            </a:pPr>
            <a:r>
              <a:rPr lang="en" sz="1250">
                <a:solidFill>
                  <a:schemeClr val="dk1"/>
                </a:solidFill>
                <a:highlight>
                  <a:srgbClr val="FFFFFF"/>
                </a:highlight>
              </a:rPr>
              <a:t>Both the popular and nearby cities have a lot of restaurants. An extended analysis that can be done is to explore the differences in the restaurants. The popular cities have more workout places while the nearby cities might have more bigger lands to build services such as Home Depot, Lowes, Ikea, or other stores for home improvement resources.</a:t>
            </a:r>
            <a:endParaRPr sz="1250">
              <a:solidFill>
                <a:schemeClr val="dk1"/>
              </a:solidFill>
              <a:highlight>
                <a:srgbClr val="FFFFFF"/>
              </a:highlight>
            </a:endParaRPr>
          </a:p>
          <a:p>
            <a:pPr indent="-307975" lvl="0" marL="457200" rtl="0" algn="l">
              <a:spcBef>
                <a:spcPts val="0"/>
              </a:spcBef>
              <a:spcAft>
                <a:spcPts val="0"/>
              </a:spcAft>
              <a:buClr>
                <a:schemeClr val="dk1"/>
              </a:buClr>
              <a:buSzPts val="1250"/>
              <a:buChar char="●"/>
            </a:pPr>
            <a:r>
              <a:rPr lang="en" sz="1250">
                <a:solidFill>
                  <a:schemeClr val="dk1"/>
                </a:solidFill>
                <a:highlight>
                  <a:srgbClr val="FFFFFF"/>
                </a:highlight>
              </a:rPr>
              <a:t>Because Seattle, Bellevue and Redmond have more tech companies and people tend to live closer to shopping, restaurants and even a variety of personal enhancement services such as yoga studios, cycling studios, etc.</a:t>
            </a:r>
            <a:endParaRPr sz="1250">
              <a:solidFill>
                <a:schemeClr val="dk1"/>
              </a:solidFill>
              <a:highlight>
                <a:srgbClr val="FFFFFF"/>
              </a:highlight>
            </a:endParaRPr>
          </a:p>
          <a:p>
            <a:pPr indent="-307975" lvl="0" marL="457200" rtl="0" algn="l">
              <a:spcBef>
                <a:spcPts val="0"/>
              </a:spcBef>
              <a:spcAft>
                <a:spcPts val="0"/>
              </a:spcAft>
              <a:buClr>
                <a:schemeClr val="dk1"/>
              </a:buClr>
              <a:buSzPts val="1250"/>
              <a:buChar char="●"/>
            </a:pPr>
            <a:r>
              <a:rPr lang="en" sz="1250">
                <a:solidFill>
                  <a:schemeClr val="dk1"/>
                </a:solidFill>
                <a:highlight>
                  <a:srgbClr val="FFFFFF"/>
                </a:highlight>
              </a:rPr>
              <a:t>The elbow method doesn’t seem to work very well in the two models we explored. So the </a:t>
            </a:r>
            <a:r>
              <a:rPr i="1" lang="en" sz="1250">
                <a:solidFill>
                  <a:schemeClr val="dk1"/>
                </a:solidFill>
                <a:highlight>
                  <a:srgbClr val="FFFFFF"/>
                </a:highlight>
              </a:rPr>
              <a:t>k</a:t>
            </a:r>
            <a:r>
              <a:rPr lang="en" sz="1250">
                <a:solidFill>
                  <a:schemeClr val="dk1"/>
                </a:solidFill>
                <a:highlight>
                  <a:srgbClr val="FFFFFF"/>
                </a:highlight>
              </a:rPr>
              <a:t> value that is used in k-means models might not be the optimal value.</a:t>
            </a:r>
            <a:endParaRPr sz="1250">
              <a:solidFill>
                <a:schemeClr val="dk1"/>
              </a:solidFill>
              <a:highlight>
                <a:srgbClr val="FFFFFF"/>
              </a:highlight>
            </a:endParaRPr>
          </a:p>
          <a:p>
            <a:pPr indent="-307975" lvl="0" marL="457200" rtl="0" algn="l">
              <a:spcBef>
                <a:spcPts val="0"/>
              </a:spcBef>
              <a:spcAft>
                <a:spcPts val="0"/>
              </a:spcAft>
              <a:buClr>
                <a:schemeClr val="dk1"/>
              </a:buClr>
              <a:buSzPts val="1250"/>
              <a:buChar char="●"/>
            </a:pPr>
            <a:r>
              <a:rPr lang="en" sz="1250">
                <a:solidFill>
                  <a:schemeClr val="dk1"/>
                </a:solidFill>
                <a:highlight>
                  <a:srgbClr val="FFFFFF"/>
                </a:highlight>
              </a:rPr>
              <a:t>This assignment is a good start for exploring two distinct areas due to their professional differences. We can further clean up the data and perhaps look at other data that is not venue related. Other data that can be considered could be housing value, store or service locations, traffic data, crime data, etc. This assignment is a good start for exploring two distinct areas due to their professional differences.</a:t>
            </a:r>
            <a:endParaRPr b="1" sz="1950">
              <a:solidFill>
                <a:schemeClr val="dk1"/>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50">
                <a:solidFill>
                  <a:schemeClr val="dk1"/>
                </a:solidFill>
                <a:highlight>
                  <a:srgbClr val="FFFFFF"/>
                </a:highlight>
              </a:rPr>
              <a:t>Seattle/Bellevue/Redmond (Popular Cities)</a:t>
            </a:r>
            <a:endParaRPr b="1" sz="1750">
              <a:solidFill>
                <a:schemeClr val="dk1"/>
              </a:solidFill>
              <a:highlight>
                <a:srgbClr val="FFFFFF"/>
              </a:highlight>
            </a:endParaRPr>
          </a:p>
          <a:p>
            <a:pPr indent="-307975" lvl="0" marL="457200" rtl="0" algn="l">
              <a:spcBef>
                <a:spcPts val="1600"/>
              </a:spcBef>
              <a:spcAft>
                <a:spcPts val="0"/>
              </a:spcAft>
              <a:buClr>
                <a:schemeClr val="dk1"/>
              </a:buClr>
              <a:buSzPts val="1250"/>
              <a:buChar char="●"/>
            </a:pPr>
            <a:r>
              <a:rPr b="1" lang="en" sz="1250">
                <a:solidFill>
                  <a:schemeClr val="dk1"/>
                </a:solidFill>
                <a:highlight>
                  <a:srgbClr val="FFFFFF"/>
                </a:highlight>
              </a:rPr>
              <a:t>“Eastside”</a:t>
            </a:r>
            <a:endParaRPr b="1" sz="1250">
              <a:solidFill>
                <a:schemeClr val="dk1"/>
              </a:solidFill>
              <a:highlight>
                <a:srgbClr val="FFFFFF"/>
              </a:highlight>
            </a:endParaRPr>
          </a:p>
          <a:p>
            <a:pPr indent="-307975" lvl="0" marL="457200" rtl="0" algn="l">
              <a:spcBef>
                <a:spcPts val="0"/>
              </a:spcBef>
              <a:spcAft>
                <a:spcPts val="0"/>
              </a:spcAft>
              <a:buClr>
                <a:schemeClr val="dk1"/>
              </a:buClr>
              <a:buSzPts val="1250"/>
              <a:buChar char="●"/>
            </a:pPr>
            <a:r>
              <a:rPr b="1" lang="en" sz="1250">
                <a:solidFill>
                  <a:schemeClr val="dk1"/>
                </a:solidFill>
                <a:highlight>
                  <a:srgbClr val="FFFFFF"/>
                </a:highlight>
              </a:rPr>
              <a:t>Tech companies: Amazon, Microsoft, Facebook</a:t>
            </a:r>
            <a:endParaRPr b="1" sz="1250">
              <a:solidFill>
                <a:schemeClr val="dk1"/>
              </a:solidFill>
              <a:highlight>
                <a:srgbClr val="FFFFFF"/>
              </a:highlight>
            </a:endParaRPr>
          </a:p>
          <a:p>
            <a:pPr indent="-307975" lvl="0" marL="457200" rtl="0" algn="l">
              <a:spcBef>
                <a:spcPts val="0"/>
              </a:spcBef>
              <a:spcAft>
                <a:spcPts val="0"/>
              </a:spcAft>
              <a:buClr>
                <a:schemeClr val="dk1"/>
              </a:buClr>
              <a:buSzPts val="1250"/>
              <a:buChar char="●"/>
            </a:pPr>
            <a:r>
              <a:rPr b="1" lang="en" sz="1250">
                <a:solidFill>
                  <a:schemeClr val="dk1"/>
                </a:solidFill>
                <a:highlight>
                  <a:srgbClr val="FFFFFF"/>
                </a:highlight>
              </a:rPr>
              <a:t>Raising housing price</a:t>
            </a:r>
            <a:endParaRPr b="1" sz="1250">
              <a:solidFill>
                <a:schemeClr val="dk1"/>
              </a:solidFill>
              <a:highlight>
                <a:srgbClr val="FFFFFF"/>
              </a:highlight>
            </a:endParaRPr>
          </a:p>
          <a:p>
            <a:pPr indent="-307975" lvl="0" marL="457200" rtl="0" algn="l">
              <a:spcBef>
                <a:spcPts val="0"/>
              </a:spcBef>
              <a:spcAft>
                <a:spcPts val="0"/>
              </a:spcAft>
              <a:buClr>
                <a:schemeClr val="dk1"/>
              </a:buClr>
              <a:buSzPts val="1250"/>
              <a:buChar char="●"/>
            </a:pPr>
            <a:r>
              <a:rPr b="1" lang="en" sz="1250">
                <a:solidFill>
                  <a:schemeClr val="dk1"/>
                </a:solidFill>
                <a:highlight>
                  <a:srgbClr val="FFFFFF"/>
                </a:highlight>
              </a:rPr>
              <a:t>Higher cost of living</a:t>
            </a:r>
            <a:endParaRPr b="1" sz="1250">
              <a:solidFill>
                <a:schemeClr val="dk1"/>
              </a:solidFill>
              <a:highlight>
                <a:srgbClr val="FFFFFF"/>
              </a:highlight>
            </a:endParaRPr>
          </a:p>
          <a:p>
            <a:pPr indent="0" lvl="0" marL="0" rtl="0" algn="l">
              <a:spcBef>
                <a:spcPts val="1600"/>
              </a:spcBef>
              <a:spcAft>
                <a:spcPts val="0"/>
              </a:spcAft>
              <a:buNone/>
            </a:pPr>
            <a:r>
              <a:rPr b="1" lang="en" sz="1750">
                <a:solidFill>
                  <a:schemeClr val="dk1"/>
                </a:solidFill>
                <a:highlight>
                  <a:srgbClr val="FFFFFF"/>
                </a:highlight>
              </a:rPr>
              <a:t>Nearby Cities</a:t>
            </a:r>
            <a:endParaRPr b="1" sz="1750">
              <a:solidFill>
                <a:schemeClr val="dk1"/>
              </a:solidFill>
              <a:highlight>
                <a:srgbClr val="FFFFFF"/>
              </a:highlight>
            </a:endParaRPr>
          </a:p>
          <a:p>
            <a:pPr indent="-307975" lvl="0" marL="457200" rtl="0" algn="l">
              <a:spcBef>
                <a:spcPts val="1600"/>
              </a:spcBef>
              <a:spcAft>
                <a:spcPts val="0"/>
              </a:spcAft>
              <a:buClr>
                <a:schemeClr val="dk1"/>
              </a:buClr>
              <a:buSzPts val="1250"/>
              <a:buChar char="●"/>
            </a:pPr>
            <a:r>
              <a:rPr b="1" lang="en" sz="1250">
                <a:solidFill>
                  <a:schemeClr val="dk1"/>
                </a:solidFill>
                <a:highlight>
                  <a:srgbClr val="FFFFFF"/>
                </a:highlight>
              </a:rPr>
              <a:t>Not as expensive</a:t>
            </a:r>
            <a:endParaRPr b="1" sz="1250">
              <a:solidFill>
                <a:schemeClr val="dk1"/>
              </a:solidFill>
              <a:highlight>
                <a:srgbClr val="FFFFFF"/>
              </a:highlight>
            </a:endParaRPr>
          </a:p>
          <a:p>
            <a:pPr indent="-307975" lvl="0" marL="457200" rtl="0" algn="l">
              <a:spcBef>
                <a:spcPts val="0"/>
              </a:spcBef>
              <a:spcAft>
                <a:spcPts val="0"/>
              </a:spcAft>
              <a:buClr>
                <a:schemeClr val="dk1"/>
              </a:buClr>
              <a:buSzPts val="1250"/>
              <a:buChar char="●"/>
            </a:pPr>
            <a:r>
              <a:rPr b="1" lang="en" sz="1250">
                <a:solidFill>
                  <a:schemeClr val="dk1"/>
                </a:solidFill>
                <a:highlight>
                  <a:srgbClr val="FFFFFF"/>
                </a:highlight>
              </a:rPr>
              <a:t>Further away from </a:t>
            </a:r>
            <a:r>
              <a:rPr b="1" lang="en" sz="1250">
                <a:solidFill>
                  <a:schemeClr val="dk1"/>
                </a:solidFill>
                <a:highlight>
                  <a:srgbClr val="FFFFFF"/>
                </a:highlight>
              </a:rPr>
              <a:t>necessities</a:t>
            </a:r>
            <a:r>
              <a:rPr b="1" lang="en" sz="1250">
                <a:solidFill>
                  <a:schemeClr val="dk1"/>
                </a:solidFill>
                <a:highlight>
                  <a:srgbClr val="FFFFFF"/>
                </a:highlight>
              </a:rPr>
              <a:t> </a:t>
            </a:r>
            <a:endParaRPr b="1" sz="1250">
              <a:solidFill>
                <a:schemeClr val="dk1"/>
              </a:solidFill>
              <a:highlight>
                <a:srgbClr val="FFFFFF"/>
              </a:highlight>
            </a:endParaRPr>
          </a:p>
          <a:p>
            <a:pPr indent="-307975" lvl="0" marL="457200" rtl="0" algn="l">
              <a:spcBef>
                <a:spcPts val="0"/>
              </a:spcBef>
              <a:spcAft>
                <a:spcPts val="0"/>
              </a:spcAft>
              <a:buClr>
                <a:schemeClr val="dk1"/>
              </a:buClr>
              <a:buSzPts val="1250"/>
              <a:buChar char="●"/>
            </a:pPr>
            <a:r>
              <a:rPr b="1" lang="en" sz="1250">
                <a:solidFill>
                  <a:schemeClr val="dk1"/>
                </a:solidFill>
                <a:highlight>
                  <a:srgbClr val="FFFFFF"/>
                </a:highlight>
              </a:rPr>
              <a:t>Bigger land</a:t>
            </a:r>
            <a:endParaRPr b="1" sz="1250">
              <a:solidFill>
                <a:schemeClr val="dk1"/>
              </a:solidFill>
              <a:highlight>
                <a:srgbClr val="FFFFFF"/>
              </a:highlight>
            </a:endParaRPr>
          </a:p>
          <a:p>
            <a:pPr indent="-307975" lvl="0" marL="457200" rtl="0" algn="l">
              <a:spcBef>
                <a:spcPts val="0"/>
              </a:spcBef>
              <a:spcAft>
                <a:spcPts val="0"/>
              </a:spcAft>
              <a:buClr>
                <a:schemeClr val="dk1"/>
              </a:buClr>
              <a:buSzPts val="1250"/>
              <a:buChar char="●"/>
            </a:pPr>
            <a:r>
              <a:rPr b="1" lang="en" sz="1250">
                <a:solidFill>
                  <a:schemeClr val="dk1"/>
                </a:solidFill>
                <a:highlight>
                  <a:srgbClr val="FFFFFF"/>
                </a:highlight>
              </a:rPr>
              <a:t>Lower cost of living</a:t>
            </a:r>
            <a:endParaRPr b="1" sz="1250">
              <a:solidFill>
                <a:schemeClr val="dk1"/>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Finding nearby cities to explore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50">
                <a:solidFill>
                  <a:schemeClr val="dk1"/>
                </a:solidFill>
                <a:highlight>
                  <a:srgbClr val="FFFFFF"/>
                </a:highlight>
              </a:rPr>
              <a:t>Zillow Housing Data</a:t>
            </a:r>
            <a:endParaRPr b="1" sz="1750">
              <a:solidFill>
                <a:schemeClr val="dk1"/>
              </a:solidFill>
              <a:highlight>
                <a:srgbClr val="FFFFFF"/>
              </a:highlight>
            </a:endParaRPr>
          </a:p>
          <a:p>
            <a:pPr indent="0" lvl="0" marL="0" rtl="0" algn="l">
              <a:spcBef>
                <a:spcPts val="1600"/>
              </a:spcBef>
              <a:spcAft>
                <a:spcPts val="0"/>
              </a:spcAft>
              <a:buNone/>
            </a:pPr>
            <a:r>
              <a:t/>
            </a:r>
            <a:endParaRPr b="1" sz="1750">
              <a:solidFill>
                <a:schemeClr val="dk1"/>
              </a:solidFill>
              <a:highlight>
                <a:srgbClr val="FFFFFF"/>
              </a:highlight>
            </a:endParaRPr>
          </a:p>
          <a:p>
            <a:pPr indent="0" lvl="0" marL="0" rtl="0" algn="l">
              <a:spcBef>
                <a:spcPts val="1600"/>
              </a:spcBef>
              <a:spcAft>
                <a:spcPts val="0"/>
              </a:spcAft>
              <a:buNone/>
            </a:pPr>
            <a:r>
              <a:t/>
            </a:r>
            <a:endParaRPr b="1" sz="1750">
              <a:solidFill>
                <a:schemeClr val="dk1"/>
              </a:solidFill>
              <a:highlight>
                <a:srgbClr val="FFFFFF"/>
              </a:highlight>
            </a:endParaRPr>
          </a:p>
          <a:p>
            <a:pPr indent="0" lvl="0" marL="0" rtl="0" algn="l">
              <a:spcBef>
                <a:spcPts val="1600"/>
              </a:spcBef>
              <a:spcAft>
                <a:spcPts val="0"/>
              </a:spcAft>
              <a:buNone/>
            </a:pPr>
            <a:r>
              <a:t/>
            </a:r>
            <a:endParaRPr b="1" sz="1750">
              <a:solidFill>
                <a:schemeClr val="dk1"/>
              </a:solidFill>
              <a:highlight>
                <a:srgbClr val="FFFFFF"/>
              </a:highlight>
            </a:endParaRPr>
          </a:p>
          <a:p>
            <a:pPr indent="0" lvl="0" marL="0" rtl="0" algn="l">
              <a:spcBef>
                <a:spcPts val="1600"/>
              </a:spcBef>
              <a:spcAft>
                <a:spcPts val="0"/>
              </a:spcAft>
              <a:buNone/>
            </a:pPr>
            <a:r>
              <a:t/>
            </a:r>
            <a:endParaRPr b="1" sz="1750">
              <a:solidFill>
                <a:schemeClr val="dk1"/>
              </a:solidFill>
              <a:highlight>
                <a:srgbClr val="FFFFFF"/>
              </a:highlight>
            </a:endParaRPr>
          </a:p>
          <a:p>
            <a:pPr indent="0" lvl="0" marL="0" rtl="0" algn="l">
              <a:spcBef>
                <a:spcPts val="1600"/>
              </a:spcBef>
              <a:spcAft>
                <a:spcPts val="1600"/>
              </a:spcAft>
              <a:buNone/>
            </a:pPr>
            <a:r>
              <a:rPr lang="en" sz="1050">
                <a:solidFill>
                  <a:schemeClr val="dk1"/>
                </a:solidFill>
                <a:highlight>
                  <a:srgbClr val="FFFFFF"/>
                </a:highlight>
              </a:rPr>
              <a:t>Home value forecast data can be downloaded from the Zillow research website. By using this data, I will find five nearby cities from the popular cities (Seattle, Bellevue and Redmond) with the highest forecast percentage increase in home value.</a:t>
            </a:r>
            <a:endParaRPr sz="1250">
              <a:solidFill>
                <a:schemeClr val="dk1"/>
              </a:solidFill>
              <a:highlight>
                <a:srgbClr val="FFFFFF"/>
              </a:highlight>
            </a:endParaRPr>
          </a:p>
        </p:txBody>
      </p:sp>
      <p:pic>
        <p:nvPicPr>
          <p:cNvPr id="68" name="Google Shape;68;p15"/>
          <p:cNvPicPr preferRelativeResize="0"/>
          <p:nvPr/>
        </p:nvPicPr>
        <p:blipFill>
          <a:blip r:embed="rId3">
            <a:alphaModFix/>
          </a:blip>
          <a:stretch>
            <a:fillRect/>
          </a:stretch>
        </p:blipFill>
        <p:spPr>
          <a:xfrm>
            <a:off x="685800" y="1704975"/>
            <a:ext cx="7772400" cy="1733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 nearby cities to explore cont.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4" name="Google Shape;74;p16"/>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50">
                <a:solidFill>
                  <a:schemeClr val="dk1"/>
                </a:solidFill>
                <a:highlight>
                  <a:srgbClr val="FFFFFF"/>
                </a:highlight>
              </a:rPr>
              <a:t>Zillow Housing Data</a:t>
            </a:r>
            <a:endParaRPr b="1" sz="1750">
              <a:solidFill>
                <a:schemeClr val="dk1"/>
              </a:solidFill>
              <a:highlight>
                <a:srgbClr val="FFFFFF"/>
              </a:highlight>
            </a:endParaRPr>
          </a:p>
          <a:p>
            <a:pPr indent="0" lvl="0" marL="0" rtl="0" algn="l">
              <a:spcBef>
                <a:spcPts val="1600"/>
              </a:spcBef>
              <a:spcAft>
                <a:spcPts val="0"/>
              </a:spcAft>
              <a:buNone/>
            </a:pPr>
            <a:r>
              <a:t/>
            </a:r>
            <a:endParaRPr b="1" sz="1750">
              <a:solidFill>
                <a:schemeClr val="dk1"/>
              </a:solidFill>
              <a:highlight>
                <a:srgbClr val="FFFFFF"/>
              </a:highlight>
            </a:endParaRPr>
          </a:p>
          <a:p>
            <a:pPr indent="0" lvl="0" marL="0" rtl="0" algn="l">
              <a:spcBef>
                <a:spcPts val="1600"/>
              </a:spcBef>
              <a:spcAft>
                <a:spcPts val="0"/>
              </a:spcAft>
              <a:buNone/>
            </a:pPr>
            <a:r>
              <a:t/>
            </a:r>
            <a:endParaRPr b="1" sz="1750">
              <a:solidFill>
                <a:schemeClr val="dk1"/>
              </a:solidFill>
              <a:highlight>
                <a:srgbClr val="FFFFFF"/>
              </a:highlight>
            </a:endParaRPr>
          </a:p>
          <a:p>
            <a:pPr indent="0" lvl="0" marL="0" rtl="0" algn="l">
              <a:spcBef>
                <a:spcPts val="1600"/>
              </a:spcBef>
              <a:spcAft>
                <a:spcPts val="0"/>
              </a:spcAft>
              <a:buNone/>
            </a:pPr>
            <a:r>
              <a:t/>
            </a:r>
            <a:endParaRPr b="1" sz="1750">
              <a:solidFill>
                <a:schemeClr val="dk1"/>
              </a:solidFill>
              <a:highlight>
                <a:srgbClr val="FFFFFF"/>
              </a:highlight>
            </a:endParaRPr>
          </a:p>
          <a:p>
            <a:pPr indent="0" lvl="0" marL="0" rtl="0" algn="l">
              <a:spcBef>
                <a:spcPts val="1600"/>
              </a:spcBef>
              <a:spcAft>
                <a:spcPts val="0"/>
              </a:spcAft>
              <a:buNone/>
            </a:pPr>
            <a:r>
              <a:t/>
            </a:r>
            <a:endParaRPr b="1" sz="1750">
              <a:solidFill>
                <a:schemeClr val="dk1"/>
              </a:solidFill>
              <a:highlight>
                <a:srgbClr val="FFFFFF"/>
              </a:highlight>
            </a:endParaRPr>
          </a:p>
          <a:p>
            <a:pPr indent="0" lvl="0" marL="0" rtl="0" algn="l">
              <a:spcBef>
                <a:spcPts val="1600"/>
              </a:spcBef>
              <a:spcAft>
                <a:spcPts val="0"/>
              </a:spcAft>
              <a:buNone/>
            </a:pPr>
            <a:r>
              <a:t/>
            </a:r>
            <a:endParaRPr b="1" sz="1750">
              <a:solidFill>
                <a:schemeClr val="dk1"/>
              </a:solidFill>
              <a:highlight>
                <a:srgbClr val="FFFFFF"/>
              </a:highlight>
            </a:endParaRPr>
          </a:p>
          <a:p>
            <a:pPr indent="0" lvl="0" marL="0" rtl="0" algn="l">
              <a:spcBef>
                <a:spcPts val="0"/>
              </a:spcBef>
              <a:spcAft>
                <a:spcPts val="0"/>
              </a:spcAft>
              <a:buNone/>
            </a:pPr>
            <a:r>
              <a:t/>
            </a:r>
            <a:endParaRPr b="1" sz="1750">
              <a:solidFill>
                <a:schemeClr val="dk1"/>
              </a:solidFill>
              <a:highlight>
                <a:srgbClr val="FFFFFF"/>
              </a:highlight>
            </a:endParaRPr>
          </a:p>
          <a:p>
            <a:pPr indent="0" lvl="0" marL="0" rtl="0" algn="l">
              <a:spcBef>
                <a:spcPts val="0"/>
              </a:spcBef>
              <a:spcAft>
                <a:spcPts val="0"/>
              </a:spcAft>
              <a:buNone/>
            </a:pPr>
            <a:r>
              <a:rPr lang="en" sz="1200">
                <a:solidFill>
                  <a:schemeClr val="dk1"/>
                </a:solidFill>
              </a:rPr>
              <a:t>The method that is used to find the nearby cities is by finding the top five cities from the same county as the popular cities (King County) with ForecastYoYPctChange &gt; 0.5 in Zillow Housing data.</a:t>
            </a:r>
            <a:endParaRPr sz="1200">
              <a:solidFill>
                <a:schemeClr val="dk1"/>
              </a:solidFill>
            </a:endParaRPr>
          </a:p>
          <a:p>
            <a:pPr indent="0" lvl="0" marL="0" rtl="0" algn="l">
              <a:spcBef>
                <a:spcPts val="0"/>
              </a:spcBef>
              <a:spcAft>
                <a:spcPts val="0"/>
              </a:spcAft>
              <a:buClr>
                <a:schemeClr val="dk1"/>
              </a:buClr>
              <a:buSzPts val="1100"/>
              <a:buFont typeface="Arial"/>
              <a:buNone/>
            </a:pPr>
            <a:r>
              <a:rPr lang="en" sz="1250">
                <a:solidFill>
                  <a:schemeClr val="dk1"/>
                </a:solidFill>
                <a:highlight>
                  <a:srgbClr val="FFFFFF"/>
                </a:highlight>
              </a:rPr>
              <a:t>The top five cities are Kent, Federal Way, Auburn, Des Moines and Burien.</a:t>
            </a:r>
            <a:endParaRPr sz="1400">
              <a:solidFill>
                <a:schemeClr val="dk1"/>
              </a:solidFill>
            </a:endParaRPr>
          </a:p>
          <a:p>
            <a:pPr indent="0" lvl="0" marL="0" rtl="0" algn="l">
              <a:spcBef>
                <a:spcPts val="0"/>
              </a:spcBef>
              <a:spcAft>
                <a:spcPts val="0"/>
              </a:spcAft>
              <a:buNone/>
            </a:pPr>
            <a:r>
              <a:t/>
            </a:r>
            <a:endParaRPr b="1" sz="1750">
              <a:solidFill>
                <a:schemeClr val="dk1"/>
              </a:solidFill>
              <a:highlight>
                <a:srgbClr val="FFFFFF"/>
              </a:highlight>
            </a:endParaRPr>
          </a:p>
          <a:p>
            <a:pPr indent="0" lvl="0" marL="0" rtl="0" algn="l">
              <a:spcBef>
                <a:spcPts val="1600"/>
              </a:spcBef>
              <a:spcAft>
                <a:spcPts val="1600"/>
              </a:spcAft>
              <a:buNone/>
            </a:pPr>
            <a:r>
              <a:t/>
            </a:r>
            <a:endParaRPr b="1" sz="1750">
              <a:solidFill>
                <a:schemeClr val="dk1"/>
              </a:solidFill>
              <a:highlight>
                <a:srgbClr val="FFFFFF"/>
              </a:highlight>
            </a:endParaRPr>
          </a:p>
        </p:txBody>
      </p:sp>
      <p:pic>
        <p:nvPicPr>
          <p:cNvPr id="75" name="Google Shape;75;p16"/>
          <p:cNvPicPr preferRelativeResize="0"/>
          <p:nvPr/>
        </p:nvPicPr>
        <p:blipFill>
          <a:blip r:embed="rId3">
            <a:alphaModFix/>
          </a:blip>
          <a:stretch>
            <a:fillRect/>
          </a:stretch>
        </p:blipFill>
        <p:spPr>
          <a:xfrm>
            <a:off x="3130975" y="1566075"/>
            <a:ext cx="2553950" cy="2486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 neighborhoods</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50">
                <a:solidFill>
                  <a:schemeClr val="dk1"/>
                </a:solidFill>
                <a:highlight>
                  <a:srgbClr val="FFFFFF"/>
                </a:highlight>
              </a:rPr>
              <a:t>Seattle/Bellevue/Redmond</a:t>
            </a:r>
            <a:endParaRPr b="1" sz="1750">
              <a:solidFill>
                <a:schemeClr val="dk1"/>
              </a:solidFill>
              <a:highlight>
                <a:srgbClr val="FFFFFF"/>
              </a:highlight>
            </a:endParaRPr>
          </a:p>
          <a:p>
            <a:pPr indent="-307975" lvl="0" marL="457200" rtl="0" algn="l">
              <a:spcBef>
                <a:spcPts val="1600"/>
              </a:spcBef>
              <a:spcAft>
                <a:spcPts val="0"/>
              </a:spcAft>
              <a:buClr>
                <a:schemeClr val="dk1"/>
              </a:buClr>
              <a:buSzPts val="1250"/>
              <a:buChar char="●"/>
            </a:pPr>
            <a:r>
              <a:rPr b="1" lang="en" sz="1250">
                <a:solidFill>
                  <a:schemeClr val="dk1"/>
                </a:solidFill>
                <a:highlight>
                  <a:srgbClr val="FFFFFF"/>
                </a:highlight>
              </a:rPr>
              <a:t>129 neighborhoods from Zillow Housing Data</a:t>
            </a:r>
            <a:endParaRPr b="1" sz="1250">
              <a:solidFill>
                <a:schemeClr val="dk1"/>
              </a:solidFill>
              <a:highlight>
                <a:srgbClr val="FFFFFF"/>
              </a:highlight>
            </a:endParaRPr>
          </a:p>
          <a:p>
            <a:pPr indent="-307975" lvl="0" marL="457200" rtl="0" algn="l">
              <a:spcBef>
                <a:spcPts val="0"/>
              </a:spcBef>
              <a:spcAft>
                <a:spcPts val="0"/>
              </a:spcAft>
              <a:buClr>
                <a:schemeClr val="dk1"/>
              </a:buClr>
              <a:buSzPts val="1250"/>
              <a:buChar char="●"/>
            </a:pPr>
            <a:r>
              <a:rPr b="1" lang="en" sz="1250">
                <a:solidFill>
                  <a:schemeClr val="dk1"/>
                </a:solidFill>
                <a:highlight>
                  <a:srgbClr val="FFFFFF"/>
                </a:highlight>
              </a:rPr>
              <a:t>Explore only the top 44 neighbors (sorted by </a:t>
            </a:r>
            <a:r>
              <a:rPr b="1" lang="en" sz="1200">
                <a:solidFill>
                  <a:schemeClr val="dk1"/>
                </a:solidFill>
              </a:rPr>
              <a:t>ForecastYoYPctChange)</a:t>
            </a:r>
            <a:endParaRPr b="1" sz="1250">
              <a:solidFill>
                <a:schemeClr val="dk1"/>
              </a:solidFill>
              <a:highlight>
                <a:srgbClr val="FFFFFF"/>
              </a:highlight>
            </a:endParaRPr>
          </a:p>
          <a:p>
            <a:pPr indent="0" lvl="0" marL="0" rtl="0" algn="l">
              <a:spcBef>
                <a:spcPts val="1600"/>
              </a:spcBef>
              <a:spcAft>
                <a:spcPts val="0"/>
              </a:spcAft>
              <a:buNone/>
            </a:pPr>
            <a:r>
              <a:rPr lang="en" sz="1050">
                <a:solidFill>
                  <a:schemeClr val="dk1"/>
                </a:solidFill>
                <a:highlight>
                  <a:srgbClr val="FFFFFF"/>
                </a:highlight>
              </a:rPr>
              <a:t> </a:t>
            </a:r>
            <a:r>
              <a:rPr b="1" lang="en" sz="1750">
                <a:solidFill>
                  <a:schemeClr val="dk1"/>
                </a:solidFill>
                <a:highlight>
                  <a:srgbClr val="FFFFFF"/>
                </a:highlight>
              </a:rPr>
              <a:t>Kent, Federal Way, Auburn, Des Moines and Burien</a:t>
            </a:r>
            <a:endParaRPr b="1" sz="2450">
              <a:solidFill>
                <a:schemeClr val="dk1"/>
              </a:solidFill>
              <a:highlight>
                <a:srgbClr val="FFFFFF"/>
              </a:highlight>
            </a:endParaRPr>
          </a:p>
          <a:p>
            <a:pPr indent="-307975" lvl="0" marL="457200" rtl="0" algn="l">
              <a:spcBef>
                <a:spcPts val="1600"/>
              </a:spcBef>
              <a:spcAft>
                <a:spcPts val="0"/>
              </a:spcAft>
              <a:buClr>
                <a:schemeClr val="dk1"/>
              </a:buClr>
              <a:buSzPts val="1250"/>
              <a:buChar char="●"/>
            </a:pPr>
            <a:r>
              <a:rPr b="1" lang="en" sz="1250">
                <a:solidFill>
                  <a:schemeClr val="dk1"/>
                </a:solidFill>
                <a:highlight>
                  <a:srgbClr val="FFFFFF"/>
                </a:highlight>
              </a:rPr>
              <a:t>45 neighborhoods</a:t>
            </a:r>
            <a:endParaRPr b="1" sz="1250">
              <a:solidFill>
                <a:schemeClr val="dk1"/>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 location data</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9725" lvl="0" marL="457200" rtl="0" algn="l">
              <a:spcBef>
                <a:spcPts val="0"/>
              </a:spcBef>
              <a:spcAft>
                <a:spcPts val="0"/>
              </a:spcAft>
              <a:buClr>
                <a:schemeClr val="dk1"/>
              </a:buClr>
              <a:buSzPts val="1750"/>
              <a:buChar char="●"/>
            </a:pPr>
            <a:r>
              <a:rPr b="1" lang="en" sz="1750">
                <a:solidFill>
                  <a:schemeClr val="dk1"/>
                </a:solidFill>
                <a:highlight>
                  <a:srgbClr val="FFFFFF"/>
                </a:highlight>
              </a:rPr>
              <a:t>Latitude and </a:t>
            </a:r>
            <a:r>
              <a:rPr b="1" lang="en" sz="1750">
                <a:solidFill>
                  <a:schemeClr val="dk1"/>
                </a:solidFill>
                <a:highlight>
                  <a:srgbClr val="FFFFFF"/>
                </a:highlight>
              </a:rPr>
              <a:t>longitude</a:t>
            </a:r>
            <a:r>
              <a:rPr b="1" lang="en" sz="1750">
                <a:solidFill>
                  <a:schemeClr val="dk1"/>
                </a:solidFill>
                <a:highlight>
                  <a:srgbClr val="FFFFFF"/>
                </a:highlight>
              </a:rPr>
              <a:t> for every neighborhoods</a:t>
            </a:r>
            <a:endParaRPr b="1" sz="1750">
              <a:solidFill>
                <a:schemeClr val="dk1"/>
              </a:solidFill>
              <a:highlight>
                <a:srgbClr val="FFFFFF"/>
              </a:highlight>
            </a:endParaRPr>
          </a:p>
          <a:p>
            <a:pPr indent="-339725" lvl="0" marL="457200" rtl="0" algn="l">
              <a:spcBef>
                <a:spcPts val="0"/>
              </a:spcBef>
              <a:spcAft>
                <a:spcPts val="0"/>
              </a:spcAft>
              <a:buClr>
                <a:schemeClr val="dk1"/>
              </a:buClr>
              <a:buSzPts val="1750"/>
              <a:buChar char="●"/>
            </a:pPr>
            <a:r>
              <a:rPr b="1" lang="en" sz="1750">
                <a:solidFill>
                  <a:schemeClr val="dk1"/>
                </a:solidFill>
                <a:highlight>
                  <a:srgbClr val="FFFFFF"/>
                </a:highlight>
              </a:rPr>
              <a:t>Foursquare API</a:t>
            </a:r>
            <a:endParaRPr b="1" sz="1750">
              <a:solidFill>
                <a:schemeClr val="dk1"/>
              </a:solidFill>
              <a:highlight>
                <a:srgbClr val="FFFFFF"/>
              </a:highlight>
            </a:endParaRPr>
          </a:p>
          <a:p>
            <a:pPr indent="-327025" lvl="1" marL="914400" rtl="0" algn="l">
              <a:spcBef>
                <a:spcPts val="0"/>
              </a:spcBef>
              <a:spcAft>
                <a:spcPts val="0"/>
              </a:spcAft>
              <a:buClr>
                <a:schemeClr val="dk1"/>
              </a:buClr>
              <a:buSzPts val="1550"/>
              <a:buChar char="○"/>
            </a:pPr>
            <a:r>
              <a:rPr b="1" lang="en" sz="1550">
                <a:solidFill>
                  <a:schemeClr val="dk1"/>
                </a:solidFill>
                <a:highlight>
                  <a:srgbClr val="FFFFFF"/>
                </a:highlight>
              </a:rPr>
              <a:t>Seattle/Bellevue/Redmond</a:t>
            </a:r>
            <a:endParaRPr b="1" sz="1550">
              <a:solidFill>
                <a:schemeClr val="dk1"/>
              </a:solidFill>
              <a:highlight>
                <a:srgbClr val="FFFFFF"/>
              </a:highlight>
            </a:endParaRPr>
          </a:p>
          <a:p>
            <a:pPr indent="-327025" lvl="2" marL="1371600" rtl="0" algn="l">
              <a:spcBef>
                <a:spcPts val="0"/>
              </a:spcBef>
              <a:spcAft>
                <a:spcPts val="0"/>
              </a:spcAft>
              <a:buClr>
                <a:schemeClr val="dk1"/>
              </a:buClr>
              <a:buSzPts val="1550"/>
              <a:buChar char="■"/>
            </a:pPr>
            <a:r>
              <a:rPr b="1" lang="en" sz="1250">
                <a:solidFill>
                  <a:schemeClr val="dk1"/>
                </a:solidFill>
                <a:highlight>
                  <a:srgbClr val="FFFFFF"/>
                </a:highlight>
              </a:rPr>
              <a:t>645 venues from 44 neighborhoods</a:t>
            </a:r>
            <a:endParaRPr b="1" sz="1250">
              <a:solidFill>
                <a:schemeClr val="dk1"/>
              </a:solidFill>
              <a:highlight>
                <a:srgbClr val="FFFFFF"/>
              </a:highlight>
            </a:endParaRPr>
          </a:p>
          <a:p>
            <a:pPr indent="-307975" lvl="2" marL="1371600" rtl="0" algn="l">
              <a:spcBef>
                <a:spcPts val="0"/>
              </a:spcBef>
              <a:spcAft>
                <a:spcPts val="0"/>
              </a:spcAft>
              <a:buClr>
                <a:schemeClr val="dk1"/>
              </a:buClr>
              <a:buSzPts val="1250"/>
              <a:buChar char="■"/>
            </a:pPr>
            <a:r>
              <a:rPr b="1" lang="en" sz="1250">
                <a:solidFill>
                  <a:schemeClr val="dk1"/>
                </a:solidFill>
                <a:highlight>
                  <a:srgbClr val="FFFFFF"/>
                </a:highlight>
              </a:rPr>
              <a:t>201 unique venues</a:t>
            </a:r>
            <a:endParaRPr b="1" sz="1250">
              <a:solidFill>
                <a:schemeClr val="dk1"/>
              </a:solidFill>
              <a:highlight>
                <a:srgbClr val="FFFFFF"/>
              </a:highlight>
            </a:endParaRPr>
          </a:p>
          <a:p>
            <a:pPr indent="-307975" lvl="2" marL="1371600" rtl="0" algn="l">
              <a:spcBef>
                <a:spcPts val="0"/>
              </a:spcBef>
              <a:spcAft>
                <a:spcPts val="0"/>
              </a:spcAft>
              <a:buClr>
                <a:schemeClr val="dk1"/>
              </a:buClr>
              <a:buSzPts val="1250"/>
              <a:buChar char="■"/>
            </a:pPr>
            <a:r>
              <a:rPr b="1" lang="en" sz="1250">
                <a:solidFill>
                  <a:schemeClr val="dk1"/>
                </a:solidFill>
                <a:highlight>
                  <a:srgbClr val="FFFFFF"/>
                </a:highlight>
              </a:rPr>
              <a:t>Too many venues to explore, group the common venues</a:t>
            </a:r>
            <a:endParaRPr b="1" sz="1250">
              <a:solidFill>
                <a:schemeClr val="dk1"/>
              </a:solidFill>
              <a:highlight>
                <a:srgbClr val="FFFFFF"/>
              </a:highlight>
            </a:endParaRPr>
          </a:p>
          <a:p>
            <a:pPr indent="-307975" lvl="2" marL="1371600" rtl="0" algn="l">
              <a:spcBef>
                <a:spcPts val="0"/>
              </a:spcBef>
              <a:spcAft>
                <a:spcPts val="0"/>
              </a:spcAft>
              <a:buClr>
                <a:schemeClr val="dk1"/>
              </a:buClr>
              <a:buSzPts val="1250"/>
              <a:buChar char="■"/>
            </a:pPr>
            <a:r>
              <a:rPr b="1" lang="en" sz="1250">
                <a:solidFill>
                  <a:schemeClr val="dk1"/>
                </a:solidFill>
                <a:highlight>
                  <a:srgbClr val="FFFFFF"/>
                </a:highlight>
              </a:rPr>
              <a:t>Final number of unique venues: 89</a:t>
            </a:r>
            <a:endParaRPr b="1" sz="1250">
              <a:solidFill>
                <a:schemeClr val="dk1"/>
              </a:solidFill>
              <a:highlight>
                <a:srgbClr val="FFFFFF"/>
              </a:highlight>
            </a:endParaRPr>
          </a:p>
          <a:p>
            <a:pPr indent="-327025" lvl="1" marL="914400" rtl="0" algn="l">
              <a:spcBef>
                <a:spcPts val="0"/>
              </a:spcBef>
              <a:spcAft>
                <a:spcPts val="0"/>
              </a:spcAft>
              <a:buClr>
                <a:schemeClr val="dk1"/>
              </a:buClr>
              <a:buSzPts val="1550"/>
              <a:buChar char="○"/>
            </a:pPr>
            <a:r>
              <a:rPr b="1" lang="en" sz="1550">
                <a:solidFill>
                  <a:schemeClr val="dk1"/>
                </a:solidFill>
                <a:highlight>
                  <a:srgbClr val="FFFFFF"/>
                </a:highlight>
              </a:rPr>
              <a:t>Kent, Federal Way, Auburn, Des Moines and Burien</a:t>
            </a:r>
            <a:endParaRPr b="1" sz="1550">
              <a:solidFill>
                <a:schemeClr val="dk1"/>
              </a:solidFill>
              <a:highlight>
                <a:srgbClr val="FFFFFF"/>
              </a:highlight>
            </a:endParaRPr>
          </a:p>
          <a:p>
            <a:pPr indent="-327025" lvl="2" marL="1371600" rtl="0" algn="l">
              <a:spcBef>
                <a:spcPts val="0"/>
              </a:spcBef>
              <a:spcAft>
                <a:spcPts val="0"/>
              </a:spcAft>
              <a:buClr>
                <a:schemeClr val="dk1"/>
              </a:buClr>
              <a:buSzPts val="1550"/>
              <a:buChar char="■"/>
            </a:pPr>
            <a:r>
              <a:rPr b="1" lang="en" sz="1250">
                <a:solidFill>
                  <a:schemeClr val="dk1"/>
                </a:solidFill>
                <a:highlight>
                  <a:srgbClr val="FFFFFF"/>
                </a:highlight>
              </a:rPr>
              <a:t>527 venues from 45 neighborhoods</a:t>
            </a:r>
            <a:endParaRPr b="1" sz="1250">
              <a:solidFill>
                <a:schemeClr val="dk1"/>
              </a:solidFill>
              <a:highlight>
                <a:srgbClr val="FFFFFF"/>
              </a:highlight>
            </a:endParaRPr>
          </a:p>
          <a:p>
            <a:pPr indent="-307975" lvl="2" marL="1371600" rtl="0" algn="l">
              <a:spcBef>
                <a:spcPts val="0"/>
              </a:spcBef>
              <a:spcAft>
                <a:spcPts val="0"/>
              </a:spcAft>
              <a:buClr>
                <a:schemeClr val="dk1"/>
              </a:buClr>
              <a:buSzPts val="1250"/>
              <a:buChar char="■"/>
            </a:pPr>
            <a:r>
              <a:rPr b="1" lang="en" sz="1250">
                <a:solidFill>
                  <a:schemeClr val="dk1"/>
                </a:solidFill>
                <a:highlight>
                  <a:srgbClr val="FFFFFF"/>
                </a:highlight>
              </a:rPr>
              <a:t>151 unique venues</a:t>
            </a:r>
            <a:endParaRPr b="1" sz="1250">
              <a:solidFill>
                <a:schemeClr val="dk1"/>
              </a:solidFill>
              <a:highlight>
                <a:srgbClr val="FFFFFF"/>
              </a:highlight>
            </a:endParaRPr>
          </a:p>
          <a:p>
            <a:pPr indent="-307975" lvl="2" marL="1371600" rtl="0" algn="l">
              <a:spcBef>
                <a:spcPts val="0"/>
              </a:spcBef>
              <a:spcAft>
                <a:spcPts val="0"/>
              </a:spcAft>
              <a:buClr>
                <a:schemeClr val="dk1"/>
              </a:buClr>
              <a:buSzPts val="1250"/>
              <a:buChar char="■"/>
            </a:pPr>
            <a:r>
              <a:rPr b="1" lang="en" sz="1250">
                <a:solidFill>
                  <a:schemeClr val="dk1"/>
                </a:solidFill>
                <a:highlight>
                  <a:srgbClr val="FFFFFF"/>
                </a:highlight>
              </a:rPr>
              <a:t>Too many venues to explore, group the common venues</a:t>
            </a:r>
            <a:endParaRPr b="1" sz="1250">
              <a:solidFill>
                <a:schemeClr val="dk1"/>
              </a:solidFill>
              <a:highlight>
                <a:srgbClr val="FFFFFF"/>
              </a:highlight>
            </a:endParaRPr>
          </a:p>
          <a:p>
            <a:pPr indent="-307975" lvl="2" marL="1371600" rtl="0" algn="l">
              <a:spcBef>
                <a:spcPts val="0"/>
              </a:spcBef>
              <a:spcAft>
                <a:spcPts val="0"/>
              </a:spcAft>
              <a:buClr>
                <a:schemeClr val="dk1"/>
              </a:buClr>
              <a:buSzPts val="1250"/>
              <a:buChar char="■"/>
            </a:pPr>
            <a:r>
              <a:rPr b="1" lang="en" sz="1250">
                <a:solidFill>
                  <a:schemeClr val="dk1"/>
                </a:solidFill>
                <a:highlight>
                  <a:srgbClr val="FFFFFF"/>
                </a:highlight>
              </a:rPr>
              <a:t>Final number of unique venues: 74</a:t>
            </a:r>
            <a:endParaRPr b="1" sz="1250">
              <a:solidFill>
                <a:schemeClr val="dk1"/>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K-means clustering</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50">
                <a:solidFill>
                  <a:schemeClr val="dk1"/>
                </a:solidFill>
                <a:highlight>
                  <a:srgbClr val="FFFFFF"/>
                </a:highlight>
              </a:rPr>
              <a:t>Elbow method not useful</a:t>
            </a:r>
            <a:endParaRPr b="1" sz="1750">
              <a:solidFill>
                <a:schemeClr val="dk1"/>
              </a:solidFill>
              <a:highlight>
                <a:srgbClr val="FFFFFF"/>
              </a:highlight>
            </a:endParaRPr>
          </a:p>
          <a:p>
            <a:pPr indent="0" lvl="0" marL="457200" rtl="0" algn="l">
              <a:spcBef>
                <a:spcPts val="1600"/>
              </a:spcBef>
              <a:spcAft>
                <a:spcPts val="0"/>
              </a:spcAft>
              <a:buNone/>
            </a:pPr>
            <a:r>
              <a:t/>
            </a:r>
            <a:endParaRPr b="1" sz="1750">
              <a:solidFill>
                <a:schemeClr val="dk1"/>
              </a:solidFill>
              <a:highlight>
                <a:srgbClr val="FFFFFF"/>
              </a:highlight>
            </a:endParaRPr>
          </a:p>
          <a:p>
            <a:pPr indent="0" lvl="0" marL="457200" rtl="0" algn="l">
              <a:spcBef>
                <a:spcPts val="1600"/>
              </a:spcBef>
              <a:spcAft>
                <a:spcPts val="0"/>
              </a:spcAft>
              <a:buNone/>
            </a:pPr>
            <a:r>
              <a:t/>
            </a:r>
            <a:endParaRPr b="1" sz="1750">
              <a:solidFill>
                <a:schemeClr val="dk1"/>
              </a:solidFill>
              <a:highlight>
                <a:srgbClr val="FFFFFF"/>
              </a:highlight>
            </a:endParaRPr>
          </a:p>
          <a:p>
            <a:pPr indent="0" lvl="0" marL="457200" rtl="0" algn="l">
              <a:spcBef>
                <a:spcPts val="1600"/>
              </a:spcBef>
              <a:spcAft>
                <a:spcPts val="0"/>
              </a:spcAft>
              <a:buNone/>
            </a:pPr>
            <a:r>
              <a:t/>
            </a:r>
            <a:endParaRPr b="1" sz="1750">
              <a:solidFill>
                <a:schemeClr val="dk1"/>
              </a:solidFill>
              <a:highlight>
                <a:srgbClr val="FFFFFF"/>
              </a:highlight>
            </a:endParaRPr>
          </a:p>
          <a:p>
            <a:pPr indent="0" lvl="0" marL="457200" rtl="0" algn="l">
              <a:spcBef>
                <a:spcPts val="1600"/>
              </a:spcBef>
              <a:spcAft>
                <a:spcPts val="0"/>
              </a:spcAft>
              <a:buNone/>
            </a:pPr>
            <a:r>
              <a:t/>
            </a:r>
            <a:endParaRPr b="1" sz="1750">
              <a:solidFill>
                <a:schemeClr val="dk1"/>
              </a:solidFill>
              <a:highlight>
                <a:srgbClr val="FFFFFF"/>
              </a:highlight>
            </a:endParaRPr>
          </a:p>
          <a:p>
            <a:pPr indent="0" lvl="0" marL="0" rtl="0" algn="l">
              <a:spcBef>
                <a:spcPts val="1600"/>
              </a:spcBef>
              <a:spcAft>
                <a:spcPts val="1600"/>
              </a:spcAft>
              <a:buNone/>
            </a:pPr>
            <a:r>
              <a:rPr lang="en" sz="1250">
                <a:solidFill>
                  <a:schemeClr val="dk1"/>
                </a:solidFill>
                <a:highlight>
                  <a:srgbClr val="FFFFFF"/>
                </a:highlight>
              </a:rPr>
              <a:t>For both the popular cities and nearby cities, the elbow method results can’t provide an optimal k-value that we can use for k-means model. So for the purpose of this presentation, let’s pick k=5 to explore.</a:t>
            </a:r>
            <a:endParaRPr sz="1250">
              <a:solidFill>
                <a:schemeClr val="dk1"/>
              </a:solidFill>
              <a:highlight>
                <a:srgbClr val="FFFFFF"/>
              </a:highlight>
            </a:endParaRPr>
          </a:p>
        </p:txBody>
      </p:sp>
      <p:pic>
        <p:nvPicPr>
          <p:cNvPr id="94" name="Google Shape;94;p19"/>
          <p:cNvPicPr preferRelativeResize="0"/>
          <p:nvPr/>
        </p:nvPicPr>
        <p:blipFill>
          <a:blip r:embed="rId3">
            <a:alphaModFix/>
          </a:blip>
          <a:stretch>
            <a:fillRect/>
          </a:stretch>
        </p:blipFill>
        <p:spPr>
          <a:xfrm>
            <a:off x="2939125" y="1556788"/>
            <a:ext cx="3638550" cy="2257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K-means clustering cont.</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50">
                <a:solidFill>
                  <a:schemeClr val="dk1"/>
                </a:solidFill>
                <a:highlight>
                  <a:srgbClr val="FFFFFF"/>
                </a:highlight>
              </a:rPr>
              <a:t>Seattle/Bellevue/Redmond                    </a:t>
            </a:r>
            <a:r>
              <a:rPr b="1" lang="en" sz="1750">
                <a:solidFill>
                  <a:schemeClr val="dk1"/>
                </a:solidFill>
                <a:highlight>
                  <a:srgbClr val="FFFFFF"/>
                </a:highlight>
              </a:rPr>
              <a:t>Kent, Federal Way, Auburn, Des Moines and Burien</a:t>
            </a:r>
            <a:endParaRPr b="1" sz="1750">
              <a:solidFill>
                <a:schemeClr val="dk1"/>
              </a:solidFill>
              <a:highlight>
                <a:srgbClr val="FFFFFF"/>
              </a:highlight>
            </a:endParaRPr>
          </a:p>
          <a:p>
            <a:pPr indent="0" lvl="0" marL="0" rtl="0" algn="l">
              <a:spcBef>
                <a:spcPts val="1600"/>
              </a:spcBef>
              <a:spcAft>
                <a:spcPts val="0"/>
              </a:spcAft>
              <a:buNone/>
            </a:pPr>
            <a:r>
              <a:t/>
            </a:r>
            <a:endParaRPr b="1" sz="1750">
              <a:solidFill>
                <a:schemeClr val="dk1"/>
              </a:solidFill>
              <a:highlight>
                <a:srgbClr val="FFFFFF"/>
              </a:highlight>
            </a:endParaRPr>
          </a:p>
          <a:p>
            <a:pPr indent="-339725" lvl="1" marL="914400" rtl="0" algn="l">
              <a:spcBef>
                <a:spcPts val="1600"/>
              </a:spcBef>
              <a:spcAft>
                <a:spcPts val="0"/>
              </a:spcAft>
              <a:buClr>
                <a:schemeClr val="dk1"/>
              </a:buClr>
              <a:buSzPts val="1750"/>
              <a:buChar char="○"/>
            </a:pPr>
            <a:r>
              <a:t/>
            </a:r>
            <a:endParaRPr b="1" sz="1750">
              <a:solidFill>
                <a:schemeClr val="dk1"/>
              </a:solidFill>
              <a:highlight>
                <a:srgbClr val="FFFFFF"/>
              </a:highlight>
            </a:endParaRPr>
          </a:p>
          <a:p>
            <a:pPr indent="0" lvl="0" marL="0" rtl="0" algn="l">
              <a:spcBef>
                <a:spcPts val="1600"/>
              </a:spcBef>
              <a:spcAft>
                <a:spcPts val="0"/>
              </a:spcAft>
              <a:buNone/>
            </a:pPr>
            <a:r>
              <a:t/>
            </a:r>
            <a:endParaRPr b="1" sz="1750">
              <a:solidFill>
                <a:schemeClr val="dk1"/>
              </a:solidFill>
              <a:highlight>
                <a:srgbClr val="FFFFFF"/>
              </a:highlight>
            </a:endParaRPr>
          </a:p>
          <a:p>
            <a:pPr indent="0" lvl="0" marL="0" rtl="0" algn="l">
              <a:spcBef>
                <a:spcPts val="1600"/>
              </a:spcBef>
              <a:spcAft>
                <a:spcPts val="0"/>
              </a:spcAft>
              <a:buNone/>
            </a:pPr>
            <a:r>
              <a:t/>
            </a:r>
            <a:endParaRPr b="1" sz="1750">
              <a:solidFill>
                <a:schemeClr val="dk1"/>
              </a:solidFill>
              <a:highlight>
                <a:srgbClr val="FFFFFF"/>
              </a:highlight>
            </a:endParaRPr>
          </a:p>
          <a:p>
            <a:pPr indent="0" lvl="0" marL="0" rtl="0" algn="l">
              <a:spcBef>
                <a:spcPts val="1600"/>
              </a:spcBef>
              <a:spcAft>
                <a:spcPts val="0"/>
              </a:spcAft>
              <a:buNone/>
            </a:pPr>
            <a:r>
              <a:t/>
            </a:r>
            <a:endParaRPr b="1" sz="1750">
              <a:solidFill>
                <a:schemeClr val="dk1"/>
              </a:solidFill>
              <a:highlight>
                <a:srgbClr val="FFFFFF"/>
              </a:highlight>
            </a:endParaRPr>
          </a:p>
          <a:p>
            <a:pPr indent="0" lvl="0" marL="0" rtl="0" algn="l">
              <a:spcBef>
                <a:spcPts val="1600"/>
              </a:spcBef>
              <a:spcAft>
                <a:spcPts val="0"/>
              </a:spcAft>
              <a:buNone/>
            </a:pPr>
            <a:r>
              <a:t/>
            </a:r>
            <a:endParaRPr b="1" sz="1750">
              <a:solidFill>
                <a:schemeClr val="dk1"/>
              </a:solidFill>
              <a:highlight>
                <a:srgbClr val="FFFFFF"/>
              </a:highlight>
            </a:endParaRPr>
          </a:p>
          <a:p>
            <a:pPr indent="0" lvl="0" marL="457200" rtl="0" algn="l">
              <a:spcBef>
                <a:spcPts val="1600"/>
              </a:spcBef>
              <a:spcAft>
                <a:spcPts val="1600"/>
              </a:spcAft>
              <a:buNone/>
            </a:pPr>
            <a:r>
              <a:t/>
            </a:r>
            <a:endParaRPr b="1" sz="1750">
              <a:solidFill>
                <a:schemeClr val="dk1"/>
              </a:solidFill>
              <a:highlight>
                <a:srgbClr val="FFFFFF"/>
              </a:highlight>
            </a:endParaRPr>
          </a:p>
        </p:txBody>
      </p:sp>
      <p:pic>
        <p:nvPicPr>
          <p:cNvPr id="101" name="Google Shape;101;p20"/>
          <p:cNvPicPr preferRelativeResize="0"/>
          <p:nvPr/>
        </p:nvPicPr>
        <p:blipFill>
          <a:blip r:embed="rId3">
            <a:alphaModFix/>
          </a:blip>
          <a:stretch>
            <a:fillRect/>
          </a:stretch>
        </p:blipFill>
        <p:spPr>
          <a:xfrm>
            <a:off x="391250" y="1600375"/>
            <a:ext cx="3609975" cy="2152650"/>
          </a:xfrm>
          <a:prstGeom prst="rect">
            <a:avLst/>
          </a:prstGeom>
          <a:noFill/>
          <a:ln>
            <a:noFill/>
          </a:ln>
        </p:spPr>
      </p:pic>
      <p:pic>
        <p:nvPicPr>
          <p:cNvPr id="102" name="Google Shape;102;p20"/>
          <p:cNvPicPr preferRelativeResize="0"/>
          <p:nvPr/>
        </p:nvPicPr>
        <p:blipFill>
          <a:blip r:embed="rId4">
            <a:alphaModFix/>
          </a:blip>
          <a:stretch>
            <a:fillRect/>
          </a:stretch>
        </p:blipFill>
        <p:spPr>
          <a:xfrm>
            <a:off x="4604325" y="1608138"/>
            <a:ext cx="3800475" cy="2505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(clusters)</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50">
                <a:solidFill>
                  <a:schemeClr val="dk1"/>
                </a:solidFill>
                <a:highlight>
                  <a:srgbClr val="FFFFFF"/>
                </a:highlight>
              </a:rPr>
              <a:t>Seattle/Bellevue/Redmond</a:t>
            </a:r>
            <a:endParaRPr b="1" sz="1750">
              <a:solidFill>
                <a:schemeClr val="dk1"/>
              </a:solidFill>
              <a:highlight>
                <a:srgbClr val="FFFFFF"/>
              </a:highlight>
            </a:endParaRPr>
          </a:p>
          <a:p>
            <a:pPr indent="-304800" lvl="0" marL="457200" rtl="0" algn="l">
              <a:spcBef>
                <a:spcPts val="1600"/>
              </a:spcBef>
              <a:spcAft>
                <a:spcPts val="0"/>
              </a:spcAft>
              <a:buClr>
                <a:schemeClr val="dk1"/>
              </a:buClr>
              <a:buSzPts val="1200"/>
              <a:buChar char="●"/>
            </a:pPr>
            <a:r>
              <a:rPr lang="en" sz="1200">
                <a:solidFill>
                  <a:schemeClr val="dk1"/>
                </a:solidFill>
              </a:rPr>
              <a:t>parks and fields</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workout and exercise studios or gyms</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parks and playground</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restaurants</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transportation services</a:t>
            </a:r>
            <a:endParaRPr b="1" sz="1250">
              <a:solidFill>
                <a:schemeClr val="dk1"/>
              </a:solidFill>
              <a:highlight>
                <a:srgbClr val="FFFFFF"/>
              </a:highlight>
            </a:endParaRPr>
          </a:p>
          <a:p>
            <a:pPr indent="0" lvl="0" marL="0" rtl="0" algn="l">
              <a:spcBef>
                <a:spcPts val="700"/>
              </a:spcBef>
              <a:spcAft>
                <a:spcPts val="0"/>
              </a:spcAft>
              <a:buNone/>
            </a:pPr>
            <a:r>
              <a:rPr lang="en" sz="1050">
                <a:solidFill>
                  <a:schemeClr val="dk1"/>
                </a:solidFill>
                <a:highlight>
                  <a:srgbClr val="FFFFFF"/>
                </a:highlight>
              </a:rPr>
              <a:t> </a:t>
            </a:r>
            <a:r>
              <a:rPr b="1" lang="en" sz="1750">
                <a:solidFill>
                  <a:schemeClr val="dk1"/>
                </a:solidFill>
                <a:highlight>
                  <a:srgbClr val="FFFFFF"/>
                </a:highlight>
              </a:rPr>
              <a:t>Kent, Federal Way, Auburn, Des Moines and Burien</a:t>
            </a:r>
            <a:endParaRPr b="1" sz="2450">
              <a:solidFill>
                <a:schemeClr val="dk1"/>
              </a:solidFill>
              <a:highlight>
                <a:srgbClr val="FFFFFF"/>
              </a:highlight>
            </a:endParaRPr>
          </a:p>
          <a:p>
            <a:pPr indent="-304800" lvl="0" marL="457200" rtl="0" algn="l">
              <a:spcBef>
                <a:spcPts val="1600"/>
              </a:spcBef>
              <a:spcAft>
                <a:spcPts val="0"/>
              </a:spcAft>
              <a:buClr>
                <a:schemeClr val="dk1"/>
              </a:buClr>
              <a:buSzPts val="1200"/>
              <a:buChar char="●"/>
            </a:pPr>
            <a:r>
              <a:rPr lang="en" sz="1200">
                <a:solidFill>
                  <a:schemeClr val="dk1"/>
                </a:solidFill>
              </a:rPr>
              <a:t>parks and fields</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restaurants</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transportation services</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home services</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lake</a:t>
            </a:r>
            <a:endParaRPr b="1" sz="1250">
              <a:solidFill>
                <a:schemeClr val="dk1"/>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