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99B2-4341-E8F7-22C2-181F20058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2EBE5-E1F2-4B03-F236-2DF41083D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C54A-543F-440E-8FD3-EDBBB9C8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259C4-46D3-C856-84FA-6D03C46A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082D3-5628-57E2-57A6-20CE59F7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88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5A53-8BA4-EE23-701E-758EB828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19041-507B-D925-5A47-05683C35C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973A-C5AD-75A3-D9A5-2E7374DA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3F835-7E9A-1F7D-1E5A-B789884A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91EA-3779-94A5-3ED4-CAC38D82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88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4ADDF-FE23-82FE-9BD0-A739FFE8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B8B07-E2DA-1E78-773D-E3A486F40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9B348-24DB-3239-EA6B-221944FF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DBD2-4459-0177-95B2-7E9886D1D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4AC6-8F1B-2B8A-3FFC-4AA67913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00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2EDFA-34F1-1BAE-1507-2730AA89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0112-1AC5-1081-666C-C30F7E587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CA8C6-253A-6024-4A14-BD6F20B5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00C91-4FEE-9AF3-1B2E-1544BBC7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58D09-C6AB-C456-221C-CA8B21C3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32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B096-3263-4C96-898D-E96E20FE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3C58-CD21-1C35-B812-6766E2355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8ADE-3813-1590-7AF2-663DE923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60A47-172E-7444-398A-D2D16887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8DDEE-F35D-8E94-FE41-FD759BE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9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7371-E11F-0A78-A51C-79A6319E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730E-7072-B59D-3DC0-A62F3074A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A0DE1-4A50-4D54-0F32-D626EC0B6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FB324-150D-DD36-D558-BFDD145C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915DF-AD9E-DB50-2A44-0C28A99C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FBCE-3145-05BF-5B8C-B48DE36A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0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1A30-9A5E-0D1A-E67A-07E5C3BE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FA7D-C561-E4F6-CE63-1DC2D400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C722E-13EB-AF1E-69FA-2EE6BBD41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9DA89-81B8-6189-9049-7260C34A8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E21C5-50D0-570D-4697-D12ECF8C6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E908E-F1D8-44ED-C835-DEB3511D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EEFFE-9478-4955-F32A-5761936E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73D1A-D8A1-D164-FB3A-A9DD2C70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22E7-2F8D-03D1-3389-F80BDC0B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7D25A-E9E1-4163-DB43-8BB2CD73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1348F-35DA-B9F1-8DAF-6ADD2AD3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AE7FF-115B-A753-AC28-C3F6291E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9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AFDE3-E607-1F2A-9881-6D5E933F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3596F-2A40-D384-78E1-40AA6837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0D3E1-C069-A59C-8E68-2F5BA3F3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3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C7BE-5441-2BBA-AD55-4D406C163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F8CF-FC6C-5AF9-EE94-3C5E384DB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68162-9311-7A77-8D35-706C21F52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2BA82-5FFF-1FE8-1345-F876AE54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CC887-1FC7-C224-C5E4-293B80D0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AF2C7-84D9-BBA0-396F-80551AC3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7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4E5-6EF2-868A-263B-44FF2B1D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5A38D-3F48-E65D-A928-5DC332162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9729F-9EBD-4E15-1D7D-535753883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F483D-2544-36AE-247C-5A53C436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ABEA3-D0C1-C5F3-163D-A43ABFF4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1C06E-9D6A-3DF9-636C-B82B1F71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92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C531CC-91B3-A4A7-9A4A-721BF66E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0441F-1E09-B191-3FC4-11BF1CC52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272F7-857B-6D7E-BC2D-0A825CFDB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D238B-8957-44AB-BDE6-758D1CFE283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7D8E-FDDD-9D3A-A63B-18EE6D8C3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E943-C69F-30B9-EA2E-CB43B4F06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F8604-0FCD-41CF-AB91-56782E6B5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7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2B740C-A221-527C-CE05-CBAD8E69333E}"/>
              </a:ext>
            </a:extLst>
          </p:cNvPr>
          <p:cNvSpPr txBox="1"/>
          <p:nvPr/>
        </p:nvSpPr>
        <p:spPr>
          <a:xfrm>
            <a:off x="3048000" y="620152"/>
            <a:ext cx="6096000" cy="1693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bg-BG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Софийски университет „Св. Кл. Охридски”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bg-BG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Факултет по математика и информатика</a:t>
            </a:r>
            <a:endParaRPr lang="en-GB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bg-BG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Бакалавърска програма</a:t>
            </a:r>
            <a:br>
              <a:rPr lang="bg-BG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8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„Анализ на данни”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8887E-A72C-926C-7242-E76CAF609151}"/>
              </a:ext>
            </a:extLst>
          </p:cNvPr>
          <p:cNvSpPr txBox="1"/>
          <p:nvPr/>
        </p:nvSpPr>
        <p:spPr>
          <a:xfrm>
            <a:off x="3144252" y="2539528"/>
            <a:ext cx="5903495" cy="3924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bg-BG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Дисциплина: Езици и технологии на метаданни</a:t>
            </a:r>
            <a:endParaRPr lang="en-GB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bg-BG" sz="12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Летен семестър, 2024/2025 год.</a:t>
            </a:r>
            <a:endParaRPr lang="en-GB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bg-BG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bg-BG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bg-BG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Тема №8: „SPARQL Query Builder“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bg-BG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bg-BG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Курсов проект</a:t>
            </a:r>
            <a:endParaRPr lang="en-GB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bg-BG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bg-BG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Автори:</a:t>
            </a:r>
            <a:endParaRPr lang="en-GB" sz="1200" i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bg-BG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Самуил Ганев, фак. номер </a:t>
            </a:r>
            <a:r>
              <a:rPr lang="en-GB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6MI0200001</a:t>
            </a:r>
            <a:br>
              <a:rPr lang="en-GB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Дарин Крумов, фак. номер 0MI0200003</a:t>
            </a:r>
            <a:endParaRPr lang="en-GB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5F2121-B420-F0E1-ED23-9DD53996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86" y="655135"/>
            <a:ext cx="1313826" cy="162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30C4CF-849B-D591-0F69-2961E7AA9714}"/>
              </a:ext>
            </a:extLst>
          </p:cNvPr>
          <p:cNvSpPr txBox="1"/>
          <p:nvPr/>
        </p:nvSpPr>
        <p:spPr>
          <a:xfrm>
            <a:off x="621792" y="1847088"/>
            <a:ext cx="9875519" cy="406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ru-RU" sz="2400" b="1" i="0" dirty="0">
                <a:solidFill>
                  <a:srgbClr val="FFC000"/>
                </a:solidFill>
                <a:effectLst/>
                <a:latin typeface="Google Sans Text"/>
              </a:rPr>
              <a:t>Проблемът</a:t>
            </a:r>
            <a:r>
              <a:rPr lang="ru-RU" sz="2400" b="1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ru-RU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SPARQL е мощен, но сложен език, особено за не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-</a:t>
            </a:r>
            <a:b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</a:br>
            <a:b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</a:b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експерти.</a:t>
            </a:r>
            <a:endParaRPr lang="en-GB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endParaRPr lang="ru-RU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Трудност при работа с големи хранилища като Wikidata.</a:t>
            </a:r>
            <a:endParaRPr lang="en-GB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endParaRPr lang="ru-RU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Нужда от по-достъпни инструменти.</a:t>
            </a:r>
            <a:endParaRPr lang="en-GB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endParaRPr lang="ru-RU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ru-RU" sz="2400" b="1" i="0" dirty="0">
                <a:solidFill>
                  <a:srgbClr val="00B050"/>
                </a:solidFill>
                <a:effectLst/>
                <a:latin typeface="Google Sans Text"/>
              </a:rPr>
              <a:t>Нашата Цел</a:t>
            </a:r>
            <a:r>
              <a:rPr lang="ru-RU" sz="2400" b="1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ru-RU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Разработка на уеб-базиран „SPARQL Query Builder“.</a:t>
            </a:r>
            <a:endParaRPr lang="en-GB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endParaRPr lang="ru-RU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Улесняване на конструирането, изпълнението и</a:t>
            </a:r>
            <a:b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</a:br>
            <a:b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</a:b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разбирането на SPARQL заявки.</a:t>
            </a:r>
          </a:p>
          <a:p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876ED7-EA9B-CEA5-2BE7-B2D8F1DCA8C0}"/>
              </a:ext>
            </a:extLst>
          </p:cNvPr>
          <p:cNvSpPr txBox="1"/>
          <p:nvPr/>
        </p:nvSpPr>
        <p:spPr>
          <a:xfrm>
            <a:off x="621792" y="591754"/>
            <a:ext cx="8557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dirty="0">
                <a:solidFill>
                  <a:srgbClr val="1A1C1E"/>
                </a:solidFill>
                <a:effectLst/>
                <a:latin typeface="Google Sans Text"/>
              </a:rPr>
              <a:t>Въведение в Проблемът и Нашата Цел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17248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9AD341-E6A7-789E-EDBA-FAA1763ED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E8C78-5246-9D26-226A-BE7AC71BBEA2}"/>
              </a:ext>
            </a:extLst>
          </p:cNvPr>
          <p:cNvSpPr txBox="1"/>
          <p:nvPr/>
        </p:nvSpPr>
        <p:spPr>
          <a:xfrm>
            <a:off x="411480" y="991443"/>
            <a:ext cx="4443154" cy="10878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Решение: SPARQL Query Builder</a:t>
            </a:r>
            <a:br>
              <a:rPr lang="en-US" sz="240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40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Основни Характеристики</a:t>
            </a:r>
            <a:endParaRPr lang="en-US" sz="2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46899-D269-C320-A373-998D7F65D34A}"/>
              </a:ext>
            </a:extLst>
          </p:cNvPr>
          <p:cNvSpPr txBox="1"/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100" b="1" i="0">
                <a:effectLst/>
              </a:rPr>
              <a:t>Ключови функционалности:</a:t>
            </a:r>
            <a:endParaRPr lang="en-US" sz="1100" b="0" i="0">
              <a:effectLst/>
            </a:endParaRPr>
          </a:p>
          <a:p>
            <a:pPr lvl="1"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- Интерактивен потребителски интерфейс (базиран </a:t>
            </a:r>
            <a:br>
              <a:rPr lang="en-US" sz="1100" b="0" i="0">
                <a:effectLst/>
              </a:rPr>
            </a:b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на Streamlit).</a:t>
            </a:r>
          </a:p>
          <a:p>
            <a:pPr lvl="1"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- Редактор на SPARQL заявки.</a:t>
            </a:r>
          </a:p>
          <a:p>
            <a:pPr lvl="1"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- Избор на SPARQL endpoints (Wikidata, Europeana, </a:t>
            </a:r>
            <a:br>
              <a:rPr lang="en-US" sz="1100" b="0" i="0">
                <a:effectLst/>
              </a:rPr>
            </a:b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потребителски).</a:t>
            </a:r>
          </a:p>
          <a:p>
            <a:pPr lvl="1"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- Вградени шаблони за заявки (специално за Wikidata).</a:t>
            </a:r>
          </a:p>
          <a:p>
            <a:pPr lvl="1"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- Търсене на Wikidata ентитита (класове QID,</a:t>
            </a:r>
            <a:br>
              <a:rPr lang="en-US" sz="1100" b="0" i="0">
                <a:effectLst/>
              </a:rPr>
            </a:b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предикати PID) с копиране на ID.</a:t>
            </a:r>
          </a:p>
          <a:p>
            <a:pPr lvl="1" indent="-228600">
              <a:lnSpc>
                <a:spcPct val="9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- Визуализация на резултатите (табличен вид, суров</a:t>
            </a:r>
            <a:br>
              <a:rPr lang="en-US" sz="1100" b="0" i="0">
                <a:effectLst/>
              </a:rPr>
            </a:br>
            <a:br>
              <a:rPr lang="en-US" sz="1100" b="0" i="0">
                <a:effectLst/>
              </a:rPr>
            </a:br>
            <a:r>
              <a:rPr lang="en-US" sz="1100" b="0" i="0">
                <a:effectLst/>
              </a:rPr>
              <a:t>JSON).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6FA96-CD1B-8482-E71F-58730525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88" y="1702661"/>
            <a:ext cx="6621552" cy="349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0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4A840-E29F-9CC6-CCA5-B039E4B1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40011E-4C60-2943-A2C7-FFF3CE19FECF}"/>
              </a:ext>
            </a:extLst>
          </p:cNvPr>
          <p:cNvSpPr txBox="1"/>
          <p:nvPr/>
        </p:nvSpPr>
        <p:spPr>
          <a:xfrm>
            <a:off x="621792" y="1847088"/>
            <a:ext cx="98755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bg-BG" sz="2400" b="1" i="0" dirty="0">
                <a:solidFill>
                  <a:srgbClr val="1A1C1E"/>
                </a:solidFill>
                <a:effectLst/>
                <a:latin typeface="Google Sans Text"/>
              </a:rPr>
              <a:t>Архитектура:</a:t>
            </a:r>
            <a:endParaRPr lang="bg-BG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Едностранично уеб приложение.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Клиент към външни услуги (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SPARQL endpoints, </a:t>
            </a:r>
            <a:r>
              <a:rPr lang="en-GB" sz="2400" b="0" i="0" dirty="0" err="1">
                <a:solidFill>
                  <a:srgbClr val="1A1C1E"/>
                </a:solidFill>
                <a:effectLst/>
                <a:latin typeface="Google Sans Text"/>
              </a:rPr>
              <a:t>Wikidata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 API).</a:t>
            </a: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bg-BG" sz="2400" b="1" i="0" dirty="0">
                <a:solidFill>
                  <a:srgbClr val="1A1C1E"/>
                </a:solidFill>
                <a:effectLst/>
                <a:latin typeface="Google Sans Text"/>
              </a:rPr>
              <a:t>Използвани технологии:</a:t>
            </a:r>
            <a:endParaRPr lang="bg-BG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1A1C1E"/>
                </a:solidFill>
                <a:effectLst/>
                <a:latin typeface="Google Sans Text"/>
              </a:rPr>
              <a:t>Python: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 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Основен език.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sz="2400" b="1" i="0" dirty="0" err="1">
                <a:solidFill>
                  <a:srgbClr val="1A1C1E"/>
                </a:solidFill>
                <a:effectLst/>
                <a:latin typeface="Google Sans Text"/>
              </a:rPr>
              <a:t>Streamlit</a:t>
            </a:r>
            <a:r>
              <a:rPr lang="en-GB" sz="2400" b="1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 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За бързо изграждане на 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UI.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1A1C1E"/>
                </a:solidFill>
                <a:effectLst/>
                <a:latin typeface="Google Sans Text"/>
              </a:rPr>
              <a:t>Requests: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 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За 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HTTP 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комуникация с 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API 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и 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endpoints.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1A1C1E"/>
                </a:solidFill>
                <a:effectLst/>
                <a:latin typeface="Google Sans Text"/>
              </a:rPr>
              <a:t>Pandas: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 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За обработка и представяне на таблични данни.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sz="2400" b="1" i="0" dirty="0" err="1">
                <a:solidFill>
                  <a:srgbClr val="1A1C1E"/>
                </a:solidFill>
                <a:effectLst/>
                <a:latin typeface="Google Sans Text"/>
              </a:rPr>
              <a:t>Pyperclip</a:t>
            </a:r>
            <a:r>
              <a:rPr lang="en-GB" sz="2400" b="1" i="0" dirty="0">
                <a:solidFill>
                  <a:srgbClr val="1A1C1E"/>
                </a:solidFill>
                <a:effectLst/>
                <a:latin typeface="Google Sans Text"/>
              </a:rPr>
              <a:t>: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 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За копиране в клипборда.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958AB-A600-6FBE-ECBC-333B5378B0BD}"/>
              </a:ext>
            </a:extLst>
          </p:cNvPr>
          <p:cNvSpPr txBox="1"/>
          <p:nvPr/>
        </p:nvSpPr>
        <p:spPr>
          <a:xfrm>
            <a:off x="621792" y="591754"/>
            <a:ext cx="8513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dirty="0">
                <a:solidFill>
                  <a:srgbClr val="1A1C1E"/>
                </a:solidFill>
                <a:effectLst/>
                <a:latin typeface="Google Sans Text"/>
              </a:rPr>
              <a:t>Архитектура и използвани технологии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237077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31856-0FB0-DA44-9C95-9F2FC72A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E07BF-E4BA-8072-26D8-E9C7274CBE4A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Демонстрация на Ключови Функционалности</a:t>
            </a: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36435D-9CDD-EF3C-0CA8-6D44E1CA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550" y="2084546"/>
            <a:ext cx="8532900" cy="4031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41A9AA-E683-DDE5-8C28-B80A3F653EAF}"/>
              </a:ext>
            </a:extLst>
          </p:cNvPr>
          <p:cNvSpPr txBox="1"/>
          <p:nvPr/>
        </p:nvSpPr>
        <p:spPr>
          <a:xfrm>
            <a:off x="2195935" y="6293813"/>
            <a:ext cx="779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solidFill>
                  <a:srgbClr val="1A1C1E"/>
                </a:solidFill>
                <a:effectLst/>
                <a:latin typeface="Google Sans Text"/>
              </a:rPr>
              <a:t>Потребителят въвежда/избира заявка, избира endpoint, натиска "ИЗПЪЛНИ".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10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988AF4-563E-166A-02E3-21E2BDD4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DD75A-AC1D-2834-3F84-8977D43EF154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i="0">
                <a:effectLst/>
                <a:latin typeface="+mj-lt"/>
                <a:ea typeface="+mj-ea"/>
                <a:cs typeface="+mj-cs"/>
              </a:rPr>
              <a:t>Демонстрация на Ключови Функционалности</a:t>
            </a:r>
            <a:endParaRPr lang="en-US" sz="460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F3A56-EDE5-1D43-F84F-B05AD5592145}"/>
              </a:ext>
            </a:extLst>
          </p:cNvPr>
          <p:cNvSpPr txBox="1"/>
          <p:nvPr/>
        </p:nvSpPr>
        <p:spPr>
          <a:xfrm>
            <a:off x="904874" y="6248400"/>
            <a:ext cx="4444748" cy="591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0" i="0" dirty="0" err="1">
                <a:effectLst/>
              </a:rPr>
              <a:t>Потребителят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търси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клас</a:t>
            </a:r>
            <a:r>
              <a:rPr lang="en-US" b="0" i="0" dirty="0">
                <a:effectLst/>
              </a:rPr>
              <a:t>/</a:t>
            </a:r>
            <a:r>
              <a:rPr lang="en-US" b="0" i="0" dirty="0" err="1">
                <a:effectLst/>
              </a:rPr>
              <a:t>предикат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получава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списък</a:t>
            </a:r>
            <a:r>
              <a:rPr lang="en-US" b="0" i="0" dirty="0">
                <a:effectLst/>
              </a:rPr>
              <a:t>, </a:t>
            </a:r>
            <a:r>
              <a:rPr lang="en-US" b="0" i="0" dirty="0" err="1">
                <a:effectLst/>
              </a:rPr>
              <a:t>копира</a:t>
            </a:r>
            <a:r>
              <a:rPr lang="en-US" b="0" i="0" dirty="0">
                <a:effectLst/>
              </a:rPr>
              <a:t> ID.</a:t>
            </a:r>
            <a:endParaRPr lang="en-US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61C7AED4-EDA2-1557-0D34-5648C61F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01" y="2642616"/>
            <a:ext cx="1929094" cy="3605784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B06F34-7F3A-B08D-0E97-6A2B2B223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13" y="2587752"/>
            <a:ext cx="6263499" cy="33666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E08075-D7B8-E0E8-2761-5184DDABC0BD}"/>
              </a:ext>
            </a:extLst>
          </p:cNvPr>
          <p:cNvSpPr txBox="1"/>
          <p:nvPr/>
        </p:nvSpPr>
        <p:spPr>
          <a:xfrm>
            <a:off x="5689924" y="619338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A1C1E"/>
                </a:solidFill>
                <a:effectLst/>
                <a:latin typeface="Google Sans Text"/>
              </a:rPr>
              <a:t>Приложението показва информативни съобщения при грешки.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889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9BABC-5125-2FBB-26E2-FC09E78FF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B28E57-A2D3-5E7A-75B5-B2B47D33AA75}"/>
              </a:ext>
            </a:extLst>
          </p:cNvPr>
          <p:cNvSpPr txBox="1"/>
          <p:nvPr/>
        </p:nvSpPr>
        <p:spPr>
          <a:xfrm>
            <a:off x="621792" y="1847088"/>
            <a:ext cx="9875519" cy="369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ru-RU" sz="2400" b="1" i="0" dirty="0">
                <a:solidFill>
                  <a:srgbClr val="1A1C1E"/>
                </a:solidFill>
                <a:effectLst/>
                <a:latin typeface="Google Sans Text"/>
              </a:rPr>
              <a:t>Използване на Изкуствен Интелект:</a:t>
            </a: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ru-RU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Помощ за: идеи за структура, кодови фрагменти (requests, session_state), предложения за библиотеки (pyperclip), отстраняване на грешки, чернови на документация.</a:t>
            </a:r>
            <a:endParaRPr lang="en-GB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ru-RU" sz="2400" b="1" i="0" dirty="0">
                <a:solidFill>
                  <a:srgbClr val="1A1C1E"/>
                </a:solidFill>
                <a:effectLst/>
                <a:latin typeface="Google Sans Text"/>
              </a:rPr>
              <a:t>Разпределение на работата (кратко):</a:t>
            </a:r>
            <a:endParaRPr lang="ru-RU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1A1C1E"/>
                </a:solidFill>
                <a:effectLst/>
                <a:latin typeface="Google Sans Text"/>
              </a:rPr>
              <a:t>Дарин:</a:t>
            </a: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 UI/Архитектура (app.py), стилизиране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,</a:t>
            </a: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en-GB" sz="2400" b="0" i="0" dirty="0" err="1">
                <a:solidFill>
                  <a:srgbClr val="1A1C1E"/>
                </a:solidFill>
                <a:effectLst/>
                <a:latin typeface="Google Sans Text"/>
              </a:rPr>
              <a:t>Wikidata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 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шаблони, </a:t>
            </a: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част от документация/тестове.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1A1C1E"/>
                </a:solidFill>
                <a:effectLst/>
                <a:latin typeface="Google Sans Text"/>
              </a:rPr>
              <a:t>Самуил:</a:t>
            </a: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 SPARQL логика (sparql_utils.py), Wikidata интеграция, pyperclip, част от документация/тестове.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A1C1E"/>
                </a:solidFill>
                <a:effectLst/>
                <a:latin typeface="Google Sans Text"/>
              </a:rPr>
              <a:t>Общо: проектиране на структурата на проекта, обсъждане, финално тестване.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bg-BG" sz="3200" b="0" i="0" dirty="0">
              <a:solidFill>
                <a:srgbClr val="1A1C1E"/>
              </a:solidFill>
              <a:effectLst/>
              <a:latin typeface="Google Sans Tex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02301-5CC1-2ADD-B825-A1B7119AC9D2}"/>
              </a:ext>
            </a:extLst>
          </p:cNvPr>
          <p:cNvSpPr txBox="1"/>
          <p:nvPr/>
        </p:nvSpPr>
        <p:spPr>
          <a:xfrm>
            <a:off x="621792" y="591754"/>
            <a:ext cx="10948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i="0" dirty="0">
                <a:solidFill>
                  <a:srgbClr val="1A1C1E"/>
                </a:solidFill>
                <a:effectLst/>
                <a:latin typeface="Google Sans Text"/>
              </a:rPr>
              <a:t>Използване на ИИ и Разпределение на Работата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5510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1566-019A-2784-299B-6F143A99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0711AF-7348-C84A-5E5B-71F621391027}"/>
              </a:ext>
            </a:extLst>
          </p:cNvPr>
          <p:cNvSpPr txBox="1"/>
          <p:nvPr/>
        </p:nvSpPr>
        <p:spPr>
          <a:xfrm>
            <a:off x="621792" y="1847088"/>
            <a:ext cx="9875519" cy="2933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bg-BG" sz="2400" b="1" i="0" dirty="0">
                <a:solidFill>
                  <a:srgbClr val="1A1C1E"/>
                </a:solidFill>
                <a:effectLst/>
                <a:latin typeface="Google Sans Text"/>
              </a:rPr>
              <a:t>Заключение:</a:t>
            </a:r>
            <a:endParaRPr lang="bg-BG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bg-BG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Проектът успешно решава проблема с достъпността на 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SPARQL.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bg-BG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Функционален инструмент, покриващ основните цели.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bg-BG" sz="2400" b="1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bg-BG" sz="2400" b="1" i="0" dirty="0">
                <a:solidFill>
                  <a:srgbClr val="1A1C1E"/>
                </a:solidFill>
                <a:effectLst/>
                <a:latin typeface="Google Sans Text"/>
              </a:rPr>
              <a:t>Възможно бъдещо развитие:</a:t>
            </a:r>
            <a:endParaRPr lang="bg-BG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bg-BG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B050"/>
                </a:solidFill>
                <a:effectLst/>
                <a:latin typeface="Google Sans Text"/>
              </a:rPr>
              <a:t>Syntax Highlighting 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за 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SPARQL </a:t>
            </a: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заявки.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bg-BG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Експорт на резултати (</a:t>
            </a:r>
            <a:r>
              <a:rPr lang="en-GB" sz="2400" b="0" i="0" dirty="0">
                <a:solidFill>
                  <a:srgbClr val="1A1C1E"/>
                </a:solidFill>
                <a:effectLst/>
                <a:latin typeface="Google Sans Text"/>
              </a:rPr>
              <a:t>CSV, JSON).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bg-BG" sz="2400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bg-BG" sz="2400" b="0" i="0" dirty="0">
                <a:solidFill>
                  <a:srgbClr val="1A1C1E"/>
                </a:solidFill>
                <a:effectLst/>
                <a:latin typeface="Google Sans Text"/>
              </a:rPr>
              <a:t>История на заявките.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C752E-7A8C-BAEB-6CA5-EDB76FFA427B}"/>
              </a:ext>
            </a:extLst>
          </p:cNvPr>
          <p:cNvSpPr txBox="1"/>
          <p:nvPr/>
        </p:nvSpPr>
        <p:spPr>
          <a:xfrm>
            <a:off x="621792" y="591754"/>
            <a:ext cx="73784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4000" i="0" dirty="0">
                <a:solidFill>
                  <a:srgbClr val="1A1C1E"/>
                </a:solidFill>
                <a:effectLst/>
                <a:latin typeface="Google Sans Text"/>
              </a:rPr>
              <a:t>Заключение и Бъдещо Развитие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8814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8C64EB-A245-73A6-C80C-7BA96285B98E}"/>
              </a:ext>
            </a:extLst>
          </p:cNvPr>
          <p:cNvSpPr txBox="1"/>
          <p:nvPr/>
        </p:nvSpPr>
        <p:spPr>
          <a:xfrm rot="19193808">
            <a:off x="3341458" y="1781938"/>
            <a:ext cx="5509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ДЕМО</a:t>
            </a:r>
            <a:endParaRPr lang="en-GB" sz="1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2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472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Google Sans Text</vt:lpstr>
      <vt:lpstr>Office Theme</vt:lpstr>
      <vt:lpstr>Microsoft Word 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Samuil Ganev</dc:creator>
  <cp:lastModifiedBy>Samuil Ganev</cp:lastModifiedBy>
  <cp:revision>11</cp:revision>
  <dcterms:created xsi:type="dcterms:W3CDTF">2025-06-03T08:02:10Z</dcterms:created>
  <dcterms:modified xsi:type="dcterms:W3CDTF">2025-06-03T08:40:40Z</dcterms:modified>
</cp:coreProperties>
</file>