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58" r:id="rId4"/>
    <p:sldId id="26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023B0-F5D4-4D12-9D56-D8949F0FC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4126A7-4B20-45F5-B3D4-E77DF9511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96868F-0F12-409B-8736-206BB5F75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A766-ECDD-4A3A-9C00-5F4F5E902CB5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8EE9E9-A1E1-47A9-8D86-D94472E85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D8D3E5-6DD7-4118-ABC2-7C2D8358C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E1EE-A421-49EE-B286-FE1E5F0F8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347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FA637D-81D6-4ED9-A1A3-44ECD132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DA18D3-6BE3-4752-A9E2-548A03E72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65AFEA-88C3-4392-9F1C-D9259527F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A766-ECDD-4A3A-9C00-5F4F5E902CB5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469B3-9485-4C31-B4A5-D1A7E9EAA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092755-4C64-42F5-B7F0-C0598021D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E1EE-A421-49EE-B286-FE1E5F0F8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04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1736C7-A6E8-46C1-A71B-C5462B3D19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78A471-3F00-4A98-ABE3-C629DABD7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392695-138B-458F-A45E-5194588D6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A766-ECDD-4A3A-9C00-5F4F5E902CB5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D8744E-BB0D-442C-BAD3-29AB712CC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F3B8F8-B670-4A3C-8F27-EA6B3244C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E1EE-A421-49EE-B286-FE1E5F0F8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83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FFEAA-CF02-4AAA-B7E7-37558233E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1A9335-F7D3-4DB6-A144-C539BC840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35BBB6-7D19-4B58-8659-7A57E5594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A766-ECDD-4A3A-9C00-5F4F5E902CB5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A5262F-6B65-4984-BEA1-F321982DA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2FA64F-74AE-4374-997D-418F462D1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E1EE-A421-49EE-B286-FE1E5F0F8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122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2111F-AAFC-4712-B1BB-1038B1E23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53B663-3261-49D0-A123-EE4FFFB1E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E00137-7030-4ACD-B826-3F60A2B60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A766-ECDD-4A3A-9C00-5F4F5E902CB5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D27E51-59EB-449A-9EBE-1CD46F3DE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2764FD-B181-43DC-8826-93C89DA0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E1EE-A421-49EE-B286-FE1E5F0F8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957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6738E-6730-4C58-9BBE-57D7BB120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156E21-0B0D-49BF-A129-EE2F2E939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3C2088-A4E1-41FD-BC0B-F46AC612A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E57421-E34E-4A51-B5BD-B8C8CA9FD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A766-ECDD-4A3A-9C00-5F4F5E902CB5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399000-1B2B-4B58-BC94-E5DE93AC9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5A5724-0220-4115-8699-FA7B5C929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E1EE-A421-49EE-B286-FE1E5F0F8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922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46985F-3F53-41BC-A57C-2C62FFCF5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85BE5C-8393-4508-82B9-1D9FD7552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21F697-EB90-4B6B-9548-18256A36C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2D8083-8857-4205-A03B-9A65322AC9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2AE93F-6D26-4506-BF2F-45C3BB4013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533EE3-CD54-43CC-B628-3DED6B95E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A766-ECDD-4A3A-9C00-5F4F5E902CB5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5C4650-CC34-43F4-AF16-7C79434FD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D7EA90-D87F-4216-B746-3F6D3388B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E1EE-A421-49EE-B286-FE1E5F0F8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08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3980E2-F9E2-49CB-BE19-C688F3ED6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ECC61D-104F-4EB9-8B5A-6B2C1F863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A766-ECDD-4A3A-9C00-5F4F5E902CB5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0CE218-D591-4F77-A9DF-C9D760CED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9F56CC-83D3-4103-8259-EB69C076F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E1EE-A421-49EE-B286-FE1E5F0F8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608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610FBC-7A4E-41D7-B78A-497F62D67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A766-ECDD-4A3A-9C00-5F4F5E902CB5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0FC5BB7-2BB9-42A3-8B06-55F96C4C6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E374A3-BF82-432F-B98C-EDA746474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E1EE-A421-49EE-B286-FE1E5F0F8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514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410913-2A7B-4C72-9611-AF8680DB7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0D32FD-48A2-4444-B2C2-555F737EF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494E94-D4F7-4233-9B5E-5D03D6BA9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302741-8371-4303-9A74-07C21F77E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A766-ECDD-4A3A-9C00-5F4F5E902CB5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975F49-A4CA-49E4-821F-40EB3D619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F2BEA8-1633-4DBB-A2FA-2F853EFF1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E1EE-A421-49EE-B286-FE1E5F0F8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39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358C69-5000-4B59-A2EE-A42066D94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818FD1-C3A2-4626-B536-92FF7F4C35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75542B-0D80-426B-A31F-029F71948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5AFD95-B1FE-41C4-8F5E-928669496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A766-ECDD-4A3A-9C00-5F4F5E902CB5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98580B-D3CD-4FEA-8D7B-915D20C6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0C5A42-12DC-45A5-888A-3FEFE24CA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E1EE-A421-49EE-B286-FE1E5F0F8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909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EF7FE0-C4D6-472C-A886-6F3C296E8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EA2599-088E-44A5-960F-2D47201CD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999631-88EA-44BF-956C-4734F8F07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0A766-ECDD-4A3A-9C00-5F4F5E902CB5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F89181-D7FF-4EB0-9C18-C04B56C1C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923F5E-86FD-40B2-93FA-4279347082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7E1EE-A421-49EE-B286-FE1E5F0F8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421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97E95BD-83E4-4A25-BD42-F29B7B724AA8}"/>
              </a:ext>
            </a:extLst>
          </p:cNvPr>
          <p:cNvSpPr/>
          <p:nvPr/>
        </p:nvSpPr>
        <p:spPr>
          <a:xfrm>
            <a:off x="0" y="0"/>
            <a:ext cx="12192000" cy="53454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1. Main</a:t>
            </a:r>
            <a:endParaRPr lang="ko-KR" altLang="en-US" b="1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13C359-2C79-44A9-99A0-950A5D1D5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31" y="792759"/>
            <a:ext cx="7711101" cy="533120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A6A54D4-4650-4163-B6DB-1ED01DAB081F}"/>
              </a:ext>
            </a:extLst>
          </p:cNvPr>
          <p:cNvSpPr/>
          <p:nvPr/>
        </p:nvSpPr>
        <p:spPr>
          <a:xfrm>
            <a:off x="327171" y="1866551"/>
            <a:ext cx="4530055" cy="13757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248BDFE-53C6-4B9B-9658-6FE6DDDC489D}"/>
              </a:ext>
            </a:extLst>
          </p:cNvPr>
          <p:cNvCxnSpPr>
            <a:cxnSpLocks/>
          </p:cNvCxnSpPr>
          <p:nvPr/>
        </p:nvCxnSpPr>
        <p:spPr>
          <a:xfrm flipH="1">
            <a:off x="4530055" y="3586294"/>
            <a:ext cx="4269996" cy="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509AC2E-E24D-4FE2-93C9-AADD66206D57}"/>
              </a:ext>
            </a:extLst>
          </p:cNvPr>
          <p:cNvSpPr txBox="1"/>
          <p:nvPr/>
        </p:nvSpPr>
        <p:spPr>
          <a:xfrm>
            <a:off x="8984608" y="3466751"/>
            <a:ext cx="28345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j-lt"/>
              </a:rPr>
              <a:t>1. </a:t>
            </a:r>
            <a:r>
              <a:rPr lang="ko-KR" altLang="en-US" sz="1200" dirty="0">
                <a:latin typeface="+mj-lt"/>
              </a:rPr>
              <a:t>아래 다른 메뉴들과 동일한 배경에</a:t>
            </a:r>
            <a:r>
              <a:rPr lang="en-US" altLang="ko-KR" sz="1200" dirty="0">
                <a:latin typeface="+mj-lt"/>
              </a:rPr>
              <a:t>,</a:t>
            </a:r>
          </a:p>
          <a:p>
            <a:r>
              <a:rPr lang="en-US" altLang="ko-KR" sz="1200" dirty="0">
                <a:latin typeface="+mj-lt"/>
              </a:rPr>
              <a:t>CI</a:t>
            </a:r>
            <a:r>
              <a:rPr lang="ko-KR" altLang="en-US" sz="1200" dirty="0">
                <a:latin typeface="+mj-lt"/>
              </a:rPr>
              <a:t>만 넣어주세요</a:t>
            </a:r>
            <a:r>
              <a:rPr lang="en-US" altLang="ko-KR" sz="1200" dirty="0">
                <a:latin typeface="+mj-lt"/>
              </a:rPr>
              <a:t>. </a:t>
            </a:r>
            <a:r>
              <a:rPr lang="ko-KR" altLang="en-US" sz="1200" dirty="0">
                <a:latin typeface="+mj-lt"/>
              </a:rPr>
              <a:t>기하학 패턴도 </a:t>
            </a:r>
            <a:r>
              <a:rPr lang="en-US" altLang="ko-KR" sz="1200" dirty="0">
                <a:latin typeface="+mj-lt"/>
              </a:rPr>
              <a:t>X.</a:t>
            </a:r>
          </a:p>
          <a:p>
            <a:r>
              <a:rPr lang="en-US" altLang="ko-KR" sz="1200" dirty="0">
                <a:latin typeface="+mj-lt"/>
              </a:rPr>
              <a:t>(</a:t>
            </a:r>
            <a:r>
              <a:rPr lang="ko-KR" altLang="en-US" sz="1200" dirty="0">
                <a:latin typeface="+mj-lt"/>
              </a:rPr>
              <a:t>지금은 혼자만 너무 백색이라</a:t>
            </a:r>
            <a:r>
              <a:rPr lang="en-US" altLang="ko-KR" sz="1200" dirty="0">
                <a:latin typeface="+mj-lt"/>
              </a:rPr>
              <a:t>.. </a:t>
            </a:r>
            <a:r>
              <a:rPr lang="ko-KR" altLang="en-US" sz="1200" dirty="0">
                <a:latin typeface="+mj-lt"/>
              </a:rPr>
              <a:t>뭔가 이상한 것 같네요</a:t>
            </a:r>
            <a:r>
              <a:rPr lang="en-US" altLang="ko-KR" sz="1200" dirty="0">
                <a:latin typeface="+mj-lt"/>
              </a:rPr>
              <a:t>.)</a:t>
            </a:r>
          </a:p>
          <a:p>
            <a:r>
              <a:rPr lang="en-US" altLang="ko-KR" sz="1200" dirty="0">
                <a:latin typeface="+mj-lt"/>
              </a:rPr>
              <a:t>CI ai </a:t>
            </a:r>
            <a:r>
              <a:rPr lang="ko-KR" altLang="en-US" sz="1200" dirty="0">
                <a:latin typeface="+mj-lt"/>
              </a:rPr>
              <a:t>파일을 첨부하겠습니다</a:t>
            </a:r>
            <a:r>
              <a:rPr lang="en-US" altLang="ko-KR" sz="1200" dirty="0">
                <a:latin typeface="+mj-lt"/>
              </a:rPr>
              <a:t>.</a:t>
            </a:r>
          </a:p>
          <a:p>
            <a:endParaRPr lang="en-US" altLang="ko-KR" sz="1200" dirty="0">
              <a:latin typeface="+mj-lt"/>
            </a:endParaRPr>
          </a:p>
          <a:p>
            <a:r>
              <a:rPr lang="en-US" altLang="ko-KR" sz="1200" dirty="0">
                <a:latin typeface="+mj-lt"/>
              </a:rPr>
              <a:t>2. </a:t>
            </a:r>
            <a:r>
              <a:rPr lang="ko-KR" altLang="en-US" sz="1200" dirty="0">
                <a:latin typeface="+mj-lt"/>
              </a:rPr>
              <a:t>박스 內 </a:t>
            </a:r>
            <a:r>
              <a:rPr lang="en-US" altLang="ko-KR" sz="1200" dirty="0">
                <a:latin typeface="+mj-lt"/>
              </a:rPr>
              <a:t>CI </a:t>
            </a:r>
            <a:r>
              <a:rPr lang="ko-KR" altLang="en-US" sz="1200" dirty="0">
                <a:latin typeface="+mj-lt"/>
              </a:rPr>
              <a:t>크기를 줄여주세요</a:t>
            </a:r>
            <a:r>
              <a:rPr lang="en-US" altLang="ko-KR" sz="1200" dirty="0">
                <a:latin typeface="+mj-lt"/>
              </a:rPr>
              <a:t>.</a:t>
            </a:r>
          </a:p>
          <a:p>
            <a:r>
              <a:rPr lang="en-US" altLang="ko-KR" sz="1200" dirty="0">
                <a:latin typeface="+mj-lt"/>
              </a:rPr>
              <a:t>(</a:t>
            </a:r>
            <a:r>
              <a:rPr lang="ko-KR" altLang="en-US" sz="1200" dirty="0">
                <a:latin typeface="+mj-lt"/>
              </a:rPr>
              <a:t>지금은 박스에 너무 꽉 차 있음</a:t>
            </a:r>
            <a:r>
              <a:rPr lang="en-US" altLang="ko-KR" sz="1200" dirty="0">
                <a:latin typeface="+mj-lt"/>
              </a:rPr>
              <a:t>)</a:t>
            </a:r>
          </a:p>
          <a:p>
            <a:endParaRPr lang="en-US" altLang="ko-KR" sz="1200" dirty="0">
              <a:latin typeface="+mj-lt"/>
            </a:endParaRPr>
          </a:p>
          <a:p>
            <a:r>
              <a:rPr lang="en-US" altLang="ko-KR" sz="1200" dirty="0">
                <a:latin typeface="+mj-lt"/>
              </a:rPr>
              <a:t>3. </a:t>
            </a:r>
            <a:r>
              <a:rPr lang="ko-KR" altLang="en-US" sz="1200" dirty="0">
                <a:latin typeface="+mj-lt"/>
              </a:rPr>
              <a:t>마우스를 올렸을 때</a:t>
            </a:r>
            <a:r>
              <a:rPr lang="en-US" altLang="ko-KR" sz="1200" dirty="0">
                <a:latin typeface="+mj-lt"/>
              </a:rPr>
              <a:t>, </a:t>
            </a:r>
            <a:r>
              <a:rPr lang="ko-KR" altLang="en-US" sz="1200" dirty="0">
                <a:latin typeface="+mj-lt"/>
              </a:rPr>
              <a:t>아래 다른 메뉴들처럼 반응형으로 파란색 박스로 변하게 해주세요</a:t>
            </a:r>
            <a:r>
              <a:rPr lang="en-US" altLang="ko-KR" sz="1200" dirty="0">
                <a:latin typeface="+mj-lt"/>
              </a:rPr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637870-9407-4D8A-9922-D903D3639DB9}"/>
              </a:ext>
            </a:extLst>
          </p:cNvPr>
          <p:cNvSpPr/>
          <p:nvPr/>
        </p:nvSpPr>
        <p:spPr>
          <a:xfrm>
            <a:off x="327171" y="3324138"/>
            <a:ext cx="4530055" cy="2694963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7DCEA7F-6FB4-4EBA-954E-D7EE6EA3D3BA}"/>
              </a:ext>
            </a:extLst>
          </p:cNvPr>
          <p:cNvCxnSpPr>
            <a:stCxn id="4" idx="3"/>
          </p:cNvCxnSpPr>
          <p:nvPr/>
        </p:nvCxnSpPr>
        <p:spPr>
          <a:xfrm>
            <a:off x="4857226" y="2554448"/>
            <a:ext cx="4949504" cy="50334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54852A1-BA05-4ACA-8EA2-C836A210A8BB}"/>
              </a:ext>
            </a:extLst>
          </p:cNvPr>
          <p:cNvCxnSpPr/>
          <p:nvPr/>
        </p:nvCxnSpPr>
        <p:spPr>
          <a:xfrm>
            <a:off x="9806730" y="2604781"/>
            <a:ext cx="0" cy="61449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168D7E09-E156-4EAB-B868-6AC4BEBEDD1D}"/>
              </a:ext>
            </a:extLst>
          </p:cNvPr>
          <p:cNvSpPr/>
          <p:nvPr/>
        </p:nvSpPr>
        <p:spPr>
          <a:xfrm>
            <a:off x="247031" y="1704810"/>
            <a:ext cx="260058" cy="260058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0118CBB-FDAF-43DC-8BC7-127E0E0C2416}"/>
              </a:ext>
            </a:extLst>
          </p:cNvPr>
          <p:cNvSpPr/>
          <p:nvPr/>
        </p:nvSpPr>
        <p:spPr>
          <a:xfrm>
            <a:off x="1741670" y="3298971"/>
            <a:ext cx="260058" cy="260058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813B03D-6D42-4687-B4E6-588522DD4BC0}"/>
              </a:ext>
            </a:extLst>
          </p:cNvPr>
          <p:cNvSpPr/>
          <p:nvPr/>
        </p:nvSpPr>
        <p:spPr>
          <a:xfrm>
            <a:off x="8752402" y="3466751"/>
            <a:ext cx="260058" cy="260058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0C7D683-562E-4502-BEA6-C808937EA764}"/>
              </a:ext>
            </a:extLst>
          </p:cNvPr>
          <p:cNvSpPr/>
          <p:nvPr/>
        </p:nvSpPr>
        <p:spPr>
          <a:xfrm>
            <a:off x="8752402" y="5988995"/>
            <a:ext cx="260058" cy="260058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7F1145-2854-468D-B1C6-6AB7CF36B4FC}"/>
              </a:ext>
            </a:extLst>
          </p:cNvPr>
          <p:cNvSpPr txBox="1"/>
          <p:nvPr/>
        </p:nvSpPr>
        <p:spPr>
          <a:xfrm>
            <a:off x="9012460" y="5988995"/>
            <a:ext cx="2382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반응 활성화가 안되어 있습니다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확인 부탁드립니다</a:t>
            </a:r>
            <a:r>
              <a:rPr lang="en-US" altLang="ko-KR" sz="1200" dirty="0"/>
              <a:t>!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46290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97E95BD-83E4-4A25-BD42-F29B7B724AA8}"/>
              </a:ext>
            </a:extLst>
          </p:cNvPr>
          <p:cNvSpPr/>
          <p:nvPr/>
        </p:nvSpPr>
        <p:spPr>
          <a:xfrm>
            <a:off x="0" y="0"/>
            <a:ext cx="12192000" cy="53454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2. </a:t>
            </a:r>
            <a:r>
              <a:rPr lang="ko-KR" altLang="en-US" b="1" dirty="0">
                <a:latin typeface="+mn-ea"/>
              </a:rPr>
              <a:t>회사소개 </a:t>
            </a:r>
            <a:r>
              <a:rPr lang="en-US" altLang="ko-KR" b="1" dirty="0">
                <a:latin typeface="+mn-ea"/>
              </a:rPr>
              <a:t>&gt; </a:t>
            </a:r>
            <a:r>
              <a:rPr lang="ko-KR" altLang="en-US" b="1" dirty="0">
                <a:latin typeface="+mn-ea"/>
              </a:rPr>
              <a:t>회사개요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B885530-74DF-47AA-9C05-116FFCDCF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21" y="664575"/>
            <a:ext cx="7163208" cy="3932340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0D4B103-766C-46F2-9837-F5DB5771AF4F}"/>
              </a:ext>
            </a:extLst>
          </p:cNvPr>
          <p:cNvCxnSpPr/>
          <p:nvPr/>
        </p:nvCxnSpPr>
        <p:spPr>
          <a:xfrm>
            <a:off x="5106099" y="1627464"/>
            <a:ext cx="478173" cy="4781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FEE4D3D-24DD-4991-B214-C7E740C6800E}"/>
              </a:ext>
            </a:extLst>
          </p:cNvPr>
          <p:cNvCxnSpPr/>
          <p:nvPr/>
        </p:nvCxnSpPr>
        <p:spPr>
          <a:xfrm flipH="1">
            <a:off x="5106099" y="1656825"/>
            <a:ext cx="469784" cy="4697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B49DBD5-CB23-40E7-BD7D-25D680CB08D6}"/>
              </a:ext>
            </a:extLst>
          </p:cNvPr>
          <p:cNvSpPr/>
          <p:nvPr/>
        </p:nvSpPr>
        <p:spPr>
          <a:xfrm>
            <a:off x="343949" y="3791823"/>
            <a:ext cx="1971412" cy="3187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2F48F8D-E8D8-4DE3-B0DE-7D7F55055E6F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315361" y="3951215"/>
            <a:ext cx="5478011" cy="2936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3D2B345-FDA5-4B7B-89F7-C16EF8098DC9}"/>
              </a:ext>
            </a:extLst>
          </p:cNvPr>
          <p:cNvSpPr txBox="1"/>
          <p:nvPr/>
        </p:nvSpPr>
        <p:spPr>
          <a:xfrm>
            <a:off x="7793372" y="37647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첨단소재의 미래를 열어갑니다</a:t>
            </a:r>
            <a:r>
              <a:rPr lang="en-US" altLang="ko-KR" dirty="0">
                <a:solidFill>
                  <a:srgbClr val="0000FF"/>
                </a:solidFill>
              </a:rPr>
              <a:t>.</a:t>
            </a:r>
            <a:endParaRPr lang="ko-KR" altLang="en-US" dirty="0">
              <a:solidFill>
                <a:srgbClr val="0000FF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723A5D79-F064-4238-99A2-C17756A06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21" y="4575942"/>
            <a:ext cx="5861108" cy="2247288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898D368C-83DD-4C67-B937-3E4D367C5A09}"/>
              </a:ext>
            </a:extLst>
          </p:cNvPr>
          <p:cNvSpPr/>
          <p:nvPr/>
        </p:nvSpPr>
        <p:spPr>
          <a:xfrm>
            <a:off x="246075" y="5512932"/>
            <a:ext cx="1079386" cy="2167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491DFF9-F390-4A1F-92A0-75724FB5D619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1325461" y="5621307"/>
            <a:ext cx="4957893" cy="15269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89772B1-F0BD-49E2-AFAA-2CC1CA5A4F48}"/>
              </a:ext>
            </a:extLst>
          </p:cNvPr>
          <p:cNvSpPr txBox="1"/>
          <p:nvPr/>
        </p:nvSpPr>
        <p:spPr>
          <a:xfrm>
            <a:off x="6283354" y="5589340"/>
            <a:ext cx="493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trike="sngStrike" dirty="0">
                <a:solidFill>
                  <a:srgbClr val="0000FF"/>
                </a:solidFill>
              </a:rPr>
              <a:t>IT</a:t>
            </a:r>
            <a:r>
              <a:rPr lang="ko-KR" altLang="en-US" strike="sngStrike" dirty="0">
                <a:solidFill>
                  <a:srgbClr val="0000FF"/>
                </a:solidFill>
              </a:rPr>
              <a:t>소재 </a:t>
            </a:r>
            <a:r>
              <a:rPr lang="ko-KR" altLang="en-US" dirty="0">
                <a:solidFill>
                  <a:srgbClr val="0000FF"/>
                </a:solidFill>
              </a:rPr>
              <a:t>→ 첨단소재산업의 미래를 열어가고 </a:t>
            </a:r>
            <a:r>
              <a:rPr lang="en-US" altLang="ko-KR" dirty="0">
                <a:solidFill>
                  <a:srgbClr val="0000FF"/>
                </a:solidFill>
              </a:rPr>
              <a:t>~ 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3258F85-29BB-4C5A-8214-2D8F3BEFD17E}"/>
              </a:ext>
            </a:extLst>
          </p:cNvPr>
          <p:cNvCxnSpPr>
            <a:cxnSpLocks/>
          </p:cNvCxnSpPr>
          <p:nvPr/>
        </p:nvCxnSpPr>
        <p:spPr>
          <a:xfrm>
            <a:off x="5628817" y="1887523"/>
            <a:ext cx="1970014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A24F85F-2447-44BD-AC3E-71650A8C6227}"/>
              </a:ext>
            </a:extLst>
          </p:cNvPr>
          <p:cNvSpPr txBox="1"/>
          <p:nvPr/>
        </p:nvSpPr>
        <p:spPr>
          <a:xfrm>
            <a:off x="7643376" y="1736305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IT </a:t>
            </a:r>
            <a:r>
              <a:rPr lang="ko-KR" altLang="en-US" dirty="0">
                <a:solidFill>
                  <a:srgbClr val="0000FF"/>
                </a:solidFill>
              </a:rPr>
              <a:t>삭제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D8D59B-EBD2-4C1F-837B-FCFC03360B6A}"/>
              </a:ext>
            </a:extLst>
          </p:cNvPr>
          <p:cNvCxnSpPr/>
          <p:nvPr/>
        </p:nvCxnSpPr>
        <p:spPr>
          <a:xfrm>
            <a:off x="3028426" y="4303552"/>
            <a:ext cx="98151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50ADC25-E6C9-446E-BEC0-D02E371DFAD4}"/>
              </a:ext>
            </a:extLst>
          </p:cNvPr>
          <p:cNvCxnSpPr>
            <a:cxnSpLocks/>
          </p:cNvCxnSpPr>
          <p:nvPr/>
        </p:nvCxnSpPr>
        <p:spPr>
          <a:xfrm>
            <a:off x="4009938" y="4262861"/>
            <a:ext cx="3842157" cy="2059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692BD70-2ACE-49B9-9CF7-215CC18B6CB4}"/>
              </a:ext>
            </a:extLst>
          </p:cNvPr>
          <p:cNvSpPr txBox="1"/>
          <p:nvPr/>
        </p:nvSpPr>
        <p:spPr>
          <a:xfrm>
            <a:off x="7870493" y="4088491"/>
            <a:ext cx="5024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trike="sngStrike" dirty="0">
                <a:solidFill>
                  <a:srgbClr val="0000FF"/>
                </a:solidFill>
              </a:rPr>
              <a:t>연성회로기판</a:t>
            </a:r>
            <a:r>
              <a:rPr lang="en-US" altLang="ko-KR" strike="sngStrike" dirty="0">
                <a:solidFill>
                  <a:srgbClr val="0000FF"/>
                </a:solidFill>
              </a:rPr>
              <a:t>(FPCB) </a:t>
            </a:r>
            <a:r>
              <a:rPr lang="ko-KR" altLang="en-US" dirty="0">
                <a:solidFill>
                  <a:srgbClr val="0000FF"/>
                </a:solidFill>
              </a:rPr>
              <a:t>→ 모바일 소재 분야에서</a:t>
            </a:r>
            <a:r>
              <a:rPr lang="en-US" altLang="ko-KR" dirty="0">
                <a:solidFill>
                  <a:srgbClr val="0000FF"/>
                </a:solidFill>
              </a:rPr>
              <a:t>~</a:t>
            </a:r>
            <a:endParaRPr lang="ko-KR" altLang="en-US" dirty="0">
              <a:solidFill>
                <a:srgbClr val="0000FF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3477961-5DCE-41B6-A5C4-0A8DD7364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5361" y="5500656"/>
            <a:ext cx="999831" cy="18290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FB0BA0A-07BC-4226-BBD0-000EB3750F35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3270961" y="5243317"/>
            <a:ext cx="3710490" cy="19116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4E9E431-12A5-4981-B04D-826F035D22AB}"/>
              </a:ext>
            </a:extLst>
          </p:cNvPr>
          <p:cNvSpPr txBox="1"/>
          <p:nvPr/>
        </p:nvSpPr>
        <p:spPr>
          <a:xfrm>
            <a:off x="6981451" y="5058651"/>
            <a:ext cx="5024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trike="sngStrike" dirty="0">
                <a:solidFill>
                  <a:srgbClr val="0000FF"/>
                </a:solidFill>
              </a:rPr>
              <a:t>연성회로기판</a:t>
            </a:r>
            <a:r>
              <a:rPr lang="en-US" altLang="ko-KR" strike="sngStrike" dirty="0">
                <a:solidFill>
                  <a:srgbClr val="0000FF"/>
                </a:solidFill>
              </a:rPr>
              <a:t>(FPCB) </a:t>
            </a:r>
            <a:r>
              <a:rPr lang="ko-KR" altLang="en-US" dirty="0">
                <a:solidFill>
                  <a:srgbClr val="0000FF"/>
                </a:solidFill>
              </a:rPr>
              <a:t>→ 모바일 소재 분야에서</a:t>
            </a:r>
            <a:r>
              <a:rPr lang="en-US" altLang="ko-KR" dirty="0">
                <a:solidFill>
                  <a:srgbClr val="0000FF"/>
                </a:solidFill>
              </a:rPr>
              <a:t>~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806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E9F0A63-3DA7-4F02-9AC8-A8EA008B3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03" y="1148326"/>
            <a:ext cx="8050610" cy="469880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C2107F8-64CB-4EBF-B12F-CDDF2350FE23}"/>
              </a:ext>
            </a:extLst>
          </p:cNvPr>
          <p:cNvCxnSpPr>
            <a:cxnSpLocks/>
          </p:cNvCxnSpPr>
          <p:nvPr/>
        </p:nvCxnSpPr>
        <p:spPr>
          <a:xfrm>
            <a:off x="2835479" y="4143061"/>
            <a:ext cx="3816991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AED52B4-6F95-45BE-9432-218053621D49}"/>
              </a:ext>
            </a:extLst>
          </p:cNvPr>
          <p:cNvSpPr txBox="1"/>
          <p:nvPr/>
        </p:nvSpPr>
        <p:spPr>
          <a:xfrm>
            <a:off x="6844756" y="4080063"/>
            <a:ext cx="4639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소재분야에서 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→ 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첨단</a:t>
            </a:r>
            <a:r>
              <a:rPr lang="ko-KR" altLang="en-US" sz="1200" dirty="0">
                <a:latin typeface="+mn-ea"/>
              </a:rPr>
              <a:t>소재분야에서 새로운 </a:t>
            </a:r>
            <a:r>
              <a:rPr lang="en-US" altLang="ko-KR" sz="1200" dirty="0">
                <a:latin typeface="+mn-ea"/>
              </a:rPr>
              <a:t>~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F6C4707-CEDF-4D04-9003-061309E7770A}"/>
              </a:ext>
            </a:extLst>
          </p:cNvPr>
          <p:cNvSpPr/>
          <p:nvPr/>
        </p:nvSpPr>
        <p:spPr>
          <a:xfrm>
            <a:off x="0" y="0"/>
            <a:ext cx="12192000" cy="53454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3. </a:t>
            </a:r>
            <a:r>
              <a:rPr lang="ko-KR" altLang="en-US" b="1" dirty="0">
                <a:latin typeface="+mn-ea"/>
              </a:rPr>
              <a:t>회사소개 </a:t>
            </a:r>
            <a:r>
              <a:rPr lang="en-US" altLang="ko-KR" b="1" dirty="0">
                <a:latin typeface="+mn-ea"/>
              </a:rPr>
              <a:t>&gt; SLOGAN</a:t>
            </a:r>
            <a:endParaRPr lang="ko-KR" altLang="en-US" b="1" dirty="0">
              <a:latin typeface="+mn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2A8FDE-5552-4CF7-BDF6-37EC109BFC03}"/>
              </a:ext>
            </a:extLst>
          </p:cNvPr>
          <p:cNvCxnSpPr>
            <a:cxnSpLocks/>
          </p:cNvCxnSpPr>
          <p:nvPr/>
        </p:nvCxnSpPr>
        <p:spPr>
          <a:xfrm>
            <a:off x="2835479" y="4143061"/>
            <a:ext cx="4781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3843666-009E-4778-9A22-F3B6428C2DAC}"/>
              </a:ext>
            </a:extLst>
          </p:cNvPr>
          <p:cNvSpPr/>
          <p:nvPr/>
        </p:nvSpPr>
        <p:spPr>
          <a:xfrm>
            <a:off x="478172" y="5058561"/>
            <a:ext cx="2357307" cy="184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0CBA74-6466-4BF1-9CD6-5D5155118466}"/>
              </a:ext>
            </a:extLst>
          </p:cNvPr>
          <p:cNvSpPr txBox="1"/>
          <p:nvPr/>
        </p:nvSpPr>
        <p:spPr>
          <a:xfrm>
            <a:off x="2947763" y="4997149"/>
            <a:ext cx="4639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2006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년 </a:t>
            </a:r>
            <a:r>
              <a:rPr lang="en-US" altLang="ko-KR" sz="1200" dirty="0">
                <a:latin typeface="+mn-ea"/>
              </a:rPr>
              <a:t>Best Quality, Best Partner &amp; INNOX Corporation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01CD5F7-2CE3-440C-B7E6-C9C2FEFE2956}"/>
              </a:ext>
            </a:extLst>
          </p:cNvPr>
          <p:cNvSpPr/>
          <p:nvPr/>
        </p:nvSpPr>
        <p:spPr>
          <a:xfrm>
            <a:off x="478172" y="5754849"/>
            <a:ext cx="2357307" cy="184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737510-E903-4664-BF2C-2262E4B77757}"/>
              </a:ext>
            </a:extLst>
          </p:cNvPr>
          <p:cNvSpPr txBox="1"/>
          <p:nvPr/>
        </p:nvSpPr>
        <p:spPr>
          <a:xfrm>
            <a:off x="2947763" y="5695798"/>
            <a:ext cx="4639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추가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  </a:t>
            </a:r>
            <a:r>
              <a:rPr lang="en-US" altLang="ko-KR" sz="1200" dirty="0">
                <a:latin typeface="+mn-ea"/>
              </a:rPr>
              <a:t>2022</a:t>
            </a:r>
            <a:r>
              <a:rPr lang="ko-KR" altLang="en-US" sz="1200" dirty="0">
                <a:latin typeface="+mn-ea"/>
              </a:rPr>
              <a:t>년 </a:t>
            </a:r>
            <a:r>
              <a:rPr lang="en-US" altLang="ko-KR" sz="1200" dirty="0">
                <a:latin typeface="+mn-ea"/>
              </a:rPr>
              <a:t>Grow together, Glow tomorrow</a:t>
            </a:r>
          </a:p>
        </p:txBody>
      </p:sp>
    </p:spTree>
    <p:extLst>
      <p:ext uri="{BB962C8B-B14F-4D97-AF65-F5344CB8AC3E}">
        <p14:creationId xmlns:p14="http://schemas.microsoft.com/office/powerpoint/2010/main" val="187623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CF6C4707-CEDF-4D04-9003-061309E7770A}"/>
              </a:ext>
            </a:extLst>
          </p:cNvPr>
          <p:cNvSpPr/>
          <p:nvPr/>
        </p:nvSpPr>
        <p:spPr>
          <a:xfrm>
            <a:off x="0" y="0"/>
            <a:ext cx="12192000" cy="53454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latin typeface="+mn-ea"/>
              </a:rPr>
              <a:t>4. </a:t>
            </a:r>
            <a:r>
              <a:rPr lang="ko-KR" altLang="en-US" b="1" dirty="0">
                <a:latin typeface="+mn-ea"/>
              </a:rPr>
              <a:t>홍보센터 </a:t>
            </a:r>
            <a:r>
              <a:rPr lang="en-US" altLang="ko-KR" b="1" dirty="0">
                <a:latin typeface="+mn-ea"/>
              </a:rPr>
              <a:t>&gt; </a:t>
            </a:r>
            <a:r>
              <a:rPr lang="ko-KR" altLang="en-US" b="1" dirty="0" err="1">
                <a:latin typeface="+mn-ea"/>
              </a:rPr>
              <a:t>이녹스첨단소재</a:t>
            </a:r>
            <a:r>
              <a:rPr lang="ko-KR" altLang="en-US" b="1" dirty="0">
                <a:latin typeface="+mn-ea"/>
              </a:rPr>
              <a:t> 한눈에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3F0479-96A0-4EBE-8283-3EE2FC1DC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90" y="1761688"/>
            <a:ext cx="8358589" cy="388410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ADF151B-A048-4E2C-A6E9-A28B43899A68}"/>
              </a:ext>
            </a:extLst>
          </p:cNvPr>
          <p:cNvSpPr/>
          <p:nvPr/>
        </p:nvSpPr>
        <p:spPr>
          <a:xfrm>
            <a:off x="2852257" y="2344001"/>
            <a:ext cx="2978092" cy="3488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A4D133B-71A9-4088-953E-088AEA6F55E2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5830349" y="2518434"/>
            <a:ext cx="3020036" cy="967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93C8427-71FC-4C1B-B84C-B01393B8E5A1}"/>
              </a:ext>
            </a:extLst>
          </p:cNvPr>
          <p:cNvSpPr txBox="1"/>
          <p:nvPr/>
        </p:nvSpPr>
        <p:spPr>
          <a:xfrm>
            <a:off x="8850385" y="2344001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첨단소재의 미래를 열어갑니다</a:t>
            </a:r>
            <a:r>
              <a:rPr lang="en-US" altLang="ko-KR" dirty="0">
                <a:solidFill>
                  <a:srgbClr val="0000FF"/>
                </a:solidFill>
              </a:rPr>
              <a:t>.</a:t>
            </a:r>
            <a:endParaRPr lang="ko-KR" altLang="en-US" dirty="0">
              <a:solidFill>
                <a:srgbClr val="0000FF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F66AE7A-D69F-4899-9413-1CDC6B244261}"/>
              </a:ext>
            </a:extLst>
          </p:cNvPr>
          <p:cNvCxnSpPr>
            <a:cxnSpLocks/>
          </p:cNvCxnSpPr>
          <p:nvPr/>
        </p:nvCxnSpPr>
        <p:spPr>
          <a:xfrm>
            <a:off x="4454554" y="2088859"/>
            <a:ext cx="37750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C8E120E-1B1B-484F-BAF4-B170C33385A6}"/>
              </a:ext>
            </a:extLst>
          </p:cNvPr>
          <p:cNvSpPr txBox="1"/>
          <p:nvPr/>
        </p:nvSpPr>
        <p:spPr>
          <a:xfrm>
            <a:off x="4106668" y="1555942"/>
            <a:ext cx="1961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trike="sngStrike" dirty="0">
                <a:solidFill>
                  <a:srgbClr val="0000FF"/>
                </a:solidFill>
              </a:rPr>
              <a:t>IT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→</a:t>
            </a:r>
            <a:r>
              <a:rPr lang="en-US" altLang="ko-KR" dirty="0">
                <a:solidFill>
                  <a:srgbClr val="0000FF"/>
                </a:solidFill>
              </a:rPr>
              <a:t> ADVANCED</a:t>
            </a:r>
            <a:endParaRPr lang="ko-KR" altLang="en-US" dirty="0">
              <a:solidFill>
                <a:srgbClr val="0000FF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0B71A56-92E9-4233-B091-9EB0C16AD092}"/>
              </a:ext>
            </a:extLst>
          </p:cNvPr>
          <p:cNvCxnSpPr>
            <a:cxnSpLocks/>
          </p:cNvCxnSpPr>
          <p:nvPr/>
        </p:nvCxnSpPr>
        <p:spPr>
          <a:xfrm>
            <a:off x="777380" y="3548543"/>
            <a:ext cx="246077" cy="2097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73EF6F2-04E3-45B1-94DC-4A462D1B7DF0}"/>
              </a:ext>
            </a:extLst>
          </p:cNvPr>
          <p:cNvCxnSpPr>
            <a:cxnSpLocks/>
          </p:cNvCxnSpPr>
          <p:nvPr/>
        </p:nvCxnSpPr>
        <p:spPr>
          <a:xfrm flipH="1">
            <a:off x="777380" y="3523376"/>
            <a:ext cx="234892" cy="23489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ACD9FF0-9D5B-4E88-93EA-68C39413645F}"/>
              </a:ext>
            </a:extLst>
          </p:cNvPr>
          <p:cNvSpPr/>
          <p:nvPr/>
        </p:nvSpPr>
        <p:spPr>
          <a:xfrm>
            <a:off x="253068" y="3220866"/>
            <a:ext cx="2978092" cy="6045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BD54229-8C0D-4B2A-8D0F-1AF32D89573E}"/>
              </a:ext>
            </a:extLst>
          </p:cNvPr>
          <p:cNvCxnSpPr>
            <a:cxnSpLocks/>
          </p:cNvCxnSpPr>
          <p:nvPr/>
        </p:nvCxnSpPr>
        <p:spPr>
          <a:xfrm>
            <a:off x="3231160" y="3523123"/>
            <a:ext cx="5485001" cy="1756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BCD068-1C4D-4154-8EF8-E36C6358A2AE}"/>
              </a:ext>
            </a:extLst>
          </p:cNvPr>
          <p:cNvSpPr txBox="1"/>
          <p:nvPr/>
        </p:nvSpPr>
        <p:spPr>
          <a:xfrm>
            <a:off x="8850385" y="3347240"/>
            <a:ext cx="31999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en-US" sz="1200" dirty="0" err="1"/>
              <a:t>줄바꿈을</a:t>
            </a:r>
            <a:r>
              <a:rPr lang="ko-KR" altLang="en-US" sz="1200" dirty="0"/>
              <a:t> 아래와 같이</a:t>
            </a:r>
            <a:r>
              <a:rPr lang="en-US" altLang="ko-KR" sz="1200" dirty="0"/>
              <a:t>]</a:t>
            </a:r>
          </a:p>
          <a:p>
            <a:r>
              <a:rPr lang="ko-KR" altLang="en-US" dirty="0">
                <a:solidFill>
                  <a:srgbClr val="0000FF"/>
                </a:solidFill>
              </a:rPr>
              <a:t>벤처정신으로 이룩한</a:t>
            </a:r>
            <a:endParaRPr lang="en-US" altLang="ko-KR" dirty="0">
              <a:solidFill>
                <a:srgbClr val="0000FF"/>
              </a:solidFill>
            </a:endParaRPr>
          </a:p>
          <a:p>
            <a:r>
              <a:rPr lang="ko-KR" altLang="en-US" dirty="0">
                <a:solidFill>
                  <a:srgbClr val="0000FF"/>
                </a:solidFill>
              </a:rPr>
              <a:t>대한민국 대표 소재 전문기업</a:t>
            </a:r>
          </a:p>
        </p:txBody>
      </p:sp>
    </p:spTree>
    <p:extLst>
      <p:ext uri="{BB962C8B-B14F-4D97-AF65-F5344CB8AC3E}">
        <p14:creationId xmlns:p14="http://schemas.microsoft.com/office/powerpoint/2010/main" val="397298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171</Words>
  <Application>Microsoft Office PowerPoint</Application>
  <PresentationFormat>와이드스크린</PresentationFormat>
  <Paragraphs>32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윤민영</dc:creator>
  <cp:lastModifiedBy>윤민영</cp:lastModifiedBy>
  <cp:revision>32</cp:revision>
  <dcterms:created xsi:type="dcterms:W3CDTF">2023-01-16T01:46:14Z</dcterms:created>
  <dcterms:modified xsi:type="dcterms:W3CDTF">2023-01-20T06:08:54Z</dcterms:modified>
</cp:coreProperties>
</file>