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C87-AB5E-4D6A-92C0-062C54CA5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1AC47-2E60-4C3B-9EEB-DEAE5D5EC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75FD-53C2-4973-881D-42C12F65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24684-3284-454D-BCC4-2DC02EFA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E9F3-5B84-416F-B3E9-20C91D7D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1820-FC1F-4EEF-9987-0775CA9A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CB07E-C9E5-4654-9AF0-091F8003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76B9-43DD-4B38-BD88-CD89871F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4AD1-FC2A-4B60-8070-AD1A581C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C030-8B37-438D-8B3C-0284EFE2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05173-BC98-49C2-A1C3-CCF53E1E3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EED1F-AF20-4415-8AA5-F8D0532C2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E2F2-C198-4C95-9EE9-10AABF51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A09C-2593-498A-9550-2A1AF403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05FB-4F84-417D-890A-E2123B7F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0985-EBF5-422F-BDF7-182D461C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D8D1-2CF9-4C11-8E63-99F30C34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5E2A-87AC-42A5-8618-DC1D41F0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9B88-E8AB-4B6F-977A-B5891691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F16E-4027-4A50-A2BF-5C301B08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F1BE-1072-483D-B611-14AE217B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9F86F-C4F7-4324-A352-7AE06F34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4F436-2926-4E1D-A9C5-39571D06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F984-56C5-4D36-87F8-7FB97B2E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09C2-5029-4514-9534-C881EC6A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AD14-954A-49FC-AB9A-EBDFF33B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A6BB-E359-4AEC-B0E6-1F021D7AF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95057-B404-4C1F-8AB8-98044BBA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6BB21-0980-467D-A684-F9B5A21F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9B128-DC44-4E90-8BB8-4BF47330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EEF3-DB19-48C1-BAB7-E7776F10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BB4D-B7FF-4D71-94AA-16C56C37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F5669-E9AC-45DF-9941-52AFBFBC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726C-DD25-4C67-B526-334545D7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708D7-85E8-4DD9-8B25-85922F60D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2408F-2B64-4E0E-B50D-DC7DC95EC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DB967-AC15-4993-ACA6-261F3EF4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C1977-7926-47D8-953A-7E74FC9C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ECAA-234B-4922-B09F-C9EF5404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161C-86F2-430A-B849-9229E4C1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BF678-5D3B-45EC-B6C8-6A70383D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41517-9CBC-4272-8E10-B2426A33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6A60E-48E3-44BB-87CE-0BC637DE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D7CAC-43F2-40E7-AC4A-9F0B47A7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72116-1538-4006-B079-F0022850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2A19-E4DE-4604-8F4A-D06759EB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5A82-1655-4605-B27F-3A63A7A9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EEDA-DB49-4259-94C9-9D78BF16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B6F85-8E69-4F7A-BB56-1888BF5E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E5F0-F3EB-450D-A084-C9347203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C177-7DF5-48DD-9B31-3C1AAEFC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81576-CA35-42F9-B3FE-0366AFCF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1DD-9287-4281-9361-C86BB8F9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DCC46-9BAB-436C-8A15-AFC30DD12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524FB-C5DF-42E3-A9C6-DAEE7567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99AA-F6AC-402E-8D3D-B4AC328F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F6491-2B59-4AC6-AAB4-D2ABF9E5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480D8-72DF-4633-83BD-E5094C3A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5CCC3-BF02-43FF-8700-C6BC8A39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BF3BC-BDD0-4980-89E2-8BC1D830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0FC98-5939-468F-8A0D-5E4625713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35C9-2FD1-4C55-AA2A-F02E4949299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9AF6-60B3-4564-BE69-067E73424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0823B-E943-4AC0-9A1B-D816A3BE4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E5F9-2AFE-4106-A45D-8909E9B6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1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S-9y0H3Si8" TargetMode="External"/><Relationship Id="rId2" Type="http://schemas.openxmlformats.org/officeDocument/2006/relationships/hyperlink" Target="https://www.youtube.com/watch?v=NUl8lcbeN2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minnstate.edu/media/1_9a7ccek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minnstate.edu/media/1_9a7cce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minnstate.edu/media/1_93j5ar1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minnstate.edu/media/1_k2upny7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minnstate.edu/media/1_og0fuox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F58D-7762-48EE-9ABC-E2FC5D41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VBA - PowerPoints</a:t>
            </a:r>
          </a:p>
        </p:txBody>
      </p:sp>
    </p:spTree>
    <p:extLst>
      <p:ext uri="{BB962C8B-B14F-4D97-AF65-F5344CB8AC3E}">
        <p14:creationId xmlns:p14="http://schemas.microsoft.com/office/powerpoint/2010/main" val="346904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B7FA-7CA7-450D-85CD-A671C8CF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Oriented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AA54-2739-4304-AE1A-45CC73AB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Introducing Object Oriented Programming- </a:t>
            </a:r>
            <a:r>
              <a:rPr lang="en-US" dirty="0">
                <a:hlinkClick r:id="rId2"/>
              </a:rPr>
              <a:t>–</a:t>
            </a:r>
            <a:r>
              <a:rPr lang="en-US" dirty="0">
                <a:hlinkClick r:id="rId2"/>
              </a:rPr>
              <a:t> </a:t>
            </a:r>
            <a:br>
              <a:rPr lang="en-US" dirty="0"/>
            </a:br>
            <a:r>
              <a:rPr lang="en-US" dirty="0"/>
              <a:t>3 – minute video</a:t>
            </a:r>
          </a:p>
          <a:p>
            <a:endParaRPr lang="en-US" dirty="0"/>
          </a:p>
          <a:p>
            <a:r>
              <a:rPr lang="en-US">
                <a:hlinkClick r:id="rId3"/>
              </a:rPr>
              <a:t>What is Object Oriented Language</a:t>
            </a:r>
            <a:br>
              <a:rPr lang="en-US" dirty="0"/>
            </a:br>
            <a:r>
              <a:rPr lang="en-US" dirty="0"/>
              <a:t>5 – minute video</a:t>
            </a:r>
          </a:p>
          <a:p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3102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ECD-AA6D-485C-B82E-F7B56FEE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5D09-7D71-4DDB-A3A4-568FD900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Assignment operators</a:t>
            </a:r>
            <a:r>
              <a:rPr lang="en-US" dirty="0"/>
              <a:t> are used to assigning value to a variable. The left side operand of the </a:t>
            </a:r>
            <a:r>
              <a:rPr lang="en-US" b="1" dirty="0"/>
              <a:t>assignment operator</a:t>
            </a:r>
            <a:r>
              <a:rPr lang="en-US" dirty="0"/>
              <a:t> is a variable and right-side operand of the </a:t>
            </a:r>
            <a:r>
              <a:rPr lang="en-US" b="1" dirty="0"/>
              <a:t>assignment operator</a:t>
            </a:r>
            <a:r>
              <a:rPr lang="en-US" dirty="0"/>
              <a:t> is a variable, value, or an expression.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Variable  =   value or variable or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Video Lecture – Assignment Operator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0195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20F5-5CF5-45E7-AF62-3546A9AD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 Explicit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585F-04C2-4060-BE5B-80D8A51B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 </a:t>
            </a:r>
            <a:r>
              <a:rPr lang="en-US" b="1" dirty="0"/>
              <a:t>Option Explicit</a:t>
            </a:r>
            <a:r>
              <a:rPr lang="en-US" dirty="0"/>
              <a:t> On or </a:t>
            </a:r>
            <a:r>
              <a:rPr lang="en-US" b="1" dirty="0"/>
              <a:t>Option Explicit</a:t>
            </a:r>
            <a:r>
              <a:rPr lang="en-US" dirty="0"/>
              <a:t> appears in a file, you must </a:t>
            </a:r>
            <a:r>
              <a:rPr lang="en-US" b="1" dirty="0"/>
              <a:t>explicitly</a:t>
            </a:r>
            <a:r>
              <a:rPr lang="en-US" dirty="0"/>
              <a:t> declare all variables. If you try to use an undeclared variable name, an error occurs at compile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Video Lecture – Option Explicit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3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0145-84E8-4C60-AB85-405615FB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AFCA-0968-4637-BEA5-AB72ECD6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static</a:t>
            </a:r>
            <a:r>
              <a:rPr lang="en-US" dirty="0"/>
              <a:t>  </a:t>
            </a:r>
            <a:r>
              <a:rPr lang="en-US" b="1" dirty="0"/>
              <a:t>variable</a:t>
            </a:r>
            <a:r>
              <a:rPr lang="en-US" dirty="0"/>
              <a:t> remains in memory while the </a:t>
            </a:r>
            <a:r>
              <a:rPr lang="en-US" b="1" dirty="0"/>
              <a:t>program</a:t>
            </a:r>
            <a:r>
              <a:rPr lang="en-US" dirty="0"/>
              <a:t> is running. A normal  </a:t>
            </a:r>
            <a:r>
              <a:rPr lang="en-US" b="1" dirty="0"/>
              <a:t>variable</a:t>
            </a:r>
            <a:r>
              <a:rPr lang="en-US" dirty="0"/>
              <a:t> is destroyed when a function call where the </a:t>
            </a:r>
            <a:r>
              <a:rPr lang="en-US" b="1" dirty="0"/>
              <a:t>variable</a:t>
            </a:r>
            <a:r>
              <a:rPr lang="en-US" dirty="0"/>
              <a:t> was declared is over.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Video Lecture – Static Variable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8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6B1A-EAFD-4B44-AC2D-43145FA0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needed by all sub -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D13D-C55D-4DE2-B8F3-6077B760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needed by multiple  sub-procedures in a project is declared by using a keyword PUBLIC.</a:t>
            </a:r>
          </a:p>
          <a:p>
            <a:r>
              <a:rPr lang="en-US" dirty="0"/>
              <a:t>Public variable is placed in the Declarations section of your VBA code below the Option Explicit statement, outside of any of your Sub Procedures or Functions.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Video Lecture – Public Variable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4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919C-701B-401F-9339-D927668C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BFB5-3FF2-47FE-A96E-E1F6E0C1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programming, event-driven programming is a programming paradigm in which the flow of the program is determined by events such as user actions (mouse clicks, key presses,   sensor outputs, or messages from other programs or threads.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Video Lecture – Event Driven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4A17-7895-4DDF-8358-D2FA0F3D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Construct/Structure </a:t>
            </a:r>
            <a:br>
              <a:rPr lang="en-US" dirty="0"/>
            </a:br>
            <a:r>
              <a:rPr lang="en-US" dirty="0"/>
              <a:t>IF … THEN ….Else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91A0-470C-46C6-9F69-E85FA37F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The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Roboto"/>
              </a:rPr>
              <a:t>selection control structure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 allows one set of statements to be executed if a condition is true and another set of actions to be executed if a condition is false.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Selection statement allow a program to test several conditions, and execute instructions based on which condition is true.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Roboto"/>
            </a:endParaRPr>
          </a:p>
          <a:p>
            <a:r>
              <a:rPr lang="en-US" sz="2000" dirty="0">
                <a:solidFill>
                  <a:srgbClr val="222222"/>
                </a:solidFill>
                <a:latin typeface="Roboto"/>
              </a:rPr>
              <a:t>Syntax</a:t>
            </a:r>
            <a:br>
              <a:rPr lang="en-US" sz="2000" dirty="0">
                <a:solidFill>
                  <a:srgbClr val="222222"/>
                </a:solidFill>
                <a:latin typeface="Roboto"/>
              </a:rPr>
            </a:br>
            <a:r>
              <a:rPr lang="en-US" sz="2000" dirty="0">
                <a:solidFill>
                  <a:srgbClr val="222222"/>
                </a:solidFill>
                <a:latin typeface="Roboto"/>
              </a:rPr>
              <a:t>IF &lt;condition 1&gt; Then</a:t>
            </a:r>
            <a:br>
              <a:rPr lang="en-US" sz="2000" dirty="0">
                <a:solidFill>
                  <a:srgbClr val="222222"/>
                </a:solidFill>
                <a:latin typeface="Roboto"/>
              </a:rPr>
            </a:br>
            <a:r>
              <a:rPr lang="en-US" sz="2000" dirty="0">
                <a:solidFill>
                  <a:srgbClr val="222222"/>
                </a:solidFill>
                <a:latin typeface="Roboto"/>
              </a:rPr>
              <a:t>     	action 1</a:t>
            </a:r>
            <a:br>
              <a:rPr lang="en-US" sz="2000" dirty="0">
                <a:solidFill>
                  <a:srgbClr val="222222"/>
                </a:solidFill>
                <a:latin typeface="Roboto"/>
              </a:rPr>
            </a:br>
            <a:r>
              <a:rPr lang="en-US" sz="2000" dirty="0">
                <a:solidFill>
                  <a:srgbClr val="222222"/>
                </a:solidFill>
                <a:latin typeface="Roboto"/>
              </a:rPr>
              <a:t>Elseif &lt;condition 2&gt; Then</a:t>
            </a:r>
            <a:br>
              <a:rPr lang="en-US" sz="2000" dirty="0">
                <a:solidFill>
                  <a:srgbClr val="222222"/>
                </a:solidFill>
                <a:latin typeface="Roboto"/>
              </a:rPr>
            </a:br>
            <a:r>
              <a:rPr lang="en-US" sz="2000" dirty="0">
                <a:solidFill>
                  <a:srgbClr val="222222"/>
                </a:solidFill>
                <a:latin typeface="Roboto"/>
              </a:rPr>
              <a:t>	action 2</a:t>
            </a:r>
            <a:br>
              <a:rPr lang="en-US" sz="2000" dirty="0">
                <a:solidFill>
                  <a:srgbClr val="222222"/>
                </a:solidFill>
                <a:latin typeface="Roboto"/>
              </a:rPr>
            </a:br>
            <a:r>
              <a:rPr lang="en-US" sz="2000" dirty="0">
                <a:solidFill>
                  <a:srgbClr val="222222"/>
                </a:solidFill>
                <a:latin typeface="Roboto"/>
              </a:rPr>
              <a:t>Elseif &lt;condition n&gt; Then</a:t>
            </a:r>
            <a:br>
              <a:rPr lang="en-US" sz="2000" dirty="0">
                <a:solidFill>
                  <a:srgbClr val="222222"/>
                </a:solidFill>
                <a:latin typeface="Roboto"/>
              </a:rPr>
            </a:br>
            <a:r>
              <a:rPr lang="en-US" sz="2000" dirty="0">
                <a:solidFill>
                  <a:srgbClr val="222222"/>
                </a:solidFill>
                <a:latin typeface="Roboto"/>
              </a:rPr>
              <a:t>        action n</a:t>
            </a:r>
            <a:br>
              <a:rPr lang="en-US" sz="2000" dirty="0">
                <a:solidFill>
                  <a:srgbClr val="222222"/>
                </a:solidFill>
                <a:latin typeface="Roboto"/>
              </a:rPr>
            </a:br>
            <a:r>
              <a:rPr lang="en-US" sz="2000" dirty="0" err="1">
                <a:solidFill>
                  <a:srgbClr val="222222"/>
                </a:solidFill>
                <a:latin typeface="Roboto"/>
              </a:rPr>
              <a:t>EndIF</a:t>
            </a:r>
            <a:br>
              <a:rPr lang="en-US" sz="2000" dirty="0">
                <a:solidFill>
                  <a:srgbClr val="222222"/>
                </a:solidFill>
                <a:latin typeface="Roboto"/>
              </a:rPr>
            </a:br>
            <a:r>
              <a:rPr lang="en-US" dirty="0">
                <a:solidFill>
                  <a:srgbClr val="222222"/>
                </a:solidFill>
                <a:latin typeface="Roboto"/>
              </a:rPr>
              <a:t>	    </a:t>
            </a:r>
            <a:br>
              <a:rPr lang="en-US" dirty="0">
                <a:solidFill>
                  <a:srgbClr val="222222"/>
                </a:solidFill>
                <a:latin typeface="Roboto"/>
              </a:rPr>
            </a:br>
            <a:r>
              <a:rPr lang="en-US" dirty="0">
                <a:solidFill>
                  <a:srgbClr val="222222"/>
                </a:solidFill>
                <a:latin typeface="Roboto"/>
              </a:rPr>
              <a:t>	    	</a:t>
            </a:r>
            <a:br>
              <a:rPr lang="en-US" dirty="0">
                <a:solidFill>
                  <a:srgbClr val="222222"/>
                </a:solidFill>
                <a:latin typeface="Roboto"/>
              </a:rPr>
            </a:br>
            <a:r>
              <a:rPr lang="en-US" dirty="0">
                <a:solidFill>
                  <a:srgbClr val="222222"/>
                </a:solidFill>
                <a:latin typeface="Roboto"/>
              </a:rPr>
              <a:t>         </a:t>
            </a:r>
            <a:br>
              <a:rPr lang="en-US" dirty="0">
                <a:solidFill>
                  <a:srgbClr val="222222"/>
                </a:solidFill>
                <a:latin typeface="Roboto"/>
              </a:rPr>
            </a:br>
            <a:r>
              <a:rPr lang="en-US" dirty="0">
                <a:solidFill>
                  <a:srgbClr val="222222"/>
                </a:solidFill>
                <a:latin typeface="Roboto"/>
              </a:rPr>
              <a:t>	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lvl="1"/>
            <a:endParaRPr lang="en-US" dirty="0">
              <a:solidFill>
                <a:srgbClr val="222222"/>
              </a:solidFill>
              <a:latin typeface="Roboto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7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9770-63D1-4ED9-A7FB-5029AA88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3383" cy="935169"/>
          </a:xfrm>
        </p:spPr>
        <p:txBody>
          <a:bodyPr/>
          <a:lstStyle/>
          <a:p>
            <a:pPr algn="ctr"/>
            <a:r>
              <a:rPr lang="en-US" dirty="0"/>
              <a:t>Repetition Structure/Construct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4DC6-0AE5-49F2-93D5-62FB7E01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0294"/>
            <a:ext cx="10956721" cy="5352176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Roboto"/>
              </a:rPr>
              <a:t>Repetition structures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boto"/>
              </a:rPr>
              <a:t>, or loops, are used when a program needs to repeatedly process one or more instructions until some condition is met, at which time the loop ends.</a:t>
            </a:r>
          </a:p>
          <a:p>
            <a:r>
              <a:rPr lang="en-US" sz="2400" dirty="0">
                <a:solidFill>
                  <a:srgbClr val="222222"/>
                </a:solidFill>
                <a:latin typeface="Roboto"/>
              </a:rPr>
              <a:t>Repetition Structure is implemented by using Do/While and For/Next clause. For/Next can be used if you know in advance how many times you will enter the loop</a:t>
            </a:r>
            <a:endParaRPr lang="en-US" sz="2400" b="0" i="0" dirty="0">
              <a:solidFill>
                <a:srgbClr val="222222"/>
              </a:solidFill>
              <a:effectLst/>
              <a:latin typeface="Roboto"/>
            </a:endParaRPr>
          </a:p>
          <a:p>
            <a:r>
              <a:rPr lang="en-US" sz="2400" dirty="0">
                <a:solidFill>
                  <a:srgbClr val="222222"/>
                </a:solidFill>
                <a:latin typeface="Roboto"/>
              </a:rPr>
              <a:t>Do WHILE &lt;condition&gt;</a:t>
            </a:r>
            <a:br>
              <a:rPr lang="en-US" sz="2400" dirty="0">
                <a:solidFill>
                  <a:srgbClr val="222222"/>
                </a:solidFill>
                <a:latin typeface="Roboto"/>
              </a:rPr>
            </a:br>
            <a:r>
              <a:rPr lang="en-US" sz="2400" dirty="0">
                <a:solidFill>
                  <a:srgbClr val="222222"/>
                </a:solidFill>
                <a:latin typeface="Roboto"/>
              </a:rPr>
              <a:t>Code block to execute</a:t>
            </a:r>
            <a:br>
              <a:rPr lang="en-US" sz="2400" dirty="0">
                <a:solidFill>
                  <a:srgbClr val="222222"/>
                </a:solidFill>
                <a:latin typeface="Roboto"/>
              </a:rPr>
            </a:br>
            <a:r>
              <a:rPr lang="en-US" sz="2400" dirty="0">
                <a:solidFill>
                  <a:srgbClr val="222222"/>
                </a:solidFill>
                <a:latin typeface="Roboto"/>
              </a:rPr>
              <a:t>LOOP</a:t>
            </a:r>
          </a:p>
          <a:p>
            <a:r>
              <a:rPr lang="en-US" sz="2400" dirty="0">
                <a:solidFill>
                  <a:srgbClr val="222222"/>
                </a:solidFill>
                <a:latin typeface="Roboto"/>
              </a:rPr>
              <a:t>FOR counter = Start to End [Step value]</a:t>
            </a:r>
            <a:br>
              <a:rPr lang="en-US" sz="2400" dirty="0">
                <a:solidFill>
                  <a:srgbClr val="222222"/>
                </a:solidFill>
                <a:latin typeface="Roboto"/>
              </a:rPr>
            </a:br>
            <a:r>
              <a:rPr lang="en-US" sz="2400" dirty="0">
                <a:solidFill>
                  <a:srgbClr val="222222"/>
                </a:solidFill>
                <a:latin typeface="Roboto"/>
              </a:rPr>
              <a:t>Code block to execute</a:t>
            </a:r>
            <a:br>
              <a:rPr lang="en-US" sz="2400" dirty="0">
                <a:solidFill>
                  <a:srgbClr val="222222"/>
                </a:solidFill>
                <a:latin typeface="Roboto"/>
              </a:rPr>
            </a:br>
            <a:r>
              <a:rPr lang="en-US" sz="2400" dirty="0">
                <a:solidFill>
                  <a:srgbClr val="222222"/>
                </a:solidFill>
                <a:latin typeface="Roboto"/>
              </a:rPr>
              <a:t>NEXT [counter]</a:t>
            </a:r>
          </a:p>
          <a:p>
            <a:r>
              <a:rPr lang="en-US" sz="2400" dirty="0">
                <a:solidFill>
                  <a:srgbClr val="222222"/>
                </a:solidFill>
                <a:latin typeface="Roboto"/>
              </a:rPr>
              <a:t>Also see Video Clips </a:t>
            </a:r>
            <a:r>
              <a:rPr lang="en-US" sz="2400">
                <a:solidFill>
                  <a:srgbClr val="222222"/>
                </a:solidFill>
                <a:latin typeface="Roboto"/>
              </a:rPr>
              <a:t>for Problem </a:t>
            </a:r>
            <a:r>
              <a:rPr lang="en-US" sz="2400" dirty="0">
                <a:solidFill>
                  <a:srgbClr val="222222"/>
                </a:solidFill>
                <a:latin typeface="Roboto"/>
              </a:rPr>
              <a:t>7 </a:t>
            </a:r>
            <a:r>
              <a:rPr lang="en-US" sz="2400">
                <a:solidFill>
                  <a:srgbClr val="222222"/>
                </a:solidFill>
                <a:latin typeface="Roboto"/>
              </a:rPr>
              <a:t>and Problem 8 </a:t>
            </a:r>
            <a:r>
              <a:rPr lang="en-US" sz="2400" dirty="0">
                <a:solidFill>
                  <a:srgbClr val="222222"/>
                </a:solidFill>
                <a:latin typeface="Roboto"/>
              </a:rPr>
              <a:t>In the Problem sheet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741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499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Excel VBA - PowerPoints</vt:lpstr>
      <vt:lpstr>Object Oriented Programming Concepts</vt:lpstr>
      <vt:lpstr>Assignment Operator</vt:lpstr>
      <vt:lpstr>Option Explicit</vt:lpstr>
      <vt:lpstr>Static Variable</vt:lpstr>
      <vt:lpstr>Variable needed by all sub - procedures</vt:lpstr>
      <vt:lpstr>Event Driven Programming</vt:lpstr>
      <vt:lpstr>Selection Construct/Structure  IF … THEN ….Else</vt:lpstr>
      <vt:lpstr>Repetition Structure/Construct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- Powerpoints</dc:title>
  <dc:creator>Subhani, Sohail</dc:creator>
  <cp:lastModifiedBy>Subhani, Sohail</cp:lastModifiedBy>
  <cp:revision>28</cp:revision>
  <dcterms:created xsi:type="dcterms:W3CDTF">2020-07-25T21:25:46Z</dcterms:created>
  <dcterms:modified xsi:type="dcterms:W3CDTF">2020-08-05T20:41:44Z</dcterms:modified>
</cp:coreProperties>
</file>