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274F-339F-4BF3-BCE4-5640C7108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B112F-D08A-40F5-9FBA-0FDB26A8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FDE48-A8B7-4116-8DAA-EE4363BF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5FF95-A126-4DB2-8E22-BD910AAB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A601-E3F3-42E7-8AFF-2E3382CB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08A49-1D35-4F33-8782-919C26A4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A9FAF-6622-43C0-BA6E-FE3EB27F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3D597-13A3-476B-9E39-8DF70EC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04D01-1D92-45B0-8D07-025BED7B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08631-D3E3-47E9-BBE2-3A190DA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E3045-0D76-459F-8B2F-F527501DC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E5744-9296-4CB5-BCE7-8C04D832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7F40A-9636-465F-8E3E-DCC443E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B10C5-E847-4495-B638-8C3C3BAA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F6386-8FD6-4A8C-82C2-E551CAD2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D1D48-49CD-412B-889F-D8CFDAE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9611-75A0-46BB-952D-6D7263AB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08CC4-3DEB-4370-80EE-F904A734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0556C-EAC3-4700-B63A-981A95B2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82865-1E7B-4BDC-8C8B-1F4075D3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281F-3D83-4FE5-9382-D467F3A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E96D4-E9C0-41F8-92AE-17A5751F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963B3-1E3E-433F-B9C8-71A76DA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5C953-266D-432F-8A82-F8781DA2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AB1F3-254E-459D-9783-0B20E79F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116D-C5B2-4F2A-B0F5-EACEFE2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9246D-C8E1-4024-9B7B-F7AA6E78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0839D-99A1-40AE-B9BC-D7BB0B71C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BA6EF-73D2-4D2E-A051-C841471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CD993-9105-4A72-A9D2-9271F4B0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DE877-AA5A-42A2-BBFE-A08DB7A6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D81C-07BB-4964-8E64-8FADD39D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E3676-1FDE-4CA0-AD39-B0A6AB1C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D4895-93BE-4ED4-9C8D-5CA96710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882D0-17C4-42F3-B278-8A48D46E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75969-AF73-4500-B49B-5C764893A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70136-C187-4982-8AD7-0A9C589E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F95E2-D30B-431E-A6B3-3219B70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C0310-2EB2-4282-9EC4-D781BF3F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AE087-BC7A-4D7F-B862-8A7C1DD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CD0AF-DDE0-4A7D-9B38-9FC2642E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DBAD5-24CB-468B-827C-369D6A75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2C834E-24AA-4DEA-9D5C-4648DB8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5B8E09-9818-4E30-80FC-BD1BB30F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EF276-9FB9-429C-B497-D80FEED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4DDD3-763B-49D4-8064-876A9117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0E65-3C46-4482-9E32-0FD3F2C8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068CC-ECD9-49F7-8A7F-972546E9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782E9-450F-4E99-8AE7-1E220A40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6C0E8-DC9E-4937-A0A7-2EDA548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EF703-4A24-43FA-844E-80473E79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7E17C-C5D7-4576-8F9B-3DA7FB8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2674-87EA-4BFE-9E0D-161EC05C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1BBCE9-848A-4B6D-B0E1-ECF5F2C90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FE151-45A1-49A8-A5ED-0FB6B78C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4C71F-6D42-4C01-B3BC-D54CBB28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0F8D-D3A9-470E-B133-C5D3C42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60E9-485A-418A-AB07-7842CA5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2039B-40F8-43BC-939D-D5D789C7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547CB-4274-4171-96B9-96B276E0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10676-3E41-460A-99AA-0429FC304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4062-47AF-4079-87B8-890E9B5B98C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C8940-1F31-473A-BD7D-BED14682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7007-6657-4407-825C-021F9D24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E7C4-A9BE-4C66-95DA-7D571E85B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Tests for symmetric and non-symmetric VTI acoustic wave equation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DEF55-2DFD-4EDD-9063-BAA43DA0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486"/>
            <a:ext cx="9144000" cy="1655762"/>
          </a:xfrm>
        </p:spPr>
        <p:txBody>
          <a:bodyPr/>
          <a:lstStyle/>
          <a:p>
            <a:r>
              <a:rPr lang="en-US" altLang="zh-CN" dirty="0"/>
              <a:t>Gang Yao</a:t>
            </a:r>
          </a:p>
          <a:p>
            <a:r>
              <a:rPr lang="en-US" altLang="zh-CN" dirty="0"/>
              <a:t>2025/8/5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98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94C444-40D8-4D6B-99D0-4B9CC6890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750463"/>
              </p:ext>
            </p:extLst>
          </p:nvPr>
        </p:nvGraphicFramePr>
        <p:xfrm>
          <a:off x="6096000" y="1208179"/>
          <a:ext cx="398593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1320480" progId="Equation.DSMT4">
                  <p:embed/>
                </p:oleObj>
              </mc:Choice>
              <mc:Fallback>
                <p:oleObj name="Equation" r:id="rId2" imgW="3657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208179"/>
                        <a:ext cx="398593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E3F966-CB0C-4DCF-8DEA-212D629B7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770604"/>
              </p:ext>
            </p:extLst>
          </p:nvPr>
        </p:nvGraphicFramePr>
        <p:xfrm>
          <a:off x="6152330" y="3767336"/>
          <a:ext cx="435197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19360" imgH="1828800" progId="Equation.DSMT4">
                  <p:embed/>
                </p:oleObj>
              </mc:Choice>
              <mc:Fallback>
                <p:oleObj name="Equation" r:id="rId4" imgW="44193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2330" y="3767336"/>
                        <a:ext cx="4351970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797E500-9EF3-4286-A0B6-663F4CCC8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72690"/>
              </p:ext>
            </p:extLst>
          </p:nvPr>
        </p:nvGraphicFramePr>
        <p:xfrm>
          <a:off x="956822" y="1138756"/>
          <a:ext cx="4122354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360" imgH="1295280" progId="Equation.DSMT4">
                  <p:embed/>
                </p:oleObj>
              </mc:Choice>
              <mc:Fallback>
                <p:oleObj name="Equation" r:id="rId6" imgW="370836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6822" y="1138756"/>
                        <a:ext cx="4122354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C827637-71A1-9CDB-3D47-A12A91F6FF30}"/>
              </a:ext>
            </a:extLst>
          </p:cNvPr>
          <p:cNvSpPr txBox="1"/>
          <p:nvPr/>
        </p:nvSpPr>
        <p:spPr>
          <a:xfrm>
            <a:off x="6462646" y="304850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Symmetric Acoustic Equation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AECB3-543C-C821-C8D1-544FEB462BCD}"/>
              </a:ext>
            </a:extLst>
          </p:cNvPr>
          <p:cNvSpPr txBox="1"/>
          <p:nvPr/>
        </p:nvSpPr>
        <p:spPr>
          <a:xfrm>
            <a:off x="956822" y="545778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Non Symmetric Acoustic Equation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691D0-DC77-6E9E-12E2-8E2BB1D4E9B1}"/>
              </a:ext>
            </a:extLst>
          </p:cNvPr>
          <p:cNvSpPr txBox="1"/>
          <p:nvPr/>
        </p:nvSpPr>
        <p:spPr>
          <a:xfrm>
            <a:off x="5803497" y="545778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Stable Adjoint of Non Symmetric Acoustic Equation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39475A-4949-4571-889C-70F3C8F13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98763"/>
              </p:ext>
            </p:extLst>
          </p:nvPr>
        </p:nvGraphicFramePr>
        <p:xfrm>
          <a:off x="1134725" y="3947404"/>
          <a:ext cx="40417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08360" imgH="1320480" progId="Equation.DSMT4">
                  <p:embed/>
                </p:oleObj>
              </mc:Choice>
              <mc:Fallback>
                <p:oleObj name="Equation" r:id="rId8" imgW="3708360" imgH="1320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C94C444-40D8-4D6B-99D0-4B9CC6890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4725" y="3947404"/>
                        <a:ext cx="4041775" cy="143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01B4B6A-043A-485B-BF5B-E9A1197973B2}"/>
              </a:ext>
            </a:extLst>
          </p:cNvPr>
          <p:cNvSpPr txBox="1"/>
          <p:nvPr/>
        </p:nvSpPr>
        <p:spPr>
          <a:xfrm>
            <a:off x="448171" y="3057851"/>
            <a:ext cx="586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Unstable Adjoint of Non Symmetric Acoustic Equation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8AC1F4-7573-413C-9A56-772A9D585880}"/>
              </a:ext>
            </a:extLst>
          </p:cNvPr>
          <p:cNvSpPr txBox="1"/>
          <p:nvPr/>
        </p:nvSpPr>
        <p:spPr>
          <a:xfrm>
            <a:off x="5445024" y="16952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63F1D6-A9E7-4664-92CE-3C47DD429881}"/>
              </a:ext>
            </a:extLst>
          </p:cNvPr>
          <p:cNvSpPr txBox="1"/>
          <p:nvPr/>
        </p:nvSpPr>
        <p:spPr>
          <a:xfrm>
            <a:off x="10439054" y="16992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2B1BBD-F8B0-4FC8-AD79-CD6CFE10A1C4}"/>
              </a:ext>
            </a:extLst>
          </p:cNvPr>
          <p:cNvSpPr txBox="1"/>
          <p:nvPr/>
        </p:nvSpPr>
        <p:spPr>
          <a:xfrm>
            <a:off x="5552600" y="46022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E5CC72-8B2C-49E3-9DB3-79F03148431D}"/>
              </a:ext>
            </a:extLst>
          </p:cNvPr>
          <p:cNvSpPr txBox="1"/>
          <p:nvPr/>
        </p:nvSpPr>
        <p:spPr>
          <a:xfrm>
            <a:off x="10546630" y="46062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929684-D837-4766-92E5-94CCA43D3F7D}"/>
              </a:ext>
            </a:extLst>
          </p:cNvPr>
          <p:cNvSpPr txBox="1"/>
          <p:nvPr/>
        </p:nvSpPr>
        <p:spPr>
          <a:xfrm>
            <a:off x="584525" y="5719244"/>
            <a:ext cx="11224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Note: (1) original </a:t>
            </a:r>
            <a:r>
              <a:rPr lang="en-US" altLang="zh-CN" dirty="0" err="1"/>
              <a:t>Duveneck’s</a:t>
            </a:r>
            <a:r>
              <a:rPr lang="en-US" altLang="zh-CN" dirty="0"/>
              <a:t> VTI equation; (2) the stable adjoint equation of (1) ; (3) the unstable adjoint equation of (1); (4) the symmetric VTI equation. Equation (3) is derived by treating the model parameters in equation (2) as constant.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CD9F95-5CFF-49AA-BBAF-7AB5578AC99A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79A534-3499-E986-45DF-96433D73762A}"/>
              </a:ext>
            </a:extLst>
          </p:cNvPr>
          <p:cNvSpPr txBox="1"/>
          <p:nvPr/>
        </p:nvSpPr>
        <p:spPr>
          <a:xfrm>
            <a:off x="2082297" y="751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8453B97-FF98-974C-9470-DE8BCD6FB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787320" progId="Equation.DSMT4">
                  <p:embed/>
                </p:oleObj>
              </mc:Choice>
              <mc:Fallback>
                <p:oleObj name="Equation" r:id="rId2" imgW="88884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8453B97-FF98-974C-9470-DE8BCD6FB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2B9D084-6CB4-87C4-15AB-859749B882FE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19FD05-5748-433F-A200-0749A87B3281}"/>
              </a:ext>
            </a:extLst>
          </p:cNvPr>
          <p:cNvSpPr txBox="1"/>
          <p:nvPr/>
        </p:nvSpPr>
        <p:spPr>
          <a:xfrm>
            <a:off x="249360" y="11627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- 2D Non Symmetric Acoustic Equation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679A4-A250-4357-ABCC-70B5830BA09D}"/>
              </a:ext>
            </a:extLst>
          </p:cNvPr>
          <p:cNvSpPr txBox="1"/>
          <p:nvPr/>
        </p:nvSpPr>
        <p:spPr>
          <a:xfrm>
            <a:off x="699664" y="6407600"/>
            <a:ext cx="570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r>
              <a:rPr lang="en-US" altLang="zh-CN"/>
              <a:t>:  staggered_grid_FD_nonsymmetric_VTIacoustic.m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1C7F30E-2515-823E-45F1-EF07D4BC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27" y="3100576"/>
            <a:ext cx="5399543" cy="179984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C73FBDE-87BE-6688-D162-04F4F75C0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00" y="3100576"/>
            <a:ext cx="5399543" cy="1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7CD9F95-5CFF-49AA-BBAF-7AB5578AC99A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79A534-3499-E986-45DF-96433D73762A}"/>
              </a:ext>
            </a:extLst>
          </p:cNvPr>
          <p:cNvSpPr txBox="1"/>
          <p:nvPr/>
        </p:nvSpPr>
        <p:spPr>
          <a:xfrm>
            <a:off x="2082297" y="751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8453B97-FF98-974C-9470-DE8BCD6FB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72380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787320" progId="Equation.DSMT4">
                  <p:embed/>
                </p:oleObj>
              </mc:Choice>
              <mc:Fallback>
                <p:oleObj name="Equation" r:id="rId2" imgW="888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2B9D084-6CB4-87C4-15AB-859749B882FE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19FD05-5748-433F-A200-0749A87B3281}"/>
              </a:ext>
            </a:extLst>
          </p:cNvPr>
          <p:cNvSpPr txBox="1"/>
          <p:nvPr/>
        </p:nvSpPr>
        <p:spPr>
          <a:xfrm>
            <a:off x="249360" y="11627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- 2D stable Adjoint of Non Symmetric Acoustic Equation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375309-4617-46F3-8376-6F027CA3887B}"/>
              </a:ext>
            </a:extLst>
          </p:cNvPr>
          <p:cNvSpPr txBox="1"/>
          <p:nvPr/>
        </p:nvSpPr>
        <p:spPr>
          <a:xfrm>
            <a:off x="699664" y="6407600"/>
            <a:ext cx="726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r>
              <a:rPr lang="en-US" altLang="zh-CN"/>
              <a:t>:  staggered_grid_FD_stable_adjoint_non_symmetric_VTIacoustic.m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599DDF-646F-933C-2285-29603573F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800" y="3099600"/>
            <a:ext cx="5399543" cy="17998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58DF94-5CCE-D687-E155-FEBA71B1B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58" y="3099600"/>
            <a:ext cx="5399543" cy="1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1460D3-1C1F-5F10-A2C8-7665836B50A6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4709FD-3875-22F1-3F94-8C3554D2F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07662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787320" progId="Equation.DSMT4">
                  <p:embed/>
                </p:oleObj>
              </mc:Choice>
              <mc:Fallback>
                <p:oleObj name="Equation" r:id="rId2" imgW="88884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8453B97-FF98-974C-9470-DE8BCD6FB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F2A781F-622B-34C1-5DC3-D57B24F9AE9A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D89C47-1C1E-4E6B-A8F1-F383469766E0}"/>
              </a:ext>
            </a:extLst>
          </p:cNvPr>
          <p:cNvSpPr txBox="1"/>
          <p:nvPr/>
        </p:nvSpPr>
        <p:spPr>
          <a:xfrm>
            <a:off x="249360" y="11627"/>
            <a:ext cx="690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- 2D Unstable Adjoint of Non Symmetric Acoustic Equation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8053A1-FADB-4CB5-BF65-774C97E47163}"/>
              </a:ext>
            </a:extLst>
          </p:cNvPr>
          <p:cNvSpPr txBox="1"/>
          <p:nvPr/>
        </p:nvSpPr>
        <p:spPr>
          <a:xfrm>
            <a:off x="699664" y="6407600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r>
              <a:rPr lang="en-US" altLang="zh-CN"/>
              <a:t>:  staggered_grid_FD_unstable_adjoint_non_symmetric_VTIacoustic.m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B6A1F2-61D9-596A-1C22-4E80684F2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800" y="3099600"/>
            <a:ext cx="5399543" cy="17998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CB527C-C0CF-C234-A229-204392A98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58" y="3099600"/>
            <a:ext cx="5399543" cy="17998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2441ADC-30ED-3C77-5E4B-AF8A2528AE8E}"/>
              </a:ext>
            </a:extLst>
          </p:cNvPr>
          <p:cNvSpPr txBox="1"/>
          <p:nvPr/>
        </p:nvSpPr>
        <p:spPr>
          <a:xfrm>
            <a:off x="7734300" y="509952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Unstable Simulation!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2CC58C-CC87-BC14-A820-4BC6F6E0E536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A81C4D-3985-9580-6C46-975FA5A84BFA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B43813-DF7C-7326-CB88-C8DB0DCAC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07662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787320" progId="Equation.DSMT4">
                  <p:embed/>
                </p:oleObj>
              </mc:Choice>
              <mc:Fallback>
                <p:oleObj name="Equation" r:id="rId2" imgW="88884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8453B97-FF98-974C-9470-DE8BCD6FB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EB2D448-AA45-4F56-858F-B137E1336267}"/>
              </a:ext>
            </a:extLst>
          </p:cNvPr>
          <p:cNvSpPr txBox="1"/>
          <p:nvPr/>
        </p:nvSpPr>
        <p:spPr>
          <a:xfrm>
            <a:off x="249360" y="11627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- 2D Symmetric Acoustic Equation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24944C-970E-48A7-A87E-834325CACC66}"/>
              </a:ext>
            </a:extLst>
          </p:cNvPr>
          <p:cNvSpPr txBox="1"/>
          <p:nvPr/>
        </p:nvSpPr>
        <p:spPr>
          <a:xfrm>
            <a:off x="699664" y="640760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Code</a:t>
            </a:r>
            <a:r>
              <a:rPr lang="en-US" altLang="zh-CN"/>
              <a:t>:  staggered_grid_FD_symmetric_VTIacoustic.m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AFD7E-C20D-3964-C0D8-F9CCC0378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800" y="3099600"/>
            <a:ext cx="5399543" cy="17998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56E6BB-6807-12A6-9DFF-919D3EFEB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57" y="3099600"/>
            <a:ext cx="5399543" cy="1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705</Words>
  <Application>Microsoft Office PowerPoint</Application>
  <PresentationFormat>宽屏</PresentationFormat>
  <Paragraphs>101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Menlo</vt:lpstr>
      <vt:lpstr>YaHei Consolas Hybrid</vt:lpstr>
      <vt:lpstr>等线</vt:lpstr>
      <vt:lpstr>等线 Light</vt:lpstr>
      <vt:lpstr>Arial</vt:lpstr>
      <vt:lpstr>Office 主题​​</vt:lpstr>
      <vt:lpstr>Equation</vt:lpstr>
      <vt:lpstr>Tests for symmetric and non-symmetric VTI acoustic wave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姚刚</dc:creator>
  <cp:lastModifiedBy>quyang chen</cp:lastModifiedBy>
  <cp:revision>12</cp:revision>
  <dcterms:created xsi:type="dcterms:W3CDTF">2025-08-05T12:47:14Z</dcterms:created>
  <dcterms:modified xsi:type="dcterms:W3CDTF">2025-08-06T09:12:48Z</dcterms:modified>
</cp:coreProperties>
</file>