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3274F-339F-4BF3-BCE4-5640C7108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1B112F-D08A-40F5-9FBA-0FDB26A8E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FFDE48-A8B7-4116-8DAA-EE4363BF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A5FF95-A126-4DB2-8E22-BD910AAB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A601-E3F3-42E7-8AFF-2E3382CB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135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608A49-1D35-4F33-8782-919C26A4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3A9FAF-6622-43C0-BA6E-FE3EB27F0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3D597-13A3-476B-9E39-8DF70EC82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904D01-1D92-45B0-8D07-025BED7B4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08631-D3E3-47E9-BBE2-3A190DA5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61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E3045-0D76-459F-8B2F-F527501DC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E5744-9296-4CB5-BCE7-8C04D832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57F40A-9636-465F-8E3E-DCC443E2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B10C5-E847-4495-B638-8C3C3BAA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F6386-8FD6-4A8C-82C2-E551CAD2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BD1D48-49CD-412B-889F-D8CFDAE3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649611-75A0-46BB-952D-6D7263AB4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808CC4-3DEB-4370-80EE-F904A734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0556C-EAC3-4700-B63A-981A95B2D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982865-1E7B-4BDC-8C8B-1F4075D3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77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7281F-3D83-4FE5-9382-D467F3AC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FE96D4-E9C0-41F8-92AE-17A5751F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963B3-1E3E-433F-B9C8-71A76DAB3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5C953-266D-432F-8A82-F8781DA2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AB1F3-254E-459D-9783-0B20E79F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3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D116D-C5B2-4F2A-B0F5-EACEFE27B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E9246D-C8E1-4024-9B7B-F7AA6E781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20839D-99A1-40AE-B9BC-D7BB0B71C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0BA6EF-73D2-4D2E-A051-C8414711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2CD993-9105-4A72-A9D2-9271F4B0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DE877-AA5A-42A2-BBFE-A08DB7A6D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623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5D81C-07BB-4964-8E64-8FADD39D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2E3676-1FDE-4CA0-AD39-B0A6AB1C3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3D4895-93BE-4ED4-9C8D-5CA967106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4882D0-17C4-42F3-B278-8A48D46E8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C75969-AF73-4500-B49B-5C764893A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E70136-C187-4982-8AD7-0A9C589E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3F95E2-D30B-431E-A6B3-3219B708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23C0310-2EB2-4282-9EC4-D781BF3F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15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3AE087-BC7A-4D7F-B862-8A7C1DD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D3CD0AF-DDE0-4A7D-9B38-9FC2642E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6DBAD5-24CB-468B-827C-369D6A75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2C834E-24AA-4DEA-9D5C-4648DB8D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45B8E09-9818-4E30-80FC-BD1BB30F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2EF276-9FB9-429C-B497-D80FEEDB6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4DDD3-763B-49D4-8064-876A91176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7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10E65-3C46-4482-9E32-0FD3F2C8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068CC-ECD9-49F7-8A7F-972546E9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1782E9-450F-4E99-8AE7-1E220A40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6C0E8-DC9E-4937-A0A7-2EDA548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1EF703-4A24-43FA-844E-80473E79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7E17C-C5D7-4576-8F9B-3DA7FB8E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55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02674-87EA-4BFE-9E0D-161EC05C0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1BBCE9-848A-4B6D-B0E1-ECF5F2C90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9FE151-45A1-49A8-A5ED-0FB6B78C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34C71F-6D42-4C01-B3BC-D54CBB28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60F8D-D3A9-470E-B133-C5D3C423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AF60E9-485A-418A-AB07-7842CA5A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6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2039B-40F8-43BC-939D-D5D789C7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547CB-4274-4171-96B9-96B276E08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10676-3E41-460A-99AA-0429FC304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D4062-47AF-4079-87B8-890E9B5B98C7}" type="datetimeFigureOut">
              <a:rPr lang="zh-CN" altLang="en-US" smtClean="0"/>
              <a:t>2025/8/5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BC8940-1F31-473A-BD7D-BED146821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F7007-6657-4407-825C-021F9D247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B748F-95CE-4DFD-98DF-A74ED78E4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9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E7C4-A9BE-4C66-95DA-7D571E85B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Tests for symmetric and non-symmetric VTI acoustic wave equation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8DEF55-2DFD-4EDD-9063-BAA43DA0CE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0486"/>
            <a:ext cx="9144000" cy="1655762"/>
          </a:xfrm>
        </p:spPr>
        <p:txBody>
          <a:bodyPr/>
          <a:lstStyle/>
          <a:p>
            <a:r>
              <a:rPr lang="en-US" altLang="zh-CN" dirty="0"/>
              <a:t>Gang Yao</a:t>
            </a:r>
          </a:p>
          <a:p>
            <a:r>
              <a:rPr lang="en-US" altLang="zh-CN" dirty="0"/>
              <a:t>2025/8/5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98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3C94C444-40D8-4D6B-99D0-4B9CC6890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485038"/>
              </p:ext>
            </p:extLst>
          </p:nvPr>
        </p:nvGraphicFramePr>
        <p:xfrm>
          <a:off x="6388503" y="1442682"/>
          <a:ext cx="3985932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1320480" progId="Equation.DSMT4">
                  <p:embed/>
                </p:oleObj>
              </mc:Choice>
              <mc:Fallback>
                <p:oleObj name="Equation" r:id="rId2" imgW="3657600" imgH="1320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8503" y="1442682"/>
                        <a:ext cx="3985932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2E3F966-CB0C-4DCF-8DEA-212D629B7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469321"/>
              </p:ext>
            </p:extLst>
          </p:nvPr>
        </p:nvGraphicFramePr>
        <p:xfrm>
          <a:off x="1249325" y="4584741"/>
          <a:ext cx="4351970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19360" imgH="1828800" progId="Equation.DSMT4">
                  <p:embed/>
                </p:oleObj>
              </mc:Choice>
              <mc:Fallback>
                <p:oleObj name="Equation" r:id="rId4" imgW="4419360" imgH="1828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49325" y="4584741"/>
                        <a:ext cx="4351970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797E500-9EF3-4286-A0B6-663F4CCC88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9530737"/>
              </p:ext>
            </p:extLst>
          </p:nvPr>
        </p:nvGraphicFramePr>
        <p:xfrm>
          <a:off x="1249325" y="1373259"/>
          <a:ext cx="4122354" cy="14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08360" imgH="1295280" progId="Equation.DSMT4">
                  <p:embed/>
                </p:oleObj>
              </mc:Choice>
              <mc:Fallback>
                <p:oleObj name="Equation" r:id="rId6" imgW="3708360" imgH="1295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49325" y="1373259"/>
                        <a:ext cx="4122354" cy="14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C827637-71A1-9CDB-3D47-A12A91F6FF30}"/>
              </a:ext>
            </a:extLst>
          </p:cNvPr>
          <p:cNvSpPr txBox="1"/>
          <p:nvPr/>
        </p:nvSpPr>
        <p:spPr>
          <a:xfrm>
            <a:off x="1249325" y="404474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Symmetric Acoustic Equation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2AECB3-543C-C821-C8D1-544FEB462BCD}"/>
              </a:ext>
            </a:extLst>
          </p:cNvPr>
          <p:cNvSpPr txBox="1"/>
          <p:nvPr/>
        </p:nvSpPr>
        <p:spPr>
          <a:xfrm>
            <a:off x="1249325" y="833260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Non Symmetric Acoustic Equation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A691D0-DC77-6E9E-12E2-8E2BB1D4E9B1}"/>
              </a:ext>
            </a:extLst>
          </p:cNvPr>
          <p:cNvSpPr txBox="1"/>
          <p:nvPr/>
        </p:nvSpPr>
        <p:spPr>
          <a:xfrm>
            <a:off x="6388503" y="8332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2D Stable Non Symmetric Acoustic Equation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724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CA41B8-FB5C-4ACF-BFED-AFCCBCE22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" y="1839600"/>
            <a:ext cx="5760000" cy="43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5D4ABA6-3B76-49AD-A80B-F41479B2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00" y="1839600"/>
            <a:ext cx="5760000" cy="432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CD9F95-5CFF-49AA-BBAF-7AB5578AC99A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79A534-3499-E986-45DF-96433D73762A}"/>
              </a:ext>
            </a:extLst>
          </p:cNvPr>
          <p:cNvSpPr txBox="1"/>
          <p:nvPr/>
        </p:nvSpPr>
        <p:spPr>
          <a:xfrm>
            <a:off x="2082297" y="7514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8453B97-FF98-974C-9470-DE8BCD6FB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772380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787320" progId="Equation.DSMT4">
                  <p:embed/>
                </p:oleObj>
              </mc:Choice>
              <mc:Fallback>
                <p:oleObj name="Equation" r:id="rId4" imgW="888840" imgH="787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2B9D084-6CB4-87C4-15AB-859749B882FE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81714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00FD06E-70F4-4C3E-81C5-206B9E455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800" y="1839600"/>
            <a:ext cx="5760000" cy="432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FFED70-D857-4B9C-849C-92D24799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" y="1839600"/>
            <a:ext cx="5760000" cy="432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61460D3-1C1F-5F10-A2C8-7665836B50A6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4709FD-3875-22F1-3F94-8C3554D2F3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07662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787320" progId="Equation.DSMT4">
                  <p:embed/>
                </p:oleObj>
              </mc:Choice>
              <mc:Fallback>
                <p:oleObj name="Equation" r:id="rId4" imgW="88884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8453B97-FF98-974C-9470-DE8BCD6FB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F2A781F-622B-34C1-5DC3-D57B24F9AE9A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26517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E262E5-CED1-4567-9078-BD963CDDF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57" y="1839504"/>
            <a:ext cx="5760001" cy="432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24BB628-BCF2-4A5B-B351-CB8934C4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766" y="1839504"/>
            <a:ext cx="5760000" cy="4320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B2CC58C-CC87-BC14-A820-4BC6F6E0E536}"/>
              </a:ext>
            </a:extLst>
          </p:cNvPr>
          <p:cNvSpPr txBox="1"/>
          <p:nvPr/>
        </p:nvSpPr>
        <p:spPr>
          <a:xfrm>
            <a:off x="7005852" y="380959"/>
            <a:ext cx="49268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%% </a:t>
            </a:r>
            <a:r>
              <a:rPr lang="en-GB" altLang="zh-CN" sz="1600" b="0" i="0" dirty="0" err="1">
                <a:solidFill>
                  <a:srgbClr val="008013"/>
                </a:solidFill>
                <a:effectLst/>
                <a:latin typeface="Menlo"/>
              </a:rPr>
              <a:t>Marmousi</a:t>
            </a:r>
            <a:r>
              <a:rPr lang="en-GB" altLang="zh-CN" sz="1600" b="0" i="0" dirty="0">
                <a:solidFill>
                  <a:srgbClr val="008013"/>
                </a:solidFill>
                <a:effectLst/>
                <a:latin typeface="Menlo"/>
              </a:rPr>
              <a:t> Model</a:t>
            </a:r>
            <a:endParaRPr lang="en-GB" altLang="zh-CN" sz="1600" b="0" i="0" dirty="0">
              <a:effectLst/>
              <a:latin typeface="Menlo"/>
            </a:endParaRPr>
          </a:p>
          <a:p>
            <a:r>
              <a:rPr lang="en-GB" altLang="zh-CN" sz="1600" b="0" i="0" dirty="0" err="1">
                <a:effectLst/>
                <a:latin typeface="Menlo"/>
              </a:rPr>
              <a:t>nz</a:t>
            </a:r>
            <a:r>
              <a:rPr lang="en-GB" altLang="zh-CN" sz="1600" b="0" i="0" dirty="0">
                <a:effectLst/>
                <a:latin typeface="Menlo"/>
              </a:rPr>
              <a:t> = 351;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nx</a:t>
            </a:r>
            <a:r>
              <a:rPr lang="en-GB" altLang="zh-CN" sz="1600" b="0" i="0" dirty="0">
                <a:effectLst/>
                <a:latin typeface="Menlo"/>
              </a:rPr>
              <a:t> = 1301;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nt</a:t>
            </a:r>
            <a:r>
              <a:rPr lang="en-GB" altLang="zh-CN" sz="1600" b="0" i="0" dirty="0">
                <a:effectLst/>
                <a:latin typeface="Menlo"/>
              </a:rPr>
              <a:t> = 2001;</a:t>
            </a:r>
          </a:p>
          <a:p>
            <a:r>
              <a:rPr lang="en-GB" altLang="zh-CN" sz="1600" b="0" i="0" dirty="0">
                <a:effectLst/>
                <a:latin typeface="Menlo"/>
              </a:rPr>
              <a:t>dx = 10;</a:t>
            </a:r>
          </a:p>
          <a:p>
            <a:r>
              <a:rPr lang="en-GB" altLang="zh-CN" sz="1600" b="0" i="0" dirty="0" err="1">
                <a:effectLst/>
                <a:latin typeface="Menlo"/>
              </a:rPr>
              <a:t>dz</a:t>
            </a:r>
            <a:r>
              <a:rPr lang="en-GB" altLang="zh-CN" sz="1600" b="0" i="0" dirty="0">
                <a:effectLst/>
                <a:latin typeface="Menlo"/>
              </a:rPr>
              <a:t> = 10;</a:t>
            </a:r>
          </a:p>
          <a:p>
            <a:r>
              <a:rPr lang="en-GB" altLang="zh-CN" sz="1600" b="0" i="0" dirty="0">
                <a:effectLst/>
                <a:latin typeface="Menlo"/>
              </a:rPr>
              <a:t>dt = 1e-3;</a:t>
            </a:r>
          </a:p>
          <a:p>
            <a:r>
              <a:rPr lang="pl-PL" altLang="zh-CN" sz="1600" b="0" i="0" dirty="0">
                <a:effectLst/>
                <a:latin typeface="Menlo"/>
              </a:rPr>
              <a:t>fpeak = 10;</a:t>
            </a:r>
            <a:r>
              <a:rPr lang="en-US" altLang="zh-CN" sz="1600" b="0" i="0" dirty="0">
                <a:effectLst/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b="0" i="0" dirty="0">
                <a:effectLst/>
                <a:latin typeface="Menlo"/>
              </a:rPr>
              <a:t>Ricker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src_z = 5;</a:t>
            </a:r>
            <a:r>
              <a:rPr lang="en-US" altLang="zh-CN" sz="1600" b="0" i="0" dirty="0">
                <a:effectLst/>
                <a:latin typeface="Menlo"/>
              </a:rPr>
              <a:t> % grid of source depth</a:t>
            </a:r>
            <a:endParaRPr lang="pl-PL" altLang="zh-CN" sz="1600" b="0" i="0" dirty="0">
              <a:effectLst/>
              <a:latin typeface="Menlo"/>
            </a:endParaRPr>
          </a:p>
          <a:p>
            <a:r>
              <a:rPr lang="pl-PL" altLang="zh-CN" sz="1600" b="0" i="0" dirty="0">
                <a:effectLst/>
                <a:latin typeface="Menlo"/>
              </a:rPr>
              <a:t>src_x = round(nx/2);</a:t>
            </a:r>
            <a:r>
              <a:rPr lang="en-US" altLang="zh-CN" sz="1600" b="0" i="0" dirty="0">
                <a:effectLst/>
                <a:latin typeface="Menlo"/>
              </a:rPr>
              <a:t> % grid of source distance</a:t>
            </a:r>
            <a:endParaRPr lang="pl-PL" altLang="zh-CN" sz="1600" b="0" i="0" dirty="0">
              <a:effectLst/>
              <a:latin typeface="Menlo"/>
            </a:endParaRPr>
          </a:p>
          <a:p>
            <a:endParaRPr lang="en-GB" altLang="zh-CN" sz="1600" b="0" i="0" dirty="0">
              <a:effectLst/>
              <a:latin typeface="Menlo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A81C4D-3985-9580-6C46-975FA5A84BFA}"/>
              </a:ext>
            </a:extLst>
          </p:cNvPr>
          <p:cNvSpPr txBox="1"/>
          <p:nvPr/>
        </p:nvSpPr>
        <p:spPr>
          <a:xfrm>
            <a:off x="850645" y="365570"/>
            <a:ext cx="398371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1600" b="0" i="0" dirty="0">
                <a:solidFill>
                  <a:srgbClr val="008013"/>
                </a:solidFill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%% constant Model</a:t>
            </a:r>
            <a:endParaRPr lang="en-US" altLang="zh-CN" sz="1600" b="0" i="0" dirty="0">
              <a:effectLst/>
              <a:latin typeface="YaHei Consolas Hybrid" panose="020B0503020204020204" pitchFamily="34" charset="-122"/>
              <a:ea typeface="YaHei Consolas Hybrid" panose="020B0503020204020204" pitchFamily="34" charset="-122"/>
            </a:endParaRP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351;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nx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1301;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nt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1601;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dx = 10;</a:t>
            </a:r>
          </a:p>
          <a:p>
            <a:pPr>
              <a:buNone/>
            </a:pPr>
            <a:r>
              <a:rPr lang="en-US" altLang="zh-CN" sz="1600" b="0" i="0" dirty="0" err="1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dz</a:t>
            </a: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 = 10;</a:t>
            </a:r>
          </a:p>
          <a:p>
            <a:pPr>
              <a:buNone/>
            </a:pPr>
            <a:r>
              <a:rPr lang="en-US" altLang="zh-CN" sz="1600" b="0" i="0" dirty="0">
                <a:effectLst/>
                <a:latin typeface="YaHei Consolas Hybrid" panose="020B0503020204020204" pitchFamily="34" charset="-122"/>
                <a:ea typeface="YaHei Consolas Hybrid" panose="020B0503020204020204" pitchFamily="34" charset="-122"/>
              </a:rPr>
              <a:t>dt = 1e-3;</a:t>
            </a:r>
          </a:p>
          <a:p>
            <a:r>
              <a:rPr lang="pl-PL" altLang="zh-CN" sz="1600" dirty="0">
                <a:latin typeface="Menlo"/>
              </a:rPr>
              <a:t>fpeak = 10;</a:t>
            </a:r>
            <a:r>
              <a:rPr lang="en-US" altLang="zh-CN" sz="1600" dirty="0">
                <a:latin typeface="Menlo"/>
              </a:rPr>
              <a:t> % </a:t>
            </a:r>
            <a:r>
              <a:rPr lang="en-US" altLang="zh-CN" sz="1600" dirty="0" err="1">
                <a:latin typeface="Menlo"/>
              </a:rPr>
              <a:t>peack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frequency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of</a:t>
            </a:r>
            <a:r>
              <a:rPr lang="zh-CN" altLang="en-US" sz="1600" dirty="0">
                <a:latin typeface="Menlo"/>
              </a:rPr>
              <a:t> </a:t>
            </a:r>
            <a:r>
              <a:rPr lang="en-US" altLang="zh-CN" sz="1600" dirty="0">
                <a:latin typeface="Menlo"/>
              </a:rPr>
              <a:t>Ricker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src_z = 5;</a:t>
            </a:r>
            <a:r>
              <a:rPr lang="en-US" altLang="zh-CN" sz="1600" dirty="0">
                <a:latin typeface="Menlo"/>
              </a:rPr>
              <a:t> % grid of source depth</a:t>
            </a:r>
            <a:endParaRPr lang="pl-PL" altLang="zh-CN" sz="1600" dirty="0">
              <a:latin typeface="Menlo"/>
            </a:endParaRPr>
          </a:p>
          <a:p>
            <a:r>
              <a:rPr lang="pl-PL" altLang="zh-CN" sz="1600" dirty="0">
                <a:latin typeface="Menlo"/>
              </a:rPr>
              <a:t>src_x = round(nx/2);</a:t>
            </a:r>
            <a:r>
              <a:rPr lang="en-US" altLang="zh-CN" sz="1600" dirty="0">
                <a:latin typeface="Menlo"/>
              </a:rPr>
              <a:t> % grid of source distance</a:t>
            </a:r>
            <a:endParaRPr lang="pl-PL" altLang="zh-CN" sz="1600" dirty="0">
              <a:latin typeface="Menlo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CB43813-DF7C-7326-CB88-C8DB0DCAC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007662"/>
              </p:ext>
            </p:extLst>
          </p:nvPr>
        </p:nvGraphicFramePr>
        <p:xfrm>
          <a:off x="850645" y="5019125"/>
          <a:ext cx="1503868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787320" progId="Equation.DSMT4">
                  <p:embed/>
                </p:oleObj>
              </mc:Choice>
              <mc:Fallback>
                <p:oleObj name="Equation" r:id="rId4" imgW="888840" imgH="78732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8453B97-FF98-974C-9470-DE8BCD6FBE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0645" y="5019125"/>
                        <a:ext cx="1503868" cy="133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653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399</Words>
  <Application>Microsoft Office PowerPoint</Application>
  <PresentationFormat>宽屏</PresentationFormat>
  <Paragraphs>66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Menlo</vt:lpstr>
      <vt:lpstr>YaHei Consolas Hybrid</vt:lpstr>
      <vt:lpstr>等线</vt:lpstr>
      <vt:lpstr>等线 Light</vt:lpstr>
      <vt:lpstr>Arial</vt:lpstr>
      <vt:lpstr>Office 主题​​</vt:lpstr>
      <vt:lpstr>Equation</vt:lpstr>
      <vt:lpstr>MathType 7.0 Equation</vt:lpstr>
      <vt:lpstr>Tests for symmetric and non-symmetric VTI acoustic wave equation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姚刚</dc:creator>
  <cp:lastModifiedBy>Zhang</cp:lastModifiedBy>
  <cp:revision>6</cp:revision>
  <dcterms:created xsi:type="dcterms:W3CDTF">2025-08-05T12:47:14Z</dcterms:created>
  <dcterms:modified xsi:type="dcterms:W3CDTF">2025-08-05T15:05:19Z</dcterms:modified>
</cp:coreProperties>
</file>