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9"/>
  </p:notesMasterIdLst>
  <p:sldIdLst>
    <p:sldId id="256" r:id="rId2"/>
    <p:sldId id="257" r:id="rId3"/>
    <p:sldId id="258" r:id="rId4"/>
    <p:sldId id="259" r:id="rId5"/>
    <p:sldId id="271" r:id="rId6"/>
    <p:sldId id="260" r:id="rId7"/>
    <p:sldId id="261" r:id="rId8"/>
    <p:sldId id="262" r:id="rId9"/>
    <p:sldId id="272" r:id="rId10"/>
    <p:sldId id="263" r:id="rId11"/>
    <p:sldId id="264" r:id="rId12"/>
    <p:sldId id="265" r:id="rId13"/>
    <p:sldId id="266" r:id="rId14"/>
    <p:sldId id="267"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339" y="29"/>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84D84B-92AD-4197-BB36-625993A2D098}" type="datetimeFigureOut">
              <a:rPr lang="en-US" smtClean="0"/>
              <a:t>10/23/2019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7991AF-2CAD-4ABE-9F2C-FAE0B0D4475C}" type="slidenum">
              <a:rPr lang="en-US" smtClean="0"/>
              <a:t>‹#›</a:t>
            </a:fld>
            <a:endParaRPr lang="en-US"/>
          </a:p>
        </p:txBody>
      </p:sp>
    </p:spTree>
    <p:extLst>
      <p:ext uri="{BB962C8B-B14F-4D97-AF65-F5344CB8AC3E}">
        <p14:creationId xmlns:p14="http://schemas.microsoft.com/office/powerpoint/2010/main" val="1404276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7991AF-2CAD-4ABE-9F2C-FAE0B0D4475C}" type="slidenum">
              <a:rPr lang="en-US" smtClean="0"/>
              <a:t>1</a:t>
            </a:fld>
            <a:endParaRPr lang="en-US"/>
          </a:p>
        </p:txBody>
      </p:sp>
    </p:spTree>
    <p:extLst>
      <p:ext uri="{BB962C8B-B14F-4D97-AF65-F5344CB8AC3E}">
        <p14:creationId xmlns:p14="http://schemas.microsoft.com/office/powerpoint/2010/main" val="407751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17A031-E0BA-44F3-BC78-119D3B39572C}" type="datetime1">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915C0BC-9866-405C-8C88-9A72B0F4C0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57A3F7-E862-420A-9241-4B0D47A32915}" type="datetime1">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5C0BC-9866-405C-8C88-9A72B0F4C0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396959-65DA-42AC-99F5-55FA58FFB8A0}" type="datetime1">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5C0BC-9866-405C-8C88-9A72B0F4C0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40DE8-7404-4BD4-B521-22FE6E53DCAC}" type="datetime1">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5C0BC-9866-405C-8C88-9A72B0F4C0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51E7727-BE23-4C43-9FED-9878C2DEFD01}" type="datetime1">
              <a:rPr lang="en-US" smtClean="0"/>
              <a:t>10/23/2019</a:t>
            </a:fld>
            <a:endParaRPr lang="en-US"/>
          </a:p>
        </p:txBody>
      </p:sp>
      <p:sp>
        <p:nvSpPr>
          <p:cNvPr id="8" name="Slide Number Placeholder 7"/>
          <p:cNvSpPr>
            <a:spLocks noGrp="1"/>
          </p:cNvSpPr>
          <p:nvPr>
            <p:ph type="sldNum" sz="quarter" idx="11"/>
          </p:nvPr>
        </p:nvSpPr>
        <p:spPr/>
        <p:txBody>
          <a:bodyPr/>
          <a:lstStyle/>
          <a:p>
            <a:fld id="{0915C0BC-9866-405C-8C88-9A72B0F4C08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D9DAF8-5515-41B3-922D-80BB1F49A56A}" type="datetime1">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5C0BC-9866-405C-8C88-9A72B0F4C0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DF35E3-01A0-4980-AB3F-415C73D571D4}" type="datetime1">
              <a:rPr lang="en-US" smtClean="0"/>
              <a:t>10/23/2019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15C0BC-9866-405C-8C88-9A72B0F4C0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8F68F3-5BC1-43DC-948F-1CA27024374C}" type="datetime1">
              <a:rPr lang="en-US" smtClean="0"/>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15C0BC-9866-405C-8C88-9A72B0F4C0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258AE-A44F-423D-A72F-C0876CAD7DBD}" type="datetime1">
              <a:rPr lang="en-US" smtClean="0"/>
              <a:t>10/23/2019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15C0BC-9866-405C-8C88-9A72B0F4C0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87C63-F884-4EA2-B2AD-D0BBB757DD63}" type="datetime1">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5C0BC-9866-405C-8C88-9A72B0F4C089}"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C13162-BD2E-478E-9B8E-D4722517528C}" type="datetime1">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915C0BC-9866-405C-8C88-9A72B0F4C089}"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841E9B7-A74C-475E-9C9E-2067103FF882}" type="datetime1">
              <a:rPr lang="en-US" smtClean="0"/>
              <a:t>10/23/2019</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0915C0BC-9866-405C-8C88-9A72B0F4C089}"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FE 590 Introduction to Knowledge Engineering</a:t>
            </a:r>
            <a:br>
              <a:rPr lang="en-US" sz="3200" dirty="0"/>
            </a:br>
            <a:br>
              <a:rPr lang="en-US" sz="3200" dirty="0"/>
            </a:br>
            <a:r>
              <a:rPr lang="en-US" sz="3200" dirty="0"/>
              <a:t>Course Project: </a:t>
            </a:r>
            <a:br>
              <a:rPr lang="en-US" sz="3200" dirty="0"/>
            </a:br>
            <a:r>
              <a:rPr lang="en-US" sz="3200" dirty="0"/>
              <a:t>S&amp;P 500 Index Price level Prediction</a:t>
            </a:r>
          </a:p>
        </p:txBody>
      </p:sp>
      <p:sp>
        <p:nvSpPr>
          <p:cNvPr id="3" name="Subtitle 2"/>
          <p:cNvSpPr>
            <a:spLocks noGrp="1"/>
          </p:cNvSpPr>
          <p:nvPr>
            <p:ph type="subTitle" idx="1"/>
          </p:nvPr>
        </p:nvSpPr>
        <p:spPr>
          <a:xfrm>
            <a:off x="457200" y="4244876"/>
            <a:ext cx="6858000" cy="914400"/>
          </a:xfrm>
        </p:spPr>
        <p:txBody>
          <a:bodyPr>
            <a:normAutofit/>
          </a:bodyPr>
          <a:lstStyle/>
          <a:p>
            <a:r>
              <a:rPr lang="en-US" b="1" dirty="0">
                <a:latin typeface="+mn-lt"/>
              </a:rPr>
              <a:t>By </a:t>
            </a:r>
            <a:r>
              <a:rPr lang="en-US" b="1" dirty="0" err="1">
                <a:latin typeface="+mn-lt"/>
              </a:rPr>
              <a:t>Chuhan</a:t>
            </a:r>
            <a:r>
              <a:rPr lang="en-US" b="1" dirty="0">
                <a:latin typeface="+mn-lt"/>
              </a:rPr>
              <a:t> Lin</a:t>
            </a:r>
            <a:endParaRPr lang="en-US" dirty="0"/>
          </a:p>
          <a:p>
            <a:endParaRPr lang="en-US" dirty="0"/>
          </a:p>
        </p:txBody>
      </p:sp>
      <p:sp>
        <p:nvSpPr>
          <p:cNvPr id="4" name="TextBox 3"/>
          <p:cNvSpPr txBox="1"/>
          <p:nvPr/>
        </p:nvSpPr>
        <p:spPr>
          <a:xfrm>
            <a:off x="1513764" y="5159276"/>
            <a:ext cx="5943600" cy="2031325"/>
          </a:xfrm>
          <a:prstGeom prst="rect">
            <a:avLst/>
          </a:prstGeom>
          <a:noFill/>
        </p:spPr>
        <p:txBody>
          <a:bodyPr wrap="square" rtlCol="0">
            <a:spAutoFit/>
          </a:bodyPr>
          <a:lstStyle/>
          <a:p>
            <a:pPr algn="ctr"/>
            <a:r>
              <a:rPr lang="en-US" b="1" dirty="0">
                <a:latin typeface="+mj-lt"/>
              </a:rPr>
              <a:t>Prof. Mahmoud </a:t>
            </a:r>
            <a:r>
              <a:rPr lang="en-US" b="1" dirty="0" err="1">
                <a:latin typeface="+mj-lt"/>
              </a:rPr>
              <a:t>Daneshmand</a:t>
            </a:r>
            <a:endParaRPr lang="en-US" b="1" dirty="0">
              <a:latin typeface="+mj-lt"/>
            </a:endParaRPr>
          </a:p>
          <a:p>
            <a:pPr algn="ctr"/>
            <a:endParaRPr lang="en-US" b="1" dirty="0">
              <a:latin typeface="+mj-lt"/>
            </a:endParaRPr>
          </a:p>
          <a:p>
            <a:pPr algn="ctr"/>
            <a:r>
              <a:rPr lang="en-US" b="1" dirty="0">
                <a:latin typeface="+mj-lt"/>
              </a:rPr>
              <a:t>Financial Engineering</a:t>
            </a:r>
          </a:p>
          <a:p>
            <a:pPr algn="ctr"/>
            <a:r>
              <a:rPr lang="en-US" b="1" dirty="0">
                <a:latin typeface="+mj-lt"/>
              </a:rPr>
              <a:t>School of  Systems and Enterprises</a:t>
            </a:r>
          </a:p>
          <a:p>
            <a:pPr algn="ctr"/>
            <a:r>
              <a:rPr lang="en-US" b="1" dirty="0">
                <a:latin typeface="+mj-lt"/>
              </a:rPr>
              <a:t>Stevens Institute of Technology</a:t>
            </a:r>
          </a:p>
          <a:p>
            <a:pPr algn="ctr"/>
            <a:r>
              <a:rPr lang="en-US" b="1" dirty="0"/>
              <a:t> </a:t>
            </a:r>
          </a:p>
          <a:p>
            <a:pPr algn="ctr"/>
            <a:endParaRPr lang="en-US" b="1" dirty="0"/>
          </a:p>
        </p:txBody>
      </p:sp>
      <p:sp>
        <p:nvSpPr>
          <p:cNvPr id="6" name="Slide Number Placeholder 5"/>
          <p:cNvSpPr>
            <a:spLocks noGrp="1"/>
          </p:cNvSpPr>
          <p:nvPr>
            <p:ph type="sldNum" sz="quarter" idx="12"/>
          </p:nvPr>
        </p:nvSpPr>
        <p:spPr>
          <a:xfrm>
            <a:off x="8610600" y="6492875"/>
            <a:ext cx="1315721" cy="365125"/>
          </a:xfrm>
        </p:spPr>
        <p:txBody>
          <a:bodyPr/>
          <a:lstStyle/>
          <a:p>
            <a:fld id="{0915C0BC-9866-405C-8C88-9A72B0F4C089}" type="slidenum">
              <a:rPr lang="en-US" smtClean="0"/>
              <a:t>1</a:t>
            </a:fld>
            <a:endParaRPr lang="en-US"/>
          </a:p>
        </p:txBody>
      </p:sp>
    </p:spTree>
    <p:extLst>
      <p:ext uri="{BB962C8B-B14F-4D97-AF65-F5344CB8AC3E}">
        <p14:creationId xmlns:p14="http://schemas.microsoft.com/office/powerpoint/2010/main" val="39761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8844029"/>
              </p:ext>
            </p:extLst>
          </p:nvPr>
        </p:nvGraphicFramePr>
        <p:xfrm>
          <a:off x="609600" y="2209800"/>
          <a:ext cx="7620000" cy="25857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370840">
                <a:tc>
                  <a:txBody>
                    <a:bodyPr/>
                    <a:lstStyle/>
                    <a:p>
                      <a:pPr marL="0" marR="0">
                        <a:spcBef>
                          <a:spcPts val="0"/>
                        </a:spcBef>
                        <a:spcAft>
                          <a:spcPts val="0"/>
                        </a:spcAft>
                      </a:pPr>
                      <a:r>
                        <a:rPr lang="en-US" sz="2400" dirty="0">
                          <a:solidFill>
                            <a:schemeClr val="tx1"/>
                          </a:solidFill>
                          <a:effectLst/>
                          <a:latin typeface="Times New Roman"/>
                          <a:ea typeface="宋体"/>
                          <a:cs typeface="Times New Roman"/>
                        </a:rPr>
                        <a:t>Hidden Layers</a:t>
                      </a:r>
                      <a:endParaRPr lang="en-US" sz="24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Hidden Nodes</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Learning Rate</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MSE</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Goodness of Fit</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marL="0" marR="0">
                        <a:spcBef>
                          <a:spcPts val="0"/>
                        </a:spcBef>
                        <a:spcAft>
                          <a:spcPts val="0"/>
                        </a:spcAft>
                      </a:pPr>
                      <a:r>
                        <a:rPr lang="en-US" sz="2400">
                          <a:solidFill>
                            <a:schemeClr val="tx1"/>
                          </a:solidFill>
                          <a:effectLst/>
                          <a:latin typeface="Times New Roman"/>
                          <a:ea typeface="宋体"/>
                          <a:cs typeface="Times New Roman"/>
                        </a:rPr>
                        <a:t>1</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3</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0.03</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757.27</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0.98497</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marL="0" marR="0">
                        <a:spcBef>
                          <a:spcPts val="0"/>
                        </a:spcBef>
                        <a:spcAft>
                          <a:spcPts val="0"/>
                        </a:spcAft>
                      </a:pPr>
                      <a:r>
                        <a:rPr lang="en-US" sz="2400" dirty="0">
                          <a:solidFill>
                            <a:srgbClr val="FF0000"/>
                          </a:solidFill>
                          <a:effectLst/>
                          <a:latin typeface="Times New Roman"/>
                          <a:ea typeface="宋体"/>
                          <a:cs typeface="Times New Roman"/>
                        </a:rPr>
                        <a:t>1</a:t>
                      </a:r>
                      <a:endParaRPr lang="en-US" sz="2400" dirty="0">
                        <a:solidFill>
                          <a:srgbClr val="FF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dirty="0">
                          <a:solidFill>
                            <a:srgbClr val="FF0000"/>
                          </a:solidFill>
                          <a:effectLst/>
                          <a:latin typeface="Times New Roman"/>
                          <a:ea typeface="宋体"/>
                          <a:cs typeface="Times New Roman"/>
                        </a:rPr>
                        <a:t>4</a:t>
                      </a:r>
                      <a:endParaRPr lang="en-US" sz="2400" dirty="0">
                        <a:solidFill>
                          <a:srgbClr val="FF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dirty="0">
                          <a:solidFill>
                            <a:srgbClr val="FF0000"/>
                          </a:solidFill>
                          <a:effectLst/>
                          <a:latin typeface="Times New Roman"/>
                          <a:ea typeface="宋体"/>
                          <a:cs typeface="Times New Roman"/>
                        </a:rPr>
                        <a:t>0.03</a:t>
                      </a:r>
                      <a:endParaRPr lang="en-US" sz="2400" dirty="0">
                        <a:solidFill>
                          <a:srgbClr val="FF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dirty="0">
                          <a:solidFill>
                            <a:srgbClr val="FF0000"/>
                          </a:solidFill>
                          <a:effectLst/>
                          <a:latin typeface="Times New Roman"/>
                          <a:ea typeface="宋体"/>
                          <a:cs typeface="Times New Roman"/>
                        </a:rPr>
                        <a:t>747.35</a:t>
                      </a:r>
                      <a:endParaRPr lang="en-US" sz="2400" dirty="0">
                        <a:solidFill>
                          <a:srgbClr val="FF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dirty="0">
                          <a:solidFill>
                            <a:srgbClr val="FF0000"/>
                          </a:solidFill>
                          <a:effectLst/>
                          <a:latin typeface="Times New Roman"/>
                          <a:ea typeface="宋体"/>
                          <a:cs typeface="Times New Roman"/>
                        </a:rPr>
                        <a:t>0.98521</a:t>
                      </a:r>
                      <a:endParaRPr lang="en-US" sz="2400" dirty="0">
                        <a:solidFill>
                          <a:srgbClr val="FF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marL="0" marR="0">
                        <a:spcBef>
                          <a:spcPts val="0"/>
                        </a:spcBef>
                        <a:spcAft>
                          <a:spcPts val="0"/>
                        </a:spcAft>
                      </a:pPr>
                      <a:r>
                        <a:rPr lang="en-US" sz="2400">
                          <a:solidFill>
                            <a:schemeClr val="tx1"/>
                          </a:solidFill>
                          <a:effectLst/>
                          <a:latin typeface="Times New Roman"/>
                          <a:ea typeface="宋体"/>
                          <a:cs typeface="Times New Roman"/>
                        </a:rPr>
                        <a:t>1</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12</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0.03</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1017.11</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0.98013</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marL="0" marR="0">
                        <a:spcBef>
                          <a:spcPts val="0"/>
                        </a:spcBef>
                        <a:spcAft>
                          <a:spcPts val="0"/>
                        </a:spcAft>
                      </a:pPr>
                      <a:r>
                        <a:rPr lang="en-US" sz="2400">
                          <a:solidFill>
                            <a:schemeClr val="tx1"/>
                          </a:solidFill>
                          <a:effectLst/>
                          <a:latin typeface="Times New Roman"/>
                          <a:ea typeface="宋体"/>
                          <a:cs typeface="Times New Roman"/>
                        </a:rPr>
                        <a:t>1</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14</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0.03</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1825.11</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0.96434</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marL="0" marR="0">
                        <a:spcBef>
                          <a:spcPts val="0"/>
                        </a:spcBef>
                        <a:spcAft>
                          <a:spcPts val="0"/>
                        </a:spcAft>
                      </a:pPr>
                      <a:r>
                        <a:rPr lang="en-US" sz="2400">
                          <a:solidFill>
                            <a:schemeClr val="tx1"/>
                          </a:solidFill>
                          <a:effectLst/>
                          <a:latin typeface="Times New Roman"/>
                          <a:ea typeface="宋体"/>
                          <a:cs typeface="Times New Roman"/>
                        </a:rPr>
                        <a:t>1</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20</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0.03</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a:solidFill>
                            <a:schemeClr val="tx1"/>
                          </a:solidFill>
                          <a:effectLst/>
                          <a:latin typeface="Times New Roman"/>
                          <a:ea typeface="宋体"/>
                          <a:cs typeface="Times New Roman"/>
                        </a:rPr>
                        <a:t>2826.53</a:t>
                      </a:r>
                      <a:endParaRPr lang="en-US" sz="240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2400" dirty="0">
                          <a:solidFill>
                            <a:schemeClr val="tx1"/>
                          </a:solidFill>
                          <a:effectLst/>
                          <a:latin typeface="Times New Roman"/>
                          <a:ea typeface="宋体"/>
                          <a:cs typeface="Times New Roman"/>
                        </a:rPr>
                        <a:t>0.94445</a:t>
                      </a:r>
                      <a:endParaRPr lang="en-US" sz="2400" dirty="0">
                        <a:solidFill>
                          <a:schemeClr val="tx1"/>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3" name="TextBox 2"/>
          <p:cNvSpPr txBox="1"/>
          <p:nvPr/>
        </p:nvSpPr>
        <p:spPr>
          <a:xfrm>
            <a:off x="609600" y="5029200"/>
            <a:ext cx="7620000" cy="1200329"/>
          </a:xfrm>
          <a:prstGeom prst="rect">
            <a:avLst/>
          </a:prstGeom>
          <a:noFill/>
        </p:spPr>
        <p:txBody>
          <a:bodyPr wrap="square" rtlCol="0">
            <a:spAutoFit/>
          </a:bodyPr>
          <a:lstStyle/>
          <a:p>
            <a:r>
              <a:rPr lang="en-US" b="1" dirty="0"/>
              <a:t>It is shown in the above table that the ANN model with 4 hidden nodes has the smallest MSE and largest goodness of fit among all the models with different node hence it is the optimal model for this study.</a:t>
            </a:r>
          </a:p>
        </p:txBody>
      </p:sp>
      <p:sp>
        <p:nvSpPr>
          <p:cNvPr id="6" name="TextBox 5"/>
          <p:cNvSpPr txBox="1"/>
          <p:nvPr/>
        </p:nvSpPr>
        <p:spPr>
          <a:xfrm>
            <a:off x="533400" y="1600200"/>
            <a:ext cx="8077200" cy="369332"/>
          </a:xfrm>
          <a:prstGeom prst="rect">
            <a:avLst/>
          </a:prstGeom>
          <a:noFill/>
        </p:spPr>
        <p:txBody>
          <a:bodyPr wrap="square" rtlCol="0">
            <a:spAutoFit/>
          </a:bodyPr>
          <a:lstStyle/>
          <a:p>
            <a:r>
              <a:rPr lang="en-US" b="1" dirty="0"/>
              <a:t>The table below shows the result of the model calculated by MATLAB</a:t>
            </a:r>
            <a:r>
              <a:rPr lang="en-US" dirty="0"/>
              <a:t>:</a:t>
            </a:r>
          </a:p>
        </p:txBody>
      </p:sp>
      <p:sp>
        <p:nvSpPr>
          <p:cNvPr id="5" name="Slide Number Placeholder 4"/>
          <p:cNvSpPr>
            <a:spLocks noGrp="1"/>
          </p:cNvSpPr>
          <p:nvPr>
            <p:ph type="sldNum" sz="quarter" idx="12"/>
          </p:nvPr>
        </p:nvSpPr>
        <p:spPr>
          <a:xfrm>
            <a:off x="8534400" y="6492875"/>
            <a:ext cx="1315721" cy="365125"/>
          </a:xfrm>
        </p:spPr>
        <p:txBody>
          <a:bodyPr/>
          <a:lstStyle/>
          <a:p>
            <a:fld id="{0915C0BC-9866-405C-8C88-9A72B0F4C089}" type="slidenum">
              <a:rPr lang="en-US" smtClean="0">
                <a:solidFill>
                  <a:schemeClr val="tx1"/>
                </a:solidFill>
              </a:rPr>
              <a:t>10</a:t>
            </a:fld>
            <a:endParaRPr lang="en-US" dirty="0">
              <a:solidFill>
                <a:schemeClr val="tx1"/>
              </a:solidFill>
            </a:endParaRPr>
          </a:p>
        </p:txBody>
      </p:sp>
    </p:spTree>
    <p:extLst>
      <p:ext uri="{BB962C8B-B14F-4D97-AF65-F5344CB8AC3E}">
        <p14:creationId xmlns:p14="http://schemas.microsoft.com/office/powerpoint/2010/main" val="112085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828800"/>
            <a:ext cx="6553200" cy="4914900"/>
          </a:xfrm>
        </p:spPr>
      </p:pic>
      <p:sp>
        <p:nvSpPr>
          <p:cNvPr id="3" name="TextBox 2"/>
          <p:cNvSpPr txBox="1"/>
          <p:nvPr/>
        </p:nvSpPr>
        <p:spPr>
          <a:xfrm>
            <a:off x="533400" y="1524000"/>
            <a:ext cx="8229600" cy="646331"/>
          </a:xfrm>
          <a:prstGeom prst="rect">
            <a:avLst/>
          </a:prstGeom>
          <a:noFill/>
        </p:spPr>
        <p:txBody>
          <a:bodyPr wrap="square" rtlCol="0">
            <a:spAutoFit/>
          </a:bodyPr>
          <a:lstStyle/>
          <a:p>
            <a:r>
              <a:rPr lang="en-US" b="1" dirty="0"/>
              <a:t>The plot of ANN model output (4 hidden nodes) against real S&amp;P 500 Index:</a:t>
            </a:r>
          </a:p>
        </p:txBody>
      </p:sp>
      <p:sp>
        <p:nvSpPr>
          <p:cNvPr id="5" name="Slide Number Placeholder 4"/>
          <p:cNvSpPr>
            <a:spLocks noGrp="1"/>
          </p:cNvSpPr>
          <p:nvPr>
            <p:ph type="sldNum" sz="quarter" idx="12"/>
          </p:nvPr>
        </p:nvSpPr>
        <p:spPr>
          <a:xfrm>
            <a:off x="8534400" y="6492875"/>
            <a:ext cx="1315721" cy="365125"/>
          </a:xfrm>
        </p:spPr>
        <p:txBody>
          <a:bodyPr/>
          <a:lstStyle/>
          <a:p>
            <a:fld id="{0915C0BC-9866-405C-8C88-9A72B0F4C089}" type="slidenum">
              <a:rPr lang="en-US" smtClean="0">
                <a:solidFill>
                  <a:schemeClr val="tx1"/>
                </a:solidFill>
              </a:rPr>
              <a:t>11</a:t>
            </a:fld>
            <a:endParaRPr lang="en-US" dirty="0">
              <a:solidFill>
                <a:schemeClr val="tx1"/>
              </a:solidFill>
            </a:endParaRPr>
          </a:p>
        </p:txBody>
      </p:sp>
    </p:spTree>
    <p:extLst>
      <p:ext uri="{BB962C8B-B14F-4D97-AF65-F5344CB8AC3E}">
        <p14:creationId xmlns:p14="http://schemas.microsoft.com/office/powerpoint/2010/main" val="123061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408237"/>
            <a:ext cx="4334571" cy="4373563"/>
          </a:xfrm>
        </p:spPr>
      </p:pic>
      <p:sp>
        <p:nvSpPr>
          <p:cNvPr id="3" name="TextBox 2"/>
          <p:cNvSpPr txBox="1"/>
          <p:nvPr/>
        </p:nvSpPr>
        <p:spPr>
          <a:xfrm>
            <a:off x="762000" y="1600200"/>
            <a:ext cx="7620000" cy="923330"/>
          </a:xfrm>
          <a:prstGeom prst="rect">
            <a:avLst/>
          </a:prstGeom>
          <a:noFill/>
        </p:spPr>
        <p:txBody>
          <a:bodyPr wrap="square" rtlCol="0">
            <a:spAutoFit/>
          </a:bodyPr>
          <a:lstStyle/>
          <a:p>
            <a:r>
              <a:rPr lang="en-US" b="1" dirty="0"/>
              <a:t>Regression plot of ANN model output against target (S&amp;P 500), price against price at all time. The high R value shows that the ANN model generates a satisfying prediction.</a:t>
            </a:r>
          </a:p>
        </p:txBody>
      </p:sp>
      <p:sp>
        <p:nvSpPr>
          <p:cNvPr id="5" name="Slide Number Placeholder 4"/>
          <p:cNvSpPr>
            <a:spLocks noGrp="1"/>
          </p:cNvSpPr>
          <p:nvPr>
            <p:ph type="sldNum" sz="quarter" idx="12"/>
          </p:nvPr>
        </p:nvSpPr>
        <p:spPr>
          <a:xfrm>
            <a:off x="8514079" y="6492875"/>
            <a:ext cx="1315721" cy="365125"/>
          </a:xfrm>
        </p:spPr>
        <p:txBody>
          <a:bodyPr/>
          <a:lstStyle/>
          <a:p>
            <a:fld id="{0915C0BC-9866-405C-8C88-9A72B0F4C089}" type="slidenum">
              <a:rPr lang="en-US" smtClean="0">
                <a:solidFill>
                  <a:schemeClr val="tx1"/>
                </a:solidFill>
              </a:rPr>
              <a:t>12</a:t>
            </a:fld>
            <a:endParaRPr lang="en-US">
              <a:solidFill>
                <a:schemeClr val="tx1"/>
              </a:solidFill>
            </a:endParaRPr>
          </a:p>
        </p:txBody>
      </p:sp>
    </p:spTree>
    <p:extLst>
      <p:ext uri="{BB962C8B-B14F-4D97-AF65-F5344CB8AC3E}">
        <p14:creationId xmlns:p14="http://schemas.microsoft.com/office/powerpoint/2010/main" val="197727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sp>
        <p:nvSpPr>
          <p:cNvPr id="3" name="Content Placeholder 2"/>
          <p:cNvSpPr>
            <a:spLocks noGrp="1"/>
          </p:cNvSpPr>
          <p:nvPr>
            <p:ph idx="1"/>
          </p:nvPr>
        </p:nvSpPr>
        <p:spPr>
          <a:xfrm>
            <a:off x="533400" y="1905000"/>
            <a:ext cx="4038600" cy="4373563"/>
          </a:xfrm>
        </p:spPr>
        <p:txBody>
          <a:bodyPr/>
          <a:lstStyle/>
          <a:p>
            <a:pPr marL="342900" indent="-342900">
              <a:buFont typeface="Arial" pitchFamily="34" charset="0"/>
              <a:buChar char="•"/>
            </a:pPr>
            <a:r>
              <a:rPr lang="en-US" dirty="0"/>
              <a:t>In order to further demonstrate the prediction ability of the ANN model, a classical multivariate regression is performed and compared to the results of using ANN model. </a:t>
            </a:r>
          </a:p>
          <a:p>
            <a:pPr marL="342900" indent="-342900">
              <a:buFont typeface="Arial" pitchFamily="34" charset="0"/>
              <a:buChar char="•"/>
            </a:pPr>
            <a:r>
              <a:rPr lang="en-US" dirty="0"/>
              <a:t>The goodness of fit measure for the regression model is 0.9837 and that of the ANN model is 0.9852.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2408861"/>
            <a:ext cx="4572000" cy="2925139"/>
          </a:xfrm>
          <a:prstGeom prst="rect">
            <a:avLst/>
          </a:prstGeom>
        </p:spPr>
      </p:pic>
      <p:sp>
        <p:nvSpPr>
          <p:cNvPr id="5" name="Slide Number Placeholder 4"/>
          <p:cNvSpPr>
            <a:spLocks noGrp="1"/>
          </p:cNvSpPr>
          <p:nvPr>
            <p:ph type="sldNum" sz="quarter" idx="12"/>
          </p:nvPr>
        </p:nvSpPr>
        <p:spPr>
          <a:xfrm>
            <a:off x="8534400" y="6492875"/>
            <a:ext cx="1315721" cy="365125"/>
          </a:xfrm>
        </p:spPr>
        <p:txBody>
          <a:bodyPr/>
          <a:lstStyle/>
          <a:p>
            <a:fld id="{0915C0BC-9866-405C-8C88-9A72B0F4C089}" type="slidenum">
              <a:rPr lang="en-US" smtClean="0">
                <a:solidFill>
                  <a:schemeClr val="tx1"/>
                </a:solidFill>
              </a:rPr>
              <a:t>13</a:t>
            </a:fld>
            <a:endParaRPr lang="en-US" dirty="0">
              <a:solidFill>
                <a:schemeClr val="tx1"/>
              </a:solidFill>
            </a:endParaRPr>
          </a:p>
        </p:txBody>
      </p:sp>
    </p:spTree>
    <p:extLst>
      <p:ext uri="{BB962C8B-B14F-4D97-AF65-F5344CB8AC3E}">
        <p14:creationId xmlns:p14="http://schemas.microsoft.com/office/powerpoint/2010/main" val="432886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sp>
        <p:nvSpPr>
          <p:cNvPr id="3" name="Content Placeholder 2"/>
          <p:cNvSpPr>
            <a:spLocks noGrp="1"/>
          </p:cNvSpPr>
          <p:nvPr>
            <p:ph idx="1"/>
          </p:nvPr>
        </p:nvSpPr>
        <p:spPr>
          <a:xfrm>
            <a:off x="524434" y="1828800"/>
            <a:ext cx="3971365" cy="4800600"/>
          </a:xfrm>
        </p:spPr>
        <p:txBody>
          <a:bodyPr>
            <a:normAutofit fontScale="92500" lnSpcReduction="10000"/>
          </a:bodyPr>
          <a:lstStyle/>
          <a:p>
            <a:pPr marL="342900" indent="-342900">
              <a:buFont typeface="Arial" pitchFamily="34" charset="0"/>
              <a:buChar char="•"/>
            </a:pPr>
            <a:r>
              <a:rPr lang="en-US" dirty="0"/>
              <a:t>To take the comparison further, all the market indices are taken away (reducing the correlation between input and target) from the input and both of the models are re-calculated.</a:t>
            </a:r>
          </a:p>
          <a:p>
            <a:pPr marL="342900" indent="-342900">
              <a:buFont typeface="Arial" pitchFamily="34" charset="0"/>
              <a:buChar char="•"/>
            </a:pPr>
            <a:r>
              <a:rPr lang="en-US" dirty="0"/>
              <a:t>Here, the goodness of fit measure for the regression model is 0.6667, while that of the ANN model is 0.8989. </a:t>
            </a:r>
          </a:p>
          <a:p>
            <a:pPr marL="342900" indent="-342900">
              <a:buFont typeface="Arial" pitchFamily="34" charset="0"/>
              <a:buChar char="•"/>
            </a:pPr>
            <a:r>
              <a:rPr lang="en-US" dirty="0"/>
              <a:t>The prediction ability of the multivariate regression model reduce significantly when the correlation between input and target is reduced.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2209800"/>
            <a:ext cx="4292600" cy="3219450"/>
          </a:xfrm>
          <a:prstGeom prst="rect">
            <a:avLst/>
          </a:prstGeom>
        </p:spPr>
      </p:pic>
      <p:sp>
        <p:nvSpPr>
          <p:cNvPr id="5" name="Slide Number Placeholder 4"/>
          <p:cNvSpPr>
            <a:spLocks noGrp="1"/>
          </p:cNvSpPr>
          <p:nvPr>
            <p:ph type="sldNum" sz="quarter" idx="12"/>
          </p:nvPr>
        </p:nvSpPr>
        <p:spPr>
          <a:xfrm>
            <a:off x="8534400" y="6492875"/>
            <a:ext cx="1315721" cy="365125"/>
          </a:xfrm>
        </p:spPr>
        <p:txBody>
          <a:bodyPr/>
          <a:lstStyle/>
          <a:p>
            <a:fld id="{0915C0BC-9866-405C-8C88-9A72B0F4C089}" type="slidenum">
              <a:rPr lang="en-US" smtClean="0">
                <a:solidFill>
                  <a:schemeClr val="tx1"/>
                </a:solidFill>
              </a:rPr>
              <a:t>14</a:t>
            </a:fld>
            <a:endParaRPr lang="en-US" dirty="0">
              <a:solidFill>
                <a:schemeClr val="tx1"/>
              </a:solidFill>
            </a:endParaRPr>
          </a:p>
        </p:txBody>
      </p:sp>
    </p:spTree>
    <p:extLst>
      <p:ext uri="{BB962C8B-B14F-4D97-AF65-F5344CB8AC3E}">
        <p14:creationId xmlns:p14="http://schemas.microsoft.com/office/powerpoint/2010/main" val="3877978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When choosing the number of hidden layers and hidden nodes properly, ANN shows a fairly well ability to model target series with certain inputs.</a:t>
            </a:r>
          </a:p>
          <a:p>
            <a:pPr marL="342900" indent="-342900">
              <a:buFont typeface="Arial" pitchFamily="34" charset="0"/>
              <a:buChar char="•"/>
            </a:pPr>
            <a:r>
              <a:rPr lang="en-US" dirty="0"/>
              <a:t>If the input is highly correlated to the target, both ANN and traditional multivariate regression could generate satisfying results.</a:t>
            </a:r>
          </a:p>
          <a:p>
            <a:pPr marL="342900" indent="-342900">
              <a:buFont typeface="Arial" pitchFamily="34" charset="0"/>
              <a:buChar char="•"/>
            </a:pPr>
            <a:r>
              <a:rPr lang="en-US" dirty="0"/>
              <a:t>When the input and target are less correlated, ANN displays a much better accuracy in prediction than traditional multivariate regression.</a:t>
            </a:r>
          </a:p>
        </p:txBody>
      </p:sp>
      <p:sp>
        <p:nvSpPr>
          <p:cNvPr id="4" name="Slide Number Placeholder 3"/>
          <p:cNvSpPr>
            <a:spLocks noGrp="1"/>
          </p:cNvSpPr>
          <p:nvPr>
            <p:ph type="sldNum" sz="quarter" idx="12"/>
          </p:nvPr>
        </p:nvSpPr>
        <p:spPr>
          <a:xfrm>
            <a:off x="8534400" y="6492875"/>
            <a:ext cx="1315721" cy="365125"/>
          </a:xfrm>
        </p:spPr>
        <p:txBody>
          <a:bodyPr/>
          <a:lstStyle/>
          <a:p>
            <a:fld id="{0915C0BC-9866-405C-8C88-9A72B0F4C089}" type="slidenum">
              <a:rPr lang="en-US" smtClean="0">
                <a:solidFill>
                  <a:schemeClr val="tx1"/>
                </a:solidFill>
              </a:rPr>
              <a:t>15</a:t>
            </a:fld>
            <a:endParaRPr lang="en-US" dirty="0">
              <a:solidFill>
                <a:schemeClr val="tx1"/>
              </a:solidFill>
            </a:endParaRPr>
          </a:p>
        </p:txBody>
      </p:sp>
    </p:spTree>
    <p:extLst>
      <p:ext uri="{BB962C8B-B14F-4D97-AF65-F5344CB8AC3E}">
        <p14:creationId xmlns:p14="http://schemas.microsoft.com/office/powerpoint/2010/main" val="2337557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dirty="0"/>
              <a:t>Chen, A.-S., Leung, M. T., &amp; </a:t>
            </a:r>
            <a:r>
              <a:rPr lang="en-US" dirty="0" err="1"/>
              <a:t>Daouk</a:t>
            </a:r>
            <a:r>
              <a:rPr lang="en-US" dirty="0"/>
              <a:t>, H. (2003). Application of neural networks to an emerging financial market: forecasting and trading the Taiwan Stock Index. </a:t>
            </a:r>
            <a:r>
              <a:rPr lang="en-US" i="1" dirty="0"/>
              <a:t>Computers &amp; Operations Research</a:t>
            </a:r>
            <a:r>
              <a:rPr lang="en-US" dirty="0"/>
              <a:t>, 901-923.</a:t>
            </a:r>
          </a:p>
          <a:p>
            <a:r>
              <a:rPr lang="en-US" dirty="0"/>
              <a:t>Larose, D. T. (2005). </a:t>
            </a:r>
            <a:r>
              <a:rPr lang="en-US" i="1" dirty="0"/>
              <a:t>Discovering knowledge in data.</a:t>
            </a:r>
            <a:r>
              <a:rPr lang="en-US" dirty="0"/>
              <a:t> Hoboken: John Wiley &amp; Sons.</a:t>
            </a:r>
          </a:p>
          <a:p>
            <a:r>
              <a:rPr lang="en-US" dirty="0" err="1"/>
              <a:t>Panahian</a:t>
            </a:r>
            <a:r>
              <a:rPr lang="en-US" dirty="0"/>
              <a:t>, H. (2011). Stock market index forecasting by neural networks models and nonlinear multiple regression modeling: Study of Iran's Capital Market. </a:t>
            </a:r>
            <a:r>
              <a:rPr lang="en-US" i="1" dirty="0"/>
              <a:t>American Journal of Scientific Research</a:t>
            </a:r>
            <a:r>
              <a:rPr lang="en-US" dirty="0"/>
              <a:t>, 35-51.</a:t>
            </a:r>
          </a:p>
          <a:p>
            <a:r>
              <a:rPr lang="en-US" dirty="0"/>
              <a:t> </a:t>
            </a:r>
          </a:p>
          <a:p>
            <a:endParaRPr lang="en-US" dirty="0"/>
          </a:p>
        </p:txBody>
      </p:sp>
      <p:sp>
        <p:nvSpPr>
          <p:cNvPr id="4" name="Slide Number Placeholder 3"/>
          <p:cNvSpPr>
            <a:spLocks noGrp="1"/>
          </p:cNvSpPr>
          <p:nvPr>
            <p:ph type="sldNum" sz="quarter" idx="12"/>
          </p:nvPr>
        </p:nvSpPr>
        <p:spPr>
          <a:xfrm>
            <a:off x="8534400" y="6492875"/>
            <a:ext cx="1315721" cy="365125"/>
          </a:xfrm>
        </p:spPr>
        <p:txBody>
          <a:bodyPr/>
          <a:lstStyle/>
          <a:p>
            <a:fld id="{0915C0BC-9866-405C-8C88-9A72B0F4C089}" type="slidenum">
              <a:rPr lang="en-US" smtClean="0">
                <a:solidFill>
                  <a:schemeClr val="tx1"/>
                </a:solidFill>
              </a:rPr>
              <a:t>16</a:t>
            </a:fld>
            <a:endParaRPr lang="en-US" dirty="0">
              <a:solidFill>
                <a:schemeClr val="tx1"/>
              </a:solidFill>
            </a:endParaRPr>
          </a:p>
        </p:txBody>
      </p:sp>
    </p:spTree>
    <p:extLst>
      <p:ext uri="{BB962C8B-B14F-4D97-AF65-F5344CB8AC3E}">
        <p14:creationId xmlns:p14="http://schemas.microsoft.com/office/powerpoint/2010/main" val="3474178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Slide Number Placeholder 2"/>
          <p:cNvSpPr>
            <a:spLocks noGrp="1"/>
          </p:cNvSpPr>
          <p:nvPr>
            <p:ph type="sldNum" sz="quarter" idx="12"/>
          </p:nvPr>
        </p:nvSpPr>
        <p:spPr>
          <a:xfrm>
            <a:off x="8514079" y="6492875"/>
            <a:ext cx="1315721" cy="365125"/>
          </a:xfrm>
        </p:spPr>
        <p:txBody>
          <a:bodyPr/>
          <a:lstStyle/>
          <a:p>
            <a:fld id="{0915C0BC-9866-405C-8C88-9A72B0F4C089}" type="slidenum">
              <a:rPr lang="en-US" smtClean="0">
                <a:solidFill>
                  <a:schemeClr val="tx1"/>
                </a:solidFill>
              </a:rPr>
              <a:t>17</a:t>
            </a:fld>
            <a:endParaRPr lang="en-US">
              <a:solidFill>
                <a:schemeClr val="tx1"/>
              </a:solidFill>
            </a:endParaRPr>
          </a:p>
        </p:txBody>
      </p:sp>
    </p:spTree>
    <p:extLst>
      <p:ext uri="{BB962C8B-B14F-4D97-AF65-F5344CB8AC3E}">
        <p14:creationId xmlns:p14="http://schemas.microsoft.com/office/powerpoint/2010/main" val="389721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Outline</a:t>
            </a:r>
          </a:p>
        </p:txBody>
      </p:sp>
      <p:sp>
        <p:nvSpPr>
          <p:cNvPr id="2" name="Content Placeholder 1"/>
          <p:cNvSpPr>
            <a:spLocks noGrp="1"/>
          </p:cNvSpPr>
          <p:nvPr>
            <p:ph idx="1"/>
          </p:nvPr>
        </p:nvSpPr>
        <p:spPr/>
        <p:txBody>
          <a:bodyPr/>
          <a:lstStyle/>
          <a:p>
            <a:pPr marL="342900" indent="-342900">
              <a:buFont typeface="Arial" pitchFamily="34" charset="0"/>
              <a:buChar char="•"/>
            </a:pPr>
            <a:r>
              <a:rPr lang="en-US" dirty="0"/>
              <a:t>Introduction (Research Understanding phase)</a:t>
            </a:r>
          </a:p>
          <a:p>
            <a:pPr marL="342900" indent="-342900">
              <a:buFont typeface="Arial" pitchFamily="34" charset="0"/>
              <a:buChar char="•"/>
            </a:pPr>
            <a:r>
              <a:rPr lang="en-US" dirty="0"/>
              <a:t>Data (Data understanding &amp; data preparation phases)</a:t>
            </a:r>
          </a:p>
          <a:p>
            <a:pPr marL="342900" indent="-342900">
              <a:buFont typeface="Arial" pitchFamily="34" charset="0"/>
              <a:buChar char="•"/>
            </a:pPr>
            <a:r>
              <a:rPr lang="en-US" dirty="0"/>
              <a:t>ANN Model (Modeling phase)</a:t>
            </a:r>
          </a:p>
          <a:p>
            <a:pPr marL="342900" indent="-342900">
              <a:buFont typeface="Arial" pitchFamily="34" charset="0"/>
              <a:buChar char="•"/>
            </a:pPr>
            <a:r>
              <a:rPr lang="en-US" dirty="0"/>
              <a:t>Results (Evaluation phase)</a:t>
            </a:r>
          </a:p>
          <a:p>
            <a:pPr marL="342900" indent="-342900">
              <a:buFont typeface="Arial" pitchFamily="34" charset="0"/>
              <a:buChar char="•"/>
            </a:pPr>
            <a:r>
              <a:rPr lang="en-US" dirty="0"/>
              <a:t>Comparison</a:t>
            </a:r>
          </a:p>
          <a:p>
            <a:pPr marL="342900" indent="-342900">
              <a:buFont typeface="Arial" pitchFamily="34" charset="0"/>
              <a:buChar char="•"/>
            </a:pPr>
            <a:r>
              <a:rPr lang="en-US" dirty="0"/>
              <a:t>Conclusion</a:t>
            </a:r>
          </a:p>
        </p:txBody>
      </p:sp>
      <p:sp>
        <p:nvSpPr>
          <p:cNvPr id="4" name="Slide Number Placeholder 3"/>
          <p:cNvSpPr>
            <a:spLocks noGrp="1"/>
          </p:cNvSpPr>
          <p:nvPr>
            <p:ph type="sldNum" sz="quarter" idx="12"/>
          </p:nvPr>
        </p:nvSpPr>
        <p:spPr>
          <a:xfrm>
            <a:off x="8610600" y="6492875"/>
            <a:ext cx="1315721" cy="365125"/>
          </a:xfrm>
        </p:spPr>
        <p:txBody>
          <a:bodyPr/>
          <a:lstStyle/>
          <a:p>
            <a:fld id="{0915C0BC-9866-405C-8C88-9A72B0F4C089}" type="slidenum">
              <a:rPr lang="en-US" smtClean="0">
                <a:solidFill>
                  <a:schemeClr val="tx1"/>
                </a:solidFill>
              </a:rPr>
              <a:t>2</a:t>
            </a:fld>
            <a:endParaRPr lang="en-US" dirty="0">
              <a:solidFill>
                <a:schemeClr val="tx1"/>
              </a:solidFill>
            </a:endParaRPr>
          </a:p>
        </p:txBody>
      </p:sp>
    </p:spTree>
    <p:extLst>
      <p:ext uri="{BB962C8B-B14F-4D97-AF65-F5344CB8AC3E}">
        <p14:creationId xmlns:p14="http://schemas.microsoft.com/office/powerpoint/2010/main" val="307191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Index prediction has always drawn enough attention in the field of finance and economics studies. </a:t>
            </a:r>
          </a:p>
          <a:p>
            <a:pPr marL="342900" indent="-342900">
              <a:buFont typeface="Arial" pitchFamily="34" charset="0"/>
              <a:buChar char="•"/>
            </a:pPr>
            <a:r>
              <a:rPr lang="en-US" dirty="0"/>
              <a:t>Numerous Exchange Traded Funds (ETFs) track the performance of market indices.</a:t>
            </a:r>
          </a:p>
          <a:p>
            <a:pPr marL="342900" indent="-342900">
              <a:buFont typeface="Arial" pitchFamily="34" charset="0"/>
              <a:buChar char="•"/>
            </a:pPr>
            <a:r>
              <a:rPr lang="en-US" dirty="0"/>
              <a:t>Given the non-linear relation between different indices, artificial neural network model is a rational candidate for modeling the movement of indices.</a:t>
            </a:r>
          </a:p>
          <a:p>
            <a:pPr marL="342900" indent="-342900">
              <a:buFont typeface="Arial" pitchFamily="34" charset="0"/>
              <a:buChar char="•"/>
            </a:pPr>
            <a:r>
              <a:rPr lang="en-US" dirty="0"/>
              <a:t>This project intends to predict the monthly price level of the S&amp;P 500 index.</a:t>
            </a:r>
          </a:p>
        </p:txBody>
      </p:sp>
      <p:sp>
        <p:nvSpPr>
          <p:cNvPr id="4" name="Slide Number Placeholder 3"/>
          <p:cNvSpPr>
            <a:spLocks noGrp="1"/>
          </p:cNvSpPr>
          <p:nvPr>
            <p:ph type="sldNum" sz="quarter" idx="12"/>
          </p:nvPr>
        </p:nvSpPr>
        <p:spPr>
          <a:xfrm>
            <a:off x="8610600" y="6492875"/>
            <a:ext cx="1315721" cy="365125"/>
          </a:xfrm>
        </p:spPr>
        <p:txBody>
          <a:bodyPr/>
          <a:lstStyle/>
          <a:p>
            <a:fld id="{0915C0BC-9866-405C-8C88-9A72B0F4C089}" type="slidenum">
              <a:rPr lang="en-US" smtClean="0">
                <a:solidFill>
                  <a:schemeClr val="tx1"/>
                </a:solidFill>
              </a:rPr>
              <a:t>3</a:t>
            </a:fld>
            <a:endParaRPr lang="en-US">
              <a:solidFill>
                <a:schemeClr val="tx1"/>
              </a:solidFill>
            </a:endParaRPr>
          </a:p>
        </p:txBody>
      </p:sp>
    </p:spTree>
    <p:extLst>
      <p:ext uri="{BB962C8B-B14F-4D97-AF65-F5344CB8AC3E}">
        <p14:creationId xmlns:p14="http://schemas.microsoft.com/office/powerpoint/2010/main" val="356037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Slide Number Placeholder 2"/>
          <p:cNvSpPr>
            <a:spLocks noGrp="1"/>
          </p:cNvSpPr>
          <p:nvPr>
            <p:ph type="sldNum" sz="quarter" idx="12"/>
          </p:nvPr>
        </p:nvSpPr>
        <p:spPr>
          <a:xfrm>
            <a:off x="8610600" y="6492875"/>
            <a:ext cx="1315721" cy="365125"/>
          </a:xfrm>
        </p:spPr>
        <p:txBody>
          <a:bodyPr/>
          <a:lstStyle/>
          <a:p>
            <a:fld id="{0915C0BC-9866-405C-8C88-9A72B0F4C089}" type="slidenum">
              <a:rPr lang="en-US" smtClean="0">
                <a:solidFill>
                  <a:schemeClr val="tx1"/>
                </a:solidFill>
              </a:rPr>
              <a:t>4</a:t>
            </a:fld>
            <a:endParaRPr lang="en-US"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33973612"/>
              </p:ext>
            </p:extLst>
          </p:nvPr>
        </p:nvGraphicFramePr>
        <p:xfrm>
          <a:off x="457200" y="1752600"/>
          <a:ext cx="7620000" cy="4800600"/>
        </p:xfrm>
        <a:graphic>
          <a:graphicData uri="http://schemas.openxmlformats.org/drawingml/2006/table">
            <a:tbl>
              <a:tblPr firstRow="1" bandRow="1">
                <a:tableStyleId>{5C22544A-7EE6-4342-B048-85BDC9FD1C3A}</a:tableStyleId>
              </a:tblPr>
              <a:tblGrid>
                <a:gridCol w="7620000">
                  <a:extLst>
                    <a:ext uri="{9D8B030D-6E8A-4147-A177-3AD203B41FA5}">
                      <a16:colId xmlns:a16="http://schemas.microsoft.com/office/drawing/2014/main" val="20000"/>
                    </a:ext>
                  </a:extLst>
                </a:gridCol>
              </a:tblGrid>
              <a:tr h="370840">
                <a:tc>
                  <a:txBody>
                    <a:bodyPr/>
                    <a:lstStyle/>
                    <a:p>
                      <a:pPr marL="0" marR="0">
                        <a:spcBef>
                          <a:spcPts val="0"/>
                        </a:spcBef>
                        <a:spcAft>
                          <a:spcPts val="0"/>
                        </a:spcAft>
                      </a:pPr>
                      <a:r>
                        <a:rPr lang="en-US" sz="1600" dirty="0">
                          <a:solidFill>
                            <a:schemeClr val="tx1"/>
                          </a:solidFill>
                          <a:effectLst/>
                          <a:latin typeface="Times New Roman" pitchFamily="18" charset="0"/>
                          <a:ea typeface="宋体"/>
                          <a:cs typeface="Times New Roman" pitchFamily="18" charset="0"/>
                        </a:rPr>
                        <a:t>Input Data</a:t>
                      </a:r>
                    </a:p>
                  </a:txBody>
                  <a:tcPr marL="68580" marR="68580" marT="0" marB="0">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48360">
                <a:tc>
                  <a:txBody>
                    <a:bodyPr/>
                    <a:lstStyle/>
                    <a:p>
                      <a:pPr marL="0" marR="0">
                        <a:spcBef>
                          <a:spcPts val="0"/>
                        </a:spcBef>
                        <a:spcAft>
                          <a:spcPts val="0"/>
                        </a:spcAft>
                      </a:pPr>
                      <a:r>
                        <a:rPr lang="en-US" sz="1600" dirty="0">
                          <a:solidFill>
                            <a:schemeClr val="tx1"/>
                          </a:solidFill>
                          <a:effectLst/>
                          <a:latin typeface="Times New Roman" pitchFamily="18" charset="0"/>
                          <a:ea typeface="宋体"/>
                          <a:cs typeface="Times New Roman" pitchFamily="18" charset="0"/>
                        </a:rPr>
                        <a:t>CPI - Consumer Price Index which would be a good proxy of inflation of the country</a:t>
                      </a:r>
                    </a:p>
                    <a:p>
                      <a:pPr marL="0" marR="0">
                        <a:spcBef>
                          <a:spcPts val="0"/>
                        </a:spcBef>
                        <a:spcAft>
                          <a:spcPts val="0"/>
                        </a:spcAft>
                      </a:pPr>
                      <a:r>
                        <a:rPr lang="en-US" sz="1600" dirty="0">
                          <a:solidFill>
                            <a:schemeClr val="tx1"/>
                          </a:solidFill>
                          <a:effectLst/>
                          <a:latin typeface="Times New Roman" pitchFamily="18" charset="0"/>
                          <a:ea typeface="宋体"/>
                          <a:cs typeface="Times New Roman" pitchFamily="18" charset="0"/>
                        </a:rPr>
                        <a:t>IP - Industrial Production which could be considered as the proxy of the strength of the country’s economy</a:t>
                      </a:r>
                    </a:p>
                  </a:txBody>
                  <a:tcPr marL="68580" marR="68580" marT="0" marB="0">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marR="0">
                        <a:spcBef>
                          <a:spcPts val="0"/>
                        </a:spcBef>
                        <a:spcAft>
                          <a:spcPts val="0"/>
                        </a:spcAft>
                      </a:pPr>
                      <a:r>
                        <a:rPr lang="en-US" sz="1600" dirty="0">
                          <a:solidFill>
                            <a:schemeClr val="tx1"/>
                          </a:solidFill>
                          <a:effectLst/>
                          <a:latin typeface="Times New Roman" pitchFamily="18" charset="0"/>
                          <a:ea typeface="宋体"/>
                          <a:cs typeface="Times New Roman" pitchFamily="18" charset="0"/>
                        </a:rPr>
                        <a:t>GDP GHNG - Gross Domestic Production quarter of quarter change</a:t>
                      </a:r>
                    </a:p>
                    <a:p>
                      <a:pPr marL="0" marR="0">
                        <a:spcBef>
                          <a:spcPts val="0"/>
                        </a:spcBef>
                        <a:spcAft>
                          <a:spcPts val="0"/>
                        </a:spcAft>
                      </a:pPr>
                      <a:r>
                        <a:rPr lang="en-US" sz="1600" dirty="0">
                          <a:solidFill>
                            <a:schemeClr val="tx1"/>
                          </a:solidFill>
                          <a:effectLst/>
                          <a:latin typeface="Times New Roman" pitchFamily="18" charset="0"/>
                          <a:ea typeface="宋体"/>
                          <a:cs typeface="Times New Roman" pitchFamily="18" charset="0"/>
                        </a:rPr>
                        <a:t>GDP – Gross</a:t>
                      </a:r>
                      <a:r>
                        <a:rPr lang="en-US" sz="1600" baseline="0" dirty="0">
                          <a:solidFill>
                            <a:schemeClr val="tx1"/>
                          </a:solidFill>
                          <a:effectLst/>
                          <a:latin typeface="Times New Roman" pitchFamily="18" charset="0"/>
                          <a:ea typeface="宋体"/>
                          <a:cs typeface="Times New Roman" pitchFamily="18" charset="0"/>
                        </a:rPr>
                        <a:t> Domestic Pro</a:t>
                      </a:r>
                      <a:endParaRPr lang="en-US" sz="1600" dirty="0">
                        <a:solidFill>
                          <a:schemeClr val="tx1"/>
                        </a:solidFill>
                        <a:effectLst/>
                        <a:latin typeface="Times New Roman" pitchFamily="18" charset="0"/>
                        <a:ea typeface="宋体"/>
                        <a:cs typeface="Times New Roman" pitchFamily="18" charset="0"/>
                      </a:endParaRPr>
                    </a:p>
                  </a:txBody>
                  <a:tcPr marL="68580" marR="68580" marT="0" marB="0">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43560">
                <a:tc>
                  <a:txBody>
                    <a:bodyPr/>
                    <a:lstStyle/>
                    <a:p>
                      <a:pPr marL="0" marR="0">
                        <a:spcBef>
                          <a:spcPts val="0"/>
                        </a:spcBef>
                        <a:spcAft>
                          <a:spcPts val="0"/>
                        </a:spcAft>
                      </a:pPr>
                      <a:r>
                        <a:rPr lang="en-US" sz="1600" dirty="0">
                          <a:solidFill>
                            <a:schemeClr val="tx1"/>
                          </a:solidFill>
                          <a:effectLst/>
                          <a:latin typeface="Times New Roman" pitchFamily="18" charset="0"/>
                          <a:ea typeface="宋体"/>
                          <a:cs typeface="Times New Roman" pitchFamily="18" charset="0"/>
                        </a:rPr>
                        <a:t>CLI – Composite Leading Indicator published by Organization for Economic Co-operation and Development (OECD) as a proxy to the industrial growth level of a country</a:t>
                      </a:r>
                    </a:p>
                  </a:txBody>
                  <a:tcPr marL="68580" marR="68580" marT="0" marB="0">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marL="0" marR="0">
                        <a:spcBef>
                          <a:spcPts val="0"/>
                        </a:spcBef>
                        <a:spcAft>
                          <a:spcPts val="0"/>
                        </a:spcAft>
                      </a:pPr>
                      <a:r>
                        <a:rPr lang="en-US" sz="1600" dirty="0">
                          <a:solidFill>
                            <a:schemeClr val="tx1"/>
                          </a:solidFill>
                          <a:effectLst/>
                          <a:latin typeface="Times New Roman" pitchFamily="18" charset="0"/>
                          <a:ea typeface="宋体"/>
                          <a:cs typeface="Times New Roman" pitchFamily="18" charset="0"/>
                        </a:rPr>
                        <a:t>PMI – Purchasing Managers Index which is the confidence index to the manufacturing point of view</a:t>
                      </a:r>
                    </a:p>
                  </a:txBody>
                  <a:tcPr marL="68580" marR="68580" marT="0" marB="0">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marL="0" marR="0">
                        <a:spcBef>
                          <a:spcPts val="0"/>
                        </a:spcBef>
                        <a:spcAft>
                          <a:spcPts val="0"/>
                        </a:spcAft>
                      </a:pPr>
                      <a:r>
                        <a:rPr lang="en-US" sz="1600" dirty="0">
                          <a:solidFill>
                            <a:schemeClr val="tx1"/>
                          </a:solidFill>
                          <a:effectLst/>
                          <a:latin typeface="Times New Roman" pitchFamily="18" charset="0"/>
                          <a:ea typeface="宋体"/>
                          <a:cs typeface="Times New Roman" pitchFamily="18" charset="0"/>
                        </a:rPr>
                        <a:t>DAX –  </a:t>
                      </a:r>
                      <a:r>
                        <a:rPr lang="de-DE" sz="1600" dirty="0">
                          <a:solidFill>
                            <a:schemeClr val="tx1"/>
                          </a:solidFill>
                          <a:effectLst/>
                          <a:latin typeface="Times New Roman" pitchFamily="18" charset="0"/>
                          <a:ea typeface="宋体"/>
                          <a:cs typeface="Times New Roman" pitchFamily="18" charset="0"/>
                        </a:rPr>
                        <a:t>Deutsche Borse AG German Stock Index</a:t>
                      </a:r>
                      <a:endParaRPr lang="en-US" sz="1600" dirty="0">
                        <a:solidFill>
                          <a:schemeClr val="tx1"/>
                        </a:solidFill>
                        <a:effectLst/>
                        <a:latin typeface="Times New Roman" pitchFamily="18" charset="0"/>
                        <a:ea typeface="宋体"/>
                        <a:cs typeface="Times New Roman" pitchFamily="18" charset="0"/>
                      </a:endParaRPr>
                    </a:p>
                  </a:txBody>
                  <a:tcPr marL="68580" marR="68580" marT="0" marB="0">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marL="0" marR="0">
                        <a:spcBef>
                          <a:spcPts val="0"/>
                        </a:spcBef>
                        <a:spcAft>
                          <a:spcPts val="0"/>
                        </a:spcAft>
                      </a:pPr>
                      <a:r>
                        <a:rPr lang="en-US" sz="1600" dirty="0">
                          <a:solidFill>
                            <a:schemeClr val="tx1"/>
                          </a:solidFill>
                          <a:effectLst/>
                          <a:latin typeface="Times New Roman" pitchFamily="18" charset="0"/>
                          <a:ea typeface="宋体"/>
                          <a:cs typeface="Times New Roman" pitchFamily="18" charset="0"/>
                        </a:rPr>
                        <a:t>DOW</a:t>
                      </a:r>
                      <a:r>
                        <a:rPr lang="en-US" sz="1600" baseline="0" dirty="0">
                          <a:solidFill>
                            <a:schemeClr val="tx1"/>
                          </a:solidFill>
                          <a:effectLst/>
                          <a:latin typeface="Times New Roman" pitchFamily="18" charset="0"/>
                          <a:ea typeface="宋体"/>
                          <a:cs typeface="Times New Roman" pitchFamily="18" charset="0"/>
                        </a:rPr>
                        <a:t> - Dow Jones Industrial Average Index</a:t>
                      </a:r>
                      <a:endParaRPr lang="en-US" sz="1600" dirty="0">
                        <a:solidFill>
                          <a:schemeClr val="tx1"/>
                        </a:solidFill>
                        <a:effectLst/>
                        <a:latin typeface="Times New Roman" pitchFamily="18" charset="0"/>
                        <a:ea typeface="宋体"/>
                        <a:cs typeface="Times New Roman" pitchFamily="18" charset="0"/>
                      </a:endParaRPr>
                    </a:p>
                  </a:txBody>
                  <a:tcPr marL="68580" marR="68580" marT="0" marB="0">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r>
                        <a:rPr lang="en-US" sz="1600" dirty="0">
                          <a:latin typeface="Times New Roman" pitchFamily="18" charset="0"/>
                          <a:cs typeface="Times New Roman" pitchFamily="18" charset="0"/>
                        </a:rPr>
                        <a:t>SH</a:t>
                      </a:r>
                      <a:r>
                        <a:rPr lang="en-US" sz="1600" baseline="0" dirty="0">
                          <a:latin typeface="Times New Roman" pitchFamily="18" charset="0"/>
                          <a:cs typeface="Times New Roman" pitchFamily="18" charset="0"/>
                        </a:rPr>
                        <a:t> COMP - Shanghai Stock Exchange Composite Index</a:t>
                      </a:r>
                      <a:endParaRPr lang="en-US" sz="1600" dirty="0">
                        <a:latin typeface="Times New Roman" pitchFamily="18" charset="0"/>
                        <a:cs typeface="Times New Roman" pitchFamily="18" charset="0"/>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r>
                        <a:rPr lang="en-US" sz="1600" dirty="0">
                          <a:latin typeface="Times New Roman" pitchFamily="18" charset="0"/>
                          <a:cs typeface="Times New Roman" pitchFamily="18" charset="0"/>
                        </a:rPr>
                        <a:t>TPX - Tokyo Stock Exchange Tokyo Price Index</a:t>
                      </a: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a:txBody>
                    <a:bodyPr/>
                    <a:lstStyle/>
                    <a:p>
                      <a:r>
                        <a:rPr lang="en-US" sz="1600" dirty="0">
                          <a:solidFill>
                            <a:schemeClr val="tx1"/>
                          </a:solidFill>
                          <a:effectLst/>
                          <a:latin typeface="Times New Roman" pitchFamily="18" charset="0"/>
                          <a:ea typeface="宋体"/>
                          <a:cs typeface="Times New Roman" pitchFamily="18" charset="0"/>
                        </a:rPr>
                        <a:t>MA – Moving average of the index itself, which would also be a reasonable predictor of directional movement of the index</a:t>
                      </a:r>
                      <a:endParaRPr lang="en-US" sz="1600" dirty="0">
                        <a:latin typeface="Times New Roman" pitchFamily="18" charset="0"/>
                        <a:cs typeface="Times New Roman" pitchFamily="18"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827578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95319887"/>
              </p:ext>
            </p:extLst>
          </p:nvPr>
        </p:nvGraphicFramePr>
        <p:xfrm>
          <a:off x="457200" y="1752600"/>
          <a:ext cx="7620000" cy="949960"/>
        </p:xfrm>
        <a:graphic>
          <a:graphicData uri="http://schemas.openxmlformats.org/drawingml/2006/table">
            <a:tbl>
              <a:tblPr firstRow="1" bandRow="1">
                <a:tableStyleId>{5C22544A-7EE6-4342-B048-85BDC9FD1C3A}</a:tableStyleId>
              </a:tblPr>
              <a:tblGrid>
                <a:gridCol w="7620000">
                  <a:extLst>
                    <a:ext uri="{9D8B030D-6E8A-4147-A177-3AD203B41FA5}">
                      <a16:colId xmlns:a16="http://schemas.microsoft.com/office/drawing/2014/main" val="20000"/>
                    </a:ext>
                  </a:extLst>
                </a:gridCol>
              </a:tblGrid>
              <a:tr h="370840">
                <a:tc>
                  <a:txBody>
                    <a:bodyPr/>
                    <a:lstStyle/>
                    <a:p>
                      <a:r>
                        <a:rPr lang="en-US" sz="1600" dirty="0">
                          <a:solidFill>
                            <a:schemeClr val="tx1"/>
                          </a:solidFill>
                          <a:latin typeface="Times New Roman" pitchFamily="18" charset="0"/>
                          <a:cs typeface="Times New Roman" pitchFamily="18" charset="0"/>
                        </a:rPr>
                        <a:t>Output data</a:t>
                      </a:r>
                    </a:p>
                  </a:txBody>
                  <a:tcPr>
                    <a:noFill/>
                  </a:tcPr>
                </a:tc>
                <a:extLst>
                  <a:ext uri="{0D108BD9-81ED-4DB2-BD59-A6C34878D82A}">
                    <a16:rowId xmlns:a16="http://schemas.microsoft.com/office/drawing/2014/main" val="10000"/>
                  </a:ext>
                </a:extLst>
              </a:tr>
              <a:tr h="370840">
                <a:tc>
                  <a:txBody>
                    <a:bodyPr/>
                    <a:lstStyle/>
                    <a:p>
                      <a:r>
                        <a:rPr lang="en-US" sz="1600" dirty="0">
                          <a:solidFill>
                            <a:schemeClr val="tx1"/>
                          </a:solidFill>
                          <a:latin typeface="Times New Roman" pitchFamily="18" charset="0"/>
                          <a:cs typeface="Times New Roman" pitchFamily="18" charset="0"/>
                        </a:rPr>
                        <a:t>S&amp;P 500 Index  - Output</a:t>
                      </a:r>
                      <a:r>
                        <a:rPr lang="en-US" sz="1600" baseline="0" dirty="0">
                          <a:solidFill>
                            <a:schemeClr val="tx1"/>
                          </a:solidFill>
                          <a:latin typeface="Times New Roman" pitchFamily="18" charset="0"/>
                          <a:cs typeface="Times New Roman" pitchFamily="18" charset="0"/>
                        </a:rPr>
                        <a:t> of the model is the prediction of the price of Standard &amp; Poor 500 Index</a:t>
                      </a:r>
                      <a:endParaRPr lang="en-US" sz="1600" dirty="0">
                        <a:solidFill>
                          <a:schemeClr val="tx1"/>
                        </a:solidFill>
                        <a:latin typeface="Times New Roman" pitchFamily="18" charset="0"/>
                        <a:cs typeface="Times New Roman" pitchFamily="18" charset="0"/>
                      </a:endParaRPr>
                    </a:p>
                  </a:txBody>
                  <a:tcPr>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457200" y="2895600"/>
            <a:ext cx="3429000" cy="338554"/>
          </a:xfrm>
          <a:prstGeom prst="rect">
            <a:avLst/>
          </a:prstGeom>
          <a:noFill/>
        </p:spPr>
        <p:txBody>
          <a:bodyPr wrap="square" rtlCol="0">
            <a:spAutoFit/>
          </a:bodyPr>
          <a:lstStyle/>
          <a:p>
            <a:r>
              <a:rPr lang="en-US" sz="1600" b="1" dirty="0">
                <a:latin typeface="Times New Roman" pitchFamily="18" charset="0"/>
                <a:cs typeface="Times New Roman" pitchFamily="18" charset="0"/>
              </a:rPr>
              <a:t>Sample data ( Source: Bloomberg)</a:t>
            </a:r>
          </a:p>
        </p:txBody>
      </p:sp>
      <p:sp>
        <p:nvSpPr>
          <p:cNvPr id="9" name="TextBox 8"/>
          <p:cNvSpPr txBox="1"/>
          <p:nvPr/>
        </p:nvSpPr>
        <p:spPr>
          <a:xfrm>
            <a:off x="535675" y="5362334"/>
            <a:ext cx="7315200" cy="1077218"/>
          </a:xfrm>
          <a:prstGeom prst="rect">
            <a:avLst/>
          </a:prstGeom>
          <a:noFill/>
        </p:spPr>
        <p:txBody>
          <a:bodyPr wrap="square" rtlCol="0">
            <a:spAutoFit/>
          </a:bodyPr>
          <a:lstStyle/>
          <a:p>
            <a:r>
              <a:rPr lang="en-US" sz="1600" dirty="0">
                <a:latin typeface="Times New Roman" pitchFamily="18" charset="0"/>
                <a:cs typeface="Times New Roman" pitchFamily="18" charset="0"/>
              </a:rPr>
              <a:t>Monthly data from 2000/1/31-2012/9/30 are downloaded as input data for the model. There are 153 data points for each single input data. Considering the validity of model, all the input data will be lagged 1 month in training, which means the data of month </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 will be used to forecast the price of S&amp;P 500 in month i+1.</a:t>
            </a:r>
          </a:p>
        </p:txBody>
      </p:sp>
      <p:sp>
        <p:nvSpPr>
          <p:cNvPr id="3" name="Slide Number Placeholder 2"/>
          <p:cNvSpPr>
            <a:spLocks noGrp="1"/>
          </p:cNvSpPr>
          <p:nvPr>
            <p:ph type="sldNum" sz="quarter" idx="12"/>
          </p:nvPr>
        </p:nvSpPr>
        <p:spPr>
          <a:xfrm>
            <a:off x="8610600" y="6492875"/>
            <a:ext cx="1315721" cy="365125"/>
          </a:xfrm>
        </p:spPr>
        <p:txBody>
          <a:bodyPr/>
          <a:lstStyle/>
          <a:p>
            <a:fld id="{0915C0BC-9866-405C-8C88-9A72B0F4C089}" type="slidenum">
              <a:rPr lang="en-US" smtClean="0">
                <a:solidFill>
                  <a:schemeClr val="tx1"/>
                </a:solidFill>
              </a:rPr>
              <a:t>5</a:t>
            </a:fld>
            <a:endParaRPr lang="en-US">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274694437"/>
              </p:ext>
            </p:extLst>
          </p:nvPr>
        </p:nvGraphicFramePr>
        <p:xfrm>
          <a:off x="533400" y="3321509"/>
          <a:ext cx="7772399" cy="1795671"/>
        </p:xfrm>
        <a:graphic>
          <a:graphicData uri="http://schemas.openxmlformats.org/drawingml/2006/table">
            <a:tbl>
              <a:tblPr firstRow="1" bandRow="1">
                <a:tableStyleId>{5C22544A-7EE6-4342-B048-85BDC9FD1C3A}</a:tableStyleId>
              </a:tblPr>
              <a:tblGrid>
                <a:gridCol w="700217">
                  <a:extLst>
                    <a:ext uri="{9D8B030D-6E8A-4147-A177-3AD203B41FA5}">
                      <a16:colId xmlns:a16="http://schemas.microsoft.com/office/drawing/2014/main" val="20000"/>
                    </a:ext>
                  </a:extLst>
                </a:gridCol>
                <a:gridCol w="490152">
                  <a:extLst>
                    <a:ext uri="{9D8B030D-6E8A-4147-A177-3AD203B41FA5}">
                      <a16:colId xmlns:a16="http://schemas.microsoft.com/office/drawing/2014/main" val="20001"/>
                    </a:ext>
                  </a:extLst>
                </a:gridCol>
                <a:gridCol w="597284">
                  <a:extLst>
                    <a:ext uri="{9D8B030D-6E8A-4147-A177-3AD203B41FA5}">
                      <a16:colId xmlns:a16="http://schemas.microsoft.com/office/drawing/2014/main" val="20002"/>
                    </a:ext>
                  </a:extLst>
                </a:gridCol>
                <a:gridCol w="854964">
                  <a:extLst>
                    <a:ext uri="{9D8B030D-6E8A-4147-A177-3AD203B41FA5}">
                      <a16:colId xmlns:a16="http://schemas.microsoft.com/office/drawing/2014/main" val="20003"/>
                    </a:ext>
                  </a:extLst>
                </a:gridCol>
                <a:gridCol w="747839">
                  <a:extLst>
                    <a:ext uri="{9D8B030D-6E8A-4147-A177-3AD203B41FA5}">
                      <a16:colId xmlns:a16="http://schemas.microsoft.com/office/drawing/2014/main" val="20004"/>
                    </a:ext>
                  </a:extLst>
                </a:gridCol>
                <a:gridCol w="613034">
                  <a:extLst>
                    <a:ext uri="{9D8B030D-6E8A-4147-A177-3AD203B41FA5}">
                      <a16:colId xmlns:a16="http://schemas.microsoft.com/office/drawing/2014/main" val="20005"/>
                    </a:ext>
                  </a:extLst>
                </a:gridCol>
                <a:gridCol w="613034">
                  <a:extLst>
                    <a:ext uri="{9D8B030D-6E8A-4147-A177-3AD203B41FA5}">
                      <a16:colId xmlns:a16="http://schemas.microsoft.com/office/drawing/2014/main" val="20006"/>
                    </a:ext>
                  </a:extLst>
                </a:gridCol>
                <a:gridCol w="613034">
                  <a:extLst>
                    <a:ext uri="{9D8B030D-6E8A-4147-A177-3AD203B41FA5}">
                      <a16:colId xmlns:a16="http://schemas.microsoft.com/office/drawing/2014/main" val="20007"/>
                    </a:ext>
                  </a:extLst>
                </a:gridCol>
                <a:gridCol w="613034">
                  <a:extLst>
                    <a:ext uri="{9D8B030D-6E8A-4147-A177-3AD203B41FA5}">
                      <a16:colId xmlns:a16="http://schemas.microsoft.com/office/drawing/2014/main" val="20008"/>
                    </a:ext>
                  </a:extLst>
                </a:gridCol>
                <a:gridCol w="710608">
                  <a:extLst>
                    <a:ext uri="{9D8B030D-6E8A-4147-A177-3AD203B41FA5}">
                      <a16:colId xmlns:a16="http://schemas.microsoft.com/office/drawing/2014/main" val="20009"/>
                    </a:ext>
                  </a:extLst>
                </a:gridCol>
                <a:gridCol w="515460">
                  <a:extLst>
                    <a:ext uri="{9D8B030D-6E8A-4147-A177-3AD203B41FA5}">
                      <a16:colId xmlns:a16="http://schemas.microsoft.com/office/drawing/2014/main" val="20010"/>
                    </a:ext>
                  </a:extLst>
                </a:gridCol>
                <a:gridCol w="703739">
                  <a:extLst>
                    <a:ext uri="{9D8B030D-6E8A-4147-A177-3AD203B41FA5}">
                      <a16:colId xmlns:a16="http://schemas.microsoft.com/office/drawing/2014/main" val="20011"/>
                    </a:ext>
                  </a:extLst>
                </a:gridCol>
              </a:tblGrid>
              <a:tr h="249583">
                <a:tc>
                  <a:txBody>
                    <a:bodyPr/>
                    <a:lstStyle/>
                    <a:p>
                      <a:pPr algn="ctr" fontAlgn="b"/>
                      <a:r>
                        <a:rPr lang="en-US" sz="1000" u="none" strike="noStrike" dirty="0">
                          <a:solidFill>
                            <a:schemeClr val="tx1"/>
                          </a:solidFill>
                          <a:effectLst/>
                        </a:rPr>
                        <a:t> </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CPI</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IP</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GDP CHNG</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GDP</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CLI</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PMI</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DAX</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DOW </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SH COMP</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TPX</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u="none" strike="noStrike" dirty="0">
                          <a:solidFill>
                            <a:schemeClr val="tx1"/>
                          </a:solidFill>
                          <a:effectLst/>
                        </a:rPr>
                        <a:t>MA</a:t>
                      </a:r>
                      <a:endParaRPr lang="en-US" sz="1000" b="1"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3261">
                <a:tc>
                  <a:txBody>
                    <a:bodyPr/>
                    <a:lstStyle/>
                    <a:p>
                      <a:pPr algn="ctr" rtl="0" fontAlgn="b"/>
                      <a:r>
                        <a:rPr lang="en-US" sz="1000" u="none" strike="noStrike">
                          <a:solidFill>
                            <a:schemeClr val="tx1"/>
                          </a:solidFill>
                          <a:effectLst/>
                        </a:rPr>
                        <a:t>1/31/2000</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0.3</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91.3003</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1.1</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6.1</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0.001976</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56.7</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6835.6</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10940.54</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1534.997</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1707.96</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u="none" strike="noStrike">
                          <a:solidFill>
                            <a:schemeClr val="tx1"/>
                          </a:solidFill>
                          <a:effectLst/>
                        </a:rPr>
                        <a:t>1439.14333</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93261">
                <a:tc>
                  <a:txBody>
                    <a:bodyPr/>
                    <a:lstStyle/>
                    <a:p>
                      <a:pPr algn="ctr" rtl="0" fontAlgn="b"/>
                      <a:r>
                        <a:rPr lang="en-US" sz="1000" u="none" strike="noStrike">
                          <a:solidFill>
                            <a:schemeClr val="tx1"/>
                          </a:solidFill>
                          <a:effectLst/>
                        </a:rPr>
                        <a:t>2/29/2000</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0.6</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91.6338</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1.1</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6.1</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0.002392</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55.8</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7644.55</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10128.31</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1714.578</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1718.94</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u="none" strike="noStrike">
                          <a:solidFill>
                            <a:schemeClr val="tx1"/>
                          </a:solidFill>
                          <a:effectLst/>
                        </a:rPr>
                        <a:t>1457.20333</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93261">
                <a:tc>
                  <a:txBody>
                    <a:bodyPr/>
                    <a:lstStyle/>
                    <a:p>
                      <a:pPr algn="ctr" rtl="0" fontAlgn="b"/>
                      <a:r>
                        <a:rPr lang="en-US" sz="1000" u="none" strike="noStrike">
                          <a:solidFill>
                            <a:schemeClr val="tx1"/>
                          </a:solidFill>
                          <a:effectLst/>
                        </a:rPr>
                        <a:t>3/31/2000</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0.7</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92.001</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1.1</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6.1</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0.001988</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54.9</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7599.39</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10921.93</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1800.225</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1705.94</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u="none" strike="noStrike">
                          <a:solidFill>
                            <a:schemeClr val="tx1"/>
                          </a:solidFill>
                          <a:effectLst/>
                        </a:rPr>
                        <a:t>1442.54333</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93261">
                <a:tc>
                  <a:txBody>
                    <a:bodyPr/>
                    <a:lstStyle/>
                    <a:p>
                      <a:pPr algn="ctr" rtl="0" fontAlgn="b"/>
                      <a:r>
                        <a:rPr lang="en-US" sz="1000" u="none" strike="noStrike">
                          <a:solidFill>
                            <a:schemeClr val="tx1"/>
                          </a:solidFill>
                          <a:effectLst/>
                        </a:rPr>
                        <a:t>4/30/2000</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92.5724</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8</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7.5</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0.001722</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54.7</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7414.68</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10733.92</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1836.321</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1648.87</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u="none" strike="noStrike">
                          <a:solidFill>
                            <a:schemeClr val="tx1"/>
                          </a:solidFill>
                          <a:effectLst/>
                        </a:rPr>
                        <a:t>1435.34333</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93261">
                <a:tc>
                  <a:txBody>
                    <a:bodyPr/>
                    <a:lstStyle/>
                    <a:p>
                      <a:pPr algn="ctr" rtl="0" fontAlgn="b"/>
                      <a:r>
                        <a:rPr lang="en-US" sz="1000" u="none" strike="noStrike">
                          <a:solidFill>
                            <a:schemeClr val="tx1"/>
                          </a:solidFill>
                          <a:effectLst/>
                        </a:rPr>
                        <a:t>5/31/2000</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0.1</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92.7012</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8</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7.5</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0.00136</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53.2</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7109.67</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10522.34</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1894.554</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1522.84</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u="none" strike="noStrike">
                          <a:solidFill>
                            <a:schemeClr val="tx1"/>
                          </a:solidFill>
                          <a:effectLst/>
                        </a:rPr>
                        <a:t>1467.70333</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93261">
                <a:tc>
                  <a:txBody>
                    <a:bodyPr/>
                    <a:lstStyle/>
                    <a:p>
                      <a:pPr algn="ctr" rtl="0" fontAlgn="b"/>
                      <a:r>
                        <a:rPr lang="en-US" sz="1000" u="none" strike="noStrike">
                          <a:solidFill>
                            <a:schemeClr val="tx1"/>
                          </a:solidFill>
                          <a:effectLst/>
                        </a:rPr>
                        <a:t>6/30/2000</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0.4</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92.7786</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8</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7.5</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0.001003</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51.4</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6898.21</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10447.9</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1928.106</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1591.6</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u="none" strike="noStrike">
                          <a:solidFill>
                            <a:schemeClr val="tx1"/>
                          </a:solidFill>
                          <a:effectLst/>
                        </a:rPr>
                        <a:t>1461.67333</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93261">
                <a:tc>
                  <a:txBody>
                    <a:bodyPr/>
                    <a:lstStyle/>
                    <a:p>
                      <a:pPr algn="ctr" rtl="0" fontAlgn="b"/>
                      <a:r>
                        <a:rPr lang="en-US" sz="1000" u="none" strike="noStrike">
                          <a:solidFill>
                            <a:schemeClr val="tx1"/>
                          </a:solidFill>
                          <a:effectLst/>
                        </a:rPr>
                        <a:t>7/31/2000</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0.2</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92.5586</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0.3</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6.5</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0.000523</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52.5</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7190.37</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10521.98</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2023.539</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1453.15</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u="none" strike="noStrike">
                          <a:solidFill>
                            <a:schemeClr val="tx1"/>
                          </a:solidFill>
                          <a:effectLst/>
                        </a:rPr>
                        <a:t>1461.19667</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93261">
                <a:tc>
                  <a:txBody>
                    <a:bodyPr/>
                    <a:lstStyle/>
                    <a:p>
                      <a:pPr algn="ctr" rtl="0" fontAlgn="b"/>
                      <a:r>
                        <a:rPr lang="en-US" sz="1000" u="none" strike="noStrike">
                          <a:solidFill>
                            <a:schemeClr val="tx1"/>
                          </a:solidFill>
                          <a:effectLst/>
                        </a:rPr>
                        <a:t>8/31/2000</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92.3195</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0.3</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6.5</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0.000116</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49.9</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7216.45</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a:solidFill>
                            <a:schemeClr val="tx1"/>
                          </a:solidFill>
                          <a:effectLst/>
                        </a:rPr>
                        <a:t>11215.1</a:t>
                      </a:r>
                      <a:endParaRPr lang="en-US" sz="1000" b="0" i="0" u="none" strike="noStrike">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2021.199</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US" sz="1000" u="none" strike="noStrike" dirty="0">
                          <a:solidFill>
                            <a:schemeClr val="tx1"/>
                          </a:solidFill>
                          <a:effectLst/>
                        </a:rPr>
                        <a:t>1511.44</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000" u="none" strike="noStrike" dirty="0">
                          <a:solidFill>
                            <a:schemeClr val="tx1"/>
                          </a:solidFill>
                          <a:effectLst/>
                        </a:rPr>
                        <a:t>1393.62</a:t>
                      </a:r>
                      <a:endParaRPr lang="en-US" sz="1000" b="0" i="0" u="none" strike="noStrike" dirty="0">
                        <a:solidFill>
                          <a:schemeClr val="tx1"/>
                        </a:solidFill>
                        <a:effectLst/>
                        <a:latin typeface="Calibri"/>
                      </a:endParaRPr>
                    </a:p>
                  </a:txBody>
                  <a:tcPr marL="9203" marR="9203" marT="920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8672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42900" indent="-342900">
                  <a:buFont typeface="Arial" pitchFamily="34" charset="0"/>
                  <a:buChar char="•"/>
                </a:pPr>
                <a:r>
                  <a:rPr lang="en-US" dirty="0"/>
                  <a:t>Considering the validity of the prediction, all the input data would be lagged for 1 month so that it will be available when needed to predict the price level of next month.</a:t>
                </a:r>
              </a:p>
              <a:p>
                <a:pPr marL="342900" indent="-342900">
                  <a:buFont typeface="Arial" pitchFamily="34" charset="0"/>
                  <a:buChar char="•"/>
                </a:pPr>
                <a:r>
                  <a:rPr lang="en-US" dirty="0"/>
                  <a:t>The data set is normalized before being put into the ANN model, the normalization is achieved by min-max normalization defined as</a:t>
                </a:r>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a:rPr>
                            <m:t>𝑋</m:t>
                          </m:r>
                        </m:e>
                        <m:sup>
                          <m:r>
                            <a:rPr lang="en-US" i="1">
                              <a:latin typeface="Cambria Math"/>
                            </a:rPr>
                            <m:t>∗</m:t>
                          </m:r>
                        </m:sup>
                      </m:sSup>
                      <m:r>
                        <a:rPr lang="en-US" i="1">
                          <a:latin typeface="Cambria Math"/>
                        </a:rPr>
                        <m:t>=</m:t>
                      </m:r>
                      <m:f>
                        <m:fPr>
                          <m:ctrlPr>
                            <a:rPr lang="en-US" i="1">
                              <a:latin typeface="Cambria Math" panose="02040503050406030204" pitchFamily="18" charset="0"/>
                            </a:rPr>
                          </m:ctrlPr>
                        </m:fPr>
                        <m:num>
                          <m:r>
                            <a:rPr lang="en-US" i="1">
                              <a:latin typeface="Cambria Math"/>
                            </a:rPr>
                            <m:t>𝑋</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min</m:t>
                              </m:r>
                            </m:fName>
                            <m:e>
                              <m:d>
                                <m:dPr>
                                  <m:ctrlPr>
                                    <a:rPr lang="en-US" i="1">
                                      <a:latin typeface="Cambria Math" panose="02040503050406030204" pitchFamily="18" charset="0"/>
                                    </a:rPr>
                                  </m:ctrlPr>
                                </m:dPr>
                                <m:e>
                                  <m:r>
                                    <a:rPr lang="en-US" i="1">
                                      <a:latin typeface="Cambria Math"/>
                                    </a:rPr>
                                    <m:t>𝑋</m:t>
                                  </m:r>
                                </m:e>
                              </m:d>
                            </m:e>
                          </m:func>
                        </m:num>
                        <m:den>
                          <m:r>
                            <a:rPr lang="en-US" i="1">
                              <a:latin typeface="Cambria Math"/>
                            </a:rPr>
                            <m:t>𝑟𝑎𝑛𝑔𝑒</m:t>
                          </m:r>
                          <m:d>
                            <m:dPr>
                              <m:ctrlPr>
                                <a:rPr lang="en-US" i="1">
                                  <a:latin typeface="Cambria Math" panose="02040503050406030204" pitchFamily="18" charset="0"/>
                                </a:rPr>
                              </m:ctrlPr>
                            </m:dPr>
                            <m:e>
                              <m:r>
                                <a:rPr lang="en-US" i="1">
                                  <a:latin typeface="Cambria Math"/>
                                </a:rPr>
                                <m:t>𝑋</m:t>
                              </m:r>
                            </m:e>
                          </m:d>
                        </m:den>
                      </m:f>
                      <m:r>
                        <a:rPr lang="en-US" i="1">
                          <a:latin typeface="Cambria Math"/>
                        </a:rPr>
                        <m:t>=</m:t>
                      </m:r>
                      <m:f>
                        <m:fPr>
                          <m:ctrlPr>
                            <a:rPr lang="en-US" i="1">
                              <a:latin typeface="Cambria Math" panose="02040503050406030204" pitchFamily="18" charset="0"/>
                            </a:rPr>
                          </m:ctrlPr>
                        </m:fPr>
                        <m:num>
                          <m:r>
                            <a:rPr lang="en-US" i="1">
                              <a:latin typeface="Cambria Math"/>
                            </a:rPr>
                            <m:t>𝑋</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min</m:t>
                              </m:r>
                            </m:fName>
                            <m:e>
                              <m:d>
                                <m:dPr>
                                  <m:ctrlPr>
                                    <a:rPr lang="en-US" i="1">
                                      <a:latin typeface="Cambria Math" panose="02040503050406030204" pitchFamily="18" charset="0"/>
                                    </a:rPr>
                                  </m:ctrlPr>
                                </m:dPr>
                                <m:e>
                                  <m:r>
                                    <a:rPr lang="en-US" i="1">
                                      <a:latin typeface="Cambria Math"/>
                                    </a:rPr>
                                    <m:t>𝑋</m:t>
                                  </m:r>
                                </m:e>
                              </m:d>
                            </m:e>
                          </m:func>
                        </m:num>
                        <m:den>
                          <m:func>
                            <m:funcPr>
                              <m:ctrlPr>
                                <a:rPr lang="en-US" i="1">
                                  <a:latin typeface="Cambria Math" panose="02040503050406030204" pitchFamily="18" charset="0"/>
                                </a:rPr>
                              </m:ctrlPr>
                            </m:funcPr>
                            <m:fName>
                              <m:r>
                                <m:rPr>
                                  <m:sty m:val="p"/>
                                </m:rPr>
                                <a:rPr lang="en-US">
                                  <a:latin typeface="Cambria Math"/>
                                </a:rPr>
                                <m:t>max</m:t>
                              </m:r>
                            </m:fName>
                            <m:e>
                              <m:d>
                                <m:dPr>
                                  <m:ctrlPr>
                                    <a:rPr lang="en-US" i="1">
                                      <a:latin typeface="Cambria Math" panose="02040503050406030204" pitchFamily="18" charset="0"/>
                                    </a:rPr>
                                  </m:ctrlPr>
                                </m:dPr>
                                <m:e>
                                  <m:r>
                                    <a:rPr lang="en-US" i="1">
                                      <a:latin typeface="Cambria Math"/>
                                    </a:rPr>
                                    <m:t>𝑋</m:t>
                                  </m:r>
                                </m:e>
                              </m:d>
                            </m:e>
                          </m:func>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min</m:t>
                              </m:r>
                            </m:fName>
                            <m:e>
                              <m:d>
                                <m:dPr>
                                  <m:ctrlPr>
                                    <a:rPr lang="en-US" i="1">
                                      <a:latin typeface="Cambria Math" panose="02040503050406030204" pitchFamily="18" charset="0"/>
                                    </a:rPr>
                                  </m:ctrlPr>
                                </m:dPr>
                                <m:e>
                                  <m:r>
                                    <a:rPr lang="en-US" i="1">
                                      <a:latin typeface="Cambria Math"/>
                                    </a:rPr>
                                    <m:t>𝑋</m:t>
                                  </m:r>
                                </m:e>
                              </m:d>
                            </m:e>
                          </m:func>
                        </m:den>
                      </m:f>
                    </m:oMath>
                  </m:oMathPara>
                </a14:m>
                <a:endParaRPr lang="en-US" dirty="0"/>
              </a:p>
              <a:p>
                <a:pPr marL="342900" indent="-342900">
                  <a:buFont typeface="Arial" pitchFamily="34" charset="0"/>
                  <a:buChar char="•"/>
                </a:pPr>
                <a:r>
                  <a:rPr lang="en-US" dirty="0"/>
                  <a:t>70% of the data (107 data points) is divided into the training set, while 15% (23 data points) of the data is divided as validation set, the rest 15% (23 data points) is the testing set.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40" t="-558" r="-16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610600" y="6492875"/>
            <a:ext cx="1315721" cy="365125"/>
          </a:xfrm>
        </p:spPr>
        <p:txBody>
          <a:bodyPr/>
          <a:lstStyle/>
          <a:p>
            <a:fld id="{0915C0BC-9866-405C-8C88-9A72B0F4C089}" type="slidenum">
              <a:rPr lang="en-US" smtClean="0">
                <a:solidFill>
                  <a:schemeClr val="tx1"/>
                </a:solidFill>
              </a:rPr>
              <a:t>6</a:t>
            </a:fld>
            <a:endParaRPr lang="en-US" dirty="0">
              <a:solidFill>
                <a:schemeClr val="tx1"/>
              </a:solidFill>
            </a:endParaRPr>
          </a:p>
        </p:txBody>
      </p:sp>
    </p:spTree>
    <p:extLst>
      <p:ext uri="{BB962C8B-B14F-4D97-AF65-F5344CB8AC3E}">
        <p14:creationId xmlns:p14="http://schemas.microsoft.com/office/powerpoint/2010/main" val="3528681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 Model</a:t>
            </a:r>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5118" y="2362200"/>
            <a:ext cx="7558557" cy="3352800"/>
          </a:xfrm>
          <a:prstGeom prst="rect">
            <a:avLst/>
          </a:prstGeom>
          <a:noFill/>
        </p:spPr>
      </p:pic>
      <p:sp>
        <p:nvSpPr>
          <p:cNvPr id="5" name="Slide Number Placeholder 4"/>
          <p:cNvSpPr>
            <a:spLocks noGrp="1"/>
          </p:cNvSpPr>
          <p:nvPr>
            <p:ph type="sldNum" sz="quarter" idx="12"/>
          </p:nvPr>
        </p:nvSpPr>
        <p:spPr>
          <a:xfrm>
            <a:off x="8610600" y="6492875"/>
            <a:ext cx="1315721" cy="365125"/>
          </a:xfrm>
        </p:spPr>
        <p:txBody>
          <a:bodyPr/>
          <a:lstStyle/>
          <a:p>
            <a:fld id="{0915C0BC-9866-405C-8C88-9A72B0F4C089}" type="slidenum">
              <a:rPr lang="en-US" smtClean="0">
                <a:solidFill>
                  <a:schemeClr val="tx1"/>
                </a:solidFill>
              </a:rPr>
              <a:t>7</a:t>
            </a:fld>
            <a:endParaRPr lang="en-US" dirty="0">
              <a:solidFill>
                <a:schemeClr val="tx1"/>
              </a:solidFill>
            </a:endParaRPr>
          </a:p>
        </p:txBody>
      </p:sp>
    </p:spTree>
    <p:extLst>
      <p:ext uri="{BB962C8B-B14F-4D97-AF65-F5344CB8AC3E}">
        <p14:creationId xmlns:p14="http://schemas.microsoft.com/office/powerpoint/2010/main" val="5604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52600"/>
                <a:ext cx="7772400" cy="4800600"/>
              </a:xfrm>
            </p:spPr>
            <p:txBody>
              <a:bodyPr>
                <a:normAutofit/>
              </a:bodyPr>
              <a:lstStyle/>
              <a:p>
                <a:pPr marL="342900" indent="-342900">
                  <a:buFont typeface="Arial" pitchFamily="34" charset="0"/>
                  <a:buChar char="•"/>
                </a:pPr>
                <a:r>
                  <a:rPr lang="en-US" dirty="0"/>
                  <a:t>For simplicity, ANN model with 1 hidden layer is chosen.</a:t>
                </a:r>
              </a:p>
              <a:p>
                <a:pPr marL="342900" indent="-342900">
                  <a:buFont typeface="Arial" pitchFamily="34" charset="0"/>
                  <a:buChar char="•"/>
                </a:pPr>
                <a:r>
                  <a:rPr lang="en-US" dirty="0"/>
                  <a:t>The number of hidden nodes is determined by</a:t>
                </a:r>
              </a:p>
              <a:p>
                <a:pPr/>
                <a14:m>
                  <m:oMathPara xmlns:m="http://schemas.openxmlformats.org/officeDocument/2006/math">
                    <m:oMathParaPr>
                      <m:jc m:val="centerGroup"/>
                    </m:oMathParaPr>
                    <m:oMath xmlns:m="http://schemas.openxmlformats.org/officeDocument/2006/math">
                      <m:r>
                        <m:rPr>
                          <m:sty m:val="p"/>
                        </m:rPr>
                        <a:rPr lang="en-US">
                          <a:latin typeface="Cambria Math"/>
                        </a:rPr>
                        <m:t>Hidden</m:t>
                      </m:r>
                      <m:r>
                        <a:rPr lang="en-US">
                          <a:latin typeface="Cambria Math"/>
                        </a:rPr>
                        <m:t> </m:t>
                      </m:r>
                      <m:r>
                        <m:rPr>
                          <m:sty m:val="p"/>
                        </m:rPr>
                        <a:rPr lang="en-US">
                          <a:latin typeface="Cambria Math"/>
                        </a:rPr>
                        <m:t>Nodes</m:t>
                      </m:r>
                      <m:r>
                        <a:rPr lang="en-US">
                          <a:latin typeface="Cambria Math"/>
                        </a:rPr>
                        <m:t>=</m:t>
                      </m:r>
                      <m:rad>
                        <m:radPr>
                          <m:degHide m:val="on"/>
                          <m:ctrlPr>
                            <a:rPr lang="en-US" i="1">
                              <a:latin typeface="Cambria Math" panose="02040503050406030204" pitchFamily="18" charset="0"/>
                            </a:rPr>
                          </m:ctrlPr>
                        </m:radPr>
                        <m:deg/>
                        <m:e>
                          <m:r>
                            <a:rPr lang="en-US" i="1">
                              <a:latin typeface="Cambria Math"/>
                            </a:rPr>
                            <m:t>𝐼𝑛𝑝𝑢𝑡</m:t>
                          </m:r>
                          <m:r>
                            <a:rPr lang="en-US" i="1">
                              <a:latin typeface="Cambria Math"/>
                            </a:rPr>
                            <m:t>∗</m:t>
                          </m:r>
                          <m:r>
                            <a:rPr lang="en-US" i="1">
                              <a:latin typeface="Cambria Math"/>
                            </a:rPr>
                            <m:t>𝑂𝑢𝑡𝑝𝑢𝑡</m:t>
                          </m:r>
                        </m:e>
                      </m:rad>
                    </m:oMath>
                  </m:oMathPara>
                </a14:m>
                <a:endParaRPr lang="en-US" dirty="0"/>
              </a:p>
              <a:p>
                <a:pPr marL="274320" lvl="1" indent="0">
                  <a:buNone/>
                </a:pPr>
                <a:r>
                  <a:rPr lang="en-US" b="1" dirty="0"/>
                  <a:t>  Which is discussed in </a:t>
                </a:r>
                <a:r>
                  <a:rPr lang="en-US" b="1" dirty="0" err="1"/>
                  <a:t>Panahian</a:t>
                </a:r>
                <a:r>
                  <a:rPr lang="en-US" b="1" dirty="0"/>
                  <a:t> (2011). In the case of this    research, 4 hidden nodes are used according to the number of input and output data. </a:t>
                </a:r>
              </a:p>
              <a:p>
                <a:pPr marL="342900" indent="-342900">
                  <a:buFont typeface="Arial" pitchFamily="34" charset="0"/>
                  <a:buChar char="•"/>
                </a:pPr>
                <a:r>
                  <a:rPr lang="en-US" dirty="0"/>
                  <a:t>Model output is then evaluated by using goodness of fit measure defined as</a:t>
                </a:r>
              </a:p>
              <a:p>
                <a:pPr/>
                <a14:m>
                  <m:oMathPara xmlns:m="http://schemas.openxmlformats.org/officeDocument/2006/math">
                    <m:oMathParaPr>
                      <m:jc m:val="centerGroup"/>
                    </m:oMathParaPr>
                    <m:oMath xmlns:m="http://schemas.openxmlformats.org/officeDocument/2006/math">
                      <m:r>
                        <m:rPr>
                          <m:sty m:val="p"/>
                        </m:rPr>
                        <a:rPr lang="en-US">
                          <a:latin typeface="Cambria Math"/>
                        </a:rPr>
                        <m:t>GOODNESS</m:t>
                      </m:r>
                      <m:r>
                        <a:rPr lang="en-US">
                          <a:latin typeface="Cambria Math"/>
                        </a:rPr>
                        <m:t> </m:t>
                      </m:r>
                      <m:r>
                        <m:rPr>
                          <m:sty m:val="p"/>
                        </m:rPr>
                        <a:rPr lang="en-US">
                          <a:latin typeface="Cambria Math"/>
                        </a:rPr>
                        <m:t>OF</m:t>
                      </m:r>
                      <m:r>
                        <a:rPr lang="en-US">
                          <a:latin typeface="Cambria Math"/>
                        </a:rPr>
                        <m:t> </m:t>
                      </m:r>
                      <m:r>
                        <m:rPr>
                          <m:sty m:val="p"/>
                        </m:rPr>
                        <a:rPr lang="en-US">
                          <a:latin typeface="Cambria Math"/>
                        </a:rPr>
                        <m:t>FIT</m:t>
                      </m:r>
                      <m:r>
                        <a:rPr lang="en-US">
                          <a:latin typeface="Cambria Math"/>
                        </a:rPr>
                        <m:t>=1</m:t>
                      </m:r>
                      <m:r>
                        <a:rPr lang="en-US" i="1">
                          <a:latin typeface="Cambria Math"/>
                        </a:rPr>
                        <m:t>−</m:t>
                      </m:r>
                      <m:f>
                        <m:fPr>
                          <m:ctrlPr>
                            <a:rPr lang="en-US" i="1" smtClean="0">
                              <a:latin typeface="Cambria Math" panose="02040503050406030204" pitchFamily="18" charset="0"/>
                            </a:rPr>
                          </m:ctrlPr>
                        </m:fPr>
                        <m:num>
                          <m:nary>
                            <m:naryPr>
                              <m:chr m:val="∑"/>
                              <m:ctrlPr>
                                <a:rPr lang="en-US" i="1" smtClean="0">
                                  <a:latin typeface="Cambria Math" panose="02040503050406030204" pitchFamily="18" charset="0"/>
                                </a:rPr>
                              </m:ctrlPr>
                            </m:naryPr>
                            <m:sub>
                              <m:r>
                                <m:rPr>
                                  <m:brk m:alnAt="23"/>
                                </m:rPr>
                                <a:rPr lang="en-US" b="1" i="1" smtClean="0">
                                  <a:latin typeface="Cambria Math"/>
                                </a:rPr>
                                <m:t>𝒊</m:t>
                              </m:r>
                              <m:r>
                                <a:rPr lang="en-US" b="1" i="1" smtClean="0">
                                  <a:latin typeface="Cambria Math"/>
                                </a:rPr>
                                <m:t>=</m:t>
                              </m:r>
                              <m:r>
                                <a:rPr lang="en-US" b="1" i="1" smtClean="0">
                                  <a:latin typeface="Cambria Math"/>
                                </a:rPr>
                                <m:t>𝟏</m:t>
                              </m:r>
                            </m:sub>
                            <m:sup>
                              <m:r>
                                <a:rPr lang="en-US" b="1" i="1" smtClean="0">
                                  <a:latin typeface="Cambria Math"/>
                                </a:rPr>
                                <m:t>𝑵</m:t>
                              </m:r>
                            </m:sup>
                            <m:e>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𝒊</m:t>
                                  </m:r>
                                </m:sub>
                              </m:sSub>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𝒚</m:t>
                                  </m:r>
                                </m:e>
                                <m:sub>
                                  <m:r>
                                    <a:rPr lang="en-US" b="1" i="1" smtClean="0">
                                      <a:latin typeface="Cambria Math"/>
                                    </a:rPr>
                                    <m:t>𝒊</m:t>
                                  </m:r>
                                </m:sub>
                              </m:sSub>
                              <m:sSup>
                                <m:sSupPr>
                                  <m:ctrlPr>
                                    <a:rPr lang="en-US" b="1" i="1" smtClean="0">
                                      <a:latin typeface="Cambria Math" panose="02040503050406030204" pitchFamily="18" charset="0"/>
                                    </a:rPr>
                                  </m:ctrlPr>
                                </m:sSupPr>
                                <m:e>
                                  <m:r>
                                    <a:rPr lang="en-US" b="1" i="1" smtClean="0">
                                      <a:latin typeface="Cambria Math"/>
                                    </a:rPr>
                                    <m:t>)</m:t>
                                  </m:r>
                                </m:e>
                                <m:sup>
                                  <m:r>
                                    <a:rPr lang="en-US" b="1" i="1" smtClean="0">
                                      <a:latin typeface="Cambria Math"/>
                                    </a:rPr>
                                    <m:t>𝟐</m:t>
                                  </m:r>
                                </m:sup>
                              </m:sSup>
                            </m:e>
                          </m:nary>
                        </m:num>
                        <m:den>
                          <m:nary>
                            <m:naryPr>
                              <m:chr m:val="∑"/>
                              <m:ctrlPr>
                                <a:rPr lang="en-US" i="1" smtClean="0">
                                  <a:latin typeface="Cambria Math" panose="02040503050406030204" pitchFamily="18" charset="0"/>
                                </a:rPr>
                              </m:ctrlPr>
                            </m:naryPr>
                            <m:sub>
                              <m:r>
                                <m:rPr>
                                  <m:brk m:alnAt="23"/>
                                </m:rPr>
                                <a:rPr lang="en-US" b="1" i="1" smtClean="0">
                                  <a:latin typeface="Cambria Math"/>
                                </a:rPr>
                                <m:t>𝒊</m:t>
                              </m:r>
                              <m:r>
                                <a:rPr lang="en-US" b="1" i="1" smtClean="0">
                                  <a:latin typeface="Cambria Math"/>
                                </a:rPr>
                                <m:t>=</m:t>
                              </m:r>
                              <m:r>
                                <a:rPr lang="en-US" b="1" i="1" smtClean="0">
                                  <a:latin typeface="Cambria Math"/>
                                </a:rPr>
                                <m:t>𝟏</m:t>
                              </m:r>
                            </m:sub>
                            <m:sup>
                              <m:r>
                                <a:rPr lang="en-US" b="1" i="1" smtClean="0">
                                  <a:latin typeface="Cambria Math"/>
                                </a:rPr>
                                <m:t>𝑵</m:t>
                              </m:r>
                            </m:sup>
                            <m:e>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𝒊</m:t>
                                  </m:r>
                                </m:sub>
                              </m:sSub>
                              <m:r>
                                <a:rPr lang="en-US" b="1" i="1" smtClean="0">
                                  <a:latin typeface="Cambria Math"/>
                                </a:rPr>
                                <m:t>−</m:t>
                              </m:r>
                              <m:acc>
                                <m:accPr>
                                  <m:chr m:val="̅"/>
                                  <m:ctrlPr>
                                    <a:rPr lang="en-US" b="1" i="1" smtClean="0">
                                      <a:latin typeface="Cambria Math" panose="02040503050406030204" pitchFamily="18" charset="0"/>
                                    </a:rPr>
                                  </m:ctrlPr>
                                </m:accPr>
                                <m:e>
                                  <m:r>
                                    <a:rPr lang="en-US" b="1" i="1" smtClean="0">
                                      <a:latin typeface="Cambria Math"/>
                                    </a:rPr>
                                    <m:t>𝒚</m:t>
                                  </m:r>
                                </m:e>
                              </m:acc>
                              <m:sSup>
                                <m:sSupPr>
                                  <m:ctrlPr>
                                    <a:rPr lang="en-US" i="1" smtClean="0">
                                      <a:latin typeface="Cambria Math" panose="02040503050406030204" pitchFamily="18" charset="0"/>
                                    </a:rPr>
                                  </m:ctrlPr>
                                </m:sSupPr>
                                <m:e>
                                  <m:r>
                                    <a:rPr lang="en-US" b="1" i="1" smtClean="0">
                                      <a:latin typeface="Cambria Math"/>
                                    </a:rPr>
                                    <m:t>)</m:t>
                                  </m:r>
                                </m:e>
                                <m:sup>
                                  <m:r>
                                    <a:rPr lang="en-US" b="1" i="1" smtClean="0">
                                      <a:latin typeface="Cambria Math"/>
                                    </a:rPr>
                                    <m:t>𝟐</m:t>
                                  </m:r>
                                </m:sup>
                              </m:sSup>
                            </m:e>
                          </m:nary>
                        </m:den>
                      </m:f>
                    </m:oMath>
                  </m:oMathPara>
                </a14:m>
                <a:endParaRPr lang="en-US" dirty="0"/>
              </a:p>
              <a:p>
                <a:pPr marL="274320" lvl="1" indent="0">
                  <a:buNone/>
                </a:pPr>
                <a:r>
                  <a:rPr lang="en-US" b="1" dirty="0"/>
                  <a:t>Where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𝒊</m:t>
                        </m:r>
                      </m:sub>
                    </m:sSub>
                    <m:r>
                      <a:rPr lang="en-US" b="1" i="1" smtClean="0">
                        <a:latin typeface="Cambria Math"/>
                      </a:rPr>
                      <m:t> </m:t>
                    </m:r>
                  </m:oMath>
                </a14:m>
                <a:r>
                  <a:rPr lang="en-US" b="1" dirty="0"/>
                  <a:t>is the </a:t>
                </a:r>
                <a:r>
                  <a:rPr lang="en-US" b="1" dirty="0" err="1"/>
                  <a:t>ith</a:t>
                </a:r>
                <a:r>
                  <a:rPr lang="en-US" b="1" dirty="0"/>
                  <a:t> data point of the model output and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𝒚</m:t>
                        </m:r>
                      </m:e>
                      <m:sub>
                        <m:r>
                          <a:rPr lang="en-US" b="1" i="1" smtClean="0">
                            <a:latin typeface="Cambria Math"/>
                          </a:rPr>
                          <m:t>𝒊</m:t>
                        </m:r>
                      </m:sub>
                    </m:sSub>
                  </m:oMath>
                </a14:m>
                <a:r>
                  <a:rPr lang="en-US" b="1" dirty="0"/>
                  <a:t> is the </a:t>
                </a:r>
                <a:r>
                  <a:rPr lang="en-US" b="1" dirty="0" err="1"/>
                  <a:t>ith</a:t>
                </a:r>
                <a:r>
                  <a:rPr lang="en-US" b="1" dirty="0"/>
                  <a:t> data point of the actual target data.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52600"/>
                <a:ext cx="7772400" cy="4800600"/>
              </a:xfrm>
              <a:blipFill rotWithShape="1">
                <a:blip r:embed="rId2"/>
                <a:stretch>
                  <a:fillRect l="-627" t="-508" r="-11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610600" y="6492875"/>
            <a:ext cx="1315721" cy="365125"/>
          </a:xfrm>
        </p:spPr>
        <p:txBody>
          <a:bodyPr/>
          <a:lstStyle/>
          <a:p>
            <a:fld id="{0915C0BC-9866-405C-8C88-9A72B0F4C089}" type="slidenum">
              <a:rPr lang="en-US" smtClean="0">
                <a:solidFill>
                  <a:schemeClr val="tx1"/>
                </a:solidFill>
              </a:rPr>
              <a:t>8</a:t>
            </a:fld>
            <a:endParaRPr lang="en-US" dirty="0">
              <a:solidFill>
                <a:schemeClr val="tx1"/>
              </a:solidFill>
            </a:endParaRPr>
          </a:p>
        </p:txBody>
      </p:sp>
    </p:spTree>
    <p:extLst>
      <p:ext uri="{BB962C8B-B14F-4D97-AF65-F5344CB8AC3E}">
        <p14:creationId xmlns:p14="http://schemas.microsoft.com/office/powerpoint/2010/main" val="174457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42900" indent="-342900">
                  <a:buFont typeface="Arial" pitchFamily="34" charset="0"/>
                  <a:buChar char="•"/>
                </a:pPr>
                <a:r>
                  <a:rPr lang="en-US" dirty="0"/>
                  <a:t>In order to show that 4 hidden nodes is the optimal number of hidden node for the purpose of this research project, ANN model with other quantities of hidden nodes are also used and mean squared error (MSE) which is defined by</a:t>
                </a:r>
              </a:p>
              <a:p>
                <a:pPr/>
                <a14:m>
                  <m:oMathPara xmlns:m="http://schemas.openxmlformats.org/officeDocument/2006/math">
                    <m:oMathParaPr>
                      <m:jc m:val="centerGroup"/>
                    </m:oMathParaPr>
                    <m:oMath xmlns:m="http://schemas.openxmlformats.org/officeDocument/2006/math">
                      <m:r>
                        <a:rPr lang="en-US" b="1" i="1" smtClean="0">
                          <a:latin typeface="Cambria Math"/>
                        </a:rPr>
                        <m:t>𝑴𝑺𝑬</m:t>
                      </m:r>
                      <m:r>
                        <a:rPr lang="en-US" b="1" i="1" smtClean="0">
                          <a:latin typeface="Cambria Math"/>
                        </a:rPr>
                        <m:t>=</m:t>
                      </m:r>
                      <m:f>
                        <m:fPr>
                          <m:ctrlPr>
                            <a:rPr lang="en-US" b="1" i="1" smtClean="0">
                              <a:latin typeface="Cambria Math" panose="02040503050406030204" pitchFamily="18" charset="0"/>
                            </a:rPr>
                          </m:ctrlPr>
                        </m:fPr>
                        <m:num>
                          <m:r>
                            <a:rPr lang="en-US" b="1" i="1" smtClean="0">
                              <a:latin typeface="Cambria Math"/>
                            </a:rPr>
                            <m:t>𝟏</m:t>
                          </m:r>
                        </m:num>
                        <m:den>
                          <m:r>
                            <a:rPr lang="en-US" b="1" i="1" smtClean="0">
                              <a:latin typeface="Cambria Math"/>
                            </a:rPr>
                            <m:t>𝒏</m:t>
                          </m:r>
                        </m:den>
                      </m:f>
                      <m:nary>
                        <m:naryPr>
                          <m:chr m:val="∑"/>
                          <m:ctrlPr>
                            <a:rPr lang="en-US" b="1" i="1" smtClean="0">
                              <a:latin typeface="Cambria Math" panose="02040503050406030204" pitchFamily="18" charset="0"/>
                            </a:rPr>
                          </m:ctrlPr>
                        </m:naryPr>
                        <m:sub>
                          <m:r>
                            <m:rPr>
                              <m:brk m:alnAt="23"/>
                            </m:rPr>
                            <a:rPr lang="en-US" b="1" i="1" smtClean="0">
                              <a:latin typeface="Cambria Math"/>
                            </a:rPr>
                            <m:t>𝒊</m:t>
                          </m:r>
                          <m:r>
                            <a:rPr lang="en-US" b="1" i="1" smtClean="0">
                              <a:latin typeface="Cambria Math"/>
                            </a:rPr>
                            <m:t>=</m:t>
                          </m:r>
                          <m:r>
                            <a:rPr lang="en-US" b="1" i="1" smtClean="0">
                              <a:latin typeface="Cambria Math"/>
                            </a:rPr>
                            <m:t>𝟏</m:t>
                          </m:r>
                        </m:sub>
                        <m:sup>
                          <m:r>
                            <a:rPr lang="en-US" b="1" i="1" smtClean="0">
                              <a:latin typeface="Cambria Math"/>
                            </a:rPr>
                            <m:t>𝒏</m:t>
                          </m:r>
                        </m:sup>
                        <m:e>
                          <m:r>
                            <a:rPr lang="en-US" b="1" i="1" smtClean="0">
                              <a:latin typeface="Cambria Math"/>
                            </a:rPr>
                            <m:t>(</m:t>
                          </m:r>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𝒊</m:t>
                                  </m:r>
                                </m:sub>
                              </m:sSub>
                            </m:e>
                          </m:acc>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𝒊</m:t>
                              </m:r>
                            </m:sub>
                          </m:sSub>
                        </m:e>
                      </m:nary>
                      <m:sSup>
                        <m:sSupPr>
                          <m:ctrlPr>
                            <a:rPr lang="en-US" b="1" i="1" smtClean="0">
                              <a:latin typeface="Cambria Math" panose="02040503050406030204" pitchFamily="18" charset="0"/>
                            </a:rPr>
                          </m:ctrlPr>
                        </m:sSupPr>
                        <m:e>
                          <m:r>
                            <a:rPr lang="en-US" b="1" i="1" smtClean="0">
                              <a:latin typeface="Cambria Math"/>
                            </a:rPr>
                            <m:t>)</m:t>
                          </m:r>
                        </m:e>
                        <m:sup>
                          <m:r>
                            <a:rPr lang="en-US" b="1" i="1" smtClean="0">
                              <a:latin typeface="Cambria Math"/>
                            </a:rPr>
                            <m:t>𝟐</m:t>
                          </m:r>
                        </m:sup>
                      </m:sSup>
                    </m:oMath>
                  </m:oMathPara>
                </a14:m>
                <a:endParaRPr lang="en-US" dirty="0"/>
              </a:p>
              <a:p>
                <a:r>
                  <a:rPr lang="en-US" dirty="0"/>
                  <a:t>     is also introduced as a measure of the fit.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40" t="-55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8610600" y="6492875"/>
            <a:ext cx="1315721" cy="365125"/>
          </a:xfrm>
        </p:spPr>
        <p:txBody>
          <a:bodyPr/>
          <a:lstStyle/>
          <a:p>
            <a:fld id="{0915C0BC-9866-405C-8C88-9A72B0F4C089}" type="slidenum">
              <a:rPr lang="en-US" smtClean="0">
                <a:solidFill>
                  <a:schemeClr val="tx1"/>
                </a:solidFill>
              </a:rPr>
              <a:t>9</a:t>
            </a:fld>
            <a:endParaRPr lang="en-US" dirty="0">
              <a:solidFill>
                <a:schemeClr val="tx1"/>
              </a:solidFill>
            </a:endParaRPr>
          </a:p>
        </p:txBody>
      </p:sp>
    </p:spTree>
    <p:extLst>
      <p:ext uri="{BB962C8B-B14F-4D97-AF65-F5344CB8AC3E}">
        <p14:creationId xmlns:p14="http://schemas.microsoft.com/office/powerpoint/2010/main" val="1464154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1539</TotalTime>
  <Words>1238</Words>
  <Application>Microsoft Office PowerPoint</Application>
  <PresentationFormat>On-screen Show (4:3)</PresentationFormat>
  <Paragraphs>236</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Cambria Math</vt:lpstr>
      <vt:lpstr>Times New Roman</vt:lpstr>
      <vt:lpstr>Essential</vt:lpstr>
      <vt:lpstr>FE 590 Introduction to Knowledge Engineering  Course Project:  S&amp;P 500 Index Price level Prediction</vt:lpstr>
      <vt:lpstr>Outline</vt:lpstr>
      <vt:lpstr>Introduction</vt:lpstr>
      <vt:lpstr>DATA</vt:lpstr>
      <vt:lpstr>DATA</vt:lpstr>
      <vt:lpstr>DAta</vt:lpstr>
      <vt:lpstr>ANN Model</vt:lpstr>
      <vt:lpstr>Ann model</vt:lpstr>
      <vt:lpstr>ANN Model</vt:lpstr>
      <vt:lpstr>Result</vt:lpstr>
      <vt:lpstr>result</vt:lpstr>
      <vt:lpstr>result</vt:lpstr>
      <vt:lpstr>Comparison</vt:lpstr>
      <vt:lpstr>Comparison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 590 Course project Index return Prediction</dc:title>
  <dc:creator>Kellerman</dc:creator>
  <cp:lastModifiedBy>Mahmoud Daneshmand</cp:lastModifiedBy>
  <cp:revision>21</cp:revision>
  <dcterms:created xsi:type="dcterms:W3CDTF">2012-12-13T11:13:28Z</dcterms:created>
  <dcterms:modified xsi:type="dcterms:W3CDTF">2019-10-23T17:50:32Z</dcterms:modified>
</cp:coreProperties>
</file>