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23"/>
  </p:notesMasterIdLst>
  <p:sldIdLst>
    <p:sldId id="256" r:id="rId2"/>
    <p:sldId id="257" r:id="rId3"/>
    <p:sldId id="258" r:id="rId4"/>
    <p:sldId id="279" r:id="rId5"/>
    <p:sldId id="260" r:id="rId6"/>
    <p:sldId id="277" r:id="rId7"/>
    <p:sldId id="283" r:id="rId8"/>
    <p:sldId id="261" r:id="rId9"/>
    <p:sldId id="262" r:id="rId10"/>
    <p:sldId id="271" r:id="rId11"/>
    <p:sldId id="263" r:id="rId12"/>
    <p:sldId id="281" r:id="rId13"/>
    <p:sldId id="266" r:id="rId14"/>
    <p:sldId id="273" r:id="rId15"/>
    <p:sldId id="268" r:id="rId16"/>
    <p:sldId id="276" r:id="rId17"/>
    <p:sldId id="269" r:id="rId18"/>
    <p:sldId id="282" r:id="rId19"/>
    <p:sldId id="270" r:id="rId20"/>
    <p:sldId id="285" r:id="rId21"/>
    <p:sldId id="284" r:id="rId22"/>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343" autoAdjust="0"/>
  </p:normalViewPr>
  <p:slideViewPr>
    <p:cSldViewPr>
      <p:cViewPr varScale="1">
        <p:scale>
          <a:sx n="70" d="100"/>
          <a:sy n="70" d="100"/>
        </p:scale>
        <p:origin x="-1386" y="-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7E60597-0208-4B3D-AAA2-920108048908}" type="datetimeFigureOut">
              <a:rPr lang="zh-CN" altLang="en-US" smtClean="0"/>
              <a:t>2013/12/5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F943CBE-31E9-4221-9444-4C025CE58F6D}" type="slidenum">
              <a:rPr lang="zh-CN" altLang="en-US" smtClean="0"/>
              <a:t>‹#›</a:t>
            </a:fld>
            <a:endParaRPr lang="zh-CN" altLang="en-US"/>
          </a:p>
        </p:txBody>
      </p:sp>
    </p:spTree>
    <p:extLst>
      <p:ext uri="{BB962C8B-B14F-4D97-AF65-F5344CB8AC3E}">
        <p14:creationId xmlns:p14="http://schemas.microsoft.com/office/powerpoint/2010/main" val="34563853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8" name="标题 7"/>
          <p:cNvSpPr>
            <a:spLocks noGrp="1"/>
          </p:cNvSpPr>
          <p:nvPr>
            <p:ph type="ctrTitle"/>
          </p:nvPr>
        </p:nvSpPr>
        <p:spPr>
          <a:xfrm>
            <a:off x="2286000" y="3124200"/>
            <a:ext cx="6172200" cy="1894362"/>
          </a:xfrm>
        </p:spPr>
        <p:txBody>
          <a:bodyPr/>
          <a:lstStyle>
            <a:lvl1pPr>
              <a:defRPr b="1"/>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bwMode="auto">
          <a:xfrm rot="5400000">
            <a:off x="7764621" y="1174097"/>
            <a:ext cx="2286000" cy="381000"/>
          </a:xfrm>
        </p:spPr>
        <p:txBody>
          <a:bodyPr/>
          <a:lstStyle/>
          <a:p>
            <a:fld id="{E4B2EAE4-AED6-40C6-A20F-F3A424565703}" type="datetime1">
              <a:rPr lang="zh-CN" altLang="en-US" smtClean="0"/>
              <a:t>2013/12/5</a:t>
            </a:fld>
            <a:endParaRPr lang="zh-CN" altLang="en-US"/>
          </a:p>
        </p:txBody>
      </p:sp>
      <p:sp>
        <p:nvSpPr>
          <p:cNvPr id="17" name="页脚占位符 16"/>
          <p:cNvSpPr>
            <a:spLocks noGrp="1"/>
          </p:cNvSpPr>
          <p:nvPr>
            <p:ph type="ftr" sz="quarter" idx="11"/>
          </p:nvPr>
        </p:nvSpPr>
        <p:spPr bwMode="auto">
          <a:xfrm rot="5400000">
            <a:off x="7077269" y="4181669"/>
            <a:ext cx="3657600" cy="384048"/>
          </a:xfrm>
        </p:spPr>
        <p:txBody>
          <a:bodyPr/>
          <a:lstStyle/>
          <a:p>
            <a:endParaRPr lang="zh-CN"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接连接符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接连接符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接连接符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椭圆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椭圆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椭圆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灯片编号占位符 28"/>
          <p:cNvSpPr>
            <a:spLocks noGrp="1"/>
          </p:cNvSpPr>
          <p:nvPr>
            <p:ph type="sldNum" sz="quarter" idx="12"/>
          </p:nvPr>
        </p:nvSpPr>
        <p:spPr bwMode="auto">
          <a:xfrm>
            <a:off x="1325544" y="4928702"/>
            <a:ext cx="609600" cy="517524"/>
          </a:xfrm>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4C515853-EF6C-4B2F-97B6-9F59DC700E8F}" type="datetime1">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9"/>
            <a:ext cx="167640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705BB7F2-F599-4751-A142-66255BA2C1E9}" type="datetime1">
              <a:rPr lang="zh-CN" altLang="en-US" smtClean="0"/>
              <a:t>2013/12/5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8" name="内容占位符 7"/>
          <p:cNvSpPr>
            <a:spLocks noGrp="1"/>
          </p:cNvSpPr>
          <p:nvPr>
            <p:ph sz="quarter" idx="1"/>
          </p:nvPr>
        </p:nvSpPr>
        <p:spPr>
          <a:xfrm>
            <a:off x="457200" y="1600200"/>
            <a:ext cx="7467600" cy="487375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4"/>
          </p:nvPr>
        </p:nvSpPr>
        <p:spPr/>
        <p:txBody>
          <a:bodyPr rtlCol="0"/>
          <a:lstStyle/>
          <a:p>
            <a:fld id="{D9745D5E-6854-469F-9317-5471C386B68C}" type="datetime1">
              <a:rPr lang="zh-CN" altLang="en-US" smtClean="0"/>
              <a:t>2013/12/5</a:t>
            </a:fld>
            <a:endParaRPr lang="zh-CN" altLang="en-US"/>
          </a:p>
        </p:txBody>
      </p:sp>
      <p:sp>
        <p:nvSpPr>
          <p:cNvPr id="9" name="灯片编号占位符 8"/>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10" name="页脚占位符 9"/>
          <p:cNvSpPr>
            <a:spLocks noGrp="1"/>
          </p:cNvSpPr>
          <p:nvPr>
            <p:ph type="ftr" sz="quarter" idx="16"/>
          </p:nvPr>
        </p:nvSpPr>
        <p:spPr/>
        <p:txBody>
          <a:bodyPr rtlCol="0"/>
          <a:lstStyle/>
          <a:p>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2286000" y="2895600"/>
            <a:ext cx="6172200" cy="2053590"/>
          </a:xfrm>
        </p:spPr>
        <p:txBody>
          <a:bodyPr/>
          <a:lstStyle>
            <a:lvl1pPr algn="l">
              <a:buNone/>
              <a:defRPr sz="3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bwMode="auto">
          <a:xfrm rot="5400000">
            <a:off x="7763256" y="1170432"/>
            <a:ext cx="2286000" cy="381000"/>
          </a:xfrm>
        </p:spPr>
        <p:txBody>
          <a:bodyPr/>
          <a:lstStyle/>
          <a:p>
            <a:fld id="{1BE98534-FEFF-4895-833E-2793A863E960}" type="datetime1">
              <a:rPr lang="zh-CN" altLang="en-US" smtClean="0"/>
              <a:t>2013/12/5</a:t>
            </a:fld>
            <a:endParaRPr lang="zh-CN" altLang="en-US"/>
          </a:p>
        </p:txBody>
      </p:sp>
      <p:sp>
        <p:nvSpPr>
          <p:cNvPr id="5" name="页脚占位符 4"/>
          <p:cNvSpPr>
            <a:spLocks noGrp="1"/>
          </p:cNvSpPr>
          <p:nvPr>
            <p:ph type="ftr" sz="quarter" idx="11"/>
          </p:nvPr>
        </p:nvSpPr>
        <p:spPr bwMode="auto">
          <a:xfrm rot="5400000">
            <a:off x="7077456" y="4178808"/>
            <a:ext cx="3657600" cy="384048"/>
          </a:xfrm>
        </p:spPr>
        <p:txBody>
          <a:bodyPr/>
          <a:lstStyle/>
          <a:p>
            <a:endParaRPr lang="zh-CN"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接连接符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接连接符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接连接符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接连接符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椭圆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椭圆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椭圆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椭圆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椭圆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接连接符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灯片编号占位符 5"/>
          <p:cNvSpPr>
            <a:spLocks noGrp="1"/>
          </p:cNvSpPr>
          <p:nvPr>
            <p:ph type="sldNum" sz="quarter" idx="12"/>
          </p:nvPr>
        </p:nvSpPr>
        <p:spPr bwMode="auto">
          <a:xfrm>
            <a:off x="1340616" y="4928702"/>
            <a:ext cx="609600" cy="517524"/>
          </a:xfrm>
        </p:spPr>
        <p:txBody>
          <a:bodyPr/>
          <a:lstStyle/>
          <a:p>
            <a:fld id="{0C913308-F349-4B6D-A68A-DD1791B4A57B}"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637828F7-1568-4EA8-A8B2-E62992761520}" type="datetime1">
              <a:rPr lang="zh-CN" altLang="en-US" smtClean="0"/>
              <a:t>2013/12/5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9" name="内容占位符 8"/>
          <p:cNvSpPr>
            <a:spLocks noGrp="1"/>
          </p:cNvSpPr>
          <p:nvPr>
            <p:ph sz="quarter" idx="1"/>
          </p:nvPr>
        </p:nvSpPr>
        <p:spPr>
          <a:xfrm>
            <a:off x="457200"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270248" y="1600200"/>
            <a:ext cx="3657600" cy="45720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7543800" cy="1143000"/>
          </a:xfrm>
        </p:spPr>
        <p:txBody>
          <a:bodyPr anchor="b"/>
          <a:lstStyle>
            <a:lvl1pPr>
              <a:defRPr/>
            </a:lvl1pPr>
          </a:lstStyle>
          <a:p>
            <a:r>
              <a:rPr kumimoji="0" lang="zh-CN" altLang="en-US" smtClean="0"/>
              <a:t>单击此处编辑母版标题样式</a:t>
            </a:r>
            <a:endParaRPr kumimoji="0" lang="en-US"/>
          </a:p>
        </p:txBody>
      </p:sp>
      <p:sp>
        <p:nvSpPr>
          <p:cNvPr id="7" name="日期占位符 6"/>
          <p:cNvSpPr>
            <a:spLocks noGrp="1"/>
          </p:cNvSpPr>
          <p:nvPr>
            <p:ph type="dt" sz="half" idx="10"/>
          </p:nvPr>
        </p:nvSpPr>
        <p:spPr/>
        <p:txBody>
          <a:bodyPr/>
          <a:lstStyle/>
          <a:p>
            <a:fld id="{1D1C6751-B43E-4FA3-AFE0-979167426754}" type="datetime1">
              <a:rPr lang="zh-CN" altLang="en-US" smtClean="0"/>
              <a:t>2013/12/5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11" name="内容占位符 10"/>
          <p:cNvSpPr>
            <a:spLocks noGrp="1"/>
          </p:cNvSpPr>
          <p:nvPr>
            <p:ph sz="quarter" idx="2"/>
          </p:nvPr>
        </p:nvSpPr>
        <p:spPr>
          <a:xfrm>
            <a:off x="457200"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quarter" idx="4"/>
          </p:nvPr>
        </p:nvSpPr>
        <p:spPr>
          <a:xfrm>
            <a:off x="4371975" y="2362200"/>
            <a:ext cx="3657600" cy="3886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文本占位符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
        <p:nvSpPr>
          <p:cNvPr id="14" name="文本占位符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CN" altLang="en-US" smtClean="0"/>
              <a:t>单击此处编辑母版文本样式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6" name="日期占位符 5"/>
          <p:cNvSpPr>
            <a:spLocks noGrp="1"/>
          </p:cNvSpPr>
          <p:nvPr>
            <p:ph type="dt" sz="half" idx="10"/>
          </p:nvPr>
        </p:nvSpPr>
        <p:spPr/>
        <p:txBody>
          <a:bodyPr rtlCol="0"/>
          <a:lstStyle/>
          <a:p>
            <a:fld id="{335C3440-F4B7-4673-A9F3-B0DB489CEDFD}" type="datetime1">
              <a:rPr lang="zh-CN" altLang="en-US" smtClean="0"/>
              <a:t>2013/12/5</a:t>
            </a:fld>
            <a:endParaRPr lang="zh-CN" altLang="en-US"/>
          </a:p>
        </p:txBody>
      </p:sp>
      <p:sp>
        <p:nvSpPr>
          <p:cNvPr id="7" name="灯片编号占位符 6"/>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8" name="页脚占位符 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8FBBCF1-F7BA-482B-AC4B-5923535643BD}" type="datetime1">
              <a:rPr lang="zh-CN" altLang="en-US" smtClean="0"/>
              <a:t>2013/12/5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标题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直接连接符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接连接符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接连接符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接连接符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椭圆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内容占位符 17"/>
          <p:cNvSpPr>
            <a:spLocks noGrp="1"/>
          </p:cNvSpPr>
          <p:nvPr>
            <p:ph sz="quarter" idx="1"/>
          </p:nvPr>
        </p:nvSpPr>
        <p:spPr>
          <a:xfrm>
            <a:off x="304800" y="274320"/>
            <a:ext cx="5638800" cy="6327648"/>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1" name="日期占位符 20"/>
          <p:cNvSpPr>
            <a:spLocks noGrp="1"/>
          </p:cNvSpPr>
          <p:nvPr>
            <p:ph type="dt" sz="half" idx="14"/>
          </p:nvPr>
        </p:nvSpPr>
        <p:spPr/>
        <p:txBody>
          <a:bodyPr rtlCol="0"/>
          <a:lstStyle/>
          <a:p>
            <a:fld id="{A78E5B8E-9238-4C67-B3A2-6003C08A1539}" type="datetime1">
              <a:rPr lang="zh-CN" altLang="en-US" smtClean="0"/>
              <a:t>2013/12/5</a:t>
            </a:fld>
            <a:endParaRPr lang="zh-CN" altLang="en-US"/>
          </a:p>
        </p:txBody>
      </p:sp>
      <p:sp>
        <p:nvSpPr>
          <p:cNvPr id="22" name="灯片编号占位符 21"/>
          <p:cNvSpPr>
            <a:spLocks noGrp="1"/>
          </p:cNvSpPr>
          <p:nvPr>
            <p:ph type="sldNum" sz="quarter" idx="15"/>
          </p:nvPr>
        </p:nvSpPr>
        <p:spPr/>
        <p:txBody>
          <a:bodyPr rtlCol="0"/>
          <a:lstStyle/>
          <a:p>
            <a:fld id="{0C913308-F349-4B6D-A68A-DD1791B4A57B}" type="slidenum">
              <a:rPr lang="zh-CN" altLang="en-US" smtClean="0"/>
              <a:t>‹#›</a:t>
            </a:fld>
            <a:endParaRPr lang="zh-CN" altLang="en-US"/>
          </a:p>
        </p:txBody>
      </p:sp>
      <p:sp>
        <p:nvSpPr>
          <p:cNvPr id="23" name="页脚占位符 22"/>
          <p:cNvSpPr>
            <a:spLocks noGrp="1"/>
          </p:cNvSpPr>
          <p:nvPr>
            <p:ph type="ftr" sz="quarter" idx="16"/>
          </p:nvPr>
        </p:nvSpPr>
        <p:spPr/>
        <p:txBody>
          <a:bodyPr rtlCol="0"/>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9" name="直接连接符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椭圆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标题 1"/>
          <p:cNvSpPr>
            <a:spLocks noGrp="1"/>
          </p:cNvSpPr>
          <p:nvPr>
            <p:ph type="title"/>
          </p:nvPr>
        </p:nvSpPr>
        <p:spPr>
          <a:xfrm rot="5400000">
            <a:off x="3350133" y="3200400"/>
            <a:ext cx="6309360" cy="457200"/>
          </a:xfrm>
        </p:spPr>
        <p:txBody>
          <a:bodyPr anchor="b"/>
          <a:lstStyle>
            <a:lvl1pPr algn="l">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CN" altLang="en-US" smtClean="0"/>
              <a:t>单击图标添加图片</a:t>
            </a:r>
            <a:endParaRPr kumimoji="0" lang="en-US" dirty="0"/>
          </a:p>
        </p:txBody>
      </p:sp>
      <p:sp>
        <p:nvSpPr>
          <p:cNvPr id="4" name="文本占位符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10" name="直接连接符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接连接符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接连接符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接连接符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占位符 16"/>
          <p:cNvSpPr>
            <a:spLocks noGrp="1"/>
          </p:cNvSpPr>
          <p:nvPr>
            <p:ph type="dt" sz="half" idx="10"/>
          </p:nvPr>
        </p:nvSpPr>
        <p:spPr/>
        <p:txBody>
          <a:bodyPr rtlCol="0"/>
          <a:lstStyle/>
          <a:p>
            <a:fld id="{A0C2D809-7192-4906-A1E5-523204E641E4}" type="datetime1">
              <a:rPr lang="zh-CN" altLang="en-US" smtClean="0"/>
              <a:t>2013/12/5</a:t>
            </a:fld>
            <a:endParaRPr lang="zh-CN" altLang="en-US"/>
          </a:p>
        </p:txBody>
      </p:sp>
      <p:sp>
        <p:nvSpPr>
          <p:cNvPr id="18" name="灯片编号占位符 17"/>
          <p:cNvSpPr>
            <a:spLocks noGrp="1"/>
          </p:cNvSpPr>
          <p:nvPr>
            <p:ph type="sldNum" sz="quarter" idx="11"/>
          </p:nvPr>
        </p:nvSpPr>
        <p:spPr/>
        <p:txBody>
          <a:bodyPr rtlCol="0"/>
          <a:lstStyle/>
          <a:p>
            <a:fld id="{0C913308-F349-4B6D-A68A-DD1791B4A57B}" type="slidenum">
              <a:rPr lang="zh-CN" altLang="en-US" smtClean="0"/>
              <a:t>‹#›</a:t>
            </a:fld>
            <a:endParaRPr lang="zh-CN" altLang="en-US"/>
          </a:p>
        </p:txBody>
      </p:sp>
      <p:sp>
        <p:nvSpPr>
          <p:cNvPr id="21" name="页脚占位符 20"/>
          <p:cNvSpPr>
            <a:spLocks noGrp="1"/>
          </p:cNvSpPr>
          <p:nvPr>
            <p:ph type="ftr" sz="quarter" idx="12"/>
          </p:nvPr>
        </p:nvSpPr>
        <p:spPr/>
        <p:txBody>
          <a:bodyPr rtlCol="0"/>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接连接符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标题占位符 21"/>
          <p:cNvSpPr>
            <a:spLocks noGrp="1"/>
          </p:cNvSpPr>
          <p:nvPr>
            <p:ph type="title"/>
          </p:nvPr>
        </p:nvSpPr>
        <p:spPr>
          <a:xfrm>
            <a:off x="457200" y="274638"/>
            <a:ext cx="7467600" cy="1143000"/>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A3A63381-854E-4F7D-92FC-90C976DF59CA}" type="datetime1">
              <a:rPr lang="zh-CN" altLang="en-US" smtClean="0"/>
              <a:t>2013/12/5</a:t>
            </a:fld>
            <a:endParaRPr lang="zh-CN" altLang="en-US"/>
          </a:p>
        </p:txBody>
      </p:sp>
      <p:sp>
        <p:nvSpPr>
          <p:cNvPr id="3" name="页脚占位符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CN" altLang="en-US"/>
          </a:p>
        </p:txBody>
      </p:sp>
      <p:sp>
        <p:nvSpPr>
          <p:cNvPr id="7" name="直接连接符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接连接符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接连接符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椭圆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灯片编号占位符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hf hdr="0" ft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hyperlink" Target="http://en.wikipedia.org/wiki/Determining_the_number_of_clusters_in_a_data_set"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hyperlink" Target="http://en.wikipedia.org/wiki/Free_cash_flow" TargetMode="External"/><Relationship Id="rId3" Type="http://schemas.openxmlformats.org/officeDocument/2006/relationships/hyperlink" Target="http://www.investopedia.com/terms/p/price-change.asp" TargetMode="External"/><Relationship Id="rId7" Type="http://schemas.openxmlformats.org/officeDocument/2006/relationships/hyperlink" Target="http://en.wikipedia.org/wiki/Net_profit_margin" TargetMode="External"/><Relationship Id="rId2" Type="http://schemas.openxmlformats.org/officeDocument/2006/relationships/hyperlink" Target="http://en.wikipedia.org/wiki/Quantitative_easing" TargetMode="External"/><Relationship Id="rId1" Type="http://schemas.openxmlformats.org/officeDocument/2006/relationships/slideLayout" Target="../slideLayouts/slideLayout2.xml"/><Relationship Id="rId6" Type="http://schemas.openxmlformats.org/officeDocument/2006/relationships/hyperlink" Target="http://en.wikipedia.org/wiki/Debt-to-equity_ratio" TargetMode="External"/><Relationship Id="rId5" Type="http://schemas.openxmlformats.org/officeDocument/2006/relationships/hyperlink" Target="http://en.wikipedia.org/wiki/Return_on_equity" TargetMode="External"/><Relationship Id="rId4" Type="http://schemas.openxmlformats.org/officeDocument/2006/relationships/hyperlink" Target="http://en.wikipedia.org/wiki/Price%E2%80%93earnings_ratio" TargetMode="External"/><Relationship Id="rId9" Type="http://schemas.openxmlformats.org/officeDocument/2006/relationships/hyperlink" Target="http://en.wikipedia.org/wiki/Determining_the_number_of_clusters_in_a_data_set"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biz.yahoo.com/p/3conameu.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95536" y="2348880"/>
            <a:ext cx="8458200" cy="1222375"/>
          </a:xfrm>
        </p:spPr>
        <p:txBody>
          <a:bodyPr>
            <a:normAutofit fontScale="90000"/>
          </a:bodyPr>
          <a:lstStyle/>
          <a:p>
            <a:r>
              <a:rPr lang="en-US" altLang="zh-CN" sz="5400" dirty="0"/>
              <a:t>Analysis</a:t>
            </a:r>
            <a:r>
              <a:rPr lang="en-US" altLang="zh-CN" sz="5400" dirty="0" smtClean="0"/>
              <a:t> for Stocks </a:t>
            </a:r>
            <a:br>
              <a:rPr lang="en-US" altLang="zh-CN" sz="5400" dirty="0" smtClean="0"/>
            </a:br>
            <a:r>
              <a:rPr lang="en-US" altLang="zh-CN" sz="5400" dirty="0" smtClean="0"/>
              <a:t>Value of Investment</a:t>
            </a:r>
            <a:endParaRPr lang="zh-CN" altLang="en-US" sz="5400" dirty="0"/>
          </a:p>
        </p:txBody>
      </p:sp>
      <p:sp>
        <p:nvSpPr>
          <p:cNvPr id="3" name="副标题 2"/>
          <p:cNvSpPr>
            <a:spLocks noGrp="1"/>
          </p:cNvSpPr>
          <p:nvPr>
            <p:ph type="subTitle" idx="1"/>
          </p:nvPr>
        </p:nvSpPr>
        <p:spPr>
          <a:xfrm>
            <a:off x="2195736" y="4797152"/>
            <a:ext cx="7410400" cy="1440904"/>
          </a:xfrm>
        </p:spPr>
        <p:txBody>
          <a:bodyPr>
            <a:normAutofit/>
          </a:bodyPr>
          <a:lstStyle/>
          <a:p>
            <a:r>
              <a:rPr lang="en-US" altLang="zh-CN" dirty="0" smtClean="0"/>
              <a:t>MIS637 Knowledge Discovery and Data Mining</a:t>
            </a:r>
          </a:p>
          <a:p>
            <a:r>
              <a:rPr lang="en-US" altLang="zh-CN" dirty="0" smtClean="0"/>
              <a:t>Submitted by: </a:t>
            </a:r>
            <a:r>
              <a:rPr lang="en-US" altLang="zh-CN" dirty="0" err="1" smtClean="0"/>
              <a:t>Mengyao</a:t>
            </a:r>
            <a:r>
              <a:rPr lang="en-US" altLang="zh-CN" dirty="0" smtClean="0"/>
              <a:t> </a:t>
            </a:r>
            <a:r>
              <a:rPr lang="en-US" altLang="zh-CN" dirty="0" err="1" smtClean="0"/>
              <a:t>Shen</a:t>
            </a:r>
            <a:endParaRPr lang="en-US" altLang="zh-CN" dirty="0" smtClean="0"/>
          </a:p>
          <a:p>
            <a:r>
              <a:rPr lang="en-US" altLang="zh-CN" dirty="0" smtClean="0"/>
              <a:t>Guided by: Prof. Mahmoud </a:t>
            </a:r>
            <a:r>
              <a:rPr lang="en-US" altLang="zh-CN" dirty="0" err="1" smtClean="0"/>
              <a:t>Daneshmand</a:t>
            </a:r>
            <a:endParaRPr lang="en-US" altLang="zh-CN" dirty="0" smtClean="0"/>
          </a:p>
        </p:txBody>
      </p:sp>
      <p:sp>
        <p:nvSpPr>
          <p:cNvPr id="5" name="灯片编号占位符 4"/>
          <p:cNvSpPr>
            <a:spLocks noGrp="1"/>
          </p:cNvSpPr>
          <p:nvPr>
            <p:ph type="sldNum" sz="quarter" idx="12"/>
          </p:nvPr>
        </p:nvSpPr>
        <p:spPr>
          <a:xfrm>
            <a:off x="8100392" y="6093296"/>
            <a:ext cx="609600" cy="517524"/>
          </a:xfrm>
        </p:spPr>
        <p:txBody>
          <a:bodyPr/>
          <a:lstStyle/>
          <a:p>
            <a:fld id="{0C913308-F349-4B6D-A68A-DD1791B4A57B}" type="slidenum">
              <a:rPr lang="zh-CN" altLang="en-US" smtClean="0">
                <a:solidFill>
                  <a:schemeClr val="tx1"/>
                </a:solidFill>
              </a:rPr>
              <a:t>1</a:t>
            </a:fld>
            <a:endParaRPr lang="zh-CN" altLang="en-US">
              <a:solidFill>
                <a:schemeClr val="tx1"/>
              </a:solidFill>
            </a:endParaRPr>
          </a:p>
        </p:txBody>
      </p:sp>
    </p:spTree>
    <p:extLst>
      <p:ext uri="{BB962C8B-B14F-4D97-AF65-F5344CB8AC3E}">
        <p14:creationId xmlns:p14="http://schemas.microsoft.com/office/powerpoint/2010/main" val="10418411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8686800" cy="838200"/>
          </a:xfrm>
        </p:spPr>
        <p:txBody>
          <a:bodyPr>
            <a:normAutofit fontScale="90000"/>
          </a:bodyPr>
          <a:lstStyle/>
          <a:p>
            <a:r>
              <a:rPr lang="en-US" altLang="zh-CN" dirty="0" smtClean="0"/>
              <a:t>Data Preparation</a:t>
            </a:r>
            <a:br>
              <a:rPr lang="en-US" altLang="zh-CN" dirty="0" smtClean="0"/>
            </a:br>
            <a:r>
              <a:rPr lang="en-US" altLang="zh-CN" dirty="0" smtClean="0"/>
              <a:t>Data Cleaning (2/7)</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7504" y="2564904"/>
            <a:ext cx="7057143" cy="3076191"/>
          </a:xfrm>
          <a:prstGeom prst="rect">
            <a:avLst/>
          </a:prstGeom>
        </p:spPr>
      </p:pic>
      <p:sp>
        <p:nvSpPr>
          <p:cNvPr id="7" name="内容占位符 2"/>
          <p:cNvSpPr txBox="1">
            <a:spLocks/>
          </p:cNvSpPr>
          <p:nvPr/>
        </p:nvSpPr>
        <p:spPr>
          <a:xfrm>
            <a:off x="820755" y="1541094"/>
            <a:ext cx="7430640" cy="2047619"/>
          </a:xfrm>
          <a:prstGeom prst="rect">
            <a:avLst/>
          </a:prstGeom>
        </p:spPr>
        <p:txBody>
          <a:bodyPr vert="horz" lIns="91440" tIns="45720" rIns="91440" bIns="45720" rtlCol="0" anchor="t"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altLang="zh-CN" sz="2000" dirty="0" smtClean="0">
                <a:solidFill>
                  <a:schemeClr val="tx1"/>
                </a:solidFill>
              </a:rPr>
              <a:t>We </a:t>
            </a:r>
            <a:r>
              <a:rPr lang="en-US" altLang="zh-CN" sz="2000" dirty="0" smtClean="0">
                <a:solidFill>
                  <a:schemeClr val="tx1"/>
                </a:solidFill>
              </a:rPr>
              <a:t>use R to </a:t>
            </a:r>
            <a:r>
              <a:rPr lang="en-US" altLang="zh-CN" sz="2000" dirty="0">
                <a:solidFill>
                  <a:schemeClr val="tx1"/>
                </a:solidFill>
              </a:rPr>
              <a:t>combine raw </a:t>
            </a:r>
            <a:r>
              <a:rPr lang="en-US" altLang="zh-CN" sz="2000" dirty="0" smtClean="0">
                <a:solidFill>
                  <a:schemeClr val="tx1"/>
                </a:solidFill>
              </a:rPr>
              <a:t>data spreadsheets, </a:t>
            </a:r>
            <a:r>
              <a:rPr lang="en-US" altLang="zh-CN" sz="2000" dirty="0">
                <a:solidFill>
                  <a:schemeClr val="tx1"/>
                </a:solidFill>
              </a:rPr>
              <a:t>delete invalid values and export data to a new data </a:t>
            </a:r>
            <a:r>
              <a:rPr lang="en-US" altLang="zh-CN" sz="2000" dirty="0" err="1">
                <a:solidFill>
                  <a:schemeClr val="tx1"/>
                </a:solidFill>
              </a:rPr>
              <a:t>csv</a:t>
            </a:r>
            <a:r>
              <a:rPr lang="en-US" altLang="zh-CN" sz="2000" dirty="0">
                <a:solidFill>
                  <a:schemeClr val="tx1"/>
                </a:solidFill>
              </a:rPr>
              <a:t>. document</a:t>
            </a:r>
            <a:endParaRPr lang="zh-CN" altLang="en-US" sz="2000" dirty="0">
              <a:solidFill>
                <a:schemeClr val="tx1"/>
              </a:solidFill>
            </a:endParaRPr>
          </a:p>
        </p:txBody>
      </p:sp>
      <p:sp>
        <p:nvSpPr>
          <p:cNvPr id="3" name="灯片编号占位符 2"/>
          <p:cNvSpPr>
            <a:spLocks noGrp="1"/>
          </p:cNvSpPr>
          <p:nvPr>
            <p:ph type="sldNum" sz="quarter" idx="15"/>
          </p:nvPr>
        </p:nvSpPr>
        <p:spPr/>
        <p:txBody>
          <a:bodyPr/>
          <a:lstStyle/>
          <a:p>
            <a:fld id="{0C913308-F349-4B6D-A68A-DD1791B4A57B}" type="slidenum">
              <a:rPr lang="zh-CN" altLang="en-US" smtClean="0"/>
              <a:t>10</a:t>
            </a:fld>
            <a:endParaRPr lang="zh-CN" altLang="en-US"/>
          </a:p>
        </p:txBody>
      </p:sp>
    </p:spTree>
    <p:extLst>
      <p:ext uri="{BB962C8B-B14F-4D97-AF65-F5344CB8AC3E}">
        <p14:creationId xmlns:p14="http://schemas.microsoft.com/office/powerpoint/2010/main" val="137802615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8686800" cy="838200"/>
          </a:xfrm>
        </p:spPr>
        <p:txBody>
          <a:bodyPr>
            <a:normAutofit fontScale="90000"/>
          </a:bodyPr>
          <a:lstStyle/>
          <a:p>
            <a:r>
              <a:rPr lang="en-US" altLang="zh-CN" dirty="0" smtClean="0"/>
              <a:t>Data Preparation:</a:t>
            </a:r>
            <a:br>
              <a:rPr lang="en-US" altLang="zh-CN" dirty="0" smtClean="0"/>
            </a:br>
            <a:r>
              <a:rPr lang="en-US" altLang="zh-CN" dirty="0" smtClean="0"/>
              <a:t>Data Cleaning (3/7)</a:t>
            </a:r>
            <a:endParaRPr lang="zh-CN" altLang="en-US" dirty="0"/>
          </a:p>
        </p:txBody>
      </p:sp>
      <p:sp>
        <p:nvSpPr>
          <p:cNvPr id="3" name="内容占位符 2"/>
          <p:cNvSpPr>
            <a:spLocks noGrp="1"/>
          </p:cNvSpPr>
          <p:nvPr>
            <p:ph sz="quarter" idx="1"/>
          </p:nvPr>
        </p:nvSpPr>
        <p:spPr>
          <a:xfrm>
            <a:off x="683568" y="1988840"/>
            <a:ext cx="7543800" cy="4320480"/>
          </a:xfrm>
        </p:spPr>
        <p:txBody>
          <a:bodyPr anchor="ctr">
            <a:normAutofit/>
          </a:bodyPr>
          <a:lstStyle/>
          <a:p>
            <a:r>
              <a:rPr lang="en-US" altLang="zh-CN" dirty="0" smtClean="0"/>
              <a:t>After combine the spreadsheets and handling the missing data, there is 169 datasets left.  So we will analysis this 169 stocks which have valid data for analyzing.</a:t>
            </a:r>
          </a:p>
          <a:p>
            <a:endParaRPr lang="en-US" altLang="zh-CN" dirty="0" smtClean="0"/>
          </a:p>
          <a:p>
            <a:r>
              <a:rPr lang="en-US" altLang="zh-CN" dirty="0" smtClean="0"/>
              <a:t>For the convenience of next step modeling: </a:t>
            </a:r>
          </a:p>
          <a:p>
            <a:pPr lvl="1"/>
            <a:r>
              <a:rPr lang="en-US" altLang="zh-CN" dirty="0" smtClean="0"/>
              <a:t>Use acronym of each variable</a:t>
            </a:r>
          </a:p>
          <a:p>
            <a:pPr lvl="1"/>
            <a:r>
              <a:rPr lang="en-US" altLang="zh-CN" dirty="0" smtClean="0"/>
              <a:t>Use Number to represent name of each company</a:t>
            </a:r>
          </a:p>
          <a:p>
            <a:pPr marL="0" indent="0">
              <a:buNone/>
            </a:pPr>
            <a:endParaRPr lang="en-US" altLang="zh-CN" dirty="0" smtClean="0"/>
          </a:p>
          <a:p>
            <a:pPr marL="0" indent="0">
              <a:buNone/>
            </a:pPr>
            <a:endParaRPr lang="en-US" altLang="zh-CN"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11</a:t>
            </a:fld>
            <a:endParaRPr lang="zh-CN" altLang="en-US"/>
          </a:p>
        </p:txBody>
      </p:sp>
    </p:spTree>
    <p:extLst>
      <p:ext uri="{BB962C8B-B14F-4D97-AF65-F5344CB8AC3E}">
        <p14:creationId xmlns:p14="http://schemas.microsoft.com/office/powerpoint/2010/main" val="20340863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55576" y="188640"/>
            <a:ext cx="8686800" cy="838200"/>
          </a:xfrm>
        </p:spPr>
        <p:txBody>
          <a:bodyPr>
            <a:normAutofit fontScale="90000"/>
          </a:bodyPr>
          <a:lstStyle/>
          <a:p>
            <a:r>
              <a:rPr lang="en-US" altLang="zh-CN" dirty="0"/>
              <a:t>Data Preparation:</a:t>
            </a:r>
            <a:br>
              <a:rPr lang="en-US" altLang="zh-CN" dirty="0"/>
            </a:br>
            <a:r>
              <a:rPr lang="en-US" altLang="zh-CN" dirty="0" smtClean="0"/>
              <a:t>Data Cleaning (4/7)</a:t>
            </a:r>
            <a:endParaRPr lang="zh-CN" altLang="en-US" dirty="0"/>
          </a:p>
        </p:txBody>
      </p:sp>
      <p:sp>
        <p:nvSpPr>
          <p:cNvPr id="3" name="内容占位符 2"/>
          <p:cNvSpPr>
            <a:spLocks noGrp="1"/>
          </p:cNvSpPr>
          <p:nvPr>
            <p:ph sz="quarter" idx="1"/>
          </p:nvPr>
        </p:nvSpPr>
        <p:spPr>
          <a:xfrm>
            <a:off x="899592" y="1196752"/>
            <a:ext cx="7543800" cy="3886200"/>
          </a:xfrm>
        </p:spPr>
        <p:txBody>
          <a:bodyPr anchor="t"/>
          <a:lstStyle/>
          <a:p>
            <a:r>
              <a:rPr lang="en-US" altLang="zh-CN" dirty="0" smtClean="0"/>
              <a:t>Get the all the clean data in a sheet</a:t>
            </a: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1772816"/>
            <a:ext cx="5382185" cy="4540379"/>
          </a:xfrm>
          <a:prstGeom prst="rect">
            <a:avLst/>
          </a:prstGeom>
        </p:spPr>
      </p:pic>
      <p:sp>
        <p:nvSpPr>
          <p:cNvPr id="5" name="灯片编号占位符 4"/>
          <p:cNvSpPr>
            <a:spLocks noGrp="1"/>
          </p:cNvSpPr>
          <p:nvPr>
            <p:ph type="sldNum" sz="quarter" idx="15"/>
          </p:nvPr>
        </p:nvSpPr>
        <p:spPr/>
        <p:txBody>
          <a:bodyPr/>
          <a:lstStyle/>
          <a:p>
            <a:fld id="{0C913308-F349-4B6D-A68A-DD1791B4A57B}" type="slidenum">
              <a:rPr lang="zh-CN" altLang="en-US" smtClean="0"/>
              <a:t>12</a:t>
            </a:fld>
            <a:endParaRPr lang="zh-CN" altLang="en-US"/>
          </a:p>
        </p:txBody>
      </p:sp>
    </p:spTree>
    <p:extLst>
      <p:ext uri="{BB962C8B-B14F-4D97-AF65-F5344CB8AC3E}">
        <p14:creationId xmlns:p14="http://schemas.microsoft.com/office/powerpoint/2010/main" val="171042258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728" y="214536"/>
            <a:ext cx="8686800" cy="838200"/>
          </a:xfrm>
        </p:spPr>
        <p:txBody>
          <a:bodyPr>
            <a:normAutofit fontScale="90000"/>
          </a:bodyPr>
          <a:lstStyle/>
          <a:p>
            <a:r>
              <a:rPr lang="en-US" altLang="zh-CN" dirty="0"/>
              <a:t>Data Preparation:</a:t>
            </a:r>
            <a:br>
              <a:rPr lang="en-US" altLang="zh-CN" dirty="0"/>
            </a:br>
            <a:r>
              <a:rPr lang="en-US" altLang="zh-CN" dirty="0"/>
              <a:t>Data </a:t>
            </a:r>
            <a:r>
              <a:rPr lang="en-US" altLang="zh-CN" dirty="0" smtClean="0"/>
              <a:t>Cleaning (5/7)</a:t>
            </a:r>
            <a:endParaRPr lang="zh-CN" altLang="en-US" dirty="0"/>
          </a:p>
        </p:txBody>
      </p:sp>
      <p:sp>
        <p:nvSpPr>
          <p:cNvPr id="3" name="内容占位符 2"/>
          <p:cNvSpPr>
            <a:spLocks noGrp="1"/>
          </p:cNvSpPr>
          <p:nvPr>
            <p:ph sz="quarter" idx="1"/>
          </p:nvPr>
        </p:nvSpPr>
        <p:spPr>
          <a:xfrm>
            <a:off x="899592" y="1124744"/>
            <a:ext cx="7487357" cy="3886200"/>
          </a:xfrm>
        </p:spPr>
        <p:txBody>
          <a:bodyPr anchor="t"/>
          <a:lstStyle/>
          <a:p>
            <a:r>
              <a:rPr lang="en-US" altLang="zh-CN" dirty="0" smtClean="0"/>
              <a:t>Import data into SPSS</a:t>
            </a:r>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700808"/>
            <a:ext cx="6409105" cy="4471468"/>
          </a:xfrm>
          <a:prstGeom prst="rect">
            <a:avLst/>
          </a:prstGeom>
        </p:spPr>
      </p:pic>
      <p:sp>
        <p:nvSpPr>
          <p:cNvPr id="5" name="灯片编号占位符 4"/>
          <p:cNvSpPr>
            <a:spLocks noGrp="1"/>
          </p:cNvSpPr>
          <p:nvPr>
            <p:ph type="sldNum" sz="quarter" idx="15"/>
          </p:nvPr>
        </p:nvSpPr>
        <p:spPr/>
        <p:txBody>
          <a:bodyPr/>
          <a:lstStyle/>
          <a:p>
            <a:fld id="{0C913308-F349-4B6D-A68A-DD1791B4A57B}" type="slidenum">
              <a:rPr lang="zh-CN" altLang="en-US" smtClean="0"/>
              <a:t>13</a:t>
            </a:fld>
            <a:endParaRPr lang="zh-CN" altLang="en-US"/>
          </a:p>
        </p:txBody>
      </p:sp>
    </p:spTree>
    <p:extLst>
      <p:ext uri="{BB962C8B-B14F-4D97-AF65-F5344CB8AC3E}">
        <p14:creationId xmlns:p14="http://schemas.microsoft.com/office/powerpoint/2010/main" val="3613689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214536"/>
            <a:ext cx="8686800" cy="838200"/>
          </a:xfrm>
        </p:spPr>
        <p:txBody>
          <a:bodyPr>
            <a:normAutofit fontScale="90000"/>
          </a:bodyPr>
          <a:lstStyle/>
          <a:p>
            <a:r>
              <a:rPr lang="en-US" altLang="zh-CN" dirty="0" smtClean="0"/>
              <a:t>Data </a:t>
            </a:r>
            <a:r>
              <a:rPr lang="en-US" altLang="zh-CN" dirty="0"/>
              <a:t>Preparation:</a:t>
            </a:r>
            <a:br>
              <a:rPr lang="en-US" altLang="zh-CN" dirty="0"/>
            </a:br>
            <a:r>
              <a:rPr lang="en-US" altLang="zh-CN" dirty="0"/>
              <a:t>Data </a:t>
            </a:r>
            <a:r>
              <a:rPr lang="en-US" altLang="zh-CN" dirty="0" smtClean="0"/>
              <a:t>Cleaning (6/7)</a:t>
            </a:r>
            <a:endParaRPr lang="zh-CN" altLang="en-US" dirty="0"/>
          </a:p>
        </p:txBody>
      </p:sp>
      <p:sp>
        <p:nvSpPr>
          <p:cNvPr id="3" name="内容占位符 2"/>
          <p:cNvSpPr>
            <a:spLocks noGrp="1"/>
          </p:cNvSpPr>
          <p:nvPr>
            <p:ph sz="quarter" idx="1"/>
          </p:nvPr>
        </p:nvSpPr>
        <p:spPr>
          <a:xfrm>
            <a:off x="611560" y="1484784"/>
            <a:ext cx="7488832" cy="504056"/>
          </a:xfrm>
        </p:spPr>
        <p:txBody>
          <a:bodyPr anchor="t">
            <a:normAutofit/>
          </a:bodyPr>
          <a:lstStyle/>
          <a:p>
            <a:r>
              <a:rPr lang="en-US" altLang="zh-CN" dirty="0" smtClean="0"/>
              <a:t>Use SPSS to get the Z-Score Normalization data</a:t>
            </a:r>
          </a:p>
          <a:p>
            <a:pPr marL="0" indent="0">
              <a:buNone/>
            </a:pPr>
            <a:endParaRPr lang="zh-CN" altLang="en-US" dirty="0"/>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496" y="2204864"/>
            <a:ext cx="9001000" cy="4431501"/>
          </a:xfrm>
          <a:prstGeom prst="rect">
            <a:avLst/>
          </a:prstGeom>
        </p:spPr>
      </p:pic>
      <p:sp>
        <p:nvSpPr>
          <p:cNvPr id="8" name="矩形 7"/>
          <p:cNvSpPr/>
          <p:nvPr/>
        </p:nvSpPr>
        <p:spPr>
          <a:xfrm>
            <a:off x="5364088" y="2204864"/>
            <a:ext cx="3672408" cy="4431501"/>
          </a:xfrm>
          <a:prstGeom prst="rect">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灯片编号占位符 4"/>
          <p:cNvSpPr>
            <a:spLocks noGrp="1"/>
          </p:cNvSpPr>
          <p:nvPr>
            <p:ph type="sldNum" sz="quarter" idx="15"/>
          </p:nvPr>
        </p:nvSpPr>
        <p:spPr/>
        <p:txBody>
          <a:bodyPr/>
          <a:lstStyle/>
          <a:p>
            <a:fld id="{0C913308-F349-4B6D-A68A-DD1791B4A57B}" type="slidenum">
              <a:rPr lang="zh-CN" altLang="en-US" smtClean="0"/>
              <a:t>14</a:t>
            </a:fld>
            <a:endParaRPr lang="zh-CN" altLang="en-US"/>
          </a:p>
        </p:txBody>
      </p:sp>
    </p:spTree>
    <p:extLst>
      <p:ext uri="{BB962C8B-B14F-4D97-AF65-F5344CB8AC3E}">
        <p14:creationId xmlns:p14="http://schemas.microsoft.com/office/powerpoint/2010/main" val="77991153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37728" y="188640"/>
            <a:ext cx="8686800" cy="838200"/>
          </a:xfrm>
        </p:spPr>
        <p:txBody>
          <a:bodyPr>
            <a:normAutofit fontScale="90000"/>
          </a:bodyPr>
          <a:lstStyle/>
          <a:p>
            <a:r>
              <a:rPr lang="en-US" altLang="zh-CN" dirty="0"/>
              <a:t>Data Preparation:</a:t>
            </a:r>
            <a:br>
              <a:rPr lang="en-US" altLang="zh-CN" dirty="0"/>
            </a:br>
            <a:r>
              <a:rPr lang="en-US" altLang="zh-CN" dirty="0"/>
              <a:t>Data </a:t>
            </a:r>
            <a:r>
              <a:rPr lang="en-US" altLang="zh-CN" dirty="0" smtClean="0"/>
              <a:t>Cleaning (7/7)</a:t>
            </a:r>
            <a:endParaRPr lang="zh-CN" altLang="en-US" dirty="0"/>
          </a:p>
        </p:txBody>
      </p:sp>
      <p:sp>
        <p:nvSpPr>
          <p:cNvPr id="4" name="内容占位符 2"/>
          <p:cNvSpPr txBox="1">
            <a:spLocks noGrp="1"/>
          </p:cNvSpPr>
          <p:nvPr>
            <p:ph sz="quarter" idx="1"/>
          </p:nvPr>
        </p:nvSpPr>
        <p:spPr>
          <a:xfrm>
            <a:off x="744321" y="1196752"/>
            <a:ext cx="7543800" cy="5047456"/>
          </a:xfrm>
          <a:prstGeom prst="rect">
            <a:avLst/>
          </a:prstGeom>
        </p:spPr>
        <p:txBody>
          <a:bodyPr vert="horz" lIns="91440" tIns="45720" rIns="91440" bIns="45720" rtlCol="0" anchor="t"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r>
              <a:rPr lang="en-US" altLang="zh-CN" dirty="0">
                <a:solidFill>
                  <a:schemeClr val="tx1"/>
                </a:solidFill>
              </a:rPr>
              <a:t>Use </a:t>
            </a:r>
            <a:r>
              <a:rPr lang="en-US" altLang="zh-CN" dirty="0" smtClean="0">
                <a:solidFill>
                  <a:schemeClr val="tx1"/>
                </a:solidFill>
              </a:rPr>
              <a:t>SPSS </a:t>
            </a:r>
            <a:r>
              <a:rPr lang="en-US" altLang="zh-CN" dirty="0">
                <a:solidFill>
                  <a:schemeClr val="tx1"/>
                </a:solidFill>
              </a:rPr>
              <a:t>to T</a:t>
            </a:r>
            <a:r>
              <a:rPr lang="en-US" altLang="zh-CN" dirty="0" smtClean="0">
                <a:solidFill>
                  <a:schemeClr val="tx1"/>
                </a:solidFill>
              </a:rPr>
              <a:t>ransform the current dataset, and </a:t>
            </a:r>
            <a:r>
              <a:rPr lang="en-US" altLang="zh-CN" dirty="0">
                <a:solidFill>
                  <a:schemeClr val="tx1"/>
                </a:solidFill>
              </a:rPr>
              <a:t>make sure there is no data anomaly</a:t>
            </a:r>
            <a:r>
              <a:rPr lang="en-US" altLang="zh-CN" dirty="0" smtClean="0">
                <a:solidFill>
                  <a:schemeClr val="tx1"/>
                </a:solidFill>
              </a:rPr>
              <a:t>.</a:t>
            </a:r>
          </a:p>
          <a:p>
            <a:pPr marL="285750" indent="-285750"/>
            <a:endParaRPr lang="en-US" altLang="zh-CN" dirty="0" smtClean="0">
              <a:solidFill>
                <a:schemeClr val="tx1"/>
              </a:solidFill>
            </a:endParaRPr>
          </a:p>
          <a:p>
            <a:pPr marL="285750" indent="-285750"/>
            <a:endParaRPr lang="en-US" altLang="zh-CN" dirty="0">
              <a:solidFill>
                <a:schemeClr val="tx1"/>
              </a:solidFill>
            </a:endParaRPr>
          </a:p>
          <a:p>
            <a:pPr marL="285750" indent="-285750"/>
            <a:endParaRPr lang="en-US" altLang="zh-CN" dirty="0" smtClean="0">
              <a:solidFill>
                <a:schemeClr val="tx1"/>
              </a:solidFill>
            </a:endParaRPr>
          </a:p>
          <a:p>
            <a:pPr marL="0" indent="0">
              <a:buNone/>
            </a:pPr>
            <a:endParaRPr lang="en-US" altLang="zh-CN" dirty="0">
              <a:solidFill>
                <a:schemeClr val="tx1"/>
              </a:solidFill>
            </a:endParaRPr>
          </a:p>
          <a:p>
            <a:pPr marL="285750" indent="-285750"/>
            <a:endParaRPr lang="en-US" altLang="zh-CN" dirty="0" smtClean="0">
              <a:solidFill>
                <a:schemeClr val="tx1"/>
              </a:solidFill>
            </a:endParaRPr>
          </a:p>
          <a:p>
            <a:pPr marL="285750" indent="-285750"/>
            <a:endParaRPr lang="zh-CN" altLang="en-US" dirty="0">
              <a:solidFill>
                <a:schemeClr val="tx1"/>
              </a:solidFill>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5365" y="2058346"/>
            <a:ext cx="6297776" cy="3960440"/>
          </a:xfrm>
          <a:prstGeom prst="rect">
            <a:avLst/>
          </a:prstGeom>
        </p:spPr>
      </p:pic>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1989" y="4694806"/>
            <a:ext cx="2227653" cy="1828036"/>
          </a:xfrm>
          <a:prstGeom prst="rect">
            <a:avLst/>
          </a:prstGeom>
        </p:spPr>
      </p:pic>
      <p:sp>
        <p:nvSpPr>
          <p:cNvPr id="3" name="灯片编号占位符 2"/>
          <p:cNvSpPr>
            <a:spLocks noGrp="1"/>
          </p:cNvSpPr>
          <p:nvPr>
            <p:ph type="sldNum" sz="quarter" idx="15"/>
          </p:nvPr>
        </p:nvSpPr>
        <p:spPr>
          <a:xfrm>
            <a:off x="8129016" y="5788112"/>
            <a:ext cx="609600" cy="521208"/>
          </a:xfrm>
        </p:spPr>
        <p:txBody>
          <a:bodyPr/>
          <a:lstStyle/>
          <a:p>
            <a:fld id="{0C913308-F349-4B6D-A68A-DD1791B4A57B}" type="slidenum">
              <a:rPr lang="zh-CN" altLang="en-US" smtClean="0"/>
              <a:t>15</a:t>
            </a:fld>
            <a:endParaRPr lang="zh-CN" altLang="en-US" dirty="0"/>
          </a:p>
        </p:txBody>
      </p:sp>
    </p:spTree>
    <p:extLst>
      <p:ext uri="{BB962C8B-B14F-4D97-AF65-F5344CB8AC3E}">
        <p14:creationId xmlns:p14="http://schemas.microsoft.com/office/powerpoint/2010/main" val="13522017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7554416" cy="691480"/>
          </a:xfrm>
        </p:spPr>
        <p:txBody>
          <a:bodyPr>
            <a:normAutofit/>
          </a:bodyPr>
          <a:lstStyle/>
          <a:p>
            <a:r>
              <a:rPr lang="en-US" altLang="zh-CN" dirty="0" smtClean="0"/>
              <a:t>Modeling: Execution </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sz="quarter" idx="1"/>
              </p:nvPr>
            </p:nvSpPr>
            <p:spPr>
              <a:xfrm>
                <a:off x="611560" y="836712"/>
                <a:ext cx="7848872" cy="3886200"/>
              </a:xfrm>
            </p:spPr>
            <p:txBody>
              <a:bodyPr anchor="t">
                <a:normAutofit/>
              </a:bodyPr>
              <a:lstStyle/>
              <a:p>
                <a:r>
                  <a:rPr lang="en-US" altLang="zh-CN" sz="2400" dirty="0" smtClean="0"/>
                  <a:t>Use K-Means Cluster Analysis</a:t>
                </a:r>
              </a:p>
              <a:p>
                <a:pPr marL="0" indent="0">
                  <a:buNone/>
                </a:pPr>
                <a:r>
                  <a:rPr lang="en-US" altLang="zh-CN" sz="2400" dirty="0" smtClean="0"/>
                  <a:t>Use Number to represent each company as the cases label</a:t>
                </a:r>
              </a:p>
              <a:p>
                <a:pPr marL="0" indent="0">
                  <a:buNone/>
                </a:pPr>
                <a:r>
                  <a:rPr lang="en-US" altLang="zh-CN" sz="2400" dirty="0" smtClean="0"/>
                  <a:t>Use the normalization data as the variables</a:t>
                </a:r>
              </a:p>
              <a:p>
                <a:r>
                  <a:rPr lang="en-US" altLang="zh-CN" sz="2400" dirty="0" smtClean="0"/>
                  <a:t>The simple </a:t>
                </a:r>
                <a:r>
                  <a:rPr lang="en-US" altLang="zh-CN" sz="2400" i="1" dirty="0" smtClean="0"/>
                  <a:t>rule of thumb* </a:t>
                </a:r>
                <a:r>
                  <a:rPr lang="en-US" altLang="zh-CN" sz="2400" dirty="0" smtClean="0"/>
                  <a:t>sets the number of cluster </a:t>
                </a:r>
                <a14:m>
                  <m:oMath xmlns:m="http://schemas.openxmlformats.org/officeDocument/2006/math">
                    <m:r>
                      <a:rPr lang="zh-CN" altLang="en-US" sz="1600" i="1">
                        <a:latin typeface="Cambria Math"/>
                      </a:rPr>
                      <m:t>𝑘</m:t>
                    </m:r>
                    <m:r>
                      <a:rPr lang="zh-CN" altLang="en-US" sz="1600">
                        <a:latin typeface="Cambria Math"/>
                      </a:rPr>
                      <m:t>≈</m:t>
                    </m:r>
                    <m:rad>
                      <m:radPr>
                        <m:degHide m:val="on"/>
                        <m:ctrlPr>
                          <a:rPr lang="zh-CN" altLang="en-US" sz="1600" i="1">
                            <a:latin typeface="Cambria Math"/>
                          </a:rPr>
                        </m:ctrlPr>
                      </m:radPr>
                      <m:deg/>
                      <m:e>
                        <m:f>
                          <m:fPr>
                            <m:type m:val="lin"/>
                            <m:ctrlPr>
                              <a:rPr lang="zh-CN" altLang="en-US" sz="1600" i="1">
                                <a:latin typeface="Cambria Math"/>
                              </a:rPr>
                            </m:ctrlPr>
                          </m:fPr>
                          <m:num>
                            <m:r>
                              <a:rPr lang="zh-CN" altLang="en-US" sz="1600" i="1">
                                <a:latin typeface="Cambria Math"/>
                              </a:rPr>
                              <m:t>𝑛</m:t>
                            </m:r>
                          </m:num>
                          <m:den>
                            <m:r>
                              <a:rPr lang="zh-CN" altLang="en-US" sz="1600">
                                <a:latin typeface="Cambria Math"/>
                              </a:rPr>
                              <m:t>2</m:t>
                            </m:r>
                          </m:den>
                        </m:f>
                      </m:e>
                    </m:rad>
                  </m:oMath>
                </a14:m>
                <a:endParaRPr lang="en-US" altLang="zh-CN" sz="2400" dirty="0" smtClean="0"/>
              </a:p>
              <a:p>
                <a:pPr marL="0" indent="0">
                  <a:buNone/>
                </a:pPr>
                <a:r>
                  <a:rPr lang="en-US" altLang="zh-CN" sz="2400" dirty="0" smtClean="0"/>
                  <a:t>In this case n is 169, so we set k as 10.</a:t>
                </a:r>
              </a:p>
              <a:p>
                <a:pPr marL="0" indent="0">
                  <a:buNone/>
                </a:pPr>
                <a:endParaRPr lang="en-US" altLang="zh-CN" sz="2400" dirty="0"/>
              </a:p>
            </p:txBody>
          </p:sp>
        </mc:Choice>
        <mc:Fallback>
          <p:sp>
            <p:nvSpPr>
              <p:cNvPr id="3" name="内容占位符 2"/>
              <p:cNvSpPr>
                <a:spLocks noGrp="1" noRot="1" noChangeAspect="1" noMove="1" noResize="1" noEditPoints="1" noAdjustHandles="1" noChangeArrowheads="1" noChangeShapeType="1" noTextEdit="1"/>
              </p:cNvSpPr>
              <p:nvPr>
                <p:ph sz="quarter" idx="1"/>
              </p:nvPr>
            </p:nvSpPr>
            <p:spPr>
              <a:xfrm>
                <a:off x="611560" y="836712"/>
                <a:ext cx="7848872" cy="3886200"/>
              </a:xfrm>
              <a:blipFill rotWithShape="1">
                <a:blip r:embed="rId2"/>
                <a:stretch>
                  <a:fillRect l="-1165" t="-1254"/>
                </a:stretch>
              </a:blipFill>
            </p:spPr>
            <p:txBody>
              <a:bodyPr/>
              <a:lstStyle/>
              <a:p>
                <a:r>
                  <a:rPr lang="zh-CN" altLang="en-US">
                    <a:noFill/>
                  </a:rPr>
                  <a:t> </a:t>
                </a:r>
              </a:p>
            </p:txBody>
          </p:sp>
        </mc:Fallback>
      </mc:AlternateContent>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3610" y="3861048"/>
            <a:ext cx="5184576" cy="2434114"/>
          </a:xfrm>
          <a:prstGeom prst="rect">
            <a:avLst/>
          </a:prstGeom>
        </p:spPr>
      </p:pic>
      <p:sp>
        <p:nvSpPr>
          <p:cNvPr id="6" name="TextBox 5"/>
          <p:cNvSpPr txBox="1"/>
          <p:nvPr/>
        </p:nvSpPr>
        <p:spPr>
          <a:xfrm>
            <a:off x="467544" y="6165304"/>
            <a:ext cx="7848872" cy="584775"/>
          </a:xfrm>
          <a:prstGeom prst="rect">
            <a:avLst/>
          </a:prstGeom>
          <a:noFill/>
        </p:spPr>
        <p:txBody>
          <a:bodyPr wrap="square" rtlCol="0">
            <a:spAutoFit/>
          </a:bodyPr>
          <a:lstStyle/>
          <a:p>
            <a:r>
              <a:rPr lang="en-US" altLang="zh-CN" sz="1600" dirty="0" smtClean="0"/>
              <a:t>* Rule of thumb referred from </a:t>
            </a:r>
            <a:r>
              <a:rPr lang="en-US" altLang="zh-CN" sz="1600" dirty="0">
                <a:hlinkClick r:id="rId4"/>
              </a:rPr>
              <a:t>http://en.wikipedia.org/wiki/Determining_the_number_of_clusters_in_a_data_set</a:t>
            </a:r>
            <a:endParaRPr lang="zh-CN" altLang="en-US" sz="1600"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16</a:t>
            </a:fld>
            <a:endParaRPr lang="zh-CN" altLang="en-US"/>
          </a:p>
        </p:txBody>
      </p:sp>
    </p:spTree>
    <p:extLst>
      <p:ext uri="{BB962C8B-B14F-4D97-AF65-F5344CB8AC3E}">
        <p14:creationId xmlns:p14="http://schemas.microsoft.com/office/powerpoint/2010/main" val="11267419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4800" y="1105272"/>
            <a:ext cx="8686800" cy="838200"/>
          </a:xfrm>
        </p:spPr>
        <p:txBody>
          <a:bodyPr>
            <a:normAutofit/>
          </a:bodyPr>
          <a:lstStyle/>
          <a:p>
            <a:r>
              <a:rPr lang="en-US" altLang="zh-CN" dirty="0" smtClean="0"/>
              <a:t>Modeling: Result (1/2)</a:t>
            </a:r>
            <a:endParaRPr lang="zh-CN" altLang="en-US" dirty="0"/>
          </a:p>
        </p:txBody>
      </p:sp>
      <p:pic>
        <p:nvPicPr>
          <p:cNvPr id="4" name="内容占位符 3"/>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35496" y="1196752"/>
            <a:ext cx="9073008" cy="2398528"/>
          </a:xfrm>
        </p:spPr>
      </p:pic>
      <p:sp>
        <p:nvSpPr>
          <p:cNvPr id="18" name="内容占位符 2"/>
          <p:cNvSpPr txBox="1">
            <a:spLocks/>
          </p:cNvSpPr>
          <p:nvPr/>
        </p:nvSpPr>
        <p:spPr>
          <a:xfrm>
            <a:off x="539552" y="3785592"/>
            <a:ext cx="4716523" cy="2523728"/>
          </a:xfrm>
          <a:prstGeom prst="rect">
            <a:avLst/>
          </a:prstGeom>
        </p:spPr>
        <p:txBody>
          <a:bodyPr vert="horz" lIns="91440" tIns="45720" rIns="91440" bIns="45720" rtlCol="0" anchor="t" anchorCtr="0">
            <a:normAutofit/>
          </a:bodyPr>
          <a:lst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a:lstStyle>
          <a:p>
            <a:pPr marL="285750" indent="-285750"/>
            <a:r>
              <a:rPr lang="en-US" altLang="zh-CN" dirty="0" smtClean="0">
                <a:solidFill>
                  <a:schemeClr val="tx1"/>
                </a:solidFill>
              </a:rPr>
              <a:t>Observe the result of cluster, we can find that most of the company are centered in cluster 6</a:t>
            </a:r>
          </a:p>
        </p:txBody>
      </p:sp>
      <p:sp>
        <p:nvSpPr>
          <p:cNvPr id="13" name="矩形 12"/>
          <p:cNvSpPr/>
          <p:nvPr/>
        </p:nvSpPr>
        <p:spPr>
          <a:xfrm>
            <a:off x="5076056" y="1772817"/>
            <a:ext cx="828091" cy="18002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70965" y="3635002"/>
            <a:ext cx="2137539" cy="3250382"/>
          </a:xfrm>
          <a:prstGeom prst="rect">
            <a:avLst/>
          </a:prstGeom>
        </p:spPr>
      </p:pic>
      <p:cxnSp>
        <p:nvCxnSpPr>
          <p:cNvPr id="17" name="肘形连接符 16"/>
          <p:cNvCxnSpPr>
            <a:stCxn id="12" idx="1"/>
            <a:endCxn id="13" idx="2"/>
          </p:cNvCxnSpPr>
          <p:nvPr/>
        </p:nvCxnSpPr>
        <p:spPr>
          <a:xfrm rot="10800000">
            <a:off x="5490102" y="3573018"/>
            <a:ext cx="1530170" cy="1728191"/>
          </a:xfrm>
          <a:prstGeom prst="bentConnector2">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7020272" y="5157192"/>
            <a:ext cx="2062634"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灯片编号占位符 2"/>
          <p:cNvSpPr>
            <a:spLocks noGrp="1"/>
          </p:cNvSpPr>
          <p:nvPr>
            <p:ph type="sldNum" sz="quarter" idx="15"/>
          </p:nvPr>
        </p:nvSpPr>
        <p:spPr/>
        <p:txBody>
          <a:bodyPr/>
          <a:lstStyle/>
          <a:p>
            <a:fld id="{0C913308-F349-4B6D-A68A-DD1791B4A57B}" type="slidenum">
              <a:rPr lang="zh-CN" altLang="en-US" smtClean="0"/>
              <a:t>17</a:t>
            </a:fld>
            <a:endParaRPr lang="zh-CN" altLang="en-US"/>
          </a:p>
        </p:txBody>
      </p:sp>
      <p:sp>
        <p:nvSpPr>
          <p:cNvPr id="11" name="标题 1"/>
          <p:cNvSpPr txBox="1">
            <a:spLocks/>
          </p:cNvSpPr>
          <p:nvPr/>
        </p:nvSpPr>
        <p:spPr>
          <a:xfrm>
            <a:off x="489569" y="116632"/>
            <a:ext cx="8686800" cy="838200"/>
          </a:xfrm>
          <a:prstGeom prst="rect">
            <a:avLst/>
          </a:prstGeom>
        </p:spPr>
        <p:txBody>
          <a:bodyPr vert="horz" anchor="b">
            <a:normAutofit/>
          </a:bodyPr>
          <a:lstStyle>
            <a:lvl1pPr algn="l" rtl="0" eaLnBrk="1" latinLnBrk="0" hangingPunct="1">
              <a:spcBef>
                <a:spcPct val="0"/>
              </a:spcBef>
              <a:buNone/>
              <a:defRPr kumimoji="0" sz="3000" b="0" kern="1200" cap="small" baseline="0">
                <a:solidFill>
                  <a:schemeClr val="tx2"/>
                </a:solidFill>
                <a:latin typeface="+mj-lt"/>
                <a:ea typeface="+mj-ea"/>
                <a:cs typeface="+mj-cs"/>
              </a:defRPr>
            </a:lvl1pPr>
          </a:lstStyle>
          <a:p>
            <a:r>
              <a:rPr lang="en-US" altLang="zh-CN" dirty="0" smtClean="0"/>
              <a:t>Modeling: Result (1/2)</a:t>
            </a:r>
            <a:endParaRPr lang="zh-CN" altLang="en-US" dirty="0"/>
          </a:p>
        </p:txBody>
      </p:sp>
    </p:spTree>
    <p:extLst>
      <p:ext uri="{BB962C8B-B14F-4D97-AF65-F5344CB8AC3E}">
        <p14:creationId xmlns:p14="http://schemas.microsoft.com/office/powerpoint/2010/main" val="328825599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89569" y="116632"/>
            <a:ext cx="8686800" cy="838200"/>
          </a:xfrm>
        </p:spPr>
        <p:txBody>
          <a:bodyPr/>
          <a:lstStyle/>
          <a:p>
            <a:r>
              <a:rPr lang="en-US" altLang="zh-CN" dirty="0" smtClean="0"/>
              <a:t>Modeling: Result (2/2)</a:t>
            </a:r>
            <a:endParaRPr lang="zh-CN" altLang="en-US" dirty="0"/>
          </a:p>
        </p:txBody>
      </p:sp>
      <p:sp>
        <p:nvSpPr>
          <p:cNvPr id="3" name="内容占位符 2"/>
          <p:cNvSpPr>
            <a:spLocks noGrp="1"/>
          </p:cNvSpPr>
          <p:nvPr>
            <p:ph sz="quarter" idx="1"/>
          </p:nvPr>
        </p:nvSpPr>
        <p:spPr>
          <a:xfrm>
            <a:off x="683568" y="1052736"/>
            <a:ext cx="7992888" cy="1584176"/>
          </a:xfrm>
        </p:spPr>
        <p:txBody>
          <a:bodyPr anchor="t"/>
          <a:lstStyle/>
          <a:p>
            <a:r>
              <a:rPr lang="en-US" altLang="zh-CN" sz="2000" dirty="0" smtClean="0"/>
              <a:t>Sample of  Result </a:t>
            </a:r>
          </a:p>
          <a:p>
            <a:pPr marL="0" indent="0">
              <a:buNone/>
            </a:pPr>
            <a:r>
              <a:rPr lang="en-US" altLang="zh-CN" sz="1800" dirty="0" smtClean="0"/>
              <a:t>QCL_1 means the Cluster </a:t>
            </a:r>
            <a:r>
              <a:rPr lang="en-US" altLang="zh-CN" sz="1800" dirty="0"/>
              <a:t>N</a:t>
            </a:r>
            <a:r>
              <a:rPr lang="en-US" altLang="zh-CN" sz="1800" dirty="0" smtClean="0"/>
              <a:t>umber</a:t>
            </a:r>
          </a:p>
          <a:p>
            <a:pPr marL="0" indent="0">
              <a:buNone/>
            </a:pPr>
            <a:r>
              <a:rPr lang="en-US" altLang="zh-CN" sz="1800" dirty="0" smtClean="0"/>
              <a:t>QCL_2 </a:t>
            </a:r>
            <a:r>
              <a:rPr lang="en-US" altLang="zh-CN" sz="1800" dirty="0"/>
              <a:t>means the Distance of Case from its Classification Cluster Center</a:t>
            </a:r>
            <a:endParaRPr lang="zh-CN" altLang="en-US" sz="1800" dirty="0"/>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9632" y="2491629"/>
            <a:ext cx="6096569" cy="3889699"/>
          </a:xfrm>
          <a:prstGeom prst="rect">
            <a:avLst/>
          </a:prstGeom>
        </p:spPr>
      </p:pic>
      <p:sp>
        <p:nvSpPr>
          <p:cNvPr id="6" name="矩形 5"/>
          <p:cNvSpPr/>
          <p:nvPr/>
        </p:nvSpPr>
        <p:spPr>
          <a:xfrm>
            <a:off x="6516216" y="2491629"/>
            <a:ext cx="864096" cy="388969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smtClean="0"/>
          </a:p>
          <a:p>
            <a:pPr algn="ctr"/>
            <a:endParaRPr lang="en-US" altLang="zh-CN" dirty="0"/>
          </a:p>
          <a:p>
            <a:pPr algn="ctr"/>
            <a:endParaRPr lang="en-US" altLang="zh-CN" dirty="0" smtClean="0"/>
          </a:p>
          <a:p>
            <a:pPr algn="ctr"/>
            <a:endParaRPr lang="en-US" altLang="zh-CN" dirty="0"/>
          </a:p>
          <a:p>
            <a:pPr algn="ctr"/>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18</a:t>
            </a:fld>
            <a:endParaRPr lang="zh-CN" altLang="en-US"/>
          </a:p>
        </p:txBody>
      </p:sp>
    </p:spTree>
    <p:extLst>
      <p:ext uri="{BB962C8B-B14F-4D97-AF65-F5344CB8AC3E}">
        <p14:creationId xmlns:p14="http://schemas.microsoft.com/office/powerpoint/2010/main" val="9537598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3712" y="457200"/>
            <a:ext cx="8686800" cy="838200"/>
          </a:xfrm>
        </p:spPr>
        <p:txBody>
          <a:bodyPr/>
          <a:lstStyle/>
          <a:p>
            <a:r>
              <a:rPr lang="en-US" altLang="zh-CN" dirty="0" smtClean="0"/>
              <a:t>Result Analysis</a:t>
            </a:r>
            <a:endParaRPr lang="zh-CN" altLang="en-US" dirty="0"/>
          </a:p>
        </p:txBody>
      </p:sp>
      <p:sp>
        <p:nvSpPr>
          <p:cNvPr id="3" name="内容占位符 2"/>
          <p:cNvSpPr>
            <a:spLocks noGrp="1"/>
          </p:cNvSpPr>
          <p:nvPr>
            <p:ph sz="quarter" idx="1"/>
          </p:nvPr>
        </p:nvSpPr>
        <p:spPr>
          <a:xfrm>
            <a:off x="762000" y="1477888"/>
            <a:ext cx="7543800" cy="4687416"/>
          </a:xfrm>
        </p:spPr>
        <p:txBody>
          <a:bodyPr anchor="t">
            <a:normAutofit fontScale="92500" lnSpcReduction="10000"/>
          </a:bodyPr>
          <a:lstStyle/>
          <a:p>
            <a:r>
              <a:rPr lang="en-US" altLang="zh-CN" dirty="0" smtClean="0"/>
              <a:t>After cluster, 80% of the stocks are classified into Cluster 6. The stocks in other 5 clusters are exceptional. </a:t>
            </a:r>
          </a:p>
          <a:p>
            <a:pPr marL="0" indent="0">
              <a:buNone/>
            </a:pPr>
            <a:endParaRPr lang="en-US" altLang="zh-CN" dirty="0"/>
          </a:p>
          <a:p>
            <a:r>
              <a:rPr lang="en-US" altLang="zh-CN" dirty="0" smtClean="0"/>
              <a:t>After observe the data of the 33 stocks which are not in Cluster 6, we can find these stocks has at least 2 or more dimensions are out of the normal range. The 136 stocks in the Cluster 6, have at least 4 dimensions are in normal range. </a:t>
            </a:r>
            <a:endParaRPr lang="en-US" altLang="zh-CN" dirty="0" smtClean="0"/>
          </a:p>
          <a:p>
            <a:endParaRPr lang="en-US" altLang="zh-CN" dirty="0"/>
          </a:p>
          <a:p>
            <a:r>
              <a:rPr lang="en-US" altLang="zh-CN" dirty="0"/>
              <a:t>Compare the values for each index that these 136 stocks have, with a new stocks in this industry that are not be taken into this analysis, we can estimate if the new stocks has the value for investment</a:t>
            </a:r>
            <a:r>
              <a:rPr lang="en-US" altLang="zh-CN" dirty="0" smtClean="0"/>
              <a:t>.</a:t>
            </a:r>
            <a:endParaRPr lang="en-US" altLang="zh-CN" dirty="0" smtClean="0"/>
          </a:p>
          <a:p>
            <a:endParaRPr lang="en-US" altLang="zh-CN"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19</a:t>
            </a:fld>
            <a:endParaRPr lang="zh-CN" altLang="en-US"/>
          </a:p>
        </p:txBody>
      </p:sp>
    </p:spTree>
    <p:extLst>
      <p:ext uri="{BB962C8B-B14F-4D97-AF65-F5344CB8AC3E}">
        <p14:creationId xmlns:p14="http://schemas.microsoft.com/office/powerpoint/2010/main" val="372670072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467600" cy="1143000"/>
          </a:xfrm>
        </p:spPr>
        <p:txBody>
          <a:bodyPr/>
          <a:lstStyle/>
          <a:p>
            <a:r>
              <a:rPr lang="en-US" altLang="zh-CN" dirty="0" smtClean="0"/>
              <a:t>Agenda</a:t>
            </a:r>
            <a:endParaRPr lang="zh-CN" altLang="en-US" dirty="0"/>
          </a:p>
        </p:txBody>
      </p:sp>
      <p:sp>
        <p:nvSpPr>
          <p:cNvPr id="3" name="内容占位符 2"/>
          <p:cNvSpPr>
            <a:spLocks noGrp="1"/>
          </p:cNvSpPr>
          <p:nvPr>
            <p:ph sz="quarter" idx="1"/>
          </p:nvPr>
        </p:nvSpPr>
        <p:spPr>
          <a:xfrm>
            <a:off x="755576" y="1556792"/>
            <a:ext cx="7467600" cy="4873752"/>
          </a:xfrm>
        </p:spPr>
        <p:txBody>
          <a:bodyPr>
            <a:normAutofit/>
          </a:bodyPr>
          <a:lstStyle/>
          <a:p>
            <a:r>
              <a:rPr lang="en-US" altLang="zh-CN" dirty="0" smtClean="0"/>
              <a:t>Introduction</a:t>
            </a:r>
          </a:p>
          <a:p>
            <a:r>
              <a:rPr lang="en-US" altLang="zh-CN" dirty="0" smtClean="0"/>
              <a:t>K-Means Clustering</a:t>
            </a:r>
          </a:p>
          <a:p>
            <a:r>
              <a:rPr lang="en-US" altLang="zh-CN" dirty="0" smtClean="0"/>
              <a:t>Data Understanding </a:t>
            </a:r>
            <a:endParaRPr lang="en-US" altLang="zh-CN" dirty="0"/>
          </a:p>
          <a:p>
            <a:pPr lvl="1"/>
            <a:r>
              <a:rPr lang="en-US" altLang="zh-CN" dirty="0" smtClean="0"/>
              <a:t>Collect Data</a:t>
            </a:r>
          </a:p>
          <a:p>
            <a:pPr lvl="1"/>
            <a:r>
              <a:rPr lang="en-US" altLang="zh-CN" dirty="0" smtClean="0"/>
              <a:t>Dataset Description</a:t>
            </a:r>
          </a:p>
          <a:p>
            <a:pPr lvl="1"/>
            <a:r>
              <a:rPr lang="en-US" altLang="zh-CN" dirty="0" smtClean="0"/>
              <a:t>Sample Raw Data</a:t>
            </a:r>
          </a:p>
          <a:p>
            <a:r>
              <a:rPr lang="en-US" altLang="zh-CN" dirty="0" smtClean="0"/>
              <a:t>Data Preparation</a:t>
            </a:r>
          </a:p>
          <a:p>
            <a:pPr lvl="1"/>
            <a:r>
              <a:rPr lang="en-US" altLang="zh-CN" dirty="0" smtClean="0"/>
              <a:t>Data cleaning</a:t>
            </a:r>
            <a:endParaRPr lang="en-US" altLang="zh-CN" dirty="0"/>
          </a:p>
          <a:p>
            <a:r>
              <a:rPr lang="en-US" altLang="zh-CN" dirty="0" smtClean="0"/>
              <a:t>Modeling</a:t>
            </a:r>
          </a:p>
          <a:p>
            <a:r>
              <a:rPr lang="en-US" altLang="zh-CN" dirty="0" smtClean="0"/>
              <a:t>Result Analysis</a:t>
            </a:r>
          </a:p>
          <a:p>
            <a:endParaRPr lang="en-US" altLang="zh-CN" dirty="0" smtClean="0"/>
          </a:p>
        </p:txBody>
      </p:sp>
      <p:sp>
        <p:nvSpPr>
          <p:cNvPr id="4" name="灯片编号占位符 3"/>
          <p:cNvSpPr>
            <a:spLocks noGrp="1"/>
          </p:cNvSpPr>
          <p:nvPr>
            <p:ph type="sldNum" sz="quarter" idx="15"/>
          </p:nvPr>
        </p:nvSpPr>
        <p:spPr/>
        <p:txBody>
          <a:bodyPr/>
          <a:lstStyle/>
          <a:p>
            <a:fld id="{0C913308-F349-4B6D-A68A-DD1791B4A57B}" type="slidenum">
              <a:rPr lang="zh-CN" altLang="en-US" smtClean="0"/>
              <a:t>2</a:t>
            </a:fld>
            <a:endParaRPr lang="zh-CN" altLang="en-US"/>
          </a:p>
        </p:txBody>
      </p:sp>
    </p:spTree>
    <p:extLst>
      <p:ext uri="{BB962C8B-B14F-4D97-AF65-F5344CB8AC3E}">
        <p14:creationId xmlns:p14="http://schemas.microsoft.com/office/powerpoint/2010/main" val="3128671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Recommendation</a:t>
            </a:r>
            <a:endParaRPr lang="zh-CN" altLang="en-US" dirty="0"/>
          </a:p>
        </p:txBody>
      </p:sp>
      <p:sp>
        <p:nvSpPr>
          <p:cNvPr id="3" name="内容占位符 2"/>
          <p:cNvSpPr>
            <a:spLocks noGrp="1"/>
          </p:cNvSpPr>
          <p:nvPr>
            <p:ph sz="quarter" idx="1"/>
          </p:nvPr>
        </p:nvSpPr>
        <p:spPr>
          <a:xfrm>
            <a:off x="704800" y="1600200"/>
            <a:ext cx="7467600" cy="4873752"/>
          </a:xfrm>
        </p:spPr>
        <p:txBody>
          <a:bodyPr>
            <a:normAutofit fontScale="92500"/>
          </a:bodyPr>
          <a:lstStyle/>
          <a:p>
            <a:r>
              <a:rPr lang="en-US" altLang="zh-CN" dirty="0" smtClean="0"/>
              <a:t>The </a:t>
            </a:r>
            <a:r>
              <a:rPr lang="en-US" altLang="zh-CN" dirty="0"/>
              <a:t>136 stocks in Cluster 6 have the values for investment</a:t>
            </a:r>
            <a:r>
              <a:rPr lang="en-US" altLang="zh-CN" dirty="0" smtClean="0"/>
              <a:t>. Can be recommended to investors.</a:t>
            </a:r>
          </a:p>
          <a:p>
            <a:endParaRPr lang="en-US" altLang="zh-CN" dirty="0"/>
          </a:p>
          <a:p>
            <a:r>
              <a:rPr lang="en-US" altLang="zh-CN" dirty="0" smtClean="0"/>
              <a:t>The 33 stocks which are not in the Cluster 6 has anomaly in stock related indexes, investors should give careful consideration, and better not invest.</a:t>
            </a:r>
          </a:p>
          <a:p>
            <a:endParaRPr lang="en-US" altLang="zh-CN" dirty="0"/>
          </a:p>
          <a:p>
            <a:r>
              <a:rPr lang="en-US" altLang="zh-CN" dirty="0" smtClean="0"/>
              <a:t>If investors want to invest a stock in the same industry which is not been analyzed in this study, they can directly compare each index of stock with the 136 stocks. If all the values of indexes are closing, it means this stock can take consideration to invest.</a:t>
            </a:r>
            <a:endParaRPr lang="en-US" altLang="zh-CN"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20</a:t>
            </a:fld>
            <a:endParaRPr lang="zh-CN" altLang="en-US"/>
          </a:p>
        </p:txBody>
      </p:sp>
    </p:spTree>
    <p:extLst>
      <p:ext uri="{BB962C8B-B14F-4D97-AF65-F5344CB8AC3E}">
        <p14:creationId xmlns:p14="http://schemas.microsoft.com/office/powerpoint/2010/main" val="1061450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Reference</a:t>
            </a:r>
            <a:endParaRPr lang="zh-CN" altLang="en-US" dirty="0"/>
          </a:p>
        </p:txBody>
      </p:sp>
      <p:sp>
        <p:nvSpPr>
          <p:cNvPr id="3" name="内容占位符 2"/>
          <p:cNvSpPr>
            <a:spLocks noGrp="1"/>
          </p:cNvSpPr>
          <p:nvPr>
            <p:ph sz="quarter" idx="1"/>
          </p:nvPr>
        </p:nvSpPr>
        <p:spPr/>
        <p:txBody>
          <a:bodyPr/>
          <a:lstStyle/>
          <a:p>
            <a:r>
              <a:rPr lang="en-US" altLang="zh-CN" dirty="0">
                <a:hlinkClick r:id="rId2"/>
              </a:rPr>
              <a:t>http://en.wikipedia.org/wiki/Quantitative_easing</a:t>
            </a:r>
            <a:endParaRPr lang="en-US" altLang="zh-CN" dirty="0" smtClean="0">
              <a:hlinkClick r:id="rId3"/>
            </a:endParaRPr>
          </a:p>
          <a:p>
            <a:r>
              <a:rPr lang="en-US" altLang="zh-CN" dirty="0" smtClean="0">
                <a:hlinkClick r:id="rId3"/>
              </a:rPr>
              <a:t>http</a:t>
            </a:r>
            <a:r>
              <a:rPr lang="en-US" altLang="zh-CN" dirty="0">
                <a:hlinkClick r:id="rId3"/>
              </a:rPr>
              <a:t>://</a:t>
            </a:r>
            <a:r>
              <a:rPr lang="en-US" altLang="zh-CN" dirty="0" smtClean="0">
                <a:hlinkClick r:id="rId3"/>
              </a:rPr>
              <a:t>www.investopedia.com/terms/p/price-change.asp</a:t>
            </a:r>
            <a:endParaRPr lang="en-US" altLang="zh-CN" dirty="0" smtClean="0"/>
          </a:p>
          <a:p>
            <a:r>
              <a:rPr lang="en-US" altLang="zh-CN" dirty="0">
                <a:hlinkClick r:id="rId4"/>
              </a:rPr>
              <a:t>http://en.wikipedia.org/wiki/Price%E2%80%93earnings_ratio</a:t>
            </a:r>
            <a:endParaRPr lang="en-US" altLang="zh-CN" dirty="0" smtClean="0">
              <a:hlinkClick r:id="rId5"/>
            </a:endParaRPr>
          </a:p>
          <a:p>
            <a:r>
              <a:rPr lang="en-US" altLang="zh-CN" dirty="0" smtClean="0">
                <a:hlinkClick r:id="rId5"/>
              </a:rPr>
              <a:t>http</a:t>
            </a:r>
            <a:r>
              <a:rPr lang="en-US" altLang="zh-CN" dirty="0">
                <a:hlinkClick r:id="rId5"/>
              </a:rPr>
              <a:t>://</a:t>
            </a:r>
            <a:r>
              <a:rPr lang="en-US" altLang="zh-CN" dirty="0" smtClean="0">
                <a:hlinkClick r:id="rId5"/>
              </a:rPr>
              <a:t>en.wikipedia.org/wiki/Return_on_equity</a:t>
            </a:r>
            <a:endParaRPr lang="en-US" altLang="zh-CN" dirty="0" smtClean="0"/>
          </a:p>
          <a:p>
            <a:r>
              <a:rPr lang="en-US" altLang="zh-CN" dirty="0">
                <a:hlinkClick r:id="rId6"/>
              </a:rPr>
              <a:t>http://en.wikipedia.org/wiki/Debt-to-equity_ratio</a:t>
            </a:r>
            <a:endParaRPr lang="en-US" altLang="zh-CN" dirty="0" smtClean="0"/>
          </a:p>
          <a:p>
            <a:r>
              <a:rPr lang="en-US" altLang="zh-CN" dirty="0">
                <a:hlinkClick r:id="rId7"/>
              </a:rPr>
              <a:t>http://</a:t>
            </a:r>
            <a:r>
              <a:rPr lang="en-US" altLang="zh-CN" dirty="0" smtClean="0">
                <a:hlinkClick r:id="rId7"/>
              </a:rPr>
              <a:t>en.wikipedia.org/wiki/Net_profit_margin</a:t>
            </a:r>
            <a:endParaRPr lang="en-US" altLang="zh-CN" dirty="0" smtClean="0"/>
          </a:p>
          <a:p>
            <a:r>
              <a:rPr lang="en-US" altLang="zh-CN" dirty="0">
                <a:hlinkClick r:id="rId8"/>
              </a:rPr>
              <a:t>http://</a:t>
            </a:r>
            <a:r>
              <a:rPr lang="en-US" altLang="zh-CN" dirty="0" smtClean="0">
                <a:hlinkClick r:id="rId8"/>
              </a:rPr>
              <a:t>en.wikipedia.org/wiki/Free_cash_flow</a:t>
            </a:r>
            <a:endParaRPr lang="en-US" altLang="zh-CN" dirty="0" smtClean="0"/>
          </a:p>
          <a:p>
            <a:r>
              <a:rPr lang="en-US" altLang="zh-CN" dirty="0">
                <a:hlinkClick r:id="rId9"/>
              </a:rPr>
              <a:t>http://en.wikipedia.org/wiki/Determining_the_number_of_clusters_in_a_data_set</a:t>
            </a:r>
            <a:endParaRPr lang="zh-CN" altLang="en-US" dirty="0"/>
          </a:p>
          <a:p>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21</a:t>
            </a:fld>
            <a:endParaRPr lang="zh-CN" altLang="en-US"/>
          </a:p>
        </p:txBody>
      </p:sp>
    </p:spTree>
    <p:extLst>
      <p:ext uri="{BB962C8B-B14F-4D97-AF65-F5344CB8AC3E}">
        <p14:creationId xmlns:p14="http://schemas.microsoft.com/office/powerpoint/2010/main" val="14244825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88640"/>
            <a:ext cx="7467600" cy="698733"/>
          </a:xfrm>
        </p:spPr>
        <p:txBody>
          <a:bodyPr/>
          <a:lstStyle/>
          <a:p>
            <a:r>
              <a:rPr lang="en-US" altLang="zh-CN" dirty="0"/>
              <a:t>I</a:t>
            </a:r>
            <a:r>
              <a:rPr lang="en-US" altLang="zh-CN" dirty="0" smtClean="0"/>
              <a:t>ntroduction</a:t>
            </a:r>
            <a:endParaRPr lang="zh-CN" altLang="en-US" dirty="0"/>
          </a:p>
        </p:txBody>
      </p:sp>
      <p:sp>
        <p:nvSpPr>
          <p:cNvPr id="3" name="内容占位符 2"/>
          <p:cNvSpPr>
            <a:spLocks noGrp="1"/>
          </p:cNvSpPr>
          <p:nvPr>
            <p:ph sz="quarter" idx="1"/>
          </p:nvPr>
        </p:nvSpPr>
        <p:spPr>
          <a:xfrm>
            <a:off x="467544" y="1268760"/>
            <a:ext cx="7467600" cy="4873752"/>
          </a:xfrm>
        </p:spPr>
        <p:txBody>
          <a:bodyPr anchor="t">
            <a:normAutofit/>
          </a:bodyPr>
          <a:lstStyle/>
          <a:p>
            <a:pPr marL="0" indent="0">
              <a:buNone/>
            </a:pPr>
            <a:r>
              <a:rPr lang="en-US" altLang="zh-CN" sz="2100" dirty="0" smtClean="0"/>
              <a:t>The U.S Stock Market has began to get rid of the credit crisis this year. S&amp;P 500 increased to 1800, Dow J index reached 16000.  However, as approaching to the expected time of </a:t>
            </a:r>
            <a:r>
              <a:rPr lang="en-US" altLang="zh-CN" sz="2100" dirty="0" smtClean="0"/>
              <a:t>QE</a:t>
            </a:r>
            <a:r>
              <a:rPr lang="zh-CN" altLang="en-US" sz="2100" dirty="0" smtClean="0"/>
              <a:t>*</a:t>
            </a:r>
            <a:r>
              <a:rPr lang="en-US" altLang="zh-CN" sz="2100" dirty="0" smtClean="0"/>
              <a:t> </a:t>
            </a:r>
            <a:r>
              <a:rPr lang="en-US" altLang="zh-CN" sz="2100" dirty="0" smtClean="0"/>
              <a:t>reduction, investors still have concerns while investing in stocks.</a:t>
            </a:r>
          </a:p>
          <a:p>
            <a:pPr marL="0" indent="0">
              <a:buNone/>
            </a:pPr>
            <a:endParaRPr lang="en-US" altLang="zh-CN" sz="2100" dirty="0" smtClean="0"/>
          </a:p>
          <a:p>
            <a:pPr marL="0" indent="0">
              <a:buNone/>
            </a:pPr>
            <a:r>
              <a:rPr lang="en-US" altLang="zh-CN" sz="2100" dirty="0" smtClean="0"/>
              <a:t>This project will mainly choose food, beverage, and tobacco stocks as target stocks; use stock related indexes as dimensions to analysis and filter </a:t>
            </a:r>
            <a:r>
              <a:rPr lang="en-US" altLang="zh-CN" sz="2100" dirty="0" smtClean="0"/>
              <a:t>stocks.</a:t>
            </a:r>
          </a:p>
          <a:p>
            <a:pPr marL="0" indent="0">
              <a:buNone/>
            </a:pPr>
            <a:endParaRPr lang="en-US" altLang="zh-CN" sz="2100" dirty="0" smtClean="0"/>
          </a:p>
          <a:p>
            <a:pPr marL="0" indent="0">
              <a:buNone/>
            </a:pPr>
            <a:r>
              <a:rPr lang="en-US" altLang="zh-CN" sz="2100" dirty="0" smtClean="0"/>
              <a:t>The goal of the project is </a:t>
            </a:r>
            <a:r>
              <a:rPr lang="en-US" altLang="zh-CN" sz="2100" dirty="0" smtClean="0"/>
              <a:t>provide investors references for stocks with values of </a:t>
            </a:r>
            <a:r>
              <a:rPr lang="en-US" altLang="zh-CN" sz="2100" dirty="0" smtClean="0"/>
              <a:t>investment</a:t>
            </a:r>
            <a:r>
              <a:rPr lang="en-US" altLang="zh-CN" sz="2100" dirty="0"/>
              <a:t> </a:t>
            </a:r>
            <a:r>
              <a:rPr lang="en-US" altLang="zh-CN" sz="2100" dirty="0" smtClean="0"/>
              <a:t>and make decision for stock investment.</a:t>
            </a:r>
            <a:endParaRPr lang="en-US" altLang="zh-CN" sz="2100" dirty="0" smtClean="0"/>
          </a:p>
          <a:p>
            <a:pPr marL="0" indent="0">
              <a:buNone/>
            </a:pPr>
            <a:endParaRPr lang="en-US" altLang="zh-CN" sz="2100" dirty="0"/>
          </a:p>
          <a:p>
            <a:pPr marL="0" indent="0">
              <a:buNone/>
            </a:pPr>
            <a:endParaRPr lang="zh-CN" altLang="en-US" sz="2100"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3</a:t>
            </a:fld>
            <a:endParaRPr lang="zh-CN" altLang="en-US"/>
          </a:p>
        </p:txBody>
      </p:sp>
      <p:sp>
        <p:nvSpPr>
          <p:cNvPr id="5" name="TextBox 4"/>
          <p:cNvSpPr txBox="1"/>
          <p:nvPr/>
        </p:nvSpPr>
        <p:spPr>
          <a:xfrm>
            <a:off x="539552" y="6074132"/>
            <a:ext cx="7488832" cy="523220"/>
          </a:xfrm>
          <a:prstGeom prst="rect">
            <a:avLst/>
          </a:prstGeom>
          <a:noFill/>
        </p:spPr>
        <p:txBody>
          <a:bodyPr wrap="square" rtlCol="0">
            <a:spAutoFit/>
          </a:bodyPr>
          <a:lstStyle/>
          <a:p>
            <a:r>
              <a:rPr lang="en-US" altLang="zh-CN" sz="1400" dirty="0" smtClean="0"/>
              <a:t>*QE: Quantitative Easing is an unconventional monetary policy used by central banks to stimulate the economy when standard monetary policy has become ineffective.</a:t>
            </a:r>
            <a:endParaRPr lang="zh-CN" altLang="en-US" sz="1400" dirty="0"/>
          </a:p>
        </p:txBody>
      </p:sp>
    </p:spTree>
    <p:extLst>
      <p:ext uri="{BB962C8B-B14F-4D97-AF65-F5344CB8AC3E}">
        <p14:creationId xmlns:p14="http://schemas.microsoft.com/office/powerpoint/2010/main" val="24153239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95536" y="332656"/>
            <a:ext cx="8686800" cy="838200"/>
          </a:xfrm>
        </p:spPr>
        <p:txBody>
          <a:bodyPr/>
          <a:lstStyle/>
          <a:p>
            <a:r>
              <a:rPr lang="en-US" altLang="zh-CN" dirty="0" smtClean="0"/>
              <a:t>K-Means Clustering</a:t>
            </a:r>
            <a:endParaRPr lang="zh-CN" altLang="en-US" dirty="0"/>
          </a:p>
        </p:txBody>
      </p:sp>
      <p:sp>
        <p:nvSpPr>
          <p:cNvPr id="3" name="内容占位符 2"/>
          <p:cNvSpPr>
            <a:spLocks noGrp="1"/>
          </p:cNvSpPr>
          <p:nvPr>
            <p:ph sz="quarter" idx="1"/>
          </p:nvPr>
        </p:nvSpPr>
        <p:spPr/>
        <p:txBody>
          <a:bodyPr anchor="t">
            <a:normAutofit/>
          </a:bodyPr>
          <a:lstStyle/>
          <a:p>
            <a:r>
              <a:rPr lang="en-US" altLang="zh-CN" dirty="0" smtClean="0"/>
              <a:t>The K-Means Clustering is an effective algorithm for finding clusters in data. It can be used to partition the input data set into k clusters.</a:t>
            </a:r>
          </a:p>
          <a:p>
            <a:endParaRPr lang="en-US" altLang="zh-CN" dirty="0" smtClean="0"/>
          </a:p>
          <a:p>
            <a:r>
              <a:rPr lang="en-US" altLang="zh-CN" dirty="0" smtClean="0"/>
              <a:t>In this case, we will use K-Means Clustering to classify stocks by using related indexes as dimensions. And based on the analysis of each cluster’s characters to provide investment suggestions.</a:t>
            </a:r>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4</a:t>
            </a:fld>
            <a:endParaRPr lang="zh-CN" altLang="en-US"/>
          </a:p>
        </p:txBody>
      </p:sp>
    </p:spTree>
    <p:extLst>
      <p:ext uri="{BB962C8B-B14F-4D97-AF65-F5344CB8AC3E}">
        <p14:creationId xmlns:p14="http://schemas.microsoft.com/office/powerpoint/2010/main" val="28562364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93712" y="214536"/>
            <a:ext cx="8686800" cy="838200"/>
          </a:xfrm>
        </p:spPr>
        <p:txBody>
          <a:bodyPr>
            <a:normAutofit fontScale="90000"/>
          </a:bodyPr>
          <a:lstStyle/>
          <a:p>
            <a:r>
              <a:rPr lang="en-US" altLang="zh-CN" dirty="0" smtClean="0"/>
              <a:t>Data Understanding: </a:t>
            </a:r>
            <a:br>
              <a:rPr lang="en-US" altLang="zh-CN" dirty="0" smtClean="0"/>
            </a:br>
            <a:r>
              <a:rPr lang="en-US" altLang="zh-CN" dirty="0" smtClean="0"/>
              <a:t>Collect Data</a:t>
            </a:r>
            <a:endParaRPr lang="zh-CN" altLang="en-US" dirty="0"/>
          </a:p>
        </p:txBody>
      </p:sp>
      <p:sp>
        <p:nvSpPr>
          <p:cNvPr id="3" name="内容占位符 2"/>
          <p:cNvSpPr>
            <a:spLocks noGrp="1"/>
          </p:cNvSpPr>
          <p:nvPr>
            <p:ph sz="quarter" idx="1"/>
          </p:nvPr>
        </p:nvSpPr>
        <p:spPr>
          <a:xfrm>
            <a:off x="683568" y="1700808"/>
            <a:ext cx="7543800" cy="4536504"/>
          </a:xfrm>
        </p:spPr>
        <p:txBody>
          <a:bodyPr>
            <a:normAutofit fontScale="92500"/>
          </a:bodyPr>
          <a:lstStyle/>
          <a:p>
            <a:r>
              <a:rPr lang="en-US" altLang="zh-CN" dirty="0" smtClean="0"/>
              <a:t>Data Sources: </a:t>
            </a:r>
            <a:r>
              <a:rPr lang="en-US" altLang="zh-CN" u="sng" dirty="0">
                <a:hlinkClick r:id="rId2"/>
              </a:rPr>
              <a:t>http://</a:t>
            </a:r>
            <a:r>
              <a:rPr lang="en-US" altLang="zh-CN" u="sng" dirty="0" smtClean="0">
                <a:hlinkClick r:id="rId2"/>
              </a:rPr>
              <a:t>biz.yahoo.com/p/3conameu.html</a:t>
            </a:r>
            <a:endParaRPr lang="en-US" altLang="zh-CN" u="sng" dirty="0" smtClean="0"/>
          </a:p>
          <a:p>
            <a:r>
              <a:rPr lang="en-US" altLang="zh-CN" dirty="0" smtClean="0"/>
              <a:t>The raw data for stocks are from 9 subsectors in consumer goods:</a:t>
            </a:r>
          </a:p>
          <a:p>
            <a:pPr marL="0" indent="0">
              <a:buNone/>
            </a:pPr>
            <a:r>
              <a:rPr lang="en-US" altLang="zh-CN" dirty="0" smtClean="0"/>
              <a:t>Beverages-Brewers, Beverages-Soft Drinks, Beverages-Wineries &amp; Distillers, Confectioners, Dairy Products, Food- Major, Diversified, Meat Products, Cigarettes, and Tobacco Products. </a:t>
            </a:r>
          </a:p>
          <a:p>
            <a:r>
              <a:rPr lang="en-US" altLang="zh-CN" dirty="0" smtClean="0"/>
              <a:t>There are more than 800 sets of data been collected.</a:t>
            </a:r>
          </a:p>
          <a:p>
            <a:r>
              <a:rPr lang="en-US" altLang="zh-CN" dirty="0" smtClean="0"/>
              <a:t>Each set of data included 6 variables, which will be used as 6 dimensions</a:t>
            </a:r>
            <a:r>
              <a:rPr lang="zh-CN" altLang="en-US" dirty="0" smtClean="0"/>
              <a:t>：</a:t>
            </a:r>
            <a:r>
              <a:rPr lang="en-US" altLang="zh-CN" dirty="0" smtClean="0"/>
              <a:t>1 Day Price Change%, P/E, ROE</a:t>
            </a:r>
            <a:r>
              <a:rPr lang="zh-CN" altLang="en-US" dirty="0" smtClean="0"/>
              <a:t>％</a:t>
            </a:r>
            <a:r>
              <a:rPr lang="en-US" altLang="zh-CN" dirty="0" smtClean="0"/>
              <a:t>, Long-Term Debt to Equity, Net Profit Margin%, Price to Free Cash Flow.</a:t>
            </a:r>
          </a:p>
          <a:p>
            <a:pPr marL="0" indent="0">
              <a:buNone/>
            </a:pPr>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5</a:t>
            </a:fld>
            <a:endParaRPr lang="zh-CN" altLang="en-US"/>
          </a:p>
        </p:txBody>
      </p:sp>
    </p:spTree>
    <p:extLst>
      <p:ext uri="{BB962C8B-B14F-4D97-AF65-F5344CB8AC3E}">
        <p14:creationId xmlns:p14="http://schemas.microsoft.com/office/powerpoint/2010/main" val="23314816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23528" y="188640"/>
            <a:ext cx="8686800" cy="838200"/>
          </a:xfrm>
        </p:spPr>
        <p:txBody>
          <a:bodyPr>
            <a:normAutofit fontScale="90000"/>
          </a:bodyPr>
          <a:lstStyle/>
          <a:p>
            <a:r>
              <a:rPr lang="en-US" altLang="zh-CN" dirty="0" smtClean="0"/>
              <a:t>Data Understanding: </a:t>
            </a:r>
            <a:br>
              <a:rPr lang="en-US" altLang="zh-CN" dirty="0" smtClean="0"/>
            </a:br>
            <a:r>
              <a:rPr lang="en-US" altLang="zh-CN" dirty="0" smtClean="0"/>
              <a:t>Dataset Description (1/2)</a:t>
            </a:r>
            <a:endParaRPr lang="zh-CN" altLang="en-US" dirty="0"/>
          </a:p>
        </p:txBody>
      </p:sp>
      <p:sp>
        <p:nvSpPr>
          <p:cNvPr id="3" name="内容占位符 2"/>
          <p:cNvSpPr>
            <a:spLocks noGrp="1"/>
          </p:cNvSpPr>
          <p:nvPr>
            <p:ph sz="quarter" idx="1"/>
          </p:nvPr>
        </p:nvSpPr>
        <p:spPr>
          <a:xfrm>
            <a:off x="815883" y="1700808"/>
            <a:ext cx="7543800" cy="4405266"/>
          </a:xfrm>
        </p:spPr>
        <p:txBody>
          <a:bodyPr anchor="t">
            <a:normAutofit fontScale="70000" lnSpcReduction="20000"/>
          </a:bodyPr>
          <a:lstStyle/>
          <a:p>
            <a:pPr marL="0" indent="0">
              <a:buNone/>
            </a:pPr>
            <a:r>
              <a:rPr lang="en-US" altLang="zh-CN" sz="3100" dirty="0" smtClean="0"/>
              <a:t>There are 6 variables in each dataset. </a:t>
            </a:r>
          </a:p>
          <a:p>
            <a:pPr lvl="1"/>
            <a:r>
              <a:rPr lang="en-US" altLang="zh-CN" sz="2900" dirty="0"/>
              <a:t>1 Day Price Change</a:t>
            </a:r>
            <a:r>
              <a:rPr lang="en-US" altLang="zh-CN" sz="2900" dirty="0" smtClean="0"/>
              <a:t>%</a:t>
            </a:r>
          </a:p>
          <a:p>
            <a:pPr marL="320040" lvl="1" indent="0">
              <a:buNone/>
            </a:pPr>
            <a:r>
              <a:rPr lang="en-US" altLang="zh-CN" sz="2900" dirty="0"/>
              <a:t>Percentage price change is generally the norm for computing asset performance.</a:t>
            </a:r>
            <a:endParaRPr lang="en-US" altLang="zh-CN" sz="2900" dirty="0" smtClean="0"/>
          </a:p>
          <a:p>
            <a:pPr lvl="1"/>
            <a:r>
              <a:rPr lang="en-US" altLang="zh-CN" sz="2900" dirty="0" smtClean="0"/>
              <a:t>P/E</a:t>
            </a:r>
          </a:p>
          <a:p>
            <a:pPr marL="320040" lvl="1" indent="0">
              <a:buNone/>
            </a:pPr>
            <a:r>
              <a:rPr lang="en-US" altLang="zh-CN" sz="2900" dirty="0" smtClean="0"/>
              <a:t>The price-to-earning ratio, defined as market price per share divided by annual earnings per share. It reflects the ability of the stock to make a profit.</a:t>
            </a:r>
          </a:p>
          <a:p>
            <a:pPr lvl="1"/>
            <a:r>
              <a:rPr lang="en-US" altLang="zh-CN" sz="2900" dirty="0" smtClean="0"/>
              <a:t>ROE</a:t>
            </a:r>
            <a:r>
              <a:rPr lang="zh-CN" altLang="en-US" sz="2900" dirty="0" smtClean="0"/>
              <a:t>％</a:t>
            </a:r>
            <a:endParaRPr lang="en-US" altLang="zh-CN" sz="2900" dirty="0" smtClean="0"/>
          </a:p>
          <a:p>
            <a:pPr marL="320040" lvl="1" indent="0">
              <a:buNone/>
            </a:pPr>
            <a:r>
              <a:rPr lang="en-US" altLang="zh-CN" sz="2900" dirty="0" smtClean="0"/>
              <a:t>Return on Equity measures a firm’s efficiency at generating profits from every unit of share holders’ equity, and shows how well a company uses investment funds to generate earnings growth. The higher ROE means the stock generally could bring the investors more profits than the lower one.</a:t>
            </a:r>
          </a:p>
          <a:p>
            <a:pPr marL="320040" lvl="1" indent="0">
              <a:buNone/>
            </a:pPr>
            <a:endParaRPr lang="en-US" altLang="zh-CN" sz="2900" dirty="0" smtClean="0"/>
          </a:p>
        </p:txBody>
      </p:sp>
      <p:sp>
        <p:nvSpPr>
          <p:cNvPr id="4" name="TextBox 3"/>
          <p:cNvSpPr txBox="1"/>
          <p:nvPr/>
        </p:nvSpPr>
        <p:spPr>
          <a:xfrm>
            <a:off x="827584" y="6237312"/>
            <a:ext cx="6336704" cy="307777"/>
          </a:xfrm>
          <a:prstGeom prst="rect">
            <a:avLst/>
          </a:prstGeom>
          <a:noFill/>
        </p:spPr>
        <p:txBody>
          <a:bodyPr wrap="square" rtlCol="0">
            <a:spAutoFit/>
          </a:bodyPr>
          <a:lstStyle/>
          <a:p>
            <a:r>
              <a:rPr lang="en-US" altLang="zh-CN" sz="1400" dirty="0" smtClean="0"/>
              <a:t>* Definitions referred from Wikipedia</a:t>
            </a:r>
            <a:endParaRPr lang="zh-CN" altLang="en-US" sz="1400" dirty="0"/>
          </a:p>
        </p:txBody>
      </p:sp>
      <p:sp>
        <p:nvSpPr>
          <p:cNvPr id="5" name="灯片编号占位符 4"/>
          <p:cNvSpPr>
            <a:spLocks noGrp="1"/>
          </p:cNvSpPr>
          <p:nvPr>
            <p:ph type="sldNum" sz="quarter" idx="15"/>
          </p:nvPr>
        </p:nvSpPr>
        <p:spPr/>
        <p:txBody>
          <a:bodyPr/>
          <a:lstStyle/>
          <a:p>
            <a:fld id="{0C913308-F349-4B6D-A68A-DD1791B4A57B}" type="slidenum">
              <a:rPr lang="zh-CN" altLang="en-US" smtClean="0"/>
              <a:t>6</a:t>
            </a:fld>
            <a:endParaRPr lang="zh-CN" altLang="en-US"/>
          </a:p>
        </p:txBody>
      </p:sp>
    </p:spTree>
    <p:extLst>
      <p:ext uri="{BB962C8B-B14F-4D97-AF65-F5344CB8AC3E}">
        <p14:creationId xmlns:p14="http://schemas.microsoft.com/office/powerpoint/2010/main" val="333998909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8686800" cy="838200"/>
          </a:xfrm>
        </p:spPr>
        <p:txBody>
          <a:bodyPr>
            <a:normAutofit fontScale="90000"/>
          </a:bodyPr>
          <a:lstStyle/>
          <a:p>
            <a:r>
              <a:rPr lang="en-US" altLang="zh-CN" dirty="0" smtClean="0"/>
              <a:t>Data Understanding:</a:t>
            </a:r>
            <a:br>
              <a:rPr lang="en-US" altLang="zh-CN" dirty="0" smtClean="0"/>
            </a:br>
            <a:r>
              <a:rPr lang="en-US" altLang="zh-CN" dirty="0" smtClean="0"/>
              <a:t>Dataset Description (2/2)</a:t>
            </a:r>
            <a:endParaRPr lang="zh-CN" altLang="en-US" dirty="0"/>
          </a:p>
        </p:txBody>
      </p:sp>
      <p:sp>
        <p:nvSpPr>
          <p:cNvPr id="3" name="内容占位符 2"/>
          <p:cNvSpPr>
            <a:spLocks noGrp="1"/>
          </p:cNvSpPr>
          <p:nvPr>
            <p:ph sz="quarter" idx="1"/>
          </p:nvPr>
        </p:nvSpPr>
        <p:spPr>
          <a:xfrm>
            <a:off x="809256" y="1590067"/>
            <a:ext cx="7543800" cy="4621290"/>
          </a:xfrm>
        </p:spPr>
        <p:txBody>
          <a:bodyPr anchor="t">
            <a:normAutofit fontScale="70000" lnSpcReduction="20000"/>
          </a:bodyPr>
          <a:lstStyle/>
          <a:p>
            <a:pPr lvl="1"/>
            <a:r>
              <a:rPr lang="en-US" altLang="zh-CN" sz="2900" dirty="0" smtClean="0"/>
              <a:t>Long-Term </a:t>
            </a:r>
            <a:r>
              <a:rPr lang="en-US" altLang="zh-CN" sz="2900" dirty="0"/>
              <a:t>Debt to </a:t>
            </a:r>
            <a:r>
              <a:rPr lang="en-US" altLang="zh-CN" sz="2900" dirty="0" smtClean="0"/>
              <a:t>Equity</a:t>
            </a:r>
          </a:p>
          <a:p>
            <a:pPr marL="320040" lvl="1" indent="0">
              <a:buNone/>
            </a:pPr>
            <a:r>
              <a:rPr lang="en-US" altLang="zh-CN" sz="2900" dirty="0" smtClean="0"/>
              <a:t>D/E indicates the relative proportion of shareholders’ equity and debt used to finance a company’s assets. </a:t>
            </a:r>
            <a:r>
              <a:rPr lang="en-US" altLang="zh-CN" sz="2900" dirty="0"/>
              <a:t>A</a:t>
            </a:r>
            <a:r>
              <a:rPr lang="en-US" altLang="zh-CN" sz="2900" dirty="0" smtClean="0"/>
              <a:t> company with too high debt to equity shows that the company has the high risk of default.</a:t>
            </a:r>
          </a:p>
          <a:p>
            <a:pPr lvl="1"/>
            <a:r>
              <a:rPr lang="en-US" altLang="zh-CN" sz="2900" dirty="0" smtClean="0"/>
              <a:t>Net </a:t>
            </a:r>
            <a:r>
              <a:rPr lang="en-US" altLang="zh-CN" sz="2900" dirty="0"/>
              <a:t>Profit Margin</a:t>
            </a:r>
            <a:r>
              <a:rPr lang="en-US" altLang="zh-CN" sz="2900" dirty="0" smtClean="0"/>
              <a:t>%</a:t>
            </a:r>
          </a:p>
          <a:p>
            <a:pPr marL="320040" lvl="1" indent="0">
              <a:buNone/>
            </a:pPr>
            <a:r>
              <a:rPr lang="en-US" altLang="zh-CN" sz="2900" dirty="0" smtClean="0"/>
              <a:t>Net profit Margin refer to a measure of profitability. The higher net profit margin illustrate the stronger the profitability.</a:t>
            </a:r>
          </a:p>
          <a:p>
            <a:pPr lvl="1"/>
            <a:r>
              <a:rPr lang="en-US" altLang="zh-CN" sz="2900" dirty="0" smtClean="0"/>
              <a:t>Price </a:t>
            </a:r>
            <a:r>
              <a:rPr lang="en-US" altLang="zh-CN" sz="2900" dirty="0"/>
              <a:t>to Free Cash </a:t>
            </a:r>
            <a:r>
              <a:rPr lang="en-US" altLang="zh-CN" sz="2900" dirty="0" smtClean="0"/>
              <a:t>Flow</a:t>
            </a:r>
            <a:endParaRPr lang="en-US" altLang="zh-CN" sz="2900" dirty="0"/>
          </a:p>
          <a:p>
            <a:pPr marL="320040" lvl="1" indent="0">
              <a:buNone/>
            </a:pPr>
            <a:r>
              <a:rPr lang="en-US" altLang="zh-CN" sz="2900" dirty="0" smtClean="0"/>
              <a:t>FCF shows how much cash can be extracted from a company without causing issues to its day to day operations. It’s useful to compare the company’s past levels of price-to-free-cash flow along with comparing the average within its industry. The higher this measure, the more expensive the company is considered</a:t>
            </a:r>
          </a:p>
        </p:txBody>
      </p:sp>
      <p:sp>
        <p:nvSpPr>
          <p:cNvPr id="4" name="TextBox 3"/>
          <p:cNvSpPr txBox="1"/>
          <p:nvPr/>
        </p:nvSpPr>
        <p:spPr>
          <a:xfrm>
            <a:off x="827584" y="6237312"/>
            <a:ext cx="6336704" cy="307777"/>
          </a:xfrm>
          <a:prstGeom prst="rect">
            <a:avLst/>
          </a:prstGeom>
          <a:noFill/>
        </p:spPr>
        <p:txBody>
          <a:bodyPr wrap="square" rtlCol="0">
            <a:spAutoFit/>
          </a:bodyPr>
          <a:lstStyle/>
          <a:p>
            <a:r>
              <a:rPr lang="en-US" altLang="zh-CN" sz="1400" dirty="0" smtClean="0"/>
              <a:t>* Definitions referred from Wikipedia</a:t>
            </a:r>
            <a:endParaRPr lang="zh-CN" altLang="en-US" sz="1400" dirty="0"/>
          </a:p>
        </p:txBody>
      </p:sp>
      <p:sp>
        <p:nvSpPr>
          <p:cNvPr id="5" name="灯片编号占位符 4"/>
          <p:cNvSpPr>
            <a:spLocks noGrp="1"/>
          </p:cNvSpPr>
          <p:nvPr>
            <p:ph type="sldNum" sz="quarter" idx="15"/>
          </p:nvPr>
        </p:nvSpPr>
        <p:spPr/>
        <p:txBody>
          <a:bodyPr/>
          <a:lstStyle/>
          <a:p>
            <a:fld id="{0C913308-F349-4B6D-A68A-DD1791B4A57B}" type="slidenum">
              <a:rPr lang="zh-CN" altLang="en-US" smtClean="0"/>
              <a:t>7</a:t>
            </a:fld>
            <a:endParaRPr lang="zh-CN" altLang="en-US"/>
          </a:p>
        </p:txBody>
      </p:sp>
    </p:spTree>
    <p:extLst>
      <p:ext uri="{BB962C8B-B14F-4D97-AF65-F5344CB8AC3E}">
        <p14:creationId xmlns:p14="http://schemas.microsoft.com/office/powerpoint/2010/main" val="37256544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332656"/>
            <a:ext cx="8686800" cy="838200"/>
          </a:xfrm>
        </p:spPr>
        <p:txBody>
          <a:bodyPr>
            <a:normAutofit fontScale="90000"/>
          </a:bodyPr>
          <a:lstStyle/>
          <a:p>
            <a:r>
              <a:rPr lang="en-US" altLang="zh-CN" dirty="0" smtClean="0"/>
              <a:t>Data Understanding:</a:t>
            </a:r>
            <a:br>
              <a:rPr lang="en-US" altLang="zh-CN" dirty="0" smtClean="0"/>
            </a:br>
            <a:r>
              <a:rPr lang="en-US" altLang="zh-CN" dirty="0" smtClean="0"/>
              <a:t>Sample Raw Data</a:t>
            </a:r>
            <a:endParaRPr lang="zh-CN" altLang="en-US" dirty="0"/>
          </a:p>
        </p:txBody>
      </p:sp>
      <p:pic>
        <p:nvPicPr>
          <p:cNvPr id="6" name="内容占位符 5"/>
          <p:cNvPicPr>
            <a:picLocks noGrp="1" noChangeAspect="1"/>
          </p:cNvPicPr>
          <p:nvPr>
            <p:ph sz="quarter" idx="1"/>
          </p:nvPr>
        </p:nvPicPr>
        <p:blipFill>
          <a:blip r:embed="rId2">
            <a:extLst>
              <a:ext uri="{28A0092B-C50C-407E-A947-70E740481C1C}">
                <a14:useLocalDpi xmlns:a14="http://schemas.microsoft.com/office/drawing/2010/main" val="0"/>
              </a:ext>
            </a:extLst>
          </a:blip>
          <a:stretch>
            <a:fillRect/>
          </a:stretch>
        </p:blipFill>
        <p:spPr>
          <a:xfrm>
            <a:off x="755576" y="1772816"/>
            <a:ext cx="7417390" cy="4248472"/>
          </a:xfrm>
        </p:spPr>
      </p:pic>
      <p:sp>
        <p:nvSpPr>
          <p:cNvPr id="3" name="灯片编号占位符 2"/>
          <p:cNvSpPr>
            <a:spLocks noGrp="1"/>
          </p:cNvSpPr>
          <p:nvPr>
            <p:ph type="sldNum" sz="quarter" idx="15"/>
          </p:nvPr>
        </p:nvSpPr>
        <p:spPr/>
        <p:txBody>
          <a:bodyPr/>
          <a:lstStyle/>
          <a:p>
            <a:fld id="{0C913308-F349-4B6D-A68A-DD1791B4A57B}" type="slidenum">
              <a:rPr lang="zh-CN" altLang="en-US" smtClean="0"/>
              <a:t>8</a:t>
            </a:fld>
            <a:endParaRPr lang="zh-CN" altLang="en-US"/>
          </a:p>
        </p:txBody>
      </p:sp>
    </p:spTree>
    <p:extLst>
      <p:ext uri="{BB962C8B-B14F-4D97-AF65-F5344CB8AC3E}">
        <p14:creationId xmlns:p14="http://schemas.microsoft.com/office/powerpoint/2010/main" val="11047561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11560" y="188640"/>
            <a:ext cx="8686800" cy="838200"/>
          </a:xfrm>
        </p:spPr>
        <p:txBody>
          <a:bodyPr>
            <a:normAutofit fontScale="90000"/>
          </a:bodyPr>
          <a:lstStyle/>
          <a:p>
            <a:r>
              <a:rPr lang="en-US" altLang="zh-CN" dirty="0" smtClean="0"/>
              <a:t>Data Preparation:</a:t>
            </a:r>
            <a:br>
              <a:rPr lang="en-US" altLang="zh-CN" dirty="0" smtClean="0"/>
            </a:br>
            <a:r>
              <a:rPr lang="en-US" altLang="zh-CN" dirty="0" smtClean="0"/>
              <a:t>Data Cleaning (1/7)</a:t>
            </a:r>
            <a:endParaRPr lang="zh-CN" altLang="en-US" dirty="0"/>
          </a:p>
        </p:txBody>
      </p:sp>
      <p:sp>
        <p:nvSpPr>
          <p:cNvPr id="3" name="内容占位符 2"/>
          <p:cNvSpPr>
            <a:spLocks noGrp="1"/>
          </p:cNvSpPr>
          <p:nvPr>
            <p:ph sz="quarter" idx="1"/>
          </p:nvPr>
        </p:nvSpPr>
        <p:spPr>
          <a:xfrm>
            <a:off x="755576" y="1700808"/>
            <a:ext cx="7543800" cy="4167336"/>
          </a:xfrm>
        </p:spPr>
        <p:txBody>
          <a:bodyPr anchor="ctr">
            <a:normAutofit fontScale="92500" lnSpcReduction="20000"/>
          </a:bodyPr>
          <a:lstStyle/>
          <a:p>
            <a:endParaRPr lang="en-US" altLang="zh-CN" dirty="0" smtClean="0"/>
          </a:p>
          <a:p>
            <a:r>
              <a:rPr lang="en-US" altLang="zh-CN" dirty="0" smtClean="0"/>
              <a:t>Combine Raw Datasets </a:t>
            </a:r>
          </a:p>
          <a:p>
            <a:pPr marL="0" indent="0">
              <a:buNone/>
            </a:pPr>
            <a:r>
              <a:rPr lang="en-US" altLang="zh-CN" dirty="0" smtClean="0"/>
              <a:t>Since we have 9 spreadsheets for all the subsectors, we need to combine all the raw datasets into one sheet. Every spreadsheet has the same variables; and all the variables are numeric, we can directly combine the datasets.</a:t>
            </a:r>
          </a:p>
          <a:p>
            <a:pPr marL="0" indent="0">
              <a:buNone/>
            </a:pPr>
            <a:endParaRPr lang="en-US" altLang="zh-CN" dirty="0" smtClean="0"/>
          </a:p>
          <a:p>
            <a:r>
              <a:rPr lang="en-US" altLang="zh-CN" dirty="0"/>
              <a:t>Missing Data</a:t>
            </a:r>
          </a:p>
          <a:p>
            <a:pPr marL="0" indent="0">
              <a:buNone/>
            </a:pPr>
            <a:r>
              <a:rPr lang="en-US" altLang="zh-CN" dirty="0"/>
              <a:t>After observe the raw data, all the data are unified and we can see there are many values are missing (NA) in the raw data </a:t>
            </a:r>
            <a:r>
              <a:rPr lang="en-US" altLang="zh-CN" dirty="0" smtClean="0"/>
              <a:t>spreadsheets. </a:t>
            </a:r>
            <a:r>
              <a:rPr lang="en-US" altLang="zh-CN" dirty="0"/>
              <a:t>We need to delete the datasets which have the missing value in variables.</a:t>
            </a:r>
          </a:p>
          <a:p>
            <a:pPr marL="0" indent="0">
              <a:buNone/>
            </a:pPr>
            <a:endParaRPr lang="en-US" altLang="zh-CN" dirty="0" smtClean="0"/>
          </a:p>
          <a:p>
            <a:endParaRPr lang="zh-CN" altLang="en-US" dirty="0"/>
          </a:p>
        </p:txBody>
      </p:sp>
      <p:sp>
        <p:nvSpPr>
          <p:cNvPr id="4" name="灯片编号占位符 3"/>
          <p:cNvSpPr>
            <a:spLocks noGrp="1"/>
          </p:cNvSpPr>
          <p:nvPr>
            <p:ph type="sldNum" sz="quarter" idx="15"/>
          </p:nvPr>
        </p:nvSpPr>
        <p:spPr/>
        <p:txBody>
          <a:bodyPr/>
          <a:lstStyle/>
          <a:p>
            <a:fld id="{0C913308-F349-4B6D-A68A-DD1791B4A57B}" type="slidenum">
              <a:rPr lang="zh-CN" altLang="en-US" smtClean="0"/>
              <a:t>9</a:t>
            </a:fld>
            <a:endParaRPr lang="zh-CN" altLang="en-US"/>
          </a:p>
        </p:txBody>
      </p:sp>
    </p:spTree>
    <p:extLst>
      <p:ext uri="{BB962C8B-B14F-4D97-AF65-F5344CB8AC3E}">
        <p14:creationId xmlns:p14="http://schemas.microsoft.com/office/powerpoint/2010/main" val="364107439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凸显">
  <a:themeElements>
    <a:clrScheme name="凸显">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凸显">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凸显">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1154</TotalTime>
  <Words>1189</Words>
  <Application>Microsoft Office PowerPoint</Application>
  <PresentationFormat>全屏显示(4:3)</PresentationFormat>
  <Paragraphs>136</Paragraphs>
  <Slides>21</Slides>
  <Notes>0</Notes>
  <HiddenSlides>0</HiddenSlides>
  <MMClips>0</MMClips>
  <ScaleCrop>false</ScaleCrop>
  <HeadingPairs>
    <vt:vector size="4" baseType="variant">
      <vt:variant>
        <vt:lpstr>主题</vt:lpstr>
      </vt:variant>
      <vt:variant>
        <vt:i4>1</vt:i4>
      </vt:variant>
      <vt:variant>
        <vt:lpstr>幻灯片标题</vt:lpstr>
      </vt:variant>
      <vt:variant>
        <vt:i4>21</vt:i4>
      </vt:variant>
    </vt:vector>
  </HeadingPairs>
  <TitlesOfParts>
    <vt:vector size="22" baseType="lpstr">
      <vt:lpstr>凸显</vt:lpstr>
      <vt:lpstr>Analysis for Stocks  Value of Investment</vt:lpstr>
      <vt:lpstr>Agenda</vt:lpstr>
      <vt:lpstr>Introduction</vt:lpstr>
      <vt:lpstr>K-Means Clustering</vt:lpstr>
      <vt:lpstr>Data Understanding:  Collect Data</vt:lpstr>
      <vt:lpstr>Data Understanding:  Dataset Description (1/2)</vt:lpstr>
      <vt:lpstr>Data Understanding: Dataset Description (2/2)</vt:lpstr>
      <vt:lpstr>Data Understanding: Sample Raw Data</vt:lpstr>
      <vt:lpstr>Data Preparation: Data Cleaning (1/7)</vt:lpstr>
      <vt:lpstr>Data Preparation Data Cleaning (2/7)</vt:lpstr>
      <vt:lpstr>Data Preparation: Data Cleaning (3/7)</vt:lpstr>
      <vt:lpstr>Data Preparation: Data Cleaning (4/7)</vt:lpstr>
      <vt:lpstr>Data Preparation: Data Cleaning (5/7)</vt:lpstr>
      <vt:lpstr>Data Preparation: Data Cleaning (6/7)</vt:lpstr>
      <vt:lpstr>Data Preparation: Data Cleaning (7/7)</vt:lpstr>
      <vt:lpstr>Modeling: Execution </vt:lpstr>
      <vt:lpstr>Modeling: Result (1/2)</vt:lpstr>
      <vt:lpstr>Modeling: Result (2/2)</vt:lpstr>
      <vt:lpstr>Result Analysis</vt:lpstr>
      <vt:lpstr>Recommendation</vt:lpstr>
      <vt:lpstr>Reference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Mia</dc:creator>
  <cp:lastModifiedBy>微软中国</cp:lastModifiedBy>
  <cp:revision>66</cp:revision>
  <dcterms:created xsi:type="dcterms:W3CDTF">2013-12-03T19:36:47Z</dcterms:created>
  <dcterms:modified xsi:type="dcterms:W3CDTF">2013-12-05T17:16:17Z</dcterms:modified>
</cp:coreProperties>
</file>