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9713A-3BA0-43FC-B3A8-DDEC7791B0A3}" type="datetimeFigureOut">
              <a:rPr lang="zh-CN" altLang="en-US" smtClean="0"/>
              <a:t>2013/12/2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5C109-9F7F-4F1D-A3B7-362B16D94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0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5C109-9F7F-4F1D-A3B7-362B16D94B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4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55906-CAEA-4218-BB0E-9A7E9D9F991B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63AB2-37F5-40A0-8EED-C20A9C2CAE2A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803A-A4CD-4560-88E9-94C82F479CA7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B3D0-BD57-4503-B2C4-B78722226A00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00A9-163B-401A-8BD5-3392E052929D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6A90-E878-4ECF-90FE-9D0CCF24DB0A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4A19-3A5F-4F47-8F20-ED47A4CD26D1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12D40-15D9-4430-8A98-4760E657C202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A027-FEB8-48DE-8019-F0C4050C3E63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EEB7-B6D8-4E0F-8257-AFE05BDCB0DA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5FE80-6228-4A75-AEDB-B076F3C828D1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6745F7-0E9B-4045-93AB-0DC35B8D801E}" type="datetime1">
              <a:rPr lang="en-US" altLang="zh-CN" smtClean="0"/>
              <a:t>12/2/2013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tp://ftp.fu-berlin.de/pub/misc/movies/database/" TargetMode="External"/><Relationship Id="rId2" Type="http://schemas.openxmlformats.org/officeDocument/2006/relationships/hyperlink" Target="http://www-958.ibm.com/software/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-958.ibm.com/software/dat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980728"/>
            <a:ext cx="8208912" cy="3320009"/>
          </a:xfrm>
        </p:spPr>
        <p:txBody>
          <a:bodyPr/>
          <a:lstStyle/>
          <a:p>
            <a:r>
              <a:rPr lang="en-US" altLang="zh-CN" sz="4000" dirty="0"/>
              <a:t>Predict a new </a:t>
            </a:r>
            <a:r>
              <a:rPr lang="en-US" altLang="zh-CN" sz="4000" dirty="0" smtClean="0"/>
              <a:t>movie s IMDB Score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by </a:t>
            </a:r>
            <a:r>
              <a:rPr lang="en-US" altLang="zh-CN" sz="3600" dirty="0"/>
              <a:t>using k-Nearest Neighbor Algorithm</a:t>
            </a:r>
            <a:r>
              <a:rPr lang="en-US" altLang="zh-CN" sz="5400" dirty="0"/>
              <a:t/>
            </a:r>
            <a:br>
              <a:rPr lang="en-US" altLang="zh-CN" sz="5400" dirty="0"/>
            </a:b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645024"/>
            <a:ext cx="6872808" cy="1224136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MIS 637 Knowledge Discovery &amp; Data </a:t>
            </a:r>
            <a:r>
              <a:rPr lang="en-US" altLang="zh-CN" dirty="0" smtClean="0"/>
              <a:t>Mining; 2013 Fall</a:t>
            </a:r>
            <a:endParaRPr lang="en-US" altLang="zh-CN" dirty="0"/>
          </a:p>
          <a:p>
            <a:r>
              <a:rPr lang="en-US" altLang="zh-CN" dirty="0"/>
              <a:t>Prof. M. </a:t>
            </a:r>
            <a:r>
              <a:rPr lang="en-US" altLang="zh-CN" dirty="0" err="1"/>
              <a:t>Daneshmand</a:t>
            </a:r>
            <a:endParaRPr lang="en-US" altLang="zh-CN" dirty="0"/>
          </a:p>
          <a:p>
            <a:r>
              <a:rPr lang="en-US" altLang="zh-CN" sz="2800" b="1" dirty="0" smtClean="0"/>
              <a:t>Wei Du</a:t>
            </a:r>
          </a:p>
          <a:p>
            <a:r>
              <a:rPr lang="en-US" altLang="zh-CN" sz="2800" b="1" dirty="0" smtClean="0"/>
              <a:t>wdu3@stevens.edu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48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72749"/>
              </p:ext>
            </p:extLst>
          </p:nvPr>
        </p:nvGraphicFramePr>
        <p:xfrm>
          <a:off x="1907705" y="1790002"/>
          <a:ext cx="6552728" cy="155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91431"/>
                <a:gridCol w="623299"/>
                <a:gridCol w="1330318"/>
                <a:gridCol w="1325269"/>
                <a:gridCol w="1325271"/>
                <a:gridCol w="95714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Distance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IMDB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1           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IMDB      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Prediction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0.524494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81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0.275094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3.635122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294.4449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0.494597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64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0.244626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4.087875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261.624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0.346873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72</a:t>
                      </a:r>
                      <a:endParaRPr lang="en-US" altLang="zh-CN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0.120321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8.311113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598.4001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+mn-lt"/>
                        </a:rPr>
                        <a:t>(72)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16.03411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1154.469</a:t>
                      </a:r>
                      <a:endParaRPr lang="en-US" altLang="zh-CN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72.00082</a:t>
                      </a:r>
                      <a:endParaRPr lang="en-US" altLang="zh-CN" sz="1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8" name="Picture 2" descr="The Hunger Games: Catching Fire (2013)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4" y="1628800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Thor: The Dark World (2013)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9" y="4538684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static.comicvine.com/uploads/original/11111/111115653/3259336-9554170141-Vs.p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3" y="3607586"/>
            <a:ext cx="629013" cy="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4860032" y="1988840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28184" y="1988840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6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422737"/>
              </p:ext>
            </p:extLst>
          </p:nvPr>
        </p:nvGraphicFramePr>
        <p:xfrm>
          <a:off x="1979712" y="4699886"/>
          <a:ext cx="6552728" cy="1676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1431"/>
                <a:gridCol w="623299"/>
                <a:gridCol w="1330318"/>
                <a:gridCol w="1325269"/>
                <a:gridCol w="1325271"/>
                <a:gridCol w="95714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Distance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IMDB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1           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IMDB      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 smtClean="0">
                          <a:effectLst/>
                        </a:rPr>
                        <a:t>D(</a:t>
                      </a:r>
                      <a:r>
                        <a:rPr lang="en-US" altLang="zh-CN" sz="1400" u="none" strike="noStrike" dirty="0" err="1" smtClean="0">
                          <a:effectLst/>
                        </a:rPr>
                        <a:t>node,new</a:t>
                      </a:r>
                      <a:r>
                        <a:rPr lang="en-US" altLang="zh-CN" sz="1400" u="none" strike="noStrike" dirty="0" smtClean="0">
                          <a:effectLst/>
                        </a:rPr>
                        <a:t>)^2</a:t>
                      </a:r>
                      <a:endParaRPr lang="zh-CN" altLang="en-US" sz="1400" u="none" strike="noStrike" dirty="0" smtClean="0">
                        <a:effectLst/>
                      </a:endParaRPr>
                    </a:p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Prediction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0.066751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0.004456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224.4348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15037.13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(67)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0.096992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0.009407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106.2996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7547.27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0.081863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79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0.006702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149.2178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11788.2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479.9522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34372.61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71.61673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4932039" y="4898724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300191" y="4898724"/>
            <a:ext cx="12241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1835696" y="3140505"/>
            <a:ext cx="7065205" cy="129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smtClean="0"/>
              <a:t>It shows that The ‘Hunger Game’ is slightly better than ‘Thor’</a:t>
            </a:r>
            <a:endParaRPr lang="zh-CN" altLang="en-US" dirty="0"/>
          </a:p>
        </p:txBody>
      </p:sp>
      <p:pic>
        <p:nvPicPr>
          <p:cNvPr id="8194" name="Picture 2" descr="http://www.kenshouseofpancakes.com/images/png/Winn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1686">
            <a:off x="7026571" y="954109"/>
            <a:ext cx="2197934" cy="20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in IMDB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805507"/>
            <a:ext cx="3312368" cy="1452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 time goes, movie score on IMDB will slowly drop. So the prediction is reasonable.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8" y="1628800"/>
            <a:ext cx="5237092" cy="2921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89757"/>
            <a:ext cx="5087466" cy="316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5724128" y="1688614"/>
            <a:ext cx="3312368" cy="1452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b="1" dirty="0" smtClean="0">
                <a:solidFill>
                  <a:schemeClr val="accent3"/>
                </a:solidFill>
              </a:rPr>
              <a:t>8.2&gt;7.6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CN" b="1" dirty="0" smtClean="0">
                <a:solidFill>
                  <a:schemeClr val="accent3"/>
                </a:solidFill>
              </a:rPr>
              <a:t>The Hunger Game Win!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83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model using </a:t>
            </a:r>
            <a:r>
              <a:rPr lang="en-US" altLang="zh-CN" dirty="0"/>
              <a:t>k-Nearest Neighbor Algorithm </a:t>
            </a:r>
            <a:r>
              <a:rPr lang="en-US" altLang="zh-CN" dirty="0" smtClean="0"/>
              <a:t>to predict </a:t>
            </a:r>
            <a:r>
              <a:rPr lang="en-US" altLang="zh-CN" dirty="0"/>
              <a:t>a new </a:t>
            </a:r>
            <a:r>
              <a:rPr lang="en-US" altLang="zh-CN" dirty="0" smtClean="0"/>
              <a:t>movie’s </a:t>
            </a:r>
            <a:r>
              <a:rPr lang="en-US" altLang="zh-CN" dirty="0"/>
              <a:t>IMDB Score </a:t>
            </a:r>
            <a:r>
              <a:rPr lang="en-US" altLang="zh-CN" dirty="0" smtClean="0"/>
              <a:t>works.</a:t>
            </a:r>
          </a:p>
          <a:p>
            <a:r>
              <a:rPr lang="en-US" altLang="zh-CN" dirty="0" smtClean="0"/>
              <a:t>And the result is quite close to reality.</a:t>
            </a:r>
          </a:p>
          <a:p>
            <a:r>
              <a:rPr lang="en-US" altLang="zh-CN" dirty="0" smtClean="0"/>
              <a:t>Next time I will use this before I go to theater.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For further research I think this model can upgrade through these parts:</a:t>
            </a:r>
          </a:p>
          <a:p>
            <a:r>
              <a:rPr lang="en-US" altLang="zh-CN" dirty="0" smtClean="0"/>
              <a:t>1. add more variables </a:t>
            </a:r>
          </a:p>
          <a:p>
            <a:r>
              <a:rPr lang="en-US" altLang="zh-CN" dirty="0" smtClean="0"/>
              <a:t>2. cluster movies into groups, so I can easily pick up one movie when I want to watch a certain type’s movie.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16002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 from:</a:t>
            </a:r>
          </a:p>
          <a:p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http://www-958.ibm.com/software/data/</a:t>
            </a:r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cognos</a:t>
            </a:r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manyeyes</a:t>
            </a:r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/datasets/movie-database-4/versions/1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/>
              <a:t>IMDB data </a:t>
            </a:r>
            <a:r>
              <a:rPr lang="en-US" altLang="zh-CN" dirty="0" smtClean="0"/>
              <a:t>base:</a:t>
            </a:r>
            <a:r>
              <a:rPr lang="en-US" altLang="zh-CN" dirty="0">
                <a:hlinkClick r:id="rId3"/>
              </a:rPr>
              <a:t> </a:t>
            </a:r>
            <a:endParaRPr lang="en-US" altLang="zh-CN" dirty="0" smtClean="0"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ftp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ftp.fu-berlin.de/pub/misc/movies/database/</a:t>
            </a:r>
            <a:endParaRPr lang="en-US" altLang="zh-CN" dirty="0" smtClean="0"/>
          </a:p>
          <a:p>
            <a:r>
              <a:rPr lang="en-US" altLang="zh-CN" dirty="0" smtClean="0"/>
              <a:t>Excel </a:t>
            </a:r>
            <a:r>
              <a:rPr lang="en-US" altLang="zh-CN" dirty="0"/>
              <a:t>2010 Power Programming with VBA (Mr. Spreadsheet's Bookshelf), John Wiley &amp; Sons Canada, Limited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83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this Topic?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 am a Movie lover.</a:t>
            </a:r>
          </a:p>
          <a:p>
            <a:r>
              <a:rPr lang="en-US" altLang="zh-CN" dirty="0" smtClean="0"/>
              <a:t>I recently won a free movie tickets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 can t decide which to see…</a:t>
            </a:r>
            <a:endParaRPr lang="zh-CN" altLang="en-US" dirty="0"/>
          </a:p>
        </p:txBody>
      </p:sp>
      <p:pic>
        <p:nvPicPr>
          <p:cNvPr id="1026" name="Picture 2" descr="The Hunger Games: Catching Fire (2013)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504" y="2641823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or: The Dark World (2013)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41823"/>
            <a:ext cx="2038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tatic.comicvine.com/uploads/original/11111/111115653/3259336-9554170141-Vs.p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454275"/>
            <a:ext cx="1045890" cy="139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From website:	</a:t>
            </a:r>
            <a:r>
              <a:rPr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</a:t>
            </a:r>
            <a:r>
              <a:rPr lang="en-US" altLang="zh-CN" sz="2000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://</a:t>
            </a:r>
            <a:r>
              <a:rPr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www-958.ibm.com/software/data/</a:t>
            </a:r>
            <a:r>
              <a:rPr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cognos</a:t>
            </a:r>
            <a:r>
              <a:rPr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zh-CN" sz="2000" u="sng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manyeyes</a:t>
            </a:r>
            <a:r>
              <a:rPr lang="en-US" altLang="zh-CN" sz="2000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/datasets/movie-database-4/versions/1</a:t>
            </a:r>
            <a:r>
              <a:rPr lang="en-US" altLang="zh-CN" sz="2000" dirty="0" smtClean="0"/>
              <a:t> </a:t>
            </a:r>
          </a:p>
          <a:p>
            <a:r>
              <a:rPr lang="en-US" altLang="zh-CN" dirty="0" smtClean="0"/>
              <a:t>From IMDB data base: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The data I got </a:t>
            </a:r>
            <a:r>
              <a:rPr lang="en-US" altLang="zh-CN" dirty="0"/>
              <a:t>include: </a:t>
            </a:r>
            <a:r>
              <a:rPr lang="en-US" altLang="zh-CN" sz="1800" b="1" dirty="0" smtClean="0"/>
              <a:t> Title; Studio; Genre; Budget; MPAA; </a:t>
            </a:r>
            <a:r>
              <a:rPr lang="en-US" altLang="zh-CN" sz="1800" b="1" dirty="0" err="1" smtClean="0"/>
              <a:t>imdb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UserRating</a:t>
            </a:r>
            <a:r>
              <a:rPr lang="en-US" altLang="zh-CN" sz="1800" b="1" dirty="0" smtClean="0"/>
              <a:t>; Opening Date; Opening Theaters; Opening Weekend; Widest Release; Closing Date; Total Gross; Tickets Sold.</a:t>
            </a:r>
          </a:p>
          <a:p>
            <a:r>
              <a:rPr lang="en-US" altLang="zh-CN" dirty="0" smtClean="0"/>
              <a:t>13 variables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749" y="2549378"/>
            <a:ext cx="4248472" cy="246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example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278512"/>
              </p:ext>
            </p:extLst>
          </p:nvPr>
        </p:nvGraphicFramePr>
        <p:xfrm>
          <a:off x="899593" y="2060848"/>
          <a:ext cx="7272807" cy="128016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512167"/>
                <a:gridCol w="1512168"/>
                <a:gridCol w="1080120"/>
                <a:gridCol w="1584176"/>
                <a:gridCol w="648072"/>
                <a:gridCol w="936104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Studio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Genre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Budget 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MPAA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Score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(500) Days of Summer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Fox Searchlight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Romantic Comedy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$       7,500,000.00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76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B.C.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Warner Bros.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Adventure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   105,000,000.00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 Rounds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20th Century Fox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Action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    20,000,000.00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127 Hours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Fox Searchlight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Drama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    18,000,000.00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77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40160"/>
              </p:ext>
            </p:extLst>
          </p:nvPr>
        </p:nvGraphicFramePr>
        <p:xfrm>
          <a:off x="899592" y="3645024"/>
          <a:ext cx="7272808" cy="1280160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129987"/>
                <a:gridCol w="799718"/>
                <a:gridCol w="1320169"/>
                <a:gridCol w="698166"/>
                <a:gridCol w="1053596"/>
                <a:gridCol w="1247179"/>
                <a:gridCol w="1023993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Date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Opening Theaters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 Opening Weekend 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Widest Release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Closing Date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 Total Gross 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Tickets Sold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2009/8/7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27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    834,501.00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1048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2009/11/22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32,425,665.00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4323422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2008/3/7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3410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 35,867,488.00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3454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2008/6/19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>
                          <a:effectLst/>
                        </a:rPr>
                        <a:t> </a:t>
                      </a:r>
                      <a:r>
                        <a:rPr lang="en-US" altLang="zh-CN" sz="1400" u="none" strike="noStrike">
                          <a:effectLst/>
                        </a:rPr>
                        <a:t>$  94,784,201.00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13201142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2009/3/27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2331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$    5,329,240.00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2331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2009/6/11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$  12,234,694.00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1631293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2010/8/20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137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$      199,657.00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33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2010/12/9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 </a:t>
                      </a:r>
                      <a:r>
                        <a:rPr lang="en-US" altLang="zh-CN" sz="1400" u="none" strike="noStrike" dirty="0">
                          <a:effectLst/>
                        </a:rPr>
                        <a:t>$  18,335,230.00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2318806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5157192"/>
            <a:ext cx="5567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4"/>
                </a:solidFill>
                <a:ea typeface="宋体" charset="-122"/>
              </a:rPr>
              <a:t>I use excel and VBA to solve this problem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154" y="5412762"/>
            <a:ext cx="1609932" cy="129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http://cloneprint.com/sites/cloneprint.com/files/upload/MS%20Office%202007%20Beta%202%20Exc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229200"/>
            <a:ext cx="874068" cy="8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ttp://www.msfusa2000.com/elearning/images/vba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06" y="6041089"/>
            <a:ext cx="1500196" cy="5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Replace all </a:t>
            </a:r>
            <a:r>
              <a:rPr lang="en-US" altLang="zh-CN" dirty="0"/>
              <a:t>character variables into </a:t>
            </a:r>
            <a:r>
              <a:rPr lang="en-US" altLang="zh-CN" dirty="0" smtClean="0"/>
              <a:t>number.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49641"/>
              </p:ext>
            </p:extLst>
          </p:nvPr>
        </p:nvGraphicFramePr>
        <p:xfrm>
          <a:off x="827584" y="2276872"/>
          <a:ext cx="6840759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27330"/>
                <a:gridCol w="730169"/>
                <a:gridCol w="730169"/>
                <a:gridCol w="1080042"/>
                <a:gridCol w="730169"/>
                <a:gridCol w="730169"/>
                <a:gridCol w="912711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Studio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Genre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Budget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MPAA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Score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Opening Date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WALL-E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180000000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39626.00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Cars 2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63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40718.00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Toy Story 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200000000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40347.00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Horton Hears a Who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85000000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39521.00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272614"/>
              </p:ext>
            </p:extLst>
          </p:nvPr>
        </p:nvGraphicFramePr>
        <p:xfrm>
          <a:off x="827584" y="3717032"/>
          <a:ext cx="6840760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4135"/>
                <a:gridCol w="1224137"/>
                <a:gridCol w="1008112"/>
                <a:gridCol w="792088"/>
                <a:gridCol w="1152128"/>
                <a:gridCol w="1440160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Theaters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Opening Weekend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Widest Release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Closing Date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 Gross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Tickets Sold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3992.00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63087526.00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3992.00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39455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2.24E+08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31171046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4115.00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66135507.00 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4115.00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40892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1.91E+08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24142607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4028.00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110307189.00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4028.00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40514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4.15E+08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52598844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3954.00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45012998.00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3961.00 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39695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1.55E+08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21522206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Normalize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Min-Max </a:t>
            </a:r>
            <a:r>
              <a:rPr lang="en-US" altLang="zh-CN" dirty="0"/>
              <a:t>Normalization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44680"/>
              </p:ext>
            </p:extLst>
          </p:nvPr>
        </p:nvGraphicFramePr>
        <p:xfrm>
          <a:off x="971600" y="2204864"/>
          <a:ext cx="6984776" cy="12801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68152"/>
                <a:gridCol w="1008112"/>
                <a:gridCol w="936104"/>
                <a:gridCol w="936104"/>
                <a:gridCol w="1008112"/>
                <a:gridCol w="1728192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Studio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Genre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Budget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MPAA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Score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WALL-E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0.111111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0.59998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0.929577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Cars 2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0.111111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0.66665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0.619718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Toy Story 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0.111111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0.66665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0.929577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Horton Hears a Who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0.090909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0.111111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0.283297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0.704225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89431"/>
              </p:ext>
            </p:extLst>
          </p:nvPr>
        </p:nvGraphicFramePr>
        <p:xfrm>
          <a:off x="971600" y="3573016"/>
          <a:ext cx="6984776" cy="128016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68152"/>
                <a:gridCol w="1080120"/>
                <a:gridCol w="792088"/>
                <a:gridCol w="1080120"/>
                <a:gridCol w="792088"/>
                <a:gridCol w="936104"/>
                <a:gridCol w="936104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Date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Opening Theaters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Opening Weekend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Widest Release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Closing Date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Total Gross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Tickets Sold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0.435545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0.893441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0.304023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0.893369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0.352659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0.284761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0.306815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0.810932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0.920976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0.318718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0.920923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0.81294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0.241639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0.234678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0.683396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0.9015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0.531688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0.901434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0.691864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0.539561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0.526741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0.39945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0.884934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0.216878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0.886425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0.429532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0.192435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0.207783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new data</a:t>
            </a:r>
            <a:endParaRPr lang="zh-CN" altLang="en-US" dirty="0"/>
          </a:p>
        </p:txBody>
      </p:sp>
      <p:pic>
        <p:nvPicPr>
          <p:cNvPr id="4" name="Picture 2" descr="The Hunger Games: Catching Fire (2013)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4" y="1815260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or: The Dark World (2013)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9" y="4725144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tatic.comicvine.com/uploads/original/11111/111115653/3259336-9554170141-Vs.p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3" y="3794046"/>
            <a:ext cx="629013" cy="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22378"/>
              </p:ext>
            </p:extLst>
          </p:nvPr>
        </p:nvGraphicFramePr>
        <p:xfrm>
          <a:off x="1835695" y="1935480"/>
          <a:ext cx="6768753" cy="128016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656185"/>
                <a:gridCol w="792088"/>
                <a:gridCol w="936104"/>
                <a:gridCol w="648072"/>
                <a:gridCol w="576064"/>
                <a:gridCol w="523838"/>
                <a:gridCol w="818201"/>
                <a:gridCol w="818201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Studio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Genre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Budget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MPAA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Score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Date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Weekend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The Hunger Games: Catching Fire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Universal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Thriller/Suspense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130000000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PG-13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4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altLang="zh-CN" sz="4400" b="0" i="0" u="none" strike="noStrike" dirty="0">
                        <a:solidFill>
                          <a:srgbClr val="FF0000"/>
                        </a:solidFill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2013/11/11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158074286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effectLst/>
                          <a:latin typeface="+mn-lt"/>
                        </a:rPr>
                        <a:t>0.30303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effectLst/>
                          <a:latin typeface="+mn-lt"/>
                        </a:rPr>
                        <a:t>0.888889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0.433305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0.666667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1.110347198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0.761993466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6354"/>
              </p:ext>
            </p:extLst>
          </p:nvPr>
        </p:nvGraphicFramePr>
        <p:xfrm>
          <a:off x="1835695" y="4957152"/>
          <a:ext cx="6840761" cy="128016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728193"/>
                <a:gridCol w="792088"/>
                <a:gridCol w="720080"/>
                <a:gridCol w="864096"/>
                <a:gridCol w="576064"/>
                <a:gridCol w="504056"/>
                <a:gridCol w="720080"/>
                <a:gridCol w="936104"/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Studio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Genre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Budget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MPAA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</a:rPr>
                        <a:t>Score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Date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Opening Weekend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Thor: the dark </a:t>
                      </a:r>
                      <a:r>
                        <a:rPr lang="en-US" sz="1400" u="none" strike="noStrike" dirty="0">
                          <a:effectLst/>
                        </a:rPr>
                        <a:t>world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Marvel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Action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170000000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PG-13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4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PMingLiU" panose="02020500000000000000" pitchFamily="18" charset="-120"/>
                        </a:rPr>
                        <a:t>?</a:t>
                      </a:r>
                      <a:endParaRPr lang="zh-CN" alt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2013/11/8</a:t>
                      </a:r>
                      <a:endParaRPr lang="en-US" altLang="zh-CN" sz="1400" u="none" strike="noStrik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85737841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smtClean="0">
                          <a:effectLst/>
                        </a:rPr>
                        <a:t>0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0.566645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0.66667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>
                          <a:effectLst/>
                        </a:rPr>
                        <a:t>1.109315916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>
                          <a:effectLst/>
                        </a:rPr>
                        <a:t>0.413229198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Calculate Distance</a:t>
            </a:r>
            <a:endParaRPr lang="zh-CN" altLang="en-US" dirty="0"/>
          </a:p>
        </p:txBody>
      </p:sp>
      <p:pic>
        <p:nvPicPr>
          <p:cNvPr id="4" name="Picture 2" descr="The Hunger Games: Catching Fire (2013) Po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10" y="1700808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or: The Dark World (2013) Po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700808"/>
            <a:ext cx="1225892" cy="1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static.comicvine.com/uploads/original/11111/111115653/3259336-9554170141-Vs.p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89428"/>
            <a:ext cx="629013" cy="8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84049"/>
              </p:ext>
            </p:extLst>
          </p:nvPr>
        </p:nvGraphicFramePr>
        <p:xfrm>
          <a:off x="467544" y="3861048"/>
          <a:ext cx="3168352" cy="129614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656184"/>
                <a:gridCol w="936104"/>
                <a:gridCol w="576064"/>
              </a:tblGrid>
              <a:tr h="259229"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 smtClean="0"/>
                        <a:t>Distance</a:t>
                      </a:r>
                      <a:endParaRPr lang="zh-CN" altLang="en-US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imdb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184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The Bourne Ultimatum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0.524494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81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Da Vinci Code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0.494597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64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592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The Hunger Games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0.346873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72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968971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3 nearest nodes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25305"/>
              </p:ext>
            </p:extLst>
          </p:nvPr>
        </p:nvGraphicFramePr>
        <p:xfrm>
          <a:off x="5652122" y="3861049"/>
          <a:ext cx="3240359" cy="13681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96535"/>
                <a:gridCol w="1079510"/>
                <a:gridCol w="664314"/>
              </a:tblGrid>
              <a:tr h="273630">
                <a:tc>
                  <a:txBody>
                    <a:bodyPr/>
                    <a:lstStyle/>
                    <a:p>
                      <a:pPr algn="l" fontAlgn="b"/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 smtClean="0">
                          <a:effectLst/>
                        </a:rPr>
                        <a:t>Distance</a:t>
                      </a:r>
                      <a:endParaRPr lang="zh-CN" altLang="en-US" sz="1400" b="0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imdb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5472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X-Men Origins: Wolverine</a:t>
                      </a:r>
                      <a:endParaRPr lang="en-US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0.066751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67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Transformers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0.096992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71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Iron Man</a:t>
                      </a:r>
                      <a:endParaRPr lang="en-US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0.081863</a:t>
                      </a:r>
                      <a:endParaRPr lang="en-US" altLang="zh-CN" sz="1400" b="0" i="0" u="none" strike="noStrike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 dirty="0">
                          <a:effectLst/>
                        </a:rPr>
                        <a:t>79</a:t>
                      </a:r>
                      <a:endParaRPr lang="en-US" altLang="zh-CN" sz="1400" b="0" i="0" u="none" strike="noStrike" dirty="0">
                        <a:effectLst/>
                        <a:latin typeface="宋体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9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method </a:t>
            </a:r>
            <a:r>
              <a:rPr lang="en-US" altLang="zh-CN" dirty="0"/>
              <a:t>used to accomplish this is Locally Weighted Averaging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084975"/>
              </p:ext>
            </p:extLst>
          </p:nvPr>
        </p:nvGraphicFramePr>
        <p:xfrm>
          <a:off x="899592" y="4077072"/>
          <a:ext cx="728721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3" imgW="4089240" imgH="444240" progId="Equation.3">
                  <p:embed/>
                </p:oleObj>
              </mc:Choice>
              <mc:Fallback>
                <p:oleObj name="公式" r:id="rId3" imgW="40892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4077072"/>
                        <a:ext cx="7287210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438649"/>
              </p:ext>
            </p:extLst>
          </p:nvPr>
        </p:nvGraphicFramePr>
        <p:xfrm>
          <a:off x="899592" y="2564904"/>
          <a:ext cx="221009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公式" r:id="rId5" imgW="1066680" imgH="660240" progId="Equation.3">
                  <p:embed/>
                </p:oleObj>
              </mc:Choice>
              <mc:Fallback>
                <p:oleObj name="公式" r:id="rId5" imgW="106668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2210092" cy="1368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 smtClean="0"/>
              <a:t>MIS 637 - 2013 Fall - Wei Du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141414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14141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222</TotalTime>
  <Words>814</Words>
  <Application>Microsoft Office PowerPoint</Application>
  <PresentationFormat>全屏显示(4:3)</PresentationFormat>
  <Paragraphs>404</Paragraphs>
  <Slides>14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主管人员</vt:lpstr>
      <vt:lpstr>公式</vt:lpstr>
      <vt:lpstr>Predict a new movie s IMDB Score  by using k-Nearest Neighbor Algorithm </vt:lpstr>
      <vt:lpstr>Why this Topic?</vt:lpstr>
      <vt:lpstr>Dataset</vt:lpstr>
      <vt:lpstr>Data example</vt:lpstr>
      <vt:lpstr>Prepare data</vt:lpstr>
      <vt:lpstr>Normalize data</vt:lpstr>
      <vt:lpstr>Our new data</vt:lpstr>
      <vt:lpstr>Calculate Distance</vt:lpstr>
      <vt:lpstr>Prediction</vt:lpstr>
      <vt:lpstr>Prediction</vt:lpstr>
      <vt:lpstr>What’s in IMDB</vt:lpstr>
      <vt:lpstr>Conclusion</vt:lpstr>
      <vt:lpstr>Thank You!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a new movie’s IMDB Score  by using k-Nearest Neighbor Algorithm </dc:title>
  <dc:creator>Du</dc:creator>
  <cp:lastModifiedBy>Wei Du</cp:lastModifiedBy>
  <cp:revision>21</cp:revision>
  <dcterms:created xsi:type="dcterms:W3CDTF">2013-12-01T23:14:54Z</dcterms:created>
  <dcterms:modified xsi:type="dcterms:W3CDTF">2013-12-03T00:41:33Z</dcterms:modified>
</cp:coreProperties>
</file>