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2" r:id="rId1"/>
    <p:sldMasterId id="2147483944" r:id="rId2"/>
    <p:sldMasterId id="2147483956" r:id="rId3"/>
  </p:sldMasterIdLst>
  <p:notesMasterIdLst>
    <p:notesMasterId r:id="rId31"/>
  </p:notesMasterIdLst>
  <p:sldIdLst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5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0" r:id="rId20"/>
    <p:sldId id="275" r:id="rId21"/>
    <p:sldId id="280" r:id="rId22"/>
    <p:sldId id="282" r:id="rId23"/>
    <p:sldId id="281" r:id="rId24"/>
    <p:sldId id="276" r:id="rId25"/>
    <p:sldId id="277" r:id="rId26"/>
    <p:sldId id="278" r:id="rId27"/>
    <p:sldId id="279" r:id="rId28"/>
    <p:sldId id="271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B2D33-CFE1-B543-A62C-ADE8E0AD4DC1}" type="datetimeFigureOut">
              <a:rPr lang="en-US" smtClean="0"/>
              <a:pPr/>
              <a:t>8/20/2023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FC885-4EDD-3441-A82C-A9DCA3339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7992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8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717550"/>
            <a:ext cx="4516437" cy="33877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654" y="4366311"/>
            <a:ext cx="5046290" cy="41056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z="2100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33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0500" cy="30003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179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33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3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3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6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5575" y="877888"/>
            <a:ext cx="4002088" cy="3000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061392" y="4310646"/>
            <a:ext cx="4736657" cy="350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0165" tIns="40083" rIns="80165" bIns="40083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5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630-E0CE-49BF-AFE1-929229316B49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0CF-6D04-FA49-8BCA-091E9091D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DF042-E03C-45DF-81DB-C7C1025031FE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6BFA-BEB7-4CC7-A22F-B18387E0E3D7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694738" y="6553200"/>
            <a:ext cx="4492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9553CE9-BEA1-45D3-ADD2-681E418E721B}" type="slidenum">
              <a:rPr lang="en-US" altLang="en-US" sz="1400" smtClean="0">
                <a:solidFill>
                  <a:srgbClr val="1C1C1C"/>
                </a:solidFill>
                <a:latin typeface="Tahoma" pitchFamily="34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 sz="1400">
              <a:solidFill>
                <a:srgbClr val="1C1C1C"/>
              </a:solidFill>
              <a:latin typeface="Tahoma" pitchFamily="34" charset="0"/>
            </a:endParaRPr>
          </a:p>
        </p:txBody>
      </p:sp>
      <p:sp>
        <p:nvSpPr>
          <p:cNvPr id="6994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994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8F70402-5AB1-437B-B9B8-594E0D6A2C1A}" type="datetime4">
              <a:rPr lang="en-US" smtClean="0">
                <a:solidFill>
                  <a:srgbClr val="1C1C1C"/>
                </a:solidFill>
              </a:rPr>
              <a:t>August 20, 2023</a:t>
            </a:fld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s-ES">
                <a:solidFill>
                  <a:srgbClr val="1C1C1C"/>
                </a:solidFill>
              </a:rPr>
              <a:t>MD-MIS 637-Spring 2022</a:t>
            </a:r>
            <a:endParaRPr lang="en-US">
              <a:solidFill>
                <a:srgbClr val="1C1C1C"/>
              </a:solidFill>
            </a:endParaRPr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C871DB-4F7E-45C0-B8C4-71E6DEA73D32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981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F1049-5AD5-4C7E-AEE8-A893E2336479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723D5-0EE9-4D3A-AB8A-6453A8B34B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993734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D8FDBB-DC7B-429F-985B-207AA5B77D52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A2E1-6DCB-4F86-968E-72A976E7A0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7069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0BC27-471B-4DDB-B4AD-7C435D6C0BAC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D0E4-1CD2-4261-983C-B929084305E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558859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79075-A65B-4253-A831-CC2E58C65ED2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A8DAC-6F92-4EA8-9BEF-4BDAEB1693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3385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4EFC5-6B53-44A9-B310-D7BC9D2C5B6C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71B8A-DE5A-46B5-B9A3-3285D93096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704399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AA3C0-66E8-4469-9838-A03E446E67F6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5EF7-9026-45F2-BE49-636BC09567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07811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5A91D-21F9-4AAE-BF7A-0E499F7E1735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E1419-5D0C-4759-BD4F-058BB94B48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60819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605C9-4E9F-4DA6-A2D4-EFDEEF5DBF2E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2ED35-6AC2-49B9-8759-43B29CCEC822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5AFD5-1BE1-4183-8410-EC6B486DA91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34061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2F28D-6E89-45CE-A0A9-2C2026E0BB3A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F3BF3-C87C-4A89-9540-8D2BD9429C4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8780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41556-3A01-41E4-AD51-A69C67257958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3779B-F2F0-4396-8A1F-6F6B13EB6A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842779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61" y="213044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25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40799" indent="0" algn="ctr">
              <a:buNone/>
              <a:defRPr/>
            </a:lvl2pPr>
            <a:lvl3pPr marL="881581" indent="0" algn="ctr">
              <a:buNone/>
              <a:defRPr/>
            </a:lvl3pPr>
            <a:lvl4pPr marL="1322374" indent="0" algn="ctr">
              <a:buNone/>
              <a:defRPr/>
            </a:lvl4pPr>
            <a:lvl5pPr marL="1763146" indent="0" algn="ctr">
              <a:buNone/>
              <a:defRPr/>
            </a:lvl5pPr>
            <a:lvl6pPr marL="2203943" indent="0" algn="ctr">
              <a:buNone/>
              <a:defRPr/>
            </a:lvl6pPr>
            <a:lvl7pPr marL="2644739" indent="0" algn="ctr">
              <a:buNone/>
              <a:defRPr/>
            </a:lvl7pPr>
            <a:lvl8pPr marL="3085514" indent="0" algn="ctr">
              <a:buNone/>
              <a:defRPr/>
            </a:lvl8pPr>
            <a:lvl9pPr marL="352631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6A9B29C-EEFB-444A-ACA9-5627B7F1DC88}" type="datetime4">
              <a:rPr lang="en-US" smtClean="0"/>
              <a:t>August 20, 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F047B3C-C444-4404-AE1D-1C8C8C6B57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355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517A738-21A8-4D3B-A319-D9D7F4A1B188}" type="datetime4">
              <a:rPr lang="en-US" smtClean="0"/>
              <a:t>August 20, 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720EFD2-448A-490D-8C7E-0F22DAC135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635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41" y="4406901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41" y="290710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40799" indent="0">
              <a:buNone/>
              <a:defRPr sz="1800"/>
            </a:lvl2pPr>
            <a:lvl3pPr marL="881581" indent="0">
              <a:buNone/>
              <a:defRPr sz="1600"/>
            </a:lvl3pPr>
            <a:lvl4pPr marL="1322374" indent="0">
              <a:buNone/>
              <a:defRPr sz="1400"/>
            </a:lvl4pPr>
            <a:lvl5pPr marL="1763146" indent="0">
              <a:buNone/>
              <a:defRPr sz="1400"/>
            </a:lvl5pPr>
            <a:lvl6pPr marL="2203943" indent="0">
              <a:buNone/>
              <a:defRPr sz="1400"/>
            </a:lvl6pPr>
            <a:lvl7pPr marL="2644739" indent="0">
              <a:buNone/>
              <a:defRPr sz="1400"/>
            </a:lvl7pPr>
            <a:lvl8pPr marL="3085514" indent="0">
              <a:buNone/>
              <a:defRPr sz="1400"/>
            </a:lvl8pPr>
            <a:lvl9pPr marL="352631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D635B33-92B6-45E0-ACEF-2C041394B243}" type="datetime4">
              <a:rPr lang="en-US" smtClean="0"/>
              <a:t>August 20, 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B3C4708-6750-43FC-BDDB-5D9DCEF5491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787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60" y="1268416"/>
            <a:ext cx="4038599" cy="4968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593" y="1268416"/>
            <a:ext cx="4038599" cy="4968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2765D7E-EED3-4FE8-B19F-B90E63A1F250}" type="datetime4">
              <a:rPr lang="en-US" smtClean="0"/>
              <a:t>August 20, 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2A5791D-E119-4B28-B4F8-1A707B01FC1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649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46" y="1535182"/>
            <a:ext cx="40401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0799" indent="0">
              <a:buNone/>
              <a:defRPr sz="2000" b="1"/>
            </a:lvl2pPr>
            <a:lvl3pPr marL="881581" indent="0">
              <a:buNone/>
              <a:defRPr sz="1800" b="1"/>
            </a:lvl3pPr>
            <a:lvl4pPr marL="1322374" indent="0">
              <a:buNone/>
              <a:defRPr sz="1600" b="1"/>
            </a:lvl4pPr>
            <a:lvl5pPr marL="1763146" indent="0">
              <a:buNone/>
              <a:defRPr sz="1600" b="1"/>
            </a:lvl5pPr>
            <a:lvl6pPr marL="2203943" indent="0">
              <a:buNone/>
              <a:defRPr sz="1600" b="1"/>
            </a:lvl6pPr>
            <a:lvl7pPr marL="2644739" indent="0">
              <a:buNone/>
              <a:defRPr sz="1600" b="1"/>
            </a:lvl7pPr>
            <a:lvl8pPr marL="3085514" indent="0">
              <a:buNone/>
              <a:defRPr sz="1600" b="1"/>
            </a:lvl8pPr>
            <a:lvl9pPr marL="3526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46" y="2174874"/>
            <a:ext cx="4040190" cy="3951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17" y="1535182"/>
            <a:ext cx="40417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40799" indent="0">
              <a:buNone/>
              <a:defRPr sz="2000" b="1"/>
            </a:lvl2pPr>
            <a:lvl3pPr marL="881581" indent="0">
              <a:buNone/>
              <a:defRPr sz="1800" b="1"/>
            </a:lvl3pPr>
            <a:lvl4pPr marL="1322374" indent="0">
              <a:buNone/>
              <a:defRPr sz="1600" b="1"/>
            </a:lvl4pPr>
            <a:lvl5pPr marL="1763146" indent="0">
              <a:buNone/>
              <a:defRPr sz="1600" b="1"/>
            </a:lvl5pPr>
            <a:lvl6pPr marL="2203943" indent="0">
              <a:buNone/>
              <a:defRPr sz="1600" b="1"/>
            </a:lvl6pPr>
            <a:lvl7pPr marL="2644739" indent="0">
              <a:buNone/>
              <a:defRPr sz="1600" b="1"/>
            </a:lvl7pPr>
            <a:lvl8pPr marL="3085514" indent="0">
              <a:buNone/>
              <a:defRPr sz="1600" b="1"/>
            </a:lvl8pPr>
            <a:lvl9pPr marL="35263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17" y="2174874"/>
            <a:ext cx="4041777" cy="3951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6182F6F-66AE-4CE4-BB27-A95056F54614}" type="datetime4">
              <a:rPr lang="en-US" smtClean="0"/>
              <a:t>August 20, 2023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C4F9E2-EEFC-4FE9-B84D-48CEE9D1D4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5769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AEA26DC-469F-4E22-B0F9-B072A4667A64}" type="datetime4">
              <a:rPr lang="en-US" smtClean="0"/>
              <a:t>August 20, 2023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DA2D316-CCBF-4D66-8F98-BF4E4BBC1E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485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421C138-1ABD-4181-BBF2-CCD3BD503231}" type="datetime4">
              <a:rPr lang="en-US" smtClean="0"/>
              <a:t>August 20, 2023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DF8D19B-1C74-4D76-B169-569B905D06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319F0-2CBB-4A3B-8858-6166C451272A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15" y="27309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106" y="273050"/>
            <a:ext cx="511174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15" y="1435172"/>
            <a:ext cx="3008313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40799" indent="0">
              <a:buNone/>
              <a:defRPr sz="1200"/>
            </a:lvl2pPr>
            <a:lvl3pPr marL="881581" indent="0">
              <a:buNone/>
              <a:defRPr sz="1000"/>
            </a:lvl3pPr>
            <a:lvl4pPr marL="1322374" indent="0">
              <a:buNone/>
              <a:defRPr sz="1000"/>
            </a:lvl4pPr>
            <a:lvl5pPr marL="1763146" indent="0">
              <a:buNone/>
              <a:defRPr sz="1000"/>
            </a:lvl5pPr>
            <a:lvl6pPr marL="2203943" indent="0">
              <a:buNone/>
              <a:defRPr sz="1000"/>
            </a:lvl6pPr>
            <a:lvl7pPr marL="2644739" indent="0">
              <a:buNone/>
              <a:defRPr sz="1000"/>
            </a:lvl7pPr>
            <a:lvl8pPr marL="3085514" indent="0">
              <a:buNone/>
              <a:defRPr sz="1000"/>
            </a:lvl8pPr>
            <a:lvl9pPr marL="3526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3009535-89A8-4A09-A673-E220BAF99A7B}" type="datetime4">
              <a:rPr lang="en-US" smtClean="0"/>
              <a:t>August 20, 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DE7BA7F-CCFC-4FC8-9B9F-28916C1EA0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02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40799" indent="0">
              <a:buNone/>
              <a:defRPr sz="2800"/>
            </a:lvl2pPr>
            <a:lvl3pPr marL="881581" indent="0">
              <a:buNone/>
              <a:defRPr sz="2400"/>
            </a:lvl3pPr>
            <a:lvl4pPr marL="1322374" indent="0">
              <a:buNone/>
              <a:defRPr sz="2000"/>
            </a:lvl4pPr>
            <a:lvl5pPr marL="1763146" indent="0">
              <a:buNone/>
              <a:defRPr sz="2000"/>
            </a:lvl5pPr>
            <a:lvl6pPr marL="2203943" indent="0">
              <a:buNone/>
              <a:defRPr sz="2000"/>
            </a:lvl6pPr>
            <a:lvl7pPr marL="2644739" indent="0">
              <a:buNone/>
              <a:defRPr sz="2000"/>
            </a:lvl7pPr>
            <a:lvl8pPr marL="3085514" indent="0">
              <a:buNone/>
              <a:defRPr sz="2000"/>
            </a:lvl8pPr>
            <a:lvl9pPr marL="3526314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40799" indent="0">
              <a:buNone/>
              <a:defRPr sz="1200"/>
            </a:lvl2pPr>
            <a:lvl3pPr marL="881581" indent="0">
              <a:buNone/>
              <a:defRPr sz="1000"/>
            </a:lvl3pPr>
            <a:lvl4pPr marL="1322374" indent="0">
              <a:buNone/>
              <a:defRPr sz="1000"/>
            </a:lvl4pPr>
            <a:lvl5pPr marL="1763146" indent="0">
              <a:buNone/>
              <a:defRPr sz="1000"/>
            </a:lvl5pPr>
            <a:lvl6pPr marL="2203943" indent="0">
              <a:buNone/>
              <a:defRPr sz="1000"/>
            </a:lvl6pPr>
            <a:lvl7pPr marL="2644739" indent="0">
              <a:buNone/>
              <a:defRPr sz="1000"/>
            </a:lvl7pPr>
            <a:lvl8pPr marL="3085514" indent="0">
              <a:buNone/>
              <a:defRPr sz="1000"/>
            </a:lvl8pPr>
            <a:lvl9pPr marL="35263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2747127-05FF-4A45-8AC4-07AC544E2C29}" type="datetime4">
              <a:rPr lang="en-US" smtClean="0"/>
              <a:t>August 20, 2023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96212DC-BFB9-4F8C-B0B3-DE203249E7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836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55691D8-1C16-4CEC-82C6-62E7F61D8CE9}" type="datetime4">
              <a:rPr lang="en-US" smtClean="0"/>
              <a:t>August 20, 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D23B6B5-E842-4FFC-A036-C945D4A2D23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59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815" y="-26988"/>
            <a:ext cx="2057401" cy="62642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592" y="-26988"/>
            <a:ext cx="6019801" cy="62642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9D560A8-C191-40A6-88A4-E64894FCD7D6}" type="datetime4">
              <a:rPr lang="en-US" smtClean="0"/>
              <a:t>August 20, 2023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r>
              <a:rPr lang="en-GB"/>
              <a:t>MD-MIS 637-Spring 2022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83B705-484C-47AB-897F-53F9F14B01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67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1CB1-275C-4488-A894-A5D6E461459E}" type="datetime4">
              <a:rPr lang="en-US" smtClean="0"/>
              <a:t>August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1A4DC-5F72-43B5-87F4-D01756FF9A54}" type="datetime4">
              <a:rPr lang="en-US" smtClean="0"/>
              <a:t>August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F459-5B7D-4F21-8329-973B23235686}" type="datetime4">
              <a:rPr lang="en-US" smtClean="0"/>
              <a:t>August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071F8-7E92-4F05-B329-D12D554FAC77}" type="datetime4">
              <a:rPr lang="en-US" smtClean="0"/>
              <a:t>August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CC859-29F1-46FF-B09E-E4AB88D6C4C0}" type="datetime4">
              <a:rPr lang="en-US" smtClean="0"/>
              <a:t>August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0CF-6D04-FA49-8BCA-091E9091D7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9A6AF-B461-4D47-B42E-711FE8F3318F}" type="datetime4">
              <a:rPr lang="en-US" smtClean="0"/>
              <a:t>August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E4A6-126F-4882-A8D8-985C3F0067D8}" type="datetime4">
              <a:rPr lang="en-US" smtClean="0"/>
              <a:t>August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MD-MIS 637-Spring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761DF-64C0-F74F-A5A7-D279D4421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28600"/>
            <a:ext cx="7716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83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20D97A4-D898-43B0-AFC3-20B7FCC65C73}" type="datetime4">
              <a:rPr lang="en-US" smtClean="0">
                <a:solidFill>
                  <a:srgbClr val="000000"/>
                </a:solidFill>
              </a:rPr>
              <a:t>August 20, 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98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>
                <a:solidFill>
                  <a:srgbClr val="000000"/>
                </a:solidFill>
              </a:rPr>
              <a:t>MD-MIS 637-Spring 2022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8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7914550-B853-43D6-A0DD-10C08B27D35B}" type="slidenum">
              <a:rPr lang="en-US">
                <a:solidFill>
                  <a:srgbClr val="000000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031" name="Object 7"/>
          <p:cNvGraphicFramePr>
            <a:graphicFrameLocks/>
          </p:cNvGraphicFramePr>
          <p:nvPr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09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868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ransition>
    <p:zoom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25" tIns="44059" rIns="88125" bIns="440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25" tIns="44059" rIns="88125" bIns="440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25" tIns="44059" rIns="88125" bIns="4405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D3C7B21-55EB-4EA8-B8A2-BA63D06878C0}" type="datetime4">
              <a:rPr lang="en-US" smtClean="0"/>
              <a:t>August 20, 2023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25" tIns="44059" rIns="88125" bIns="44059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/>
              <a:t>MD-MIS 637-Spring 2022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25" tIns="44059" rIns="88125" bIns="4405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000000"/>
                </a:solidFill>
                <a:latin typeface="+mn-lt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6F2B079B-8196-485A-820E-EB0A1C69DC3C}" type="slidenum">
              <a:rPr lang="en-GB"/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  <p:pic>
        <p:nvPicPr>
          <p:cNvPr id="17415" name="Picture 7" descr="surrey powerpoint2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94" t="757" r="1292" b="80270"/>
          <a:stretch>
            <a:fillRect/>
          </a:stretch>
        </p:blipFill>
        <p:spPr bwMode="auto">
          <a:xfrm>
            <a:off x="7451725" y="0"/>
            <a:ext cx="1692275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51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5pPr>
      <a:lvl6pPr marL="440799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6pPr>
      <a:lvl7pPr marL="881581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7pPr>
      <a:lvl8pPr marL="1322374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8pPr>
      <a:lvl9pPr marL="1763146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003D7D"/>
          </a:solidFill>
          <a:latin typeface="Verdana" pitchFamily="34" charset="0"/>
          <a:cs typeface="Arial" pitchFamily="34" charset="0"/>
        </a:defRPr>
      </a:lvl9pPr>
    </p:titleStyle>
    <p:bodyStyle>
      <a:lvl1pPr marL="325438" indent="-325438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12788" indent="-2714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2pPr>
      <a:lvl3pPr marL="1096963" indent="-215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>
          <a:solidFill>
            <a:schemeClr val="tx1"/>
          </a:solidFill>
          <a:latin typeface="+mn-lt"/>
          <a:cs typeface="+mn-cs"/>
        </a:defRPr>
      </a:lvl3pPr>
      <a:lvl4pPr marL="1538288" indent="-215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1978025" indent="-2159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5pPr>
      <a:lvl6pPr marL="2424327" indent="-22037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6pPr>
      <a:lvl7pPr marL="2865117" indent="-22037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7pPr>
      <a:lvl8pPr marL="3305916" indent="-22037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8pPr>
      <a:lvl9pPr marL="3746700" indent="-220372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40799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81581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2374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146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3943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44739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5514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314" algn="l" defTabSz="88158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hmoud.Daneshmand@stevens.edu" TargetMode="Externa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wmf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>
                <a:solidFill>
                  <a:srgbClr val="000000"/>
                </a:solidFill>
              </a:rPr>
              <a:t>MD-MIS </a:t>
            </a:r>
            <a:r>
              <a:rPr lang="es-ES" dirty="0" smtClean="0">
                <a:solidFill>
                  <a:srgbClr val="000000"/>
                </a:solidFill>
              </a:rPr>
              <a:t>637-Fall 2023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458200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MIS 637: Data Analytics and Machine Learning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School of Business 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Stevens Institute of Technology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pitchFamily="18" charset="0"/>
              </a:rPr>
              <a:t>Introduction Continued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</a:rPr>
              <a:t>M. Daneshmand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Times New Roman" pitchFamily="18" charset="0"/>
                <a:hlinkClick r:id="rId2"/>
              </a:rPr>
              <a:t>Mahmoud.Daneshmand@stevens.edu</a:t>
            </a: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  Fall 2023</a:t>
            </a:r>
            <a:endParaRPr lang="en-US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1264BF-72DA-4323-9F2F-9F9DB3C38B7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3907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Cheminformatics</a:t>
            </a:r>
          </a:p>
        </p:txBody>
      </p:sp>
      <p:graphicFrame>
        <p:nvGraphicFramePr>
          <p:cNvPr id="54279" name="Object 7" descr="RECCR_03"/>
          <p:cNvGraphicFramePr>
            <a:graphicFrameLocks noGrp="1" noChangeAspect="1"/>
          </p:cNvGraphicFramePr>
          <p:nvPr>
            <p:ph idx="1"/>
          </p:nvPr>
        </p:nvGraphicFramePr>
        <p:xfrm>
          <a:off x="381000" y="3962400"/>
          <a:ext cx="11430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7" name="CS ChemDraw Drawing" r:id="rId3" imgW="2331720" imgH="2219760" progId="">
                  <p:embed/>
                </p:oleObj>
              </mc:Choice>
              <mc:Fallback>
                <p:oleObj name="CS ChemDraw Drawing" r:id="rId3" imgW="2331720" imgH="2219760" progId="">
                  <p:embed/>
                  <p:pic>
                    <p:nvPicPr>
                      <p:cNvPr id="0" name="Picture 2" descr="RECCR_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962400"/>
                        <a:ext cx="114300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5" cstate="print"/>
          <a:srcRect t="9343" r="49538" b="29510"/>
          <a:stretch>
            <a:fillRect/>
          </a:stretch>
        </p:blipFill>
        <p:spPr bwMode="auto">
          <a:xfrm>
            <a:off x="2895600" y="4052888"/>
            <a:ext cx="1219200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82" name="Picture 10" descr="mol structu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52600" y="4052888"/>
            <a:ext cx="1028700" cy="979487"/>
          </a:xfrm>
          <a:prstGeom prst="rect">
            <a:avLst/>
          </a:prstGeom>
          <a:noFill/>
        </p:spPr>
      </p:pic>
      <p:pic>
        <p:nvPicPr>
          <p:cNvPr id="54283" name="Picture 11" descr="dimer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9700" y="5045075"/>
            <a:ext cx="1371600" cy="974725"/>
          </a:xfrm>
          <a:prstGeom prst="rect">
            <a:avLst/>
          </a:prstGeom>
          <a:noFill/>
        </p:spPr>
      </p:pic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2933700" y="5441950"/>
            <a:ext cx="1943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latin typeface="Times New Roman" pitchFamily="-32" charset="0"/>
                <a:ea typeface="ＭＳ Ｐゴシック" pitchFamily="-32" charset="-128"/>
              </a:rPr>
              <a:t>AAACCTCATAGGAAGCATACCAGGAATTACATCA…</a:t>
            </a:r>
          </a:p>
        </p:txBody>
      </p:sp>
      <p:sp>
        <p:nvSpPr>
          <p:cNvPr id="54285" name="Text Box 13"/>
          <p:cNvSpPr txBox="1">
            <a:spLocks noChangeArrowheads="1"/>
          </p:cNvSpPr>
          <p:nvPr/>
        </p:nvSpPr>
        <p:spPr bwMode="auto">
          <a:xfrm>
            <a:off x="5943600" y="3962400"/>
            <a:ext cx="3048000" cy="160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Structural Descriptors</a:t>
            </a:r>
          </a:p>
          <a:p>
            <a:pPr>
              <a:spcBef>
                <a:spcPct val="50000"/>
              </a:spcBef>
            </a:pPr>
            <a:r>
              <a:rPr lang="en-US"/>
              <a:t>Physiochemical Descriptors</a:t>
            </a:r>
          </a:p>
          <a:p>
            <a:pPr>
              <a:spcBef>
                <a:spcPct val="50000"/>
              </a:spcBef>
            </a:pPr>
            <a:r>
              <a:rPr lang="en-US"/>
              <a:t>Topological Descriptors</a:t>
            </a:r>
          </a:p>
          <a:p>
            <a:pPr>
              <a:spcBef>
                <a:spcPct val="50000"/>
              </a:spcBef>
            </a:pPr>
            <a:r>
              <a:rPr lang="en-US"/>
              <a:t>Geometrical Descriptors</a:t>
            </a:r>
          </a:p>
        </p:txBody>
      </p:sp>
      <p:pic>
        <p:nvPicPr>
          <p:cNvPr id="54288" name="Picture 16" descr="playtext2"/>
          <p:cNvPicPr>
            <a:picLocks noChangeAspect="1" noChangeArrowheads="1"/>
          </p:cNvPicPr>
          <p:nvPr/>
        </p:nvPicPr>
        <p:blipFill>
          <a:blip r:embed="rId8">
            <a:lum bright="40000" contrast="52000"/>
          </a:blip>
          <a:srcRect/>
          <a:stretch>
            <a:fillRect/>
          </a:stretch>
        </p:blipFill>
        <p:spPr bwMode="auto">
          <a:xfrm>
            <a:off x="4191000" y="4037013"/>
            <a:ext cx="1600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89" name="Picture 17"/>
          <p:cNvPicPr>
            <a:picLocks noChangeAspect="1" noChangeArrowheads="1"/>
          </p:cNvPicPr>
          <p:nvPr/>
        </p:nvPicPr>
        <p:blipFill>
          <a:blip r:embed="rId9"/>
          <a:srcRect l="21428" t="12354" r="22572" b="27255"/>
          <a:stretch>
            <a:fillRect/>
          </a:stretch>
        </p:blipFill>
        <p:spPr bwMode="auto">
          <a:xfrm>
            <a:off x="609600" y="1731962"/>
            <a:ext cx="3733800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4290" name="Picture 18" descr="pubchemlogob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105400" y="1600200"/>
            <a:ext cx="3138488" cy="501650"/>
          </a:xfrm>
          <a:prstGeom prst="rect">
            <a:avLst/>
          </a:prstGeom>
          <a:noFill/>
        </p:spPr>
      </p:pic>
      <p:pic>
        <p:nvPicPr>
          <p:cNvPr id="54291" name="Picture 19" descr="pc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24400" y="2057400"/>
            <a:ext cx="3962400" cy="17526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Materials Informatics</a:t>
            </a:r>
          </a:p>
        </p:txBody>
      </p:sp>
      <p:pic>
        <p:nvPicPr>
          <p:cNvPr id="56324" name="Picture 4" descr="materials_l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-18187" r="-18187"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MD-MIS 637-Spring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effectLst/>
              </a:rPr>
              <a:t>Temporal-Data: Economics &amp; Finance</a:t>
            </a:r>
          </a:p>
        </p:txBody>
      </p:sp>
      <p:pic>
        <p:nvPicPr>
          <p:cNvPr id="58372" name="Picture 4" descr="fin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712912"/>
            <a:ext cx="2733675" cy="2868613"/>
          </a:xfrm>
          <a:prstGeom prst="rect">
            <a:avLst/>
          </a:prstGeom>
          <a:noFill/>
        </p:spPr>
      </p:pic>
      <p:pic>
        <p:nvPicPr>
          <p:cNvPr id="58373" name="Picture 5" descr="fin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4114800"/>
            <a:ext cx="2438400" cy="2127250"/>
          </a:xfrm>
          <a:prstGeom prst="rect">
            <a:avLst/>
          </a:prstGeom>
          <a:noFill/>
        </p:spPr>
      </p:pic>
      <p:pic>
        <p:nvPicPr>
          <p:cNvPr id="58374" name="Picture 6" descr="fin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46200" y="1712912"/>
            <a:ext cx="3378200" cy="4529138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MD-MIS </a:t>
            </a:r>
            <a:r>
              <a:rPr lang="en-US" dirty="0"/>
              <a:t>637-Fall 2023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World Wide Web</a:t>
            </a:r>
          </a:p>
        </p:txBody>
      </p:sp>
      <p:pic>
        <p:nvPicPr>
          <p:cNvPr id="62473" name="Picture 9" descr="goo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1752600"/>
            <a:ext cx="3303531" cy="4572000"/>
          </a:xfrm>
          <a:prstGeom prst="rect">
            <a:avLst/>
          </a:prstGeom>
          <a:noFill/>
        </p:spPr>
      </p:pic>
      <p:pic>
        <p:nvPicPr>
          <p:cNvPr id="62474" name="Picture 10" descr="yaho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05000"/>
            <a:ext cx="3568700" cy="3128963"/>
          </a:xfrm>
          <a:prstGeom prst="rect">
            <a:avLst/>
          </a:prstGeom>
          <a:noFill/>
        </p:spPr>
      </p:pic>
      <p:pic>
        <p:nvPicPr>
          <p:cNvPr id="62470" name="Picture 6" descr="web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4038600"/>
            <a:ext cx="3657600" cy="207645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1680" cy="4114512"/>
          </a:xfrm>
          <a:ln/>
        </p:spPr>
        <p:txBody>
          <a:bodyPr lIns="0" tIns="0" rIns="0" bIns="0" anchor="t"/>
          <a:lstStyle/>
          <a:p>
            <a:pPr marL="342725" indent="-342725">
              <a:spcAft>
                <a:spcPts val="1259"/>
              </a:spcAft>
              <a:buClr>
                <a:schemeClr val="accent1"/>
              </a:buClr>
              <a:buSzPct val="70000"/>
              <a:buFont typeface="Monotype Sorts" charset="2"/>
              <a:buChar char="n"/>
            </a:pPr>
            <a:endParaRPr lang="en-GB" sz="3200" dirty="0">
              <a:latin typeface="+mn-lt"/>
            </a:endParaRPr>
          </a:p>
          <a:p>
            <a:pPr marL="342725" indent="-342725">
              <a:spcAft>
                <a:spcPts val="1259"/>
              </a:spcAft>
              <a:buClr>
                <a:srgbClr val="336699"/>
              </a:buClr>
              <a:buSzPct val="50000"/>
              <a:buFont typeface="StarBats" charset="0"/>
              <a:buChar char=" "/>
            </a:pPr>
            <a:r>
              <a:rPr lang="en-GB" sz="3200" dirty="0">
                <a:latin typeface="+mn-lt"/>
              </a:rPr>
              <a:t>The iterative and interactive process of discovering valid, novel, useful, and understandable patterns or models in  </a:t>
            </a:r>
            <a:r>
              <a:rPr lang="en-GB" sz="9500" dirty="0">
                <a:latin typeface="+mn-lt"/>
              </a:rPr>
              <a:t>Massive</a:t>
            </a:r>
            <a:r>
              <a:rPr lang="en-GB" sz="3200" dirty="0">
                <a:latin typeface="+mn-lt"/>
              </a:rPr>
              <a:t>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94AF-4B88-8E47-A5CB-39167559099C}" type="slidenum">
              <a:rPr lang="en-US"/>
              <a:pPr/>
              <a:t>14</a:t>
            </a:fld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1173601" y="456529"/>
            <a:ext cx="7771680" cy="114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 anchor="ctr">
            <a:prstTxWarp prst="textNoShape">
              <a:avLst/>
            </a:prstTxWarp>
          </a:bodyPr>
          <a:lstStyle/>
          <a:p>
            <a:pPr defTabSz="914414"/>
            <a:r>
              <a:rPr kumimoji="1" lang="en-US" sz="4400" dirty="0">
                <a:latin typeface="+mj-lt"/>
              </a:rPr>
              <a:t>What is Data Mining &amp;Analytics?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 &amp; Analytics?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idx="1"/>
          </p:nvPr>
        </p:nvSpPr>
        <p:spPr>
          <a:xfrm>
            <a:off x="1313280" y="2203432"/>
            <a:ext cx="7793280" cy="3787598"/>
          </a:xfrm>
          <a:ln/>
        </p:spPr>
        <p:txBody>
          <a:bodyPr lIns="0" tIns="0" rIns="0" bIns="0"/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Valid: generalize to the future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Novel: what we don't know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Useful: be able to take some action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Understandable: leading to insight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Iterative: takes multiple passes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Interactive: human in the 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A8709-DF71-8548-8F5F-D5FC17008866}" type="slidenum">
              <a:rPr lang="en-US"/>
              <a:pPr/>
              <a:t>15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>
                <a:effectLst/>
              </a:rPr>
              <a:t>Why Data Mining &amp; Analytics?</a:t>
            </a:r>
          </a:p>
        </p:txBody>
      </p:sp>
      <p:sp>
        <p:nvSpPr>
          <p:cNvPr id="921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077200" cy="4800600"/>
          </a:xfrm>
        </p:spPr>
        <p:txBody>
          <a:bodyPr>
            <a:normAutofit/>
          </a:bodyPr>
          <a:lstStyle/>
          <a:p>
            <a:r>
              <a:rPr lang="en-US" sz="2100" dirty="0"/>
              <a:t>Massive amounts of data being collected in different disciplines</a:t>
            </a:r>
          </a:p>
          <a:p>
            <a:pPr lvl="1"/>
            <a:r>
              <a:rPr lang="en-US" sz="1900" dirty="0"/>
              <a:t>Biology, Chemistry, Materials science, Astronomy, Ecology, Geology, Economics, and many more</a:t>
            </a:r>
          </a:p>
          <a:p>
            <a:r>
              <a:rPr lang="en-US" sz="2100" dirty="0"/>
              <a:t>Search for a systematic way to address the challenges across/at the intersection of the diverse fields </a:t>
            </a:r>
          </a:p>
          <a:p>
            <a:r>
              <a:rPr lang="en-US" sz="2100" dirty="0"/>
              <a:t>Leverage the unique strengths of each area</a:t>
            </a:r>
          </a:p>
          <a:p>
            <a:pPr lvl="1"/>
            <a:r>
              <a:rPr lang="en-US" sz="1900" dirty="0"/>
              <a:t>Techniques from bioinformatics can be applied to other areas (like network intrusion detection)</a:t>
            </a:r>
          </a:p>
          <a:p>
            <a:pPr lvl="1"/>
            <a:r>
              <a:rPr lang="en-US" sz="1900" dirty="0"/>
              <a:t>Game theory from Economics can be applied to problems in CS</a:t>
            </a:r>
          </a:p>
          <a:p>
            <a:pPr lvl="1"/>
            <a:r>
              <a:rPr lang="en-US" sz="1900" dirty="0"/>
              <a:t>Database development in Astronomy can help Ecology applications</a:t>
            </a:r>
          </a:p>
          <a:p>
            <a:r>
              <a:rPr lang="en-US" sz="2300" dirty="0"/>
              <a:t>Enable </a:t>
            </a:r>
            <a:r>
              <a:rPr lang="en-US" sz="2300" dirty="0">
                <a:solidFill>
                  <a:schemeClr val="accent2"/>
                </a:solidFill>
              </a:rPr>
              <a:t>Data-informatics</a:t>
            </a:r>
            <a:r>
              <a:rPr lang="en-US" sz="2300" dirty="0"/>
              <a:t>: bio-, </a:t>
            </a:r>
            <a:r>
              <a:rPr lang="en-US" sz="2300" dirty="0" err="1"/>
              <a:t>chem</a:t>
            </a:r>
            <a:r>
              <a:rPr lang="en-US" sz="2300" dirty="0"/>
              <a:t>-, eco-, geo-, </a:t>
            </a:r>
            <a:r>
              <a:rPr lang="en-US" sz="2300" dirty="0" err="1"/>
              <a:t>astro</a:t>
            </a:r>
            <a:r>
              <a:rPr lang="en-US" sz="2300" dirty="0"/>
              <a:t>-, materials- informatics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Why Data Mining &amp; Analytics?</a:t>
            </a:r>
          </a:p>
        </p:txBody>
      </p:sp>
      <p:sp>
        <p:nvSpPr>
          <p:cNvPr id="10243" name="Rectangle 102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Dynamic nature of modern data sets: streams</a:t>
            </a:r>
          </a:p>
          <a:p>
            <a:pPr>
              <a:lnSpc>
                <a:spcPct val="90000"/>
              </a:lnSpc>
            </a:pPr>
            <a:r>
              <a:rPr lang="en-US" dirty="0"/>
              <a:t>Massive and distributed datasets: </a:t>
            </a:r>
            <a:r>
              <a:rPr lang="en-US" dirty="0" err="1"/>
              <a:t>tera-/peta-scale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Various modalities: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Tables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Images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Video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Audio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Text, hyper-text, “semantic” text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Networks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Spreadsheets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Multi-lingual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mining: Main Goals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0" rIns="0" bIns="0"/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Prediction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What?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Opaque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Description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Why?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Transparent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8394-687C-A944-8F49-2451FFBEFE69}" type="slidenum">
              <a:rPr lang="en-US"/>
              <a:pPr/>
              <a:t>18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683975" y="1714500"/>
            <a:ext cx="3962400" cy="762000"/>
            <a:chOff x="2133600" y="4114800"/>
            <a:chExt cx="7391400" cy="15240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889500" y="4114800"/>
              <a:ext cx="1524000" cy="1447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dirty="0">
                  <a:latin typeface="Times New Roman" charset="0"/>
                </a:rPr>
                <a:t>Model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822700" y="4876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822700" y="4419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822700" y="53340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2563813" y="4191000"/>
              <a:ext cx="6921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</a:rPr>
                <a:t>Age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430463" y="4724400"/>
              <a:ext cx="9620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Times New Roman" charset="0"/>
                </a:rPr>
                <a:t>Salary</a:t>
              </a: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2133600" y="5181600"/>
              <a:ext cx="12493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CarType</a:t>
              </a: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6489700" y="4876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7453313" y="4648200"/>
              <a:ext cx="20716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High/Low Risk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257743" y="3521622"/>
            <a:ext cx="2988690" cy="2286000"/>
            <a:chOff x="1765300" y="2057400"/>
            <a:chExt cx="6769100" cy="4648200"/>
          </a:xfrm>
        </p:grpSpPr>
        <p:sp>
          <p:nvSpPr>
            <p:cNvPr id="67" name="Line 3"/>
            <p:cNvSpPr>
              <a:spLocks noChangeShapeType="1"/>
            </p:cNvSpPr>
            <p:nvPr/>
          </p:nvSpPr>
          <p:spPr bwMode="auto">
            <a:xfrm>
              <a:off x="2819400" y="6705600"/>
              <a:ext cx="5715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4"/>
            <p:cNvSpPr>
              <a:spLocks noChangeShapeType="1"/>
            </p:cNvSpPr>
            <p:nvPr/>
          </p:nvSpPr>
          <p:spPr bwMode="auto">
            <a:xfrm flipV="1">
              <a:off x="2819400" y="2209800"/>
              <a:ext cx="0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AutoShape 5"/>
            <p:cNvSpPr>
              <a:spLocks noChangeArrowheads="1"/>
            </p:cNvSpPr>
            <p:nvPr/>
          </p:nvSpPr>
          <p:spPr bwMode="auto">
            <a:xfrm>
              <a:off x="6629400" y="2895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AutoShape 6"/>
            <p:cNvSpPr>
              <a:spLocks noChangeArrowheads="1"/>
            </p:cNvSpPr>
            <p:nvPr/>
          </p:nvSpPr>
          <p:spPr bwMode="auto">
            <a:xfrm>
              <a:off x="7010400" y="3048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AutoShape 7"/>
            <p:cNvSpPr>
              <a:spLocks noChangeArrowheads="1"/>
            </p:cNvSpPr>
            <p:nvPr/>
          </p:nvSpPr>
          <p:spPr bwMode="auto">
            <a:xfrm>
              <a:off x="7010400" y="2590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AutoShape 8"/>
            <p:cNvSpPr>
              <a:spLocks noChangeArrowheads="1"/>
            </p:cNvSpPr>
            <p:nvPr/>
          </p:nvSpPr>
          <p:spPr bwMode="auto">
            <a:xfrm>
              <a:off x="6781800" y="3810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AutoShape 9"/>
            <p:cNvSpPr>
              <a:spLocks noChangeArrowheads="1"/>
            </p:cNvSpPr>
            <p:nvPr/>
          </p:nvSpPr>
          <p:spPr bwMode="auto">
            <a:xfrm>
              <a:off x="6400800" y="3200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AutoShape 10"/>
            <p:cNvSpPr>
              <a:spLocks noChangeArrowheads="1"/>
            </p:cNvSpPr>
            <p:nvPr/>
          </p:nvSpPr>
          <p:spPr bwMode="auto">
            <a:xfrm>
              <a:off x="6781800" y="3200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AutoShape 11"/>
            <p:cNvSpPr>
              <a:spLocks noChangeArrowheads="1"/>
            </p:cNvSpPr>
            <p:nvPr/>
          </p:nvSpPr>
          <p:spPr bwMode="auto">
            <a:xfrm>
              <a:off x="6477000" y="2286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AutoShape 12"/>
            <p:cNvSpPr>
              <a:spLocks noChangeArrowheads="1"/>
            </p:cNvSpPr>
            <p:nvPr/>
          </p:nvSpPr>
          <p:spPr bwMode="auto">
            <a:xfrm>
              <a:off x="3962400" y="4114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AutoShape 13"/>
            <p:cNvSpPr>
              <a:spLocks noChangeArrowheads="1"/>
            </p:cNvSpPr>
            <p:nvPr/>
          </p:nvSpPr>
          <p:spPr bwMode="auto">
            <a:xfrm>
              <a:off x="3581400" y="4495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AutoShape 14"/>
            <p:cNvSpPr>
              <a:spLocks noChangeArrowheads="1"/>
            </p:cNvSpPr>
            <p:nvPr/>
          </p:nvSpPr>
          <p:spPr bwMode="auto">
            <a:xfrm>
              <a:off x="3962400" y="3657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AutoShape 15"/>
            <p:cNvSpPr>
              <a:spLocks noChangeArrowheads="1"/>
            </p:cNvSpPr>
            <p:nvPr/>
          </p:nvSpPr>
          <p:spPr bwMode="auto">
            <a:xfrm>
              <a:off x="3124200" y="3048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AutoShape 16"/>
            <p:cNvSpPr>
              <a:spLocks noChangeArrowheads="1"/>
            </p:cNvSpPr>
            <p:nvPr/>
          </p:nvSpPr>
          <p:spPr bwMode="auto">
            <a:xfrm>
              <a:off x="6248400" y="3733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AutoShape 17"/>
            <p:cNvSpPr>
              <a:spLocks noChangeArrowheads="1"/>
            </p:cNvSpPr>
            <p:nvPr/>
          </p:nvSpPr>
          <p:spPr bwMode="auto">
            <a:xfrm>
              <a:off x="5638800" y="2971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AutoShape 18"/>
            <p:cNvSpPr>
              <a:spLocks noChangeArrowheads="1"/>
            </p:cNvSpPr>
            <p:nvPr/>
          </p:nvSpPr>
          <p:spPr bwMode="auto">
            <a:xfrm>
              <a:off x="6781800" y="4876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AutoShape 19"/>
            <p:cNvSpPr>
              <a:spLocks noChangeArrowheads="1"/>
            </p:cNvSpPr>
            <p:nvPr/>
          </p:nvSpPr>
          <p:spPr bwMode="auto">
            <a:xfrm>
              <a:off x="5943600" y="4495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AutoShape 20"/>
            <p:cNvSpPr>
              <a:spLocks noChangeArrowheads="1"/>
            </p:cNvSpPr>
            <p:nvPr/>
          </p:nvSpPr>
          <p:spPr bwMode="auto">
            <a:xfrm>
              <a:off x="5943600" y="5181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AutoShape 21"/>
            <p:cNvSpPr>
              <a:spLocks noChangeArrowheads="1"/>
            </p:cNvSpPr>
            <p:nvPr/>
          </p:nvSpPr>
          <p:spPr bwMode="auto">
            <a:xfrm>
              <a:off x="6781800" y="5943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AutoShape 22"/>
            <p:cNvSpPr>
              <a:spLocks noChangeArrowheads="1"/>
            </p:cNvSpPr>
            <p:nvPr/>
          </p:nvSpPr>
          <p:spPr bwMode="auto">
            <a:xfrm>
              <a:off x="6477000" y="4572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AutoShape 23"/>
            <p:cNvSpPr>
              <a:spLocks noChangeArrowheads="1"/>
            </p:cNvSpPr>
            <p:nvPr/>
          </p:nvSpPr>
          <p:spPr bwMode="auto">
            <a:xfrm>
              <a:off x="7239000" y="4572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AutoShape 24"/>
            <p:cNvSpPr>
              <a:spLocks noChangeArrowheads="1"/>
            </p:cNvSpPr>
            <p:nvPr/>
          </p:nvSpPr>
          <p:spPr bwMode="auto">
            <a:xfrm>
              <a:off x="3276600" y="4191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AutoShape 25"/>
            <p:cNvSpPr>
              <a:spLocks noChangeArrowheads="1"/>
            </p:cNvSpPr>
            <p:nvPr/>
          </p:nvSpPr>
          <p:spPr bwMode="auto">
            <a:xfrm>
              <a:off x="4114800" y="3048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AutoShape 26"/>
            <p:cNvSpPr>
              <a:spLocks noChangeArrowheads="1"/>
            </p:cNvSpPr>
            <p:nvPr/>
          </p:nvSpPr>
          <p:spPr bwMode="auto">
            <a:xfrm>
              <a:off x="3733800" y="3200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AutoShape 27"/>
            <p:cNvSpPr>
              <a:spLocks noChangeArrowheads="1"/>
            </p:cNvSpPr>
            <p:nvPr/>
          </p:nvSpPr>
          <p:spPr bwMode="auto">
            <a:xfrm>
              <a:off x="3886200" y="2286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AutoShape 28"/>
            <p:cNvSpPr>
              <a:spLocks noChangeArrowheads="1"/>
            </p:cNvSpPr>
            <p:nvPr/>
          </p:nvSpPr>
          <p:spPr bwMode="auto">
            <a:xfrm>
              <a:off x="4495800" y="3733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AutoShape 29"/>
            <p:cNvSpPr>
              <a:spLocks noChangeArrowheads="1"/>
            </p:cNvSpPr>
            <p:nvPr/>
          </p:nvSpPr>
          <p:spPr bwMode="auto">
            <a:xfrm>
              <a:off x="4495800" y="4724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AutoShape 30"/>
            <p:cNvSpPr>
              <a:spLocks noChangeArrowheads="1"/>
            </p:cNvSpPr>
            <p:nvPr/>
          </p:nvSpPr>
          <p:spPr bwMode="auto">
            <a:xfrm>
              <a:off x="4343400" y="2514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AutoShape 31"/>
            <p:cNvSpPr>
              <a:spLocks noChangeArrowheads="1"/>
            </p:cNvSpPr>
            <p:nvPr/>
          </p:nvSpPr>
          <p:spPr bwMode="auto">
            <a:xfrm>
              <a:off x="4038600" y="6019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AutoShape 32"/>
            <p:cNvSpPr>
              <a:spLocks noChangeArrowheads="1"/>
            </p:cNvSpPr>
            <p:nvPr/>
          </p:nvSpPr>
          <p:spPr bwMode="auto">
            <a:xfrm>
              <a:off x="6553200" y="35052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AutoShape 33"/>
            <p:cNvSpPr>
              <a:spLocks noChangeArrowheads="1"/>
            </p:cNvSpPr>
            <p:nvPr/>
          </p:nvSpPr>
          <p:spPr bwMode="auto">
            <a:xfrm>
              <a:off x="6172200" y="2819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AutoShape 34"/>
            <p:cNvSpPr>
              <a:spLocks noChangeArrowheads="1"/>
            </p:cNvSpPr>
            <p:nvPr/>
          </p:nvSpPr>
          <p:spPr bwMode="auto">
            <a:xfrm>
              <a:off x="6400800" y="4953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AutoShape 35"/>
            <p:cNvSpPr>
              <a:spLocks noChangeArrowheads="1"/>
            </p:cNvSpPr>
            <p:nvPr/>
          </p:nvSpPr>
          <p:spPr bwMode="auto">
            <a:xfrm>
              <a:off x="6400800" y="5257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AutoShape 36"/>
            <p:cNvSpPr>
              <a:spLocks noChangeArrowheads="1"/>
            </p:cNvSpPr>
            <p:nvPr/>
          </p:nvSpPr>
          <p:spPr bwMode="auto">
            <a:xfrm>
              <a:off x="6400800" y="5638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AutoShape 37"/>
            <p:cNvSpPr>
              <a:spLocks noChangeArrowheads="1"/>
            </p:cNvSpPr>
            <p:nvPr/>
          </p:nvSpPr>
          <p:spPr bwMode="auto">
            <a:xfrm>
              <a:off x="6705600" y="5181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 noChangeArrowheads="1"/>
            </p:cNvSpPr>
            <p:nvPr/>
          </p:nvSpPr>
          <p:spPr bwMode="auto">
            <a:xfrm>
              <a:off x="6172200" y="4800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AutoShape 39"/>
            <p:cNvSpPr>
              <a:spLocks noChangeArrowheads="1"/>
            </p:cNvSpPr>
            <p:nvPr/>
          </p:nvSpPr>
          <p:spPr bwMode="auto">
            <a:xfrm>
              <a:off x="6781800" y="55626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AutoShape 40"/>
            <p:cNvSpPr>
              <a:spLocks noChangeArrowheads="1"/>
            </p:cNvSpPr>
            <p:nvPr/>
          </p:nvSpPr>
          <p:spPr bwMode="auto">
            <a:xfrm>
              <a:off x="6096000" y="5486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AutoShape 41"/>
            <p:cNvSpPr>
              <a:spLocks noChangeArrowheads="1"/>
            </p:cNvSpPr>
            <p:nvPr/>
          </p:nvSpPr>
          <p:spPr bwMode="auto">
            <a:xfrm>
              <a:off x="3657600" y="38862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AutoShape 42"/>
            <p:cNvSpPr>
              <a:spLocks noChangeArrowheads="1"/>
            </p:cNvSpPr>
            <p:nvPr/>
          </p:nvSpPr>
          <p:spPr bwMode="auto">
            <a:xfrm>
              <a:off x="3810000" y="28194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AutoShape 43"/>
            <p:cNvSpPr>
              <a:spLocks noChangeArrowheads="1"/>
            </p:cNvSpPr>
            <p:nvPr/>
          </p:nvSpPr>
          <p:spPr bwMode="auto">
            <a:xfrm>
              <a:off x="3200400" y="38862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AutoShape 44"/>
            <p:cNvSpPr>
              <a:spLocks noChangeArrowheads="1"/>
            </p:cNvSpPr>
            <p:nvPr/>
          </p:nvSpPr>
          <p:spPr bwMode="auto">
            <a:xfrm>
              <a:off x="3352800" y="3429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AutoShape 45"/>
            <p:cNvSpPr>
              <a:spLocks noChangeArrowheads="1"/>
            </p:cNvSpPr>
            <p:nvPr/>
          </p:nvSpPr>
          <p:spPr bwMode="auto">
            <a:xfrm>
              <a:off x="3429000" y="29718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AutoShape 46"/>
            <p:cNvSpPr>
              <a:spLocks noChangeArrowheads="1"/>
            </p:cNvSpPr>
            <p:nvPr/>
          </p:nvSpPr>
          <p:spPr bwMode="auto">
            <a:xfrm>
              <a:off x="4267200" y="3429000"/>
              <a:ext cx="228600" cy="228600"/>
            </a:xfrm>
            <a:custGeom>
              <a:avLst/>
              <a:gdLst>
                <a:gd name="G0" fmla="+- 5400 0 0"/>
                <a:gd name="G1" fmla="+- 21600 0 5400"/>
                <a:gd name="G2" fmla="+- 21600 0 5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AutoShape 47"/>
            <p:cNvSpPr>
              <a:spLocks noChangeArrowheads="1"/>
            </p:cNvSpPr>
            <p:nvPr/>
          </p:nvSpPr>
          <p:spPr bwMode="auto">
            <a:xfrm>
              <a:off x="3733800" y="3505200"/>
              <a:ext cx="457200" cy="457200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AutoShape 48"/>
            <p:cNvSpPr>
              <a:spLocks noChangeArrowheads="1"/>
            </p:cNvSpPr>
            <p:nvPr/>
          </p:nvSpPr>
          <p:spPr bwMode="auto">
            <a:xfrm>
              <a:off x="6324600" y="4953000"/>
              <a:ext cx="457200" cy="457200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AutoShape 49"/>
            <p:cNvSpPr>
              <a:spLocks noChangeArrowheads="1"/>
            </p:cNvSpPr>
            <p:nvPr/>
          </p:nvSpPr>
          <p:spPr bwMode="auto">
            <a:xfrm>
              <a:off x="6400800" y="2895600"/>
              <a:ext cx="457200" cy="457200"/>
            </a:xfrm>
            <a:prstGeom prst="star5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Oval 50"/>
            <p:cNvSpPr>
              <a:spLocks noChangeArrowheads="1"/>
            </p:cNvSpPr>
            <p:nvPr/>
          </p:nvSpPr>
          <p:spPr bwMode="auto">
            <a:xfrm>
              <a:off x="5562600" y="2133600"/>
              <a:ext cx="20574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Oval 51"/>
            <p:cNvSpPr>
              <a:spLocks noChangeArrowheads="1"/>
            </p:cNvSpPr>
            <p:nvPr/>
          </p:nvSpPr>
          <p:spPr bwMode="auto">
            <a:xfrm>
              <a:off x="5562600" y="4191000"/>
              <a:ext cx="2057400" cy="2057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Oval 52"/>
            <p:cNvSpPr>
              <a:spLocks noChangeArrowheads="1"/>
            </p:cNvSpPr>
            <p:nvPr/>
          </p:nvSpPr>
          <p:spPr bwMode="auto">
            <a:xfrm>
              <a:off x="2971800" y="2057400"/>
              <a:ext cx="1981200" cy="3352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765300" y="5410200"/>
              <a:ext cx="9779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Times New Roman" charset="0"/>
                </a:rPr>
                <a:t>outlier</a:t>
              </a:r>
            </a:p>
          </p:txBody>
        </p:sp>
        <p:sp>
          <p:nvSpPr>
            <p:cNvPr id="118" name="Line 54"/>
            <p:cNvSpPr>
              <a:spLocks noChangeShapeType="1"/>
            </p:cNvSpPr>
            <p:nvPr/>
          </p:nvSpPr>
          <p:spPr bwMode="auto">
            <a:xfrm>
              <a:off x="2667000" y="5715000"/>
              <a:ext cx="1295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&amp; Analytics: Main Techniques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0" rIns="0" bIns="0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Association rules</a:t>
            </a:r>
            <a:r>
              <a:rPr lang="en-GB" dirty="0"/>
              <a:t>: detect sets of attributes that frequently co-occur, and rules among them, e.g. 90% of the people who buy book X, also buy book Y (10% of all shoppers buy both)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Sequence mining </a:t>
            </a:r>
            <a:r>
              <a:rPr lang="en-GB" dirty="0"/>
              <a:t>(categorical): discover sequences of events that commonly occur together, .e.g. In a set of DNA sequences ACGTC is followed by GTCA after a gap of 9, with 30% probability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FDA5-46BA-D649-9925-29ED8CC5EA95}" type="slidenum">
              <a:rPr lang="en-US"/>
              <a:pPr/>
              <a:t>19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ctrTitle"/>
          </p:nvPr>
        </p:nvSpPr>
        <p:spPr bwMode="auto">
          <a:xfrm>
            <a:off x="688975" y="2322512"/>
            <a:ext cx="7772400" cy="1143001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dirty="0"/>
              <a:t>Intro from the Text:</a:t>
            </a:r>
            <a:br>
              <a:rPr lang="en-US" dirty="0"/>
            </a:br>
            <a:endParaRPr lang="en-US" dirty="0">
              <a:effectLst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>
          <a:xfrm>
            <a:off x="76200" y="3465513"/>
            <a:ext cx="8915400" cy="2478087"/>
          </a:xfrm>
        </p:spPr>
        <p:txBody>
          <a:bodyPr>
            <a:normAutofit/>
          </a:bodyPr>
          <a:lstStyle/>
          <a:p>
            <a:pPr marL="109538" algn="l"/>
            <a:r>
              <a:rPr lang="en-US" dirty="0">
                <a:latin typeface="+mj-lt"/>
              </a:rPr>
              <a:t>Data Mining and Analysis: Foundations and </a:t>
            </a:r>
            <a:r>
              <a:rPr lang="en-US" sz="2800" dirty="0">
                <a:latin typeface="+mj-lt"/>
              </a:rPr>
              <a:t>Algorithms, Mohammed J. Zaki and Wagner </a:t>
            </a:r>
            <a:r>
              <a:rPr lang="en-US" sz="2800" dirty="0" err="1">
                <a:latin typeface="+mj-lt"/>
              </a:rPr>
              <a:t>Meira</a:t>
            </a:r>
            <a:r>
              <a:rPr lang="en-US" dirty="0">
                <a:latin typeface="+mj-lt"/>
              </a:rPr>
              <a:t>, Jr, </a:t>
            </a:r>
          </a:p>
          <a:p>
            <a:pPr marL="109538" algn="l"/>
            <a:r>
              <a:rPr lang="en-US" dirty="0">
                <a:latin typeface="+mj-lt"/>
              </a:rPr>
              <a:t>Cambridge University Press, 2013</a:t>
            </a:r>
          </a:p>
          <a:p>
            <a:pPr marL="109538"/>
            <a:r>
              <a:rPr lang="en-US" dirty="0">
                <a:latin typeface="+mj-lt"/>
              </a:rPr>
              <a:t>                                                     </a:t>
            </a:r>
            <a:r>
              <a:rPr lang="en-US" sz="2000" i="1" dirty="0">
                <a:latin typeface="+mj-lt"/>
              </a:rPr>
              <a:t>Modified by MD</a:t>
            </a:r>
          </a:p>
          <a:p>
            <a:pPr marL="109538" indent="0" algn="ctr">
              <a:buFont typeface="Wingdings 3" pitchFamily="-32" charset="2"/>
              <a:buNone/>
            </a:pPr>
            <a:endParaRPr lang="en-US" dirty="0">
              <a:latin typeface="+mj-lt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1127125" y="-39688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B90CF-6D04-FA49-8BCA-091E9091D7E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&amp; Analytics: Main Techniques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0" rIns="0" bIns="0">
            <a:normAutofit fontScale="92500"/>
          </a:bodyPr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Classification and regression</a:t>
            </a:r>
            <a:r>
              <a:rPr lang="en-GB" dirty="0"/>
              <a:t>: assign a new data record to one of several predefined categories or classes. Regression deals with predicting real-valued fields. Also called supervised learning.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Clustering</a:t>
            </a:r>
            <a:r>
              <a:rPr lang="en-GB" dirty="0"/>
              <a:t>:  partition the dataset into subsets or groups such that elements of a group share a common set of properties, with high within group similarity and small inter-group similarity. Also called unsupervised learning.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0AEC5-D764-B744-8FE4-D3BBFB687453}" type="slidenum">
              <a:rPr lang="en-US"/>
              <a:pPr/>
              <a:t>20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Mining &amp; Analytics: Main Techniques</a:t>
            </a:r>
          </a:p>
        </p:txBody>
      </p:sp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0" rIns="0" bIns="0">
            <a:normAutofit lnSpcReduction="10000"/>
          </a:bodyPr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Deviation detection</a:t>
            </a:r>
            <a:r>
              <a:rPr lang="en-GB" dirty="0"/>
              <a:t>: find the </a:t>
            </a:r>
            <a:r>
              <a:rPr lang="en-GB" dirty="0" err="1"/>
              <a:t>record(s</a:t>
            </a:r>
            <a:r>
              <a:rPr lang="en-GB" dirty="0"/>
              <a:t>) that is (are) the most different from the other records, i.e., find all outliers. These may be thrown away as noise or may be the “interesting” ones. 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>
                <a:solidFill>
                  <a:srgbClr val="C0504D"/>
                </a:solidFill>
              </a:rPr>
              <a:t>Similarity search</a:t>
            </a:r>
            <a:r>
              <a:rPr lang="en-GB" dirty="0"/>
              <a:t>: given a database of objects, and a “query” object, find the </a:t>
            </a:r>
            <a:r>
              <a:rPr lang="en-GB" dirty="0" err="1"/>
              <a:t>object(s</a:t>
            </a:r>
            <a:r>
              <a:rPr lang="en-GB" dirty="0"/>
              <a:t>) that are within a user-defined distance of the queried object, or find all pairs within some distance of each other.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4ACF-2DD4-5747-8409-7A6A30D84940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5" name="Rectangle 5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>
            <a:normAutofit/>
          </a:bodyPr>
          <a:lstStyle/>
          <a:p>
            <a:r>
              <a:rPr lang="en-US" dirty="0"/>
              <a:t>Knowledge Discovery Process</a:t>
            </a:r>
          </a:p>
        </p:txBody>
      </p:sp>
      <p:sp>
        <p:nvSpPr>
          <p:cNvPr id="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B7A87-8E37-184C-8EA0-2C23598D7DF9}" type="slidenum">
              <a:rPr lang="en-US"/>
              <a:pPr/>
              <a:t>22</a:t>
            </a:fld>
            <a:endParaRPr lang="en-US"/>
          </a:p>
        </p:txBody>
      </p:sp>
      <p:sp>
        <p:nvSpPr>
          <p:cNvPr id="10299" name="AutoShape 59"/>
          <p:cNvSpPr>
            <a:spLocks noChangeArrowheads="1"/>
          </p:cNvSpPr>
          <p:nvPr/>
        </p:nvSpPr>
        <p:spPr bwMode="auto">
          <a:xfrm>
            <a:off x="691200" y="4285890"/>
            <a:ext cx="1244160" cy="1589927"/>
          </a:xfrm>
          <a:prstGeom prst="can">
            <a:avLst>
              <a:gd name="adj" fmla="val 31944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-178560" y="2203432"/>
            <a:ext cx="11203200" cy="378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-178560" y="2203432"/>
            <a:ext cx="11203200" cy="378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-178560" y="2203432"/>
            <a:ext cx="11203200" cy="378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3826080" y="3574455"/>
            <a:ext cx="1157760" cy="905856"/>
          </a:xfrm>
          <a:prstGeom prst="rect">
            <a:avLst/>
          </a:prstGeom>
          <a:solidFill>
            <a:schemeClr val="accent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5343841" y="3211537"/>
            <a:ext cx="158400" cy="864091"/>
          </a:xfrm>
          <a:prstGeom prst="rect">
            <a:avLst/>
          </a:prstGeom>
          <a:solidFill>
            <a:schemeClr val="accent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569920" y="3211537"/>
            <a:ext cx="168480" cy="864091"/>
          </a:xfrm>
          <a:prstGeom prst="rect">
            <a:avLst/>
          </a:prstGeom>
          <a:solidFill>
            <a:schemeClr val="accent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5806080" y="3220178"/>
            <a:ext cx="156960" cy="864091"/>
          </a:xfrm>
          <a:prstGeom prst="rect">
            <a:avLst/>
          </a:prstGeom>
          <a:solidFill>
            <a:schemeClr val="accent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0" name="Freeform 20"/>
          <p:cNvSpPr>
            <a:spLocks/>
          </p:cNvSpPr>
          <p:nvPr/>
        </p:nvSpPr>
        <p:spPr bwMode="auto">
          <a:xfrm>
            <a:off x="6491520" y="2875983"/>
            <a:ext cx="584640" cy="259227"/>
          </a:xfrm>
          <a:custGeom>
            <a:avLst/>
            <a:gdLst/>
            <a:ahLst/>
            <a:cxnLst>
              <a:cxn ang="0">
                <a:pos x="203" y="180"/>
              </a:cxn>
              <a:cxn ang="0">
                <a:pos x="148" y="180"/>
              </a:cxn>
              <a:cxn ang="0">
                <a:pos x="94" y="168"/>
              </a:cxn>
              <a:cxn ang="0">
                <a:pos x="47" y="150"/>
              </a:cxn>
              <a:cxn ang="0">
                <a:pos x="16" y="126"/>
              </a:cxn>
              <a:cxn ang="0">
                <a:pos x="0" y="90"/>
              </a:cxn>
              <a:cxn ang="0">
                <a:pos x="0" y="90"/>
              </a:cxn>
              <a:cxn ang="0">
                <a:pos x="16" y="54"/>
              </a:cxn>
              <a:cxn ang="0">
                <a:pos x="47" y="30"/>
              </a:cxn>
              <a:cxn ang="0">
                <a:pos x="94" y="12"/>
              </a:cxn>
              <a:cxn ang="0">
                <a:pos x="148" y="0"/>
              </a:cxn>
              <a:cxn ang="0">
                <a:pos x="258" y="0"/>
              </a:cxn>
              <a:cxn ang="0">
                <a:pos x="313" y="12"/>
              </a:cxn>
              <a:cxn ang="0">
                <a:pos x="359" y="30"/>
              </a:cxn>
              <a:cxn ang="0">
                <a:pos x="391" y="54"/>
              </a:cxn>
              <a:cxn ang="0">
                <a:pos x="406" y="90"/>
              </a:cxn>
              <a:cxn ang="0">
                <a:pos x="406" y="90"/>
              </a:cxn>
              <a:cxn ang="0">
                <a:pos x="391" y="126"/>
              </a:cxn>
              <a:cxn ang="0">
                <a:pos x="359" y="150"/>
              </a:cxn>
              <a:cxn ang="0">
                <a:pos x="313" y="168"/>
              </a:cxn>
              <a:cxn ang="0">
                <a:pos x="258" y="180"/>
              </a:cxn>
              <a:cxn ang="0">
                <a:pos x="203" y="180"/>
              </a:cxn>
            </a:cxnLst>
            <a:rect l="0" t="0" r="r" b="b"/>
            <a:pathLst>
              <a:path w="406" h="180">
                <a:moveTo>
                  <a:pt x="203" y="180"/>
                </a:moveTo>
                <a:lnTo>
                  <a:pt x="148" y="180"/>
                </a:lnTo>
                <a:lnTo>
                  <a:pt x="94" y="168"/>
                </a:lnTo>
                <a:lnTo>
                  <a:pt x="47" y="150"/>
                </a:lnTo>
                <a:lnTo>
                  <a:pt x="16" y="126"/>
                </a:lnTo>
                <a:lnTo>
                  <a:pt x="0" y="90"/>
                </a:lnTo>
                <a:lnTo>
                  <a:pt x="0" y="90"/>
                </a:lnTo>
                <a:lnTo>
                  <a:pt x="16" y="54"/>
                </a:lnTo>
                <a:lnTo>
                  <a:pt x="47" y="30"/>
                </a:lnTo>
                <a:lnTo>
                  <a:pt x="94" y="12"/>
                </a:lnTo>
                <a:lnTo>
                  <a:pt x="148" y="0"/>
                </a:lnTo>
                <a:lnTo>
                  <a:pt x="258" y="0"/>
                </a:lnTo>
                <a:lnTo>
                  <a:pt x="313" y="12"/>
                </a:lnTo>
                <a:lnTo>
                  <a:pt x="359" y="30"/>
                </a:lnTo>
                <a:lnTo>
                  <a:pt x="391" y="54"/>
                </a:lnTo>
                <a:lnTo>
                  <a:pt x="406" y="90"/>
                </a:lnTo>
                <a:lnTo>
                  <a:pt x="406" y="90"/>
                </a:lnTo>
                <a:lnTo>
                  <a:pt x="391" y="126"/>
                </a:lnTo>
                <a:lnTo>
                  <a:pt x="359" y="150"/>
                </a:lnTo>
                <a:lnTo>
                  <a:pt x="313" y="168"/>
                </a:lnTo>
                <a:lnTo>
                  <a:pt x="258" y="180"/>
                </a:lnTo>
                <a:lnTo>
                  <a:pt x="203" y="180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223040" y="2919187"/>
            <a:ext cx="100800" cy="344196"/>
          </a:xfrm>
          <a:prstGeom prst="rect">
            <a:avLst/>
          </a:prstGeom>
          <a:solidFill>
            <a:schemeClr val="accent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2" name="Freeform 22"/>
          <p:cNvSpPr>
            <a:spLocks/>
          </p:cNvSpPr>
          <p:nvPr/>
        </p:nvSpPr>
        <p:spPr bwMode="auto">
          <a:xfrm>
            <a:off x="6491521" y="3263383"/>
            <a:ext cx="528480" cy="362918"/>
          </a:xfrm>
          <a:custGeom>
            <a:avLst/>
            <a:gdLst/>
            <a:ahLst/>
            <a:cxnLst>
              <a:cxn ang="0">
                <a:pos x="188" y="108"/>
              </a:cxn>
              <a:cxn ang="0">
                <a:pos x="305" y="0"/>
              </a:cxn>
              <a:cxn ang="0">
                <a:pos x="336" y="24"/>
              </a:cxn>
              <a:cxn ang="0">
                <a:pos x="352" y="48"/>
              </a:cxn>
              <a:cxn ang="0">
                <a:pos x="367" y="78"/>
              </a:cxn>
              <a:cxn ang="0">
                <a:pos x="367" y="108"/>
              </a:cxn>
              <a:cxn ang="0">
                <a:pos x="359" y="150"/>
              </a:cxn>
              <a:cxn ang="0">
                <a:pos x="336" y="192"/>
              </a:cxn>
              <a:cxn ang="0">
                <a:pos x="297" y="222"/>
              </a:cxn>
              <a:cxn ang="0">
                <a:pos x="242" y="240"/>
              </a:cxn>
              <a:cxn ang="0">
                <a:pos x="188" y="252"/>
              </a:cxn>
              <a:cxn ang="0">
                <a:pos x="125" y="240"/>
              </a:cxn>
              <a:cxn ang="0">
                <a:pos x="78" y="222"/>
              </a:cxn>
              <a:cxn ang="0">
                <a:pos x="39" y="192"/>
              </a:cxn>
              <a:cxn ang="0">
                <a:pos x="8" y="150"/>
              </a:cxn>
              <a:cxn ang="0">
                <a:pos x="0" y="108"/>
              </a:cxn>
              <a:cxn ang="0">
                <a:pos x="0" y="102"/>
              </a:cxn>
              <a:cxn ang="0">
                <a:pos x="0" y="102"/>
              </a:cxn>
              <a:cxn ang="0">
                <a:pos x="0" y="96"/>
              </a:cxn>
              <a:cxn ang="0">
                <a:pos x="0" y="96"/>
              </a:cxn>
              <a:cxn ang="0">
                <a:pos x="188" y="108"/>
              </a:cxn>
            </a:cxnLst>
            <a:rect l="0" t="0" r="r" b="b"/>
            <a:pathLst>
              <a:path w="367" h="252">
                <a:moveTo>
                  <a:pt x="188" y="108"/>
                </a:moveTo>
                <a:lnTo>
                  <a:pt x="305" y="0"/>
                </a:lnTo>
                <a:lnTo>
                  <a:pt x="336" y="24"/>
                </a:lnTo>
                <a:lnTo>
                  <a:pt x="352" y="48"/>
                </a:lnTo>
                <a:lnTo>
                  <a:pt x="367" y="78"/>
                </a:lnTo>
                <a:lnTo>
                  <a:pt x="367" y="108"/>
                </a:lnTo>
                <a:lnTo>
                  <a:pt x="359" y="150"/>
                </a:lnTo>
                <a:lnTo>
                  <a:pt x="336" y="192"/>
                </a:lnTo>
                <a:lnTo>
                  <a:pt x="297" y="222"/>
                </a:lnTo>
                <a:lnTo>
                  <a:pt x="242" y="240"/>
                </a:lnTo>
                <a:lnTo>
                  <a:pt x="188" y="252"/>
                </a:lnTo>
                <a:lnTo>
                  <a:pt x="125" y="240"/>
                </a:lnTo>
                <a:lnTo>
                  <a:pt x="78" y="222"/>
                </a:lnTo>
                <a:lnTo>
                  <a:pt x="39" y="192"/>
                </a:lnTo>
                <a:lnTo>
                  <a:pt x="8" y="150"/>
                </a:lnTo>
                <a:lnTo>
                  <a:pt x="0" y="108"/>
                </a:lnTo>
                <a:lnTo>
                  <a:pt x="0" y="102"/>
                </a:lnTo>
                <a:lnTo>
                  <a:pt x="0" y="102"/>
                </a:lnTo>
                <a:lnTo>
                  <a:pt x="0" y="96"/>
                </a:lnTo>
                <a:lnTo>
                  <a:pt x="0" y="96"/>
                </a:lnTo>
                <a:lnTo>
                  <a:pt x="188" y="108"/>
                </a:lnTo>
                <a:close/>
              </a:path>
            </a:pathLst>
          </a:custGeom>
          <a:solidFill>
            <a:schemeClr val="accent2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5" name="Freeform 25"/>
          <p:cNvSpPr>
            <a:spLocks/>
          </p:cNvSpPr>
          <p:nvPr/>
        </p:nvSpPr>
        <p:spPr bwMode="auto">
          <a:xfrm>
            <a:off x="2802240" y="3418919"/>
            <a:ext cx="1596960" cy="553018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0" y="0"/>
              </a:cxn>
              <a:cxn ang="0">
                <a:pos x="1109" y="0"/>
              </a:cxn>
              <a:cxn ang="0">
                <a:pos x="1109" y="108"/>
              </a:cxn>
            </a:cxnLst>
            <a:rect l="0" t="0" r="r" b="b"/>
            <a:pathLst>
              <a:path w="1109" h="384">
                <a:moveTo>
                  <a:pt x="0" y="384"/>
                </a:moveTo>
                <a:lnTo>
                  <a:pt x="0" y="0"/>
                </a:lnTo>
                <a:lnTo>
                  <a:pt x="1109" y="0"/>
                </a:lnTo>
                <a:lnTo>
                  <a:pt x="1109" y="10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6" name="Freeform 26"/>
          <p:cNvSpPr>
            <a:spLocks/>
          </p:cNvSpPr>
          <p:nvPr/>
        </p:nvSpPr>
        <p:spPr bwMode="auto">
          <a:xfrm>
            <a:off x="2746081" y="3885528"/>
            <a:ext cx="112320" cy="86409"/>
          </a:xfrm>
          <a:custGeom>
            <a:avLst/>
            <a:gdLst/>
            <a:ahLst/>
            <a:cxnLst>
              <a:cxn ang="0">
                <a:pos x="39" y="60"/>
              </a:cxn>
              <a:cxn ang="0">
                <a:pos x="0" y="0"/>
              </a:cxn>
              <a:cxn ang="0">
                <a:pos x="78" y="0"/>
              </a:cxn>
              <a:cxn ang="0">
                <a:pos x="39" y="60"/>
              </a:cxn>
            </a:cxnLst>
            <a:rect l="0" t="0" r="r" b="b"/>
            <a:pathLst>
              <a:path w="78" h="60">
                <a:moveTo>
                  <a:pt x="39" y="60"/>
                </a:moveTo>
                <a:lnTo>
                  <a:pt x="0" y="0"/>
                </a:lnTo>
                <a:lnTo>
                  <a:pt x="78" y="0"/>
                </a:lnTo>
                <a:lnTo>
                  <a:pt x="39" y="6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7" name="Freeform 27"/>
          <p:cNvSpPr>
            <a:spLocks/>
          </p:cNvSpPr>
          <p:nvPr/>
        </p:nvSpPr>
        <p:spPr bwMode="auto">
          <a:xfrm>
            <a:off x="4354560" y="3496688"/>
            <a:ext cx="100800" cy="77768"/>
          </a:xfrm>
          <a:custGeom>
            <a:avLst/>
            <a:gdLst/>
            <a:ahLst/>
            <a:cxnLst>
              <a:cxn ang="0">
                <a:pos x="31" y="54"/>
              </a:cxn>
              <a:cxn ang="0">
                <a:pos x="0" y="0"/>
              </a:cxn>
              <a:cxn ang="0">
                <a:pos x="70" y="0"/>
              </a:cxn>
              <a:cxn ang="0">
                <a:pos x="31" y="54"/>
              </a:cxn>
            </a:cxnLst>
            <a:rect l="0" t="0" r="r" b="b"/>
            <a:pathLst>
              <a:path w="70" h="54">
                <a:moveTo>
                  <a:pt x="31" y="54"/>
                </a:moveTo>
                <a:lnTo>
                  <a:pt x="0" y="0"/>
                </a:lnTo>
                <a:lnTo>
                  <a:pt x="70" y="0"/>
                </a:lnTo>
                <a:lnTo>
                  <a:pt x="31" y="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4399200" y="3048801"/>
            <a:ext cx="1248480" cy="525655"/>
          </a:xfrm>
          <a:custGeom>
            <a:avLst/>
            <a:gdLst/>
            <a:ahLst/>
            <a:cxnLst>
              <a:cxn ang="0">
                <a:pos x="0" y="365"/>
              </a:cxn>
              <a:cxn ang="0">
                <a:pos x="0" y="0"/>
              </a:cxn>
              <a:cxn ang="0">
                <a:pos x="867" y="0"/>
              </a:cxn>
              <a:cxn ang="0">
                <a:pos x="867" y="113"/>
              </a:cxn>
            </a:cxnLst>
            <a:rect l="0" t="0" r="r" b="b"/>
            <a:pathLst>
              <a:path w="867" h="365">
                <a:moveTo>
                  <a:pt x="0" y="365"/>
                </a:moveTo>
                <a:lnTo>
                  <a:pt x="0" y="0"/>
                </a:lnTo>
                <a:lnTo>
                  <a:pt x="867" y="0"/>
                </a:lnTo>
                <a:lnTo>
                  <a:pt x="867" y="113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9" name="Freeform 29"/>
          <p:cNvSpPr>
            <a:spLocks/>
          </p:cNvSpPr>
          <p:nvPr/>
        </p:nvSpPr>
        <p:spPr bwMode="auto">
          <a:xfrm>
            <a:off x="4354560" y="3496688"/>
            <a:ext cx="100800" cy="77768"/>
          </a:xfrm>
          <a:custGeom>
            <a:avLst/>
            <a:gdLst/>
            <a:ahLst/>
            <a:cxnLst>
              <a:cxn ang="0">
                <a:pos x="31" y="54"/>
              </a:cxn>
              <a:cxn ang="0">
                <a:pos x="0" y="0"/>
              </a:cxn>
              <a:cxn ang="0">
                <a:pos x="70" y="0"/>
              </a:cxn>
              <a:cxn ang="0">
                <a:pos x="31" y="54"/>
              </a:cxn>
            </a:cxnLst>
            <a:rect l="0" t="0" r="r" b="b"/>
            <a:pathLst>
              <a:path w="70" h="54">
                <a:moveTo>
                  <a:pt x="31" y="54"/>
                </a:moveTo>
                <a:lnTo>
                  <a:pt x="0" y="0"/>
                </a:lnTo>
                <a:lnTo>
                  <a:pt x="70" y="0"/>
                </a:lnTo>
                <a:lnTo>
                  <a:pt x="31" y="5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0" name="Freeform 30"/>
          <p:cNvSpPr>
            <a:spLocks/>
          </p:cNvSpPr>
          <p:nvPr/>
        </p:nvSpPr>
        <p:spPr bwMode="auto">
          <a:xfrm>
            <a:off x="5603041" y="3126569"/>
            <a:ext cx="100800" cy="84968"/>
          </a:xfrm>
          <a:custGeom>
            <a:avLst/>
            <a:gdLst/>
            <a:ahLst/>
            <a:cxnLst>
              <a:cxn ang="0">
                <a:pos x="31" y="59"/>
              </a:cxn>
              <a:cxn ang="0">
                <a:pos x="0" y="0"/>
              </a:cxn>
              <a:cxn ang="0">
                <a:pos x="70" y="0"/>
              </a:cxn>
              <a:cxn ang="0">
                <a:pos x="31" y="59"/>
              </a:cxn>
            </a:cxnLst>
            <a:rect l="0" t="0" r="r" b="b"/>
            <a:pathLst>
              <a:path w="70" h="59">
                <a:moveTo>
                  <a:pt x="31" y="59"/>
                </a:moveTo>
                <a:lnTo>
                  <a:pt x="0" y="0"/>
                </a:lnTo>
                <a:lnTo>
                  <a:pt x="70" y="0"/>
                </a:lnTo>
                <a:lnTo>
                  <a:pt x="31" y="5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1" name="Freeform 31"/>
          <p:cNvSpPr>
            <a:spLocks/>
          </p:cNvSpPr>
          <p:nvPr/>
        </p:nvSpPr>
        <p:spPr bwMode="auto">
          <a:xfrm>
            <a:off x="5647680" y="2720447"/>
            <a:ext cx="1136160" cy="491091"/>
          </a:xfrm>
          <a:custGeom>
            <a:avLst/>
            <a:gdLst/>
            <a:ahLst/>
            <a:cxnLst>
              <a:cxn ang="0">
                <a:pos x="0" y="341"/>
              </a:cxn>
              <a:cxn ang="0">
                <a:pos x="0" y="0"/>
              </a:cxn>
              <a:cxn ang="0">
                <a:pos x="789" y="0"/>
              </a:cxn>
              <a:cxn ang="0">
                <a:pos x="789" y="108"/>
              </a:cxn>
            </a:cxnLst>
            <a:rect l="0" t="0" r="r" b="b"/>
            <a:pathLst>
              <a:path w="789" h="341">
                <a:moveTo>
                  <a:pt x="0" y="341"/>
                </a:moveTo>
                <a:lnTo>
                  <a:pt x="0" y="0"/>
                </a:lnTo>
                <a:lnTo>
                  <a:pt x="789" y="0"/>
                </a:lnTo>
                <a:lnTo>
                  <a:pt x="789" y="108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2" name="Freeform 32"/>
          <p:cNvSpPr>
            <a:spLocks/>
          </p:cNvSpPr>
          <p:nvPr/>
        </p:nvSpPr>
        <p:spPr bwMode="auto">
          <a:xfrm>
            <a:off x="5603041" y="3126569"/>
            <a:ext cx="100800" cy="84968"/>
          </a:xfrm>
          <a:custGeom>
            <a:avLst/>
            <a:gdLst/>
            <a:ahLst/>
            <a:cxnLst>
              <a:cxn ang="0">
                <a:pos x="31" y="59"/>
              </a:cxn>
              <a:cxn ang="0">
                <a:pos x="0" y="0"/>
              </a:cxn>
              <a:cxn ang="0">
                <a:pos x="70" y="0"/>
              </a:cxn>
              <a:cxn ang="0">
                <a:pos x="31" y="59"/>
              </a:cxn>
            </a:cxnLst>
            <a:rect l="0" t="0" r="r" b="b"/>
            <a:pathLst>
              <a:path w="70" h="59">
                <a:moveTo>
                  <a:pt x="31" y="59"/>
                </a:moveTo>
                <a:lnTo>
                  <a:pt x="0" y="0"/>
                </a:lnTo>
                <a:lnTo>
                  <a:pt x="70" y="0"/>
                </a:lnTo>
                <a:lnTo>
                  <a:pt x="31" y="59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>
            <a:off x="6727680" y="2798215"/>
            <a:ext cx="112320" cy="77768"/>
          </a:xfrm>
          <a:custGeom>
            <a:avLst/>
            <a:gdLst/>
            <a:ahLst/>
            <a:cxnLst>
              <a:cxn ang="0">
                <a:pos x="39" y="54"/>
              </a:cxn>
              <a:cxn ang="0">
                <a:pos x="0" y="0"/>
              </a:cxn>
              <a:cxn ang="0">
                <a:pos x="78" y="0"/>
              </a:cxn>
              <a:cxn ang="0">
                <a:pos x="39" y="54"/>
              </a:cxn>
            </a:cxnLst>
            <a:rect l="0" t="0" r="r" b="b"/>
            <a:pathLst>
              <a:path w="78" h="54">
                <a:moveTo>
                  <a:pt x="39" y="54"/>
                </a:moveTo>
                <a:lnTo>
                  <a:pt x="0" y="0"/>
                </a:lnTo>
                <a:lnTo>
                  <a:pt x="78" y="0"/>
                </a:lnTo>
                <a:lnTo>
                  <a:pt x="39" y="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4" name="Freeform 34"/>
          <p:cNvSpPr>
            <a:spLocks/>
          </p:cNvSpPr>
          <p:nvPr/>
        </p:nvSpPr>
        <p:spPr bwMode="auto">
          <a:xfrm>
            <a:off x="6783841" y="2229354"/>
            <a:ext cx="1406880" cy="646628"/>
          </a:xfrm>
          <a:custGeom>
            <a:avLst/>
            <a:gdLst/>
            <a:ahLst/>
            <a:cxnLst>
              <a:cxn ang="0">
                <a:pos x="0" y="449"/>
              </a:cxn>
              <a:cxn ang="0">
                <a:pos x="0" y="0"/>
              </a:cxn>
              <a:cxn ang="0">
                <a:pos x="977" y="0"/>
              </a:cxn>
              <a:cxn ang="0">
                <a:pos x="977" y="107"/>
              </a:cxn>
            </a:cxnLst>
            <a:rect l="0" t="0" r="r" b="b"/>
            <a:pathLst>
              <a:path w="977" h="449">
                <a:moveTo>
                  <a:pt x="0" y="449"/>
                </a:moveTo>
                <a:lnTo>
                  <a:pt x="0" y="0"/>
                </a:lnTo>
                <a:lnTo>
                  <a:pt x="977" y="0"/>
                </a:lnTo>
                <a:lnTo>
                  <a:pt x="977" y="107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5" name="Freeform 35"/>
          <p:cNvSpPr>
            <a:spLocks/>
          </p:cNvSpPr>
          <p:nvPr/>
        </p:nvSpPr>
        <p:spPr bwMode="auto">
          <a:xfrm>
            <a:off x="6727680" y="2798215"/>
            <a:ext cx="112320" cy="77768"/>
          </a:xfrm>
          <a:custGeom>
            <a:avLst/>
            <a:gdLst/>
            <a:ahLst/>
            <a:cxnLst>
              <a:cxn ang="0">
                <a:pos x="39" y="54"/>
              </a:cxn>
              <a:cxn ang="0">
                <a:pos x="0" y="0"/>
              </a:cxn>
              <a:cxn ang="0">
                <a:pos x="78" y="0"/>
              </a:cxn>
              <a:cxn ang="0">
                <a:pos x="39" y="54"/>
              </a:cxn>
            </a:cxnLst>
            <a:rect l="0" t="0" r="r" b="b"/>
            <a:pathLst>
              <a:path w="78" h="54">
                <a:moveTo>
                  <a:pt x="39" y="54"/>
                </a:moveTo>
                <a:lnTo>
                  <a:pt x="0" y="0"/>
                </a:lnTo>
                <a:lnTo>
                  <a:pt x="78" y="0"/>
                </a:lnTo>
                <a:lnTo>
                  <a:pt x="39" y="5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Freeform 36"/>
          <p:cNvSpPr>
            <a:spLocks/>
          </p:cNvSpPr>
          <p:nvPr/>
        </p:nvSpPr>
        <p:spPr bwMode="auto">
          <a:xfrm>
            <a:off x="8134561" y="2305683"/>
            <a:ext cx="112320" cy="77768"/>
          </a:xfrm>
          <a:custGeom>
            <a:avLst/>
            <a:gdLst/>
            <a:ahLst/>
            <a:cxnLst>
              <a:cxn ang="0">
                <a:pos x="39" y="54"/>
              </a:cxn>
              <a:cxn ang="0">
                <a:pos x="0" y="0"/>
              </a:cxn>
              <a:cxn ang="0">
                <a:pos x="78" y="0"/>
              </a:cxn>
              <a:cxn ang="0">
                <a:pos x="39" y="54"/>
              </a:cxn>
            </a:cxnLst>
            <a:rect l="0" t="0" r="r" b="b"/>
            <a:pathLst>
              <a:path w="78" h="54">
                <a:moveTo>
                  <a:pt x="39" y="54"/>
                </a:moveTo>
                <a:lnTo>
                  <a:pt x="0" y="0"/>
                </a:lnTo>
                <a:lnTo>
                  <a:pt x="78" y="0"/>
                </a:lnTo>
                <a:lnTo>
                  <a:pt x="39" y="5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7" name="Freeform 37"/>
          <p:cNvSpPr>
            <a:spLocks/>
          </p:cNvSpPr>
          <p:nvPr/>
        </p:nvSpPr>
        <p:spPr bwMode="auto">
          <a:xfrm>
            <a:off x="1294560" y="3807760"/>
            <a:ext cx="1507680" cy="482451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0" y="0"/>
              </a:cxn>
              <a:cxn ang="0">
                <a:pos x="1047" y="0"/>
              </a:cxn>
              <a:cxn ang="0">
                <a:pos x="1047" y="114"/>
              </a:cxn>
            </a:cxnLst>
            <a:rect l="0" t="0" r="r" b="b"/>
            <a:pathLst>
              <a:path w="1047" h="335">
                <a:moveTo>
                  <a:pt x="0" y="335"/>
                </a:moveTo>
                <a:lnTo>
                  <a:pt x="0" y="0"/>
                </a:lnTo>
                <a:lnTo>
                  <a:pt x="1047" y="0"/>
                </a:lnTo>
                <a:lnTo>
                  <a:pt x="1047" y="114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8" name="Freeform 38"/>
          <p:cNvSpPr>
            <a:spLocks/>
          </p:cNvSpPr>
          <p:nvPr/>
        </p:nvSpPr>
        <p:spPr bwMode="auto">
          <a:xfrm>
            <a:off x="1249920" y="4212443"/>
            <a:ext cx="100800" cy="77768"/>
          </a:xfrm>
          <a:custGeom>
            <a:avLst/>
            <a:gdLst/>
            <a:ahLst/>
            <a:cxnLst>
              <a:cxn ang="0">
                <a:pos x="31" y="54"/>
              </a:cxn>
              <a:cxn ang="0">
                <a:pos x="0" y="0"/>
              </a:cxn>
              <a:cxn ang="0">
                <a:pos x="70" y="0"/>
              </a:cxn>
              <a:cxn ang="0">
                <a:pos x="31" y="54"/>
              </a:cxn>
            </a:cxnLst>
            <a:rect l="0" t="0" r="r" b="b"/>
            <a:pathLst>
              <a:path w="70" h="54">
                <a:moveTo>
                  <a:pt x="31" y="54"/>
                </a:moveTo>
                <a:lnTo>
                  <a:pt x="0" y="0"/>
                </a:lnTo>
                <a:lnTo>
                  <a:pt x="70" y="0"/>
                </a:lnTo>
                <a:lnTo>
                  <a:pt x="31" y="5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9" name="Freeform 39"/>
          <p:cNvSpPr>
            <a:spLocks/>
          </p:cNvSpPr>
          <p:nvPr/>
        </p:nvSpPr>
        <p:spPr bwMode="auto">
          <a:xfrm>
            <a:off x="2746081" y="3885528"/>
            <a:ext cx="112320" cy="86409"/>
          </a:xfrm>
          <a:custGeom>
            <a:avLst/>
            <a:gdLst/>
            <a:ahLst/>
            <a:cxnLst>
              <a:cxn ang="0">
                <a:pos x="39" y="60"/>
              </a:cxn>
              <a:cxn ang="0">
                <a:pos x="0" y="0"/>
              </a:cxn>
              <a:cxn ang="0">
                <a:pos x="78" y="0"/>
              </a:cxn>
              <a:cxn ang="0">
                <a:pos x="39" y="60"/>
              </a:cxn>
            </a:cxnLst>
            <a:rect l="0" t="0" r="r" b="b"/>
            <a:pathLst>
              <a:path w="78" h="60">
                <a:moveTo>
                  <a:pt x="39" y="60"/>
                </a:moveTo>
                <a:lnTo>
                  <a:pt x="0" y="0"/>
                </a:lnTo>
                <a:lnTo>
                  <a:pt x="78" y="0"/>
                </a:lnTo>
                <a:lnTo>
                  <a:pt x="39" y="6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945" tIns="41473" rIns="82945" bIns="41473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796320" y="4919556"/>
            <a:ext cx="75550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b="1"/>
              <a:t>Original</a:t>
            </a:r>
          </a:p>
          <a:p>
            <a:r>
              <a:rPr lang="en-US" b="1"/>
              <a:t>Data</a:t>
            </a:r>
            <a:endParaRPr lang="en-US">
              <a:latin typeface="Times New Roman" charset="0"/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2440801" y="4877793"/>
            <a:ext cx="59173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Target</a:t>
            </a:r>
          </a:p>
          <a:p>
            <a:r>
              <a:rPr lang="en-US" b="1" dirty="0"/>
              <a:t>Data </a:t>
            </a:r>
            <a:endParaRPr lang="en-US" dirty="0">
              <a:latin typeface="Times New Roman" charset="0"/>
            </a:endParaRPr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3736801" y="4506234"/>
            <a:ext cx="12827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Preprocessed</a:t>
            </a:r>
          </a:p>
          <a:p>
            <a:r>
              <a:rPr lang="en-US" b="1" dirty="0"/>
              <a:t>Data </a:t>
            </a:r>
            <a:endParaRPr lang="en-US" dirty="0">
              <a:latin typeface="Times New Roman" charset="0"/>
            </a:endParaRP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5146560" y="4134675"/>
            <a:ext cx="12109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Transformed</a:t>
            </a:r>
          </a:p>
          <a:p>
            <a:r>
              <a:rPr lang="en-US" b="1" dirty="0"/>
              <a:t>Data</a:t>
            </a:r>
            <a:endParaRPr lang="en-US" dirty="0">
              <a:latin typeface="Times New Roman" charset="0"/>
            </a:endParaRPr>
          </a:p>
        </p:txBody>
      </p:sp>
      <p:sp>
        <p:nvSpPr>
          <p:cNvPr id="10287" name="Rectangle 47"/>
          <p:cNvSpPr>
            <a:spLocks noChangeArrowheads="1"/>
          </p:cNvSpPr>
          <p:nvPr/>
        </p:nvSpPr>
        <p:spPr bwMode="auto">
          <a:xfrm>
            <a:off x="6603840" y="3738633"/>
            <a:ext cx="79799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Patterns</a:t>
            </a:r>
            <a:endParaRPr lang="en-US" dirty="0">
              <a:latin typeface="Times New Roman" charset="0"/>
            </a:endParaRPr>
          </a:p>
        </p:txBody>
      </p:sp>
      <p:sp>
        <p:nvSpPr>
          <p:cNvPr id="10288" name="Rectangle 48"/>
          <p:cNvSpPr>
            <a:spLocks noChangeArrowheads="1"/>
          </p:cNvSpPr>
          <p:nvPr/>
        </p:nvSpPr>
        <p:spPr bwMode="auto">
          <a:xfrm>
            <a:off x="7583040" y="3142410"/>
            <a:ext cx="1100160" cy="27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Knowledge</a:t>
            </a:r>
            <a:endParaRPr lang="en-US" dirty="0">
              <a:latin typeface="Times New Roman" charset="0"/>
            </a:endParaRPr>
          </a:p>
        </p:txBody>
      </p:sp>
      <p:sp>
        <p:nvSpPr>
          <p:cNvPr id="10289" name="Rectangle 49"/>
          <p:cNvSpPr>
            <a:spLocks noChangeArrowheads="1"/>
          </p:cNvSpPr>
          <p:nvPr/>
        </p:nvSpPr>
        <p:spPr bwMode="auto">
          <a:xfrm>
            <a:off x="1205280" y="3488046"/>
            <a:ext cx="881280" cy="27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Selection</a:t>
            </a:r>
            <a:endParaRPr lang="en-US" dirty="0">
              <a:latin typeface="Times New Roman" charset="0"/>
            </a:endParaRPr>
          </a:p>
        </p:txBody>
      </p:sp>
      <p:sp>
        <p:nvSpPr>
          <p:cNvPr id="10290" name="Rectangle 50"/>
          <p:cNvSpPr>
            <a:spLocks noChangeArrowheads="1"/>
          </p:cNvSpPr>
          <p:nvPr/>
        </p:nvSpPr>
        <p:spPr bwMode="auto">
          <a:xfrm>
            <a:off x="2350081" y="3041599"/>
            <a:ext cx="1380960" cy="27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Preprocessing</a:t>
            </a:r>
            <a:endParaRPr lang="en-US" dirty="0">
              <a:latin typeface="Times New Roman" charset="0"/>
            </a:endParaRPr>
          </a:p>
        </p:txBody>
      </p:sp>
      <p:sp>
        <p:nvSpPr>
          <p:cNvPr id="10291" name="Rectangle 51"/>
          <p:cNvSpPr>
            <a:spLocks noChangeArrowheads="1"/>
          </p:cNvSpPr>
          <p:nvPr/>
        </p:nvSpPr>
        <p:spPr bwMode="auto">
          <a:xfrm>
            <a:off x="3365280" y="2695963"/>
            <a:ext cx="1467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Transformation</a:t>
            </a:r>
            <a:endParaRPr lang="en-US" dirty="0">
              <a:latin typeface="Times New Roman" charset="0"/>
            </a:endParaRPr>
          </a:p>
        </p:txBody>
      </p:sp>
      <p:sp>
        <p:nvSpPr>
          <p:cNvPr id="10292" name="Rectangle 52"/>
          <p:cNvSpPr>
            <a:spLocks noChangeArrowheads="1"/>
          </p:cNvSpPr>
          <p:nvPr/>
        </p:nvSpPr>
        <p:spPr bwMode="auto">
          <a:xfrm>
            <a:off x="4883041" y="2350327"/>
            <a:ext cx="11798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Data Mining</a:t>
            </a:r>
            <a:endParaRPr lang="en-US" dirty="0">
              <a:latin typeface="Times New Roman" charset="0"/>
            </a:endParaRPr>
          </a:p>
        </p:txBody>
      </p:sp>
      <p:sp>
        <p:nvSpPr>
          <p:cNvPr id="10293" name="Rectangle 53"/>
          <p:cNvSpPr>
            <a:spLocks noChangeArrowheads="1"/>
          </p:cNvSpPr>
          <p:nvPr/>
        </p:nvSpPr>
        <p:spPr bwMode="auto">
          <a:xfrm>
            <a:off x="5996160" y="1866436"/>
            <a:ext cx="135151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Interpretation</a:t>
            </a:r>
            <a:endParaRPr lang="en-US" dirty="0">
              <a:latin typeface="Times New Roman" charset="0"/>
            </a:endParaRPr>
          </a:p>
        </p:txBody>
      </p:sp>
      <p:sp>
        <p:nvSpPr>
          <p:cNvPr id="10300" name="AutoShape 60"/>
          <p:cNvSpPr>
            <a:spLocks noChangeArrowheads="1"/>
          </p:cNvSpPr>
          <p:nvPr/>
        </p:nvSpPr>
        <p:spPr bwMode="auto">
          <a:xfrm>
            <a:off x="2350080" y="3940254"/>
            <a:ext cx="276480" cy="898654"/>
          </a:xfrm>
          <a:prstGeom prst="can">
            <a:avLst>
              <a:gd name="adj" fmla="val 8125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1" name="AutoShape 61"/>
          <p:cNvSpPr>
            <a:spLocks noChangeArrowheads="1"/>
          </p:cNvSpPr>
          <p:nvPr/>
        </p:nvSpPr>
        <p:spPr bwMode="auto">
          <a:xfrm>
            <a:off x="2626560" y="3940254"/>
            <a:ext cx="276480" cy="898654"/>
          </a:xfrm>
          <a:prstGeom prst="can">
            <a:avLst>
              <a:gd name="adj" fmla="val 8125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2" name="AutoShape 62"/>
          <p:cNvSpPr>
            <a:spLocks noChangeArrowheads="1"/>
          </p:cNvSpPr>
          <p:nvPr/>
        </p:nvSpPr>
        <p:spPr bwMode="auto">
          <a:xfrm>
            <a:off x="2903040" y="3940254"/>
            <a:ext cx="276480" cy="898654"/>
          </a:xfrm>
          <a:prstGeom prst="can">
            <a:avLst>
              <a:gd name="adj" fmla="val 8125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5" name="AutoShape 65"/>
          <p:cNvSpPr>
            <a:spLocks noChangeArrowheads="1"/>
          </p:cNvSpPr>
          <p:nvPr/>
        </p:nvSpPr>
        <p:spPr bwMode="auto">
          <a:xfrm>
            <a:off x="7810560" y="2419454"/>
            <a:ext cx="760320" cy="691273"/>
          </a:xfrm>
          <a:prstGeom prst="star5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13500000" algn="ctr" rotWithShape="0">
              <a:schemeClr val="bg2">
                <a:alpha val="74998"/>
              </a:schemeClr>
            </a:outerShdw>
          </a:effectLst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6" name="AutoShape 66"/>
          <p:cNvSpPr>
            <a:spLocks noChangeArrowheads="1"/>
          </p:cNvSpPr>
          <p:nvPr/>
        </p:nvSpPr>
        <p:spPr bwMode="auto">
          <a:xfrm>
            <a:off x="7119360" y="3387236"/>
            <a:ext cx="276480" cy="27650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2945" tIns="41473" rIns="82945" bIns="41473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9" grpId="0" animBg="1"/>
      <p:bldP spid="10255" grpId="0" animBg="1"/>
      <p:bldP spid="10256" grpId="0" animBg="1"/>
      <p:bldP spid="10257" grpId="0" animBg="1"/>
      <p:bldP spid="10258" grpId="0" animBg="1"/>
      <p:bldP spid="10260" grpId="0" animBg="1"/>
      <p:bldP spid="10261" grpId="0" animBg="1"/>
      <p:bldP spid="10262" grpId="0" animBg="1"/>
      <p:bldP spid="10300" grpId="0" animBg="1"/>
      <p:bldP spid="10301" grpId="0" animBg="1"/>
      <p:bldP spid="10302" grpId="0" animBg="1"/>
      <p:bldP spid="10305" grpId="0" animBg="1"/>
      <p:bldP spid="1030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&amp; Analytics Process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lIns="0" tIns="0" rIns="0" bIns="0"/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Understand application domain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Prior knowledge, user goals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Create target dataset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Select data, focus on subsets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Data cleaning and transformation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Remove noise, outliers, missing values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Select features, reduce dimensions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301E-6ABE-3549-8D80-DBA8CD4EFADD}" type="slidenum">
              <a:rPr lang="en-US"/>
              <a:pPr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1313281" y="1797309"/>
            <a:ext cx="7826400" cy="3980578"/>
          </a:xfrm>
          <a:ln/>
        </p:spPr>
        <p:txBody>
          <a:bodyPr lIns="0" tIns="0" rIns="0" bIns="0">
            <a:normAutofit fontScale="92500" lnSpcReduction="10000"/>
          </a:bodyPr>
          <a:lstStyle/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Apply data mining algorithm</a:t>
            </a:r>
          </a:p>
          <a:p>
            <a:pPr lvl="1"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Associations, sequences, classification, clustering, etc.</a:t>
            </a:r>
          </a:p>
          <a:p>
            <a:pPr>
              <a:spcBef>
                <a:spcPct val="0"/>
              </a:spcBef>
              <a:spcAft>
                <a:spcPts val="1259"/>
              </a:spcAft>
            </a:pPr>
            <a:r>
              <a:rPr lang="en-GB" dirty="0"/>
              <a:t>Interpret, evaluate and visualize patterns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What's new and interesting?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Iterate if needed</a:t>
            </a:r>
          </a:p>
          <a:p>
            <a:pPr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Manage discovered knowledge</a:t>
            </a:r>
          </a:p>
          <a:p>
            <a:pPr lvl="1">
              <a:spcBef>
                <a:spcPct val="0"/>
              </a:spcBef>
              <a:spcAft>
                <a:spcPts val="998"/>
              </a:spcAft>
            </a:pPr>
            <a:r>
              <a:rPr lang="en-GB" dirty="0"/>
              <a:t>Close the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9CCE5-8A76-7546-822A-E61F1556852A}" type="slidenum">
              <a:rPr lang="en-US"/>
              <a:pPr/>
              <a:t>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Data Mining Methods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504D"/>
                </a:solidFill>
              </a:rPr>
              <a:t>Representation</a:t>
            </a:r>
            <a:r>
              <a:rPr lang="en-US" dirty="0"/>
              <a:t>: language for patterns/models, expressive power</a:t>
            </a:r>
          </a:p>
          <a:p>
            <a:r>
              <a:rPr lang="en-US" dirty="0">
                <a:solidFill>
                  <a:srgbClr val="C0504D"/>
                </a:solidFill>
              </a:rPr>
              <a:t>Evaluation</a:t>
            </a:r>
            <a:r>
              <a:rPr lang="en-US" dirty="0"/>
              <a:t>: scoring methods for deciding what is a good fit of model to data</a:t>
            </a:r>
          </a:p>
          <a:p>
            <a:r>
              <a:rPr lang="en-US" dirty="0">
                <a:solidFill>
                  <a:srgbClr val="C0504D"/>
                </a:solidFill>
              </a:rPr>
              <a:t>Search</a:t>
            </a:r>
            <a:r>
              <a:rPr lang="en-US" dirty="0"/>
              <a:t>: method for enumerating patterns/models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5A164-D2F1-464F-ABFC-D2C1DF3966AD}" type="slidenum">
              <a:rPr lang="en-US"/>
              <a:pPr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New Science of Data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900112" y="1752600"/>
            <a:ext cx="7345363" cy="4419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New data models: dynamic, streaming, etc.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New mining, learning, and statistical algorithms that offer timely and reliable inference and information extraction: online, approximate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Self-aware, intelligent continuous data monitoring and management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and model compression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provenance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security and privacy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sensation: visual, aural, tactile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Knowledge validation: domain experts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Data Science Core Areas</a:t>
            </a:r>
          </a:p>
        </p:txBody>
      </p:sp>
      <p:sp>
        <p:nvSpPr>
          <p:cNvPr id="12290" name="Rectangle 1026"/>
          <p:cNvSpPr>
            <a:spLocks noGrp="1"/>
          </p:cNvSpPr>
          <p:nvPr>
            <p:ph idx="1"/>
          </p:nvPr>
        </p:nvSpPr>
        <p:spPr>
          <a:xfrm>
            <a:off x="457200" y="1951038"/>
            <a:ext cx="8229600" cy="4525962"/>
          </a:xfrm>
        </p:spPr>
        <p:txBody>
          <a:bodyPr lIns="0" tIns="0" rIns="0" bIns="0"/>
          <a:lstStyle/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solidFill>
                  <a:srgbClr val="C0504D"/>
                </a:solidFill>
                <a:cs typeface="Geneva"/>
              </a:rPr>
              <a:t>Data Mining and Machine Learning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US" sz="2100" dirty="0">
                <a:cs typeface="Geneva"/>
              </a:rPr>
              <a:t>Mathematical Modeling and Optimization</a:t>
            </a:r>
            <a:r>
              <a:rPr lang="en-GB" sz="2100" dirty="0">
                <a:cs typeface="Geneva"/>
              </a:rPr>
              <a:t> 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Databases and Data warehousing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High Performance Computing</a:t>
            </a:r>
            <a:endParaRPr lang="en-US" sz="2100" dirty="0">
              <a:cs typeface="Geneva"/>
            </a:endParaRP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US" sz="2100" dirty="0">
                <a:cs typeface="Geneva"/>
              </a:rPr>
              <a:t>Data Compression/Representation</a:t>
            </a:r>
            <a:endParaRPr lang="en-GB" sz="2100" dirty="0">
              <a:cs typeface="Geneva"/>
            </a:endParaRP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Statistics, Algebra, and Geometry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Visualization, Sonification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Social/ethical/legal Dimensions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2100" dirty="0">
                <a:cs typeface="Geneva"/>
              </a:rPr>
              <a:t>Application Domains </a:t>
            </a:r>
          </a:p>
          <a:p>
            <a:pPr marL="817563" lvl="1" indent="-315913" defTabSz="449263">
              <a:lnSpc>
                <a:spcPct val="7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r>
              <a:rPr lang="en-GB" sz="1900" dirty="0">
                <a:cs typeface="Geneva"/>
              </a:rPr>
              <a:t>Biology, medicine, chemistry, astronomy, finance, economics, geology, environment, materials, large-scale simulations, national security, WWW</a:t>
            </a:r>
          </a:p>
          <a:p>
            <a:pPr marL="376238" indent="-376238" defTabSz="449263">
              <a:lnSpc>
                <a:spcPct val="66000"/>
              </a:lnSpc>
              <a:spcBef>
                <a:spcPct val="0"/>
              </a:spcBef>
              <a:spcAft>
                <a:spcPts val="1375"/>
              </a:spcAft>
              <a:tabLst>
                <a:tab pos="1004888" algn="l"/>
                <a:tab pos="2012950" algn="l"/>
                <a:tab pos="3021013" algn="l"/>
                <a:tab pos="4029075" algn="l"/>
                <a:tab pos="5037138" algn="l"/>
                <a:tab pos="6045200" algn="l"/>
                <a:tab pos="7053263" algn="l"/>
                <a:tab pos="8061325" algn="l"/>
                <a:tab pos="9069388" algn="l"/>
                <a:tab pos="10077450" algn="l"/>
              </a:tabLst>
            </a:pPr>
            <a:endParaRPr lang="en-GB" sz="2100" dirty="0">
              <a:cs typeface="Geneva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dirty="0">
                <a:effectLst/>
              </a:rPr>
              <a:t>Traditional Hypothesis Driven Research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71800" y="2362200"/>
            <a:ext cx="3689350" cy="3505200"/>
            <a:chOff x="1872" y="1488"/>
            <a:chExt cx="2324" cy="220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72" y="1488"/>
              <a:ext cx="1776" cy="2208"/>
              <a:chOff x="1824" y="1488"/>
              <a:chExt cx="1776" cy="2208"/>
            </a:xfrm>
          </p:grpSpPr>
          <p:sp>
            <p:nvSpPr>
              <p:cNvPr id="7175" name="Rectangle 6"/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1440" cy="28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/>
                  <a:t>Hypothesis</a:t>
                </a:r>
              </a:p>
            </p:txBody>
          </p:sp>
          <p:sp>
            <p:nvSpPr>
              <p:cNvPr id="7176" name="Rectangle 7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440" cy="28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/>
                  <a:t>Experiment</a:t>
                </a:r>
              </a:p>
            </p:txBody>
          </p:sp>
          <p:sp>
            <p:nvSpPr>
              <p:cNvPr id="7177" name="Rectangle 8"/>
              <p:cNvSpPr>
                <a:spLocks noChangeArrowheads="1"/>
              </p:cNvSpPr>
              <p:nvPr/>
            </p:nvSpPr>
            <p:spPr bwMode="auto">
              <a:xfrm>
                <a:off x="2160" y="2784"/>
                <a:ext cx="1440" cy="28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/>
                  <a:t>Data</a:t>
                </a:r>
              </a:p>
            </p:txBody>
          </p:sp>
          <p:sp>
            <p:nvSpPr>
              <p:cNvPr id="7178" name="Rectangle 9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1440" cy="288"/>
              </a:xfrm>
              <a:prstGeom prst="rect">
                <a:avLst/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2400"/>
                  <a:t>Result</a:t>
                </a:r>
              </a:p>
            </p:txBody>
          </p:sp>
          <p:sp>
            <p:nvSpPr>
              <p:cNvPr id="7179" name="Line 10"/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0" name="Line 11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0" cy="24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1" name="Line 12"/>
              <p:cNvSpPr>
                <a:spLocks noChangeShapeType="1"/>
              </p:cNvSpPr>
              <p:nvPr/>
            </p:nvSpPr>
            <p:spPr bwMode="auto">
              <a:xfrm>
                <a:off x="2880" y="3072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2" name="Line 13"/>
              <p:cNvSpPr>
                <a:spLocks noChangeShapeType="1"/>
              </p:cNvSpPr>
              <p:nvPr/>
            </p:nvSpPr>
            <p:spPr bwMode="auto">
              <a:xfrm flipH="1">
                <a:off x="1824" y="3552"/>
                <a:ext cx="3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3" name="Line 14"/>
              <p:cNvSpPr>
                <a:spLocks noChangeShapeType="1"/>
              </p:cNvSpPr>
              <p:nvPr/>
            </p:nvSpPr>
            <p:spPr bwMode="auto">
              <a:xfrm flipV="1">
                <a:off x="1824" y="1632"/>
                <a:ext cx="0" cy="192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84" name="Line 15"/>
              <p:cNvSpPr>
                <a:spLocks noChangeShapeType="1"/>
              </p:cNvSpPr>
              <p:nvPr/>
            </p:nvSpPr>
            <p:spPr bwMode="auto">
              <a:xfrm>
                <a:off x="1824" y="1632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73" name="Text Box 16"/>
            <p:cNvSpPr txBox="1">
              <a:spLocks noChangeArrowheads="1"/>
            </p:cNvSpPr>
            <p:nvPr/>
          </p:nvSpPr>
          <p:spPr bwMode="auto">
            <a:xfrm>
              <a:off x="3120" y="1776"/>
              <a:ext cx="1076" cy="404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>
                  <a:solidFill>
                    <a:srgbClr val="FF3300"/>
                  </a:solidFill>
                </a:rPr>
                <a:t>Design</a:t>
              </a:r>
              <a:endParaRPr lang="en-US" sz="2400"/>
            </a:p>
          </p:txBody>
        </p:sp>
        <p:sp>
          <p:nvSpPr>
            <p:cNvPr id="7174" name="Text Box 17"/>
            <p:cNvSpPr txBox="1">
              <a:spLocks noChangeArrowheads="1"/>
            </p:cNvSpPr>
            <p:nvPr/>
          </p:nvSpPr>
          <p:spPr bwMode="auto">
            <a:xfrm>
              <a:off x="3120" y="3120"/>
              <a:ext cx="980" cy="231"/>
            </a:xfrm>
            <a:prstGeom prst="rect">
              <a:avLst/>
            </a:prstGeom>
            <a:noFill/>
            <a:ln w="12699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Data analysis</a:t>
              </a:r>
              <a:endParaRPr lang="en-US" sz="2400"/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7724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Data Driven Science</a:t>
            </a:r>
            <a:endParaRPr lang="en-US" dirty="0">
              <a:effectLst/>
            </a:endParaRPr>
          </a:p>
        </p:txBody>
      </p:sp>
      <p:sp>
        <p:nvSpPr>
          <p:cNvPr id="8195" name="Rectangle 1029"/>
          <p:cNvSpPr>
            <a:spLocks noChangeArrowheads="1"/>
          </p:cNvSpPr>
          <p:nvPr/>
        </p:nvSpPr>
        <p:spPr bwMode="auto">
          <a:xfrm>
            <a:off x="2590800" y="1676400"/>
            <a:ext cx="3276600" cy="496888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sz="2400" dirty="0"/>
              <a:t>Process/Experiment</a:t>
            </a:r>
          </a:p>
        </p:txBody>
      </p:sp>
      <p:sp>
        <p:nvSpPr>
          <p:cNvPr id="8196" name="Line 1030"/>
          <p:cNvSpPr>
            <a:spLocks noChangeShapeType="1"/>
          </p:cNvSpPr>
          <p:nvPr/>
        </p:nvSpPr>
        <p:spPr bwMode="auto">
          <a:xfrm>
            <a:off x="4114800" y="2246313"/>
            <a:ext cx="1588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Text Box 1031"/>
          <p:cNvSpPr txBox="1">
            <a:spLocks noChangeArrowheads="1"/>
          </p:cNvSpPr>
          <p:nvPr/>
        </p:nvSpPr>
        <p:spPr bwMode="auto">
          <a:xfrm>
            <a:off x="5546725" y="1752600"/>
            <a:ext cx="184150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 sz="2400"/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1981200" y="2667000"/>
            <a:ext cx="4572000" cy="2590800"/>
            <a:chOff x="1488" y="2160"/>
            <a:chExt cx="2592" cy="1392"/>
          </a:xfrm>
        </p:grpSpPr>
        <p:pic>
          <p:nvPicPr>
            <p:cNvPr id="8200" name="Picture 1033" descr="gorill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88" y="2160"/>
              <a:ext cx="2592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01" name="Text Box 1034"/>
            <p:cNvSpPr txBox="1">
              <a:spLocks noChangeArrowheads="1"/>
            </p:cNvSpPr>
            <p:nvPr/>
          </p:nvSpPr>
          <p:spPr bwMode="auto">
            <a:xfrm>
              <a:off x="2352" y="2448"/>
              <a:ext cx="1409" cy="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9600" dirty="0">
                  <a:solidFill>
                    <a:srgbClr val="FF3300"/>
                  </a:solidFill>
                </a:rPr>
                <a:t>Data</a:t>
              </a:r>
              <a:endParaRPr lang="en-US" sz="9600" dirty="0"/>
            </a:p>
          </p:txBody>
        </p:sp>
      </p:grpSp>
      <p:sp>
        <p:nvSpPr>
          <p:cNvPr id="8199" name="Text Box 1035"/>
          <p:cNvSpPr txBox="1">
            <a:spLocks noChangeArrowheads="1"/>
          </p:cNvSpPr>
          <p:nvPr/>
        </p:nvSpPr>
        <p:spPr bwMode="auto">
          <a:xfrm>
            <a:off x="2638425" y="5302250"/>
            <a:ext cx="41719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3600" b="1" dirty="0"/>
              <a:t>No Prior Hypothesis</a:t>
            </a:r>
          </a:p>
          <a:p>
            <a:pPr eaLnBrk="0" hangingPunct="0"/>
            <a:r>
              <a:rPr lang="en-US" sz="3600" b="1" dirty="0">
                <a:solidFill>
                  <a:schemeClr val="accent2"/>
                </a:solidFill>
              </a:rPr>
              <a:t>New Science of Data</a:t>
            </a: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Bioinformatics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5486400" y="1798638"/>
            <a:ext cx="3657600" cy="45259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Datasets:</a:t>
            </a:r>
          </a:p>
          <a:p>
            <a:pPr lvl="1"/>
            <a:r>
              <a:rPr lang="en-US" dirty="0"/>
              <a:t>Genomes</a:t>
            </a:r>
          </a:p>
          <a:p>
            <a:pPr lvl="1"/>
            <a:r>
              <a:rPr lang="en-US" dirty="0"/>
              <a:t>Protein structure </a:t>
            </a:r>
          </a:p>
          <a:p>
            <a:pPr lvl="1"/>
            <a:r>
              <a:rPr lang="en-US" dirty="0"/>
              <a:t>DNA/Protein arrays</a:t>
            </a:r>
          </a:p>
          <a:p>
            <a:pPr lvl="1"/>
            <a:r>
              <a:rPr lang="en-US" dirty="0"/>
              <a:t>Interaction Networks</a:t>
            </a:r>
          </a:p>
          <a:p>
            <a:pPr lvl="1"/>
            <a:r>
              <a:rPr lang="en-US" dirty="0"/>
              <a:t>Pathways</a:t>
            </a:r>
          </a:p>
          <a:p>
            <a:pPr lvl="1"/>
            <a:r>
              <a:rPr lang="en-US" dirty="0" err="1"/>
              <a:t>Metagenomics</a:t>
            </a:r>
            <a:endParaRPr lang="en-US" dirty="0"/>
          </a:p>
          <a:p>
            <a:r>
              <a:rPr lang="en-US" dirty="0"/>
              <a:t>Integrative Science</a:t>
            </a:r>
          </a:p>
          <a:p>
            <a:pPr lvl="1"/>
            <a:r>
              <a:rPr lang="en-US" dirty="0"/>
              <a:t>Systems Biology</a:t>
            </a:r>
          </a:p>
          <a:p>
            <a:pPr lvl="1"/>
            <a:r>
              <a:rPr lang="en-US" dirty="0"/>
              <a:t>Network Biology</a:t>
            </a:r>
          </a:p>
        </p:txBody>
      </p:sp>
      <p:pic>
        <p:nvPicPr>
          <p:cNvPr id="46085" name="Picture 5" descr="chromosome(color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19685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6" name="Picture 6" descr="vid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11625"/>
            <a:ext cx="31591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7" name="Picture 7" descr="s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905000"/>
            <a:ext cx="23622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8" name="Picture 8" descr="microarray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4038600"/>
            <a:ext cx="1873250" cy="187325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>
          <a:xfrm>
            <a:off x="609600" y="244158"/>
            <a:ext cx="8153399" cy="133985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effectLst/>
              </a:rPr>
              <a:t>Astro-Informatics: US National Virtual Observatory (NVO)</a:t>
            </a:r>
          </a:p>
        </p:txBody>
      </p:sp>
      <p:pic>
        <p:nvPicPr>
          <p:cNvPr id="43016" name="Picture 8" descr="arp240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4048125"/>
            <a:ext cx="2286000" cy="2187575"/>
          </a:xfrm>
        </p:spPr>
      </p:pic>
      <p:pic>
        <p:nvPicPr>
          <p:cNvPr id="43017" name="Picture 9" descr="m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819275"/>
            <a:ext cx="2286000" cy="2143125"/>
          </a:xfrm>
        </p:spPr>
      </p:pic>
      <p:sp>
        <p:nvSpPr>
          <p:cNvPr id="43024" name="Rectangle 16"/>
          <p:cNvSpPr>
            <a:spLocks noGrp="1"/>
          </p:cNvSpPr>
          <p:nvPr>
            <p:ph type="body" sz="half" idx="4294967295"/>
          </p:nvPr>
        </p:nvSpPr>
        <p:spPr>
          <a:xfrm>
            <a:off x="6019800" y="1798638"/>
            <a:ext cx="3124200" cy="4525962"/>
          </a:xfrm>
        </p:spPr>
        <p:txBody>
          <a:bodyPr/>
          <a:lstStyle/>
          <a:p>
            <a:r>
              <a:rPr lang="en-US" sz="2300" dirty="0"/>
              <a:t>New Astronomy</a:t>
            </a:r>
          </a:p>
          <a:p>
            <a:pPr lvl="1"/>
            <a:r>
              <a:rPr lang="en-US" sz="2100" dirty="0"/>
              <a:t>Local vs. Distant Universe</a:t>
            </a:r>
          </a:p>
          <a:p>
            <a:pPr lvl="1"/>
            <a:r>
              <a:rPr lang="en-US" sz="2100" dirty="0"/>
              <a:t>Rare/exotic objects</a:t>
            </a:r>
          </a:p>
          <a:p>
            <a:pPr lvl="1"/>
            <a:r>
              <a:rPr lang="en-US" sz="2100" dirty="0"/>
              <a:t>Census of active galactic nuclei</a:t>
            </a:r>
          </a:p>
          <a:p>
            <a:pPr lvl="1"/>
            <a:r>
              <a:rPr lang="en-US" sz="2100" dirty="0"/>
              <a:t>Search extra-solar planets</a:t>
            </a:r>
          </a:p>
          <a:p>
            <a:r>
              <a:rPr lang="en-US" sz="2300" dirty="0"/>
              <a:t>Turn anyone into an astronomer</a:t>
            </a:r>
          </a:p>
        </p:txBody>
      </p:sp>
      <p:pic>
        <p:nvPicPr>
          <p:cNvPr id="43019" name="Picture 11" descr="ngc4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1812608"/>
            <a:ext cx="2209800" cy="2149792"/>
          </a:xfrm>
          <a:prstGeom prst="rect">
            <a:avLst/>
          </a:prstGeom>
          <a:noFill/>
        </p:spPr>
      </p:pic>
      <p:pic>
        <p:nvPicPr>
          <p:cNvPr id="43020" name="Picture 12" descr="ngc105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038600"/>
            <a:ext cx="2209800" cy="22098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>
                <a:effectLst/>
              </a:rPr>
              <a:t>Ecological Informatics</a:t>
            </a:r>
          </a:p>
        </p:txBody>
      </p:sp>
      <p:pic>
        <p:nvPicPr>
          <p:cNvPr id="48134" name="Picture 6" descr="ecoinfo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827212"/>
            <a:ext cx="6629400" cy="3278188"/>
          </a:xfrm>
        </p:spPr>
      </p:pic>
      <p:sp>
        <p:nvSpPr>
          <p:cNvPr id="48133" name="Rectangle 5"/>
          <p:cNvSpPr>
            <a:spLocks noGrp="1"/>
          </p:cNvSpPr>
          <p:nvPr>
            <p:ph type="body" sz="half" idx="4294967295"/>
          </p:nvPr>
        </p:nvSpPr>
        <p:spPr>
          <a:xfrm>
            <a:off x="914400" y="5118100"/>
            <a:ext cx="8229600" cy="1358900"/>
          </a:xfrm>
        </p:spPr>
        <p:txBody>
          <a:bodyPr/>
          <a:lstStyle/>
          <a:p>
            <a:r>
              <a:rPr lang="en-US" sz="2300" dirty="0">
                <a:latin typeface="Verdana" pitchFamily="-32" charset="0"/>
              </a:rPr>
              <a:t>Analyze complex ecological data from a highly-distributed set of field stations, laboratories, research sites, and individual researchers</a:t>
            </a:r>
          </a:p>
        </p:txBody>
      </p:sp>
      <p:pic>
        <p:nvPicPr>
          <p:cNvPr id="48135" name="Picture 7" descr="70519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2133600"/>
            <a:ext cx="1492250" cy="198120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effectLst/>
              </a:rPr>
              <a:t>Geo-Informatics/Data</a:t>
            </a:r>
          </a:p>
        </p:txBody>
      </p:sp>
      <p:pic>
        <p:nvPicPr>
          <p:cNvPr id="52232" name="Picture 8" descr="gi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6025" y="1928813"/>
            <a:ext cx="3279775" cy="2185987"/>
          </a:xfrm>
        </p:spPr>
      </p:pic>
      <p:pic>
        <p:nvPicPr>
          <p:cNvPr id="52233" name="Picture 9" descr="gi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181600" y="1928813"/>
            <a:ext cx="2663825" cy="2185987"/>
          </a:xfrm>
        </p:spPr>
      </p:pic>
      <p:pic>
        <p:nvPicPr>
          <p:cNvPr id="52234" name="Picture 10" descr="gi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1371600" y="4114800"/>
            <a:ext cx="3124200" cy="2187575"/>
          </a:xfrm>
        </p:spPr>
      </p:pic>
      <p:pic>
        <p:nvPicPr>
          <p:cNvPr id="52235" name="Picture 11" descr="gi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5181600" y="4114800"/>
            <a:ext cx="2901950" cy="2187575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MD-MIS </a:t>
            </a:r>
            <a:r>
              <a:rPr lang="en-US" dirty="0" smtClean="0"/>
              <a:t>637-Fall 2023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761DF-64C0-F74F-A5A7-D279D44216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1B1FC-5581-4E89-92A7-751CCB746FFF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Temporal-Data: Services in WSN</a:t>
            </a:r>
            <a:br>
              <a:rPr lang="en-GB" altLang="en-US" dirty="0"/>
            </a:br>
            <a:r>
              <a:rPr lang="en-GB" altLang="en-US" sz="1600" b="1" dirty="0"/>
              <a:t>(</a:t>
            </a:r>
            <a:r>
              <a:rPr lang="en-GB" altLang="en-US" sz="1400" b="1" dirty="0"/>
              <a:t>Wireless Sensor Networks)</a:t>
            </a:r>
            <a:endParaRPr lang="en-GB" altLang="en-US" b="1" dirty="0"/>
          </a:p>
        </p:txBody>
      </p:sp>
      <p:pic>
        <p:nvPicPr>
          <p:cNvPr id="174084" name="Picture 5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295900"/>
            <a:ext cx="250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5" name="Picture 6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38" y="4830763"/>
            <a:ext cx="2508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6" name="Picture 7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5402263"/>
            <a:ext cx="250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7" name="Picture 8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5187950"/>
            <a:ext cx="250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8" name="Picture 9" descr="#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4900613"/>
            <a:ext cx="250825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089" name="Picture 10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905500"/>
            <a:ext cx="3524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0" name="Line 11"/>
          <p:cNvSpPr>
            <a:spLocks noChangeShapeType="1"/>
          </p:cNvSpPr>
          <p:nvPr/>
        </p:nvSpPr>
        <p:spPr bwMode="auto">
          <a:xfrm>
            <a:off x="2393950" y="5045075"/>
            <a:ext cx="131763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1" name="Line 12"/>
          <p:cNvSpPr>
            <a:spLocks noChangeShapeType="1"/>
          </p:cNvSpPr>
          <p:nvPr/>
        </p:nvSpPr>
        <p:spPr bwMode="auto">
          <a:xfrm>
            <a:off x="2614613" y="5510213"/>
            <a:ext cx="530225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2" name="Oval 13"/>
          <p:cNvSpPr>
            <a:spLocks noChangeArrowheads="1"/>
          </p:cNvSpPr>
          <p:nvPr/>
        </p:nvSpPr>
        <p:spPr bwMode="auto">
          <a:xfrm>
            <a:off x="4821238" y="5268913"/>
            <a:ext cx="439737" cy="179387"/>
          </a:xfrm>
          <a:prstGeom prst="ellipse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4D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88125" tIns="44059" rIns="88125" bIns="44059" anchor="ctr"/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600">
                <a:solidFill>
                  <a:srgbClr val="000000"/>
                </a:solidFill>
              </a:rPr>
              <a:t>Sink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600">
                <a:solidFill>
                  <a:srgbClr val="000000"/>
                </a:solidFill>
              </a:rPr>
              <a:t>node</a:t>
            </a:r>
          </a:p>
        </p:txBody>
      </p:sp>
      <p:sp>
        <p:nvSpPr>
          <p:cNvPr id="174093" name="Rectangle 14"/>
          <p:cNvSpPr>
            <a:spLocks noChangeArrowheads="1"/>
          </p:cNvSpPr>
          <p:nvPr/>
        </p:nvSpPr>
        <p:spPr bwMode="auto">
          <a:xfrm>
            <a:off x="5614988" y="5295900"/>
            <a:ext cx="396875" cy="1428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4D4D4D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lIns="88125" tIns="44059" rIns="88125" bIns="44059" anchor="ctr"/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600">
                <a:solidFill>
                  <a:srgbClr val="000000"/>
                </a:solidFill>
              </a:rPr>
              <a:t>Gateway</a:t>
            </a:r>
          </a:p>
        </p:txBody>
      </p:sp>
      <p:pic>
        <p:nvPicPr>
          <p:cNvPr id="174094" name="Picture 15" descr="http://openclipart.org/image/800px/svg_to_png/14729/gabe_anguiano_Clou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35475"/>
            <a:ext cx="10588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184" name="Line 16"/>
          <p:cNvSpPr>
            <a:spLocks noChangeShapeType="1"/>
          </p:cNvSpPr>
          <p:nvPr/>
        </p:nvSpPr>
        <p:spPr bwMode="auto">
          <a:xfrm>
            <a:off x="5746750" y="5080000"/>
            <a:ext cx="8731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>
            <a:prstShdw prst="shdw17" dist="17961" dir="2700000">
              <a:schemeClr val="tx1">
                <a:gamma/>
                <a:shade val="60000"/>
                <a:invGamma/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8125" tIns="44059" rIns="88125" bIns="44059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6" name="Line 17"/>
          <p:cNvSpPr>
            <a:spLocks noChangeShapeType="1"/>
          </p:cNvSpPr>
          <p:nvPr/>
        </p:nvSpPr>
        <p:spPr bwMode="auto">
          <a:xfrm>
            <a:off x="4378325" y="5367338"/>
            <a:ext cx="398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7" name="Line 18"/>
          <p:cNvSpPr>
            <a:spLocks noChangeShapeType="1"/>
          </p:cNvSpPr>
          <p:nvPr/>
        </p:nvSpPr>
        <p:spPr bwMode="auto">
          <a:xfrm>
            <a:off x="5283200" y="5367338"/>
            <a:ext cx="309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8" name="Line 19"/>
          <p:cNvSpPr>
            <a:spLocks noChangeShapeType="1"/>
          </p:cNvSpPr>
          <p:nvPr/>
        </p:nvSpPr>
        <p:spPr bwMode="auto">
          <a:xfrm>
            <a:off x="3408363" y="5116513"/>
            <a:ext cx="66198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099" name="Line 20"/>
          <p:cNvSpPr>
            <a:spLocks noChangeShapeType="1"/>
          </p:cNvSpPr>
          <p:nvPr/>
        </p:nvSpPr>
        <p:spPr bwMode="auto">
          <a:xfrm flipV="1">
            <a:off x="2657475" y="5116513"/>
            <a:ext cx="530225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0" name="Line 21"/>
          <p:cNvSpPr>
            <a:spLocks noChangeShapeType="1"/>
          </p:cNvSpPr>
          <p:nvPr/>
        </p:nvSpPr>
        <p:spPr bwMode="auto">
          <a:xfrm flipH="1">
            <a:off x="3187700" y="5187950"/>
            <a:ext cx="8890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1" name="Line 22"/>
          <p:cNvSpPr>
            <a:spLocks noChangeShapeType="1"/>
          </p:cNvSpPr>
          <p:nvPr/>
        </p:nvSpPr>
        <p:spPr bwMode="auto">
          <a:xfrm flipV="1">
            <a:off x="3363913" y="5402263"/>
            <a:ext cx="617537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2" name="Line 23"/>
          <p:cNvSpPr>
            <a:spLocks noChangeShapeType="1"/>
          </p:cNvSpPr>
          <p:nvPr/>
        </p:nvSpPr>
        <p:spPr bwMode="auto">
          <a:xfrm flipV="1">
            <a:off x="3055938" y="5654675"/>
            <a:ext cx="176212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103" name="Picture 24" descr="#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5834063"/>
            <a:ext cx="3524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4" name="Line 25"/>
          <p:cNvSpPr>
            <a:spLocks noChangeShapeType="1"/>
          </p:cNvSpPr>
          <p:nvPr/>
        </p:nvSpPr>
        <p:spPr bwMode="auto">
          <a:xfrm>
            <a:off x="3232150" y="6011863"/>
            <a:ext cx="441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5" name="Line 26"/>
          <p:cNvSpPr>
            <a:spLocks noChangeShapeType="1"/>
          </p:cNvSpPr>
          <p:nvPr/>
        </p:nvSpPr>
        <p:spPr bwMode="auto">
          <a:xfrm flipV="1">
            <a:off x="4025900" y="5438775"/>
            <a:ext cx="793750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06" name="Text Box 27"/>
          <p:cNvSpPr txBox="1">
            <a:spLocks noChangeArrowheads="1"/>
          </p:cNvSpPr>
          <p:nvPr/>
        </p:nvSpPr>
        <p:spPr bwMode="auto">
          <a:xfrm>
            <a:off x="5053013" y="4725988"/>
            <a:ext cx="877887" cy="3381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800">
                <a:solidFill>
                  <a:srgbClr val="000000"/>
                </a:solidFill>
              </a:rPr>
              <a:t>Core network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800">
                <a:solidFill>
                  <a:srgbClr val="000000"/>
                </a:solidFill>
              </a:rPr>
              <a:t>e.g. Internet</a:t>
            </a:r>
          </a:p>
        </p:txBody>
      </p:sp>
      <p:sp>
        <p:nvSpPr>
          <p:cNvPr id="174107" name="Line 28"/>
          <p:cNvSpPr>
            <a:spLocks noChangeShapeType="1"/>
          </p:cNvSpPr>
          <p:nvPr/>
        </p:nvSpPr>
        <p:spPr bwMode="auto">
          <a:xfrm flipV="1">
            <a:off x="6054725" y="4614863"/>
            <a:ext cx="354013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pic>
        <p:nvPicPr>
          <p:cNvPr id="174108" name="Picture 30" descr="#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913" y="4333875"/>
            <a:ext cx="3937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9" name="Text Box 31"/>
          <p:cNvSpPr txBox="1">
            <a:spLocks noChangeArrowheads="1"/>
          </p:cNvSpPr>
          <p:nvPr/>
        </p:nvSpPr>
        <p:spPr bwMode="auto">
          <a:xfrm>
            <a:off x="6469063" y="4784725"/>
            <a:ext cx="765175" cy="2460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</a:rPr>
              <a:t>End-user</a:t>
            </a:r>
          </a:p>
        </p:txBody>
      </p:sp>
      <p:pic>
        <p:nvPicPr>
          <p:cNvPr id="174110" name="Picture 32" descr="#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868863"/>
            <a:ext cx="2635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1" name="Picture 33" descr="Internet Scheme by daccap - A simplified scheme of the Internet. Icons from the High Contrast Them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484313"/>
            <a:ext cx="23812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1202" name="Picture 34" descr="#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988" y="1771650"/>
            <a:ext cx="5016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3" name="Line 35"/>
          <p:cNvSpPr>
            <a:spLocks noChangeShapeType="1"/>
          </p:cNvSpPr>
          <p:nvPr/>
        </p:nvSpPr>
        <p:spPr bwMode="auto">
          <a:xfrm>
            <a:off x="2940050" y="2060575"/>
            <a:ext cx="144463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4" name="Line 36"/>
          <p:cNvSpPr>
            <a:spLocks noChangeShapeType="1"/>
          </p:cNvSpPr>
          <p:nvPr/>
        </p:nvSpPr>
        <p:spPr bwMode="auto">
          <a:xfrm>
            <a:off x="3155950" y="2492375"/>
            <a:ext cx="215900" cy="714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5" name="Line 37"/>
          <p:cNvSpPr>
            <a:spLocks noChangeShapeType="1"/>
          </p:cNvSpPr>
          <p:nvPr/>
        </p:nvSpPr>
        <p:spPr bwMode="auto">
          <a:xfrm flipV="1">
            <a:off x="3660775" y="2420938"/>
            <a:ext cx="215900" cy="1428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6" name="Line 38"/>
          <p:cNvSpPr>
            <a:spLocks noChangeShapeType="1"/>
          </p:cNvSpPr>
          <p:nvPr/>
        </p:nvSpPr>
        <p:spPr bwMode="auto">
          <a:xfrm flipV="1">
            <a:off x="3948113" y="2060575"/>
            <a:ext cx="144462" cy="287338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00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88125" tIns="44059" rIns="88125" bIns="44059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4117" name="Rectangle 39"/>
          <p:cNvSpPr>
            <a:spLocks noChangeArrowheads="1"/>
          </p:cNvSpPr>
          <p:nvPr/>
        </p:nvSpPr>
        <p:spPr bwMode="auto">
          <a:xfrm>
            <a:off x="1931988" y="1484313"/>
            <a:ext cx="450850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Data</a:t>
            </a:r>
          </a:p>
        </p:txBody>
      </p:sp>
      <p:sp>
        <p:nvSpPr>
          <p:cNvPr id="174118" name="Rectangle 40"/>
          <p:cNvSpPr>
            <a:spLocks noChangeArrowheads="1"/>
          </p:cNvSpPr>
          <p:nvPr/>
        </p:nvSpPr>
        <p:spPr bwMode="auto">
          <a:xfrm>
            <a:off x="1862138" y="1987550"/>
            <a:ext cx="590550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Sender</a:t>
            </a:r>
          </a:p>
        </p:txBody>
      </p:sp>
      <p:pic>
        <p:nvPicPr>
          <p:cNvPr id="174119" name="Picture 41" descr="#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38" y="1843088"/>
            <a:ext cx="501650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0" name="Rectangle 42"/>
          <p:cNvSpPr>
            <a:spLocks noChangeArrowheads="1"/>
          </p:cNvSpPr>
          <p:nvPr/>
        </p:nvSpPr>
        <p:spPr bwMode="auto">
          <a:xfrm>
            <a:off x="4651375" y="1555750"/>
            <a:ext cx="450850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Data</a:t>
            </a:r>
          </a:p>
        </p:txBody>
      </p:sp>
      <p:sp>
        <p:nvSpPr>
          <p:cNvPr id="174121" name="Rectangle 43"/>
          <p:cNvSpPr>
            <a:spLocks noChangeArrowheads="1"/>
          </p:cNvSpPr>
          <p:nvPr/>
        </p:nvSpPr>
        <p:spPr bwMode="auto">
          <a:xfrm>
            <a:off x="4535488" y="2058988"/>
            <a:ext cx="684212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Receiver</a:t>
            </a:r>
          </a:p>
        </p:txBody>
      </p:sp>
      <p:sp>
        <p:nvSpPr>
          <p:cNvPr id="174122" name="Rectangle 44"/>
          <p:cNvSpPr>
            <a:spLocks noChangeArrowheads="1"/>
          </p:cNvSpPr>
          <p:nvPr/>
        </p:nvSpPr>
        <p:spPr bwMode="auto">
          <a:xfrm>
            <a:off x="1716088" y="3787775"/>
            <a:ext cx="3294062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A sample data communication in conventional networks</a:t>
            </a:r>
          </a:p>
        </p:txBody>
      </p:sp>
      <p:sp>
        <p:nvSpPr>
          <p:cNvPr id="174123" name="Rectangle 45"/>
          <p:cNvSpPr>
            <a:spLocks noChangeArrowheads="1"/>
          </p:cNvSpPr>
          <p:nvPr/>
        </p:nvSpPr>
        <p:spPr bwMode="auto">
          <a:xfrm>
            <a:off x="1963738" y="6308725"/>
            <a:ext cx="2341562" cy="2444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000000"/>
                </a:solidFill>
                <a:latin typeface="Arial" pitchFamily="34" charset="0"/>
              </a:rPr>
              <a:t>A sample data communication in WSN</a:t>
            </a:r>
          </a:p>
        </p:txBody>
      </p:sp>
      <p:pic>
        <p:nvPicPr>
          <p:cNvPr id="391214" name="Picture 46" descr="#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4797425"/>
            <a:ext cx="257175" cy="7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1215" name="Text Box 47"/>
          <p:cNvSpPr txBox="1">
            <a:spLocks noChangeArrowheads="1"/>
          </p:cNvSpPr>
          <p:nvPr/>
        </p:nvSpPr>
        <p:spPr bwMode="auto">
          <a:xfrm>
            <a:off x="6211888" y="3946525"/>
            <a:ext cx="574675" cy="2746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200" b="1">
                <a:solidFill>
                  <a:srgbClr val="FF0000"/>
                </a:solidFill>
              </a:rPr>
              <a:t>Fire!</a:t>
            </a:r>
          </a:p>
        </p:txBody>
      </p:sp>
      <p:sp>
        <p:nvSpPr>
          <p:cNvPr id="391216" name="Text Box 48"/>
          <p:cNvSpPr txBox="1">
            <a:spLocks noChangeArrowheads="1"/>
          </p:cNvSpPr>
          <p:nvPr/>
        </p:nvSpPr>
        <p:spPr bwMode="auto">
          <a:xfrm>
            <a:off x="6859588" y="4005263"/>
            <a:ext cx="9525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25" tIns="44059" rIns="88125" bIns="44059">
            <a:spAutoFit/>
          </a:bodyPr>
          <a:lstStyle>
            <a:lvl1pPr>
              <a:spcBef>
                <a:spcPct val="20000"/>
              </a:spcBef>
              <a:buFont typeface="Verdana" pitchFamily="34" charset="0"/>
              <a:buChar char="−"/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spcBef>
                <a:spcPct val="20000"/>
              </a:spcBef>
              <a:buFont typeface="Verdana" pitchFamily="34" charset="0"/>
              <a:buChar char="−"/>
              <a:defRPr sz="20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Font typeface="Verdana" pitchFamily="34" charset="0"/>
              <a:buChar char="−"/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−"/>
              <a:defRPr sz="16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808080"/>
                </a:solidFill>
                <a:latin typeface="Arial" pitchFamily="34" charset="0"/>
              </a:rPr>
              <a:t>Some bits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GB" altLang="en-US" sz="1000">
                <a:solidFill>
                  <a:srgbClr val="808080"/>
                </a:solidFill>
                <a:latin typeface="Arial" pitchFamily="34" charset="0"/>
              </a:rPr>
              <a:t>01100011100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MD-MIS </a:t>
            </a:r>
            <a:r>
              <a:rPr lang="en-GB" dirty="0" smtClean="0"/>
              <a:t>637-Fall 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89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86 0.00278 C 0.05208 0.03125 0.07049 0.05995 0.08698 0.075 C 0.10347 0.09005 0.11684 0.09236 0.13281 0.09306 C 0.14879 0.09375 0.17049 0.09051 0.18281 0.07917 C 0.19514 0.06783 0.19219 0.03634 0.20677 0.025 C 0.22136 0.01366 0.25955 0.0132 0.27031 0.01111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391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37 C -0.00034 0.0213 -0.00052 0.04699 0.01528 0.04815 C 0.03125 0.04977 0.06615 0.00671 0.09566 0.00417 C 0.12552 0.00208 0.16511 0.02917 0.19375 0.03426 C 0.22257 0.03981 0.24063 0.03611 0.26789 0.03681 C 0.2948 0.03727 0.33924 0.04259 0.35695 0.03773 C 0.37483 0.0331 0.37014 0.0206 0.37466 0.00764 C 0.37934 -0.00486 0.36945 -0.02847 0.38455 -0.03935 C 0.39983 -0.05023 0.45382 -0.05116 0.46632 -0.05764 " pathEditMode="relative" rAng="0" ptsTypes="aaaaaaaaA">
                                      <p:cBhvr>
                                        <p:cTn id="10" dur="3000" fill="hold"/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8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71 -0.00602 C 0.02535 0.03171 0.029 0.06944 0.04566 0.07315 C 0.06233 0.07685 0.09358 0.01898 0.12171 0.0162 C 0.14983 0.01343 0.17292 0.04907 0.21441 0.05648 C 0.25591 0.06389 0.34375 0.07569 0.37066 0.06065 C 0.39757 0.0456 0.3599 -0.01204 0.37587 -0.0338 C 0.39184 -0.05556 0.45226 -0.06343 0.4665 -0.06991 " pathEditMode="relative" ptsTypes="aaaaaaA">
                                      <p:cBhvr>
                                        <p:cTn id="19" dur="5000" fill="hold"/>
                                        <p:tgtEl>
                                          <p:spTgt spid="391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1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9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215" grpId="0"/>
      <p:bldP spid="3912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CSR">
  <a:themeElements>
    <a:clrScheme name="CCS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CSR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CS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CS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CS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1058</Words>
  <Application>Microsoft Office PowerPoint</Application>
  <PresentationFormat>On-screen Show (4:3)</PresentationFormat>
  <Paragraphs>241</Paragraphs>
  <Slides>27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4" baseType="lpstr">
      <vt:lpstr>ＭＳ Ｐゴシック</vt:lpstr>
      <vt:lpstr>Arial</vt:lpstr>
      <vt:lpstr>Calibri</vt:lpstr>
      <vt:lpstr>Geneva</vt:lpstr>
      <vt:lpstr>Monotype Sorts</vt:lpstr>
      <vt:lpstr>StarBats</vt:lpstr>
      <vt:lpstr>Tahoma</vt:lpstr>
      <vt:lpstr>Times</vt:lpstr>
      <vt:lpstr>Times New Roman</vt:lpstr>
      <vt:lpstr>Verdana</vt:lpstr>
      <vt:lpstr>Wingdings</vt:lpstr>
      <vt:lpstr>Wingdings 3</vt:lpstr>
      <vt:lpstr>Office Theme</vt:lpstr>
      <vt:lpstr>Blends</vt:lpstr>
      <vt:lpstr>CCSR</vt:lpstr>
      <vt:lpstr>Clip</vt:lpstr>
      <vt:lpstr>CS ChemDraw Drawing</vt:lpstr>
      <vt:lpstr>PowerPoint Presentation</vt:lpstr>
      <vt:lpstr>Intro from the Text: </vt:lpstr>
      <vt:lpstr>Traditional Hypothesis Driven Research</vt:lpstr>
      <vt:lpstr>Data Driven Science</vt:lpstr>
      <vt:lpstr>Bioinformatics</vt:lpstr>
      <vt:lpstr>Astro-Informatics: US National Virtual Observatory (NVO)</vt:lpstr>
      <vt:lpstr>Ecological Informatics</vt:lpstr>
      <vt:lpstr>Geo-Informatics/Data</vt:lpstr>
      <vt:lpstr>Temporal-Data: Services in WSN (Wireless Sensor Networks)</vt:lpstr>
      <vt:lpstr>Cheminformatics</vt:lpstr>
      <vt:lpstr>Materials Informatics</vt:lpstr>
      <vt:lpstr>Temporal-Data: Economics &amp; Finance</vt:lpstr>
      <vt:lpstr>World Wide Web</vt:lpstr>
      <vt:lpstr>PowerPoint Presentation</vt:lpstr>
      <vt:lpstr>What is Data Mining &amp; Analytics?</vt:lpstr>
      <vt:lpstr>Why Data Mining &amp; Analytics?</vt:lpstr>
      <vt:lpstr>Why Data Mining &amp; Analytics?</vt:lpstr>
      <vt:lpstr>Data mining: Main Goals</vt:lpstr>
      <vt:lpstr>Data Mining &amp; Analytics: Main Techniques</vt:lpstr>
      <vt:lpstr>Data Mining &amp; Analytics: Main Techniques</vt:lpstr>
      <vt:lpstr>Data Mining &amp; Analytics: Main Techniques</vt:lpstr>
      <vt:lpstr>Knowledge Discovery Process</vt:lpstr>
      <vt:lpstr>Data Mining &amp; Analytics Process</vt:lpstr>
      <vt:lpstr>Data Mining Process</vt:lpstr>
      <vt:lpstr>Components of Data Mining Methods</vt:lpstr>
      <vt:lpstr>New Science of Data</vt:lpstr>
      <vt:lpstr>Data Science Core Areas</vt:lpstr>
    </vt:vector>
  </TitlesOfParts>
  <Company>RPI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@ RPI http://www.cs.rpi.edu/research/groups/datascience/</dc:title>
  <dc:creator>Mohammed Zaki</dc:creator>
  <cp:lastModifiedBy>Microsoft account</cp:lastModifiedBy>
  <cp:revision>37</cp:revision>
  <dcterms:created xsi:type="dcterms:W3CDTF">2010-08-30T03:48:46Z</dcterms:created>
  <dcterms:modified xsi:type="dcterms:W3CDTF">2023-08-21T02:42:34Z</dcterms:modified>
</cp:coreProperties>
</file>