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7" r:id="rId2"/>
    <p:sldId id="257" r:id="rId3"/>
    <p:sldId id="258" r:id="rId4"/>
    <p:sldId id="267" r:id="rId5"/>
    <p:sldId id="256" r:id="rId6"/>
    <p:sldId id="261" r:id="rId7"/>
    <p:sldId id="279" r:id="rId8"/>
    <p:sldId id="259" r:id="rId9"/>
    <p:sldId id="262" r:id="rId10"/>
    <p:sldId id="266" r:id="rId11"/>
    <p:sldId id="280" r:id="rId12"/>
    <p:sldId id="265" r:id="rId13"/>
    <p:sldId id="27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805E3FDC-96AE-402C-819E-D9B72A28A247}" type="datetimeFigureOut">
              <a:rPr lang="zh-CN" altLang="en-US" smtClean="0"/>
              <a:t>2017/11/6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6E0CC3-D9F8-4FEB-A291-4CCD6C561DF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805E3FDC-96AE-402C-819E-D9B72A28A247}" type="datetimeFigureOut">
              <a:rPr lang="zh-CN" altLang="en-US" smtClean="0"/>
              <a:t>2017/11/6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6E0CC3-D9F8-4FEB-A291-4CCD6C561DF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805E3FDC-96AE-402C-819E-D9B72A28A247}" type="datetimeFigureOut">
              <a:rPr lang="zh-CN" altLang="en-US" smtClean="0"/>
              <a:t>2017/11/6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6E0CC3-D9F8-4FEB-A291-4CCD6C561DF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805E3FDC-96AE-402C-819E-D9B72A28A247}" type="datetimeFigureOut">
              <a:rPr lang="zh-CN" altLang="en-US" smtClean="0"/>
              <a:t>2017/11/6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6E0CC3-D9F8-4FEB-A291-4CCD6C561DF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805E3FDC-96AE-402C-819E-D9B72A28A247}" type="datetimeFigureOut">
              <a:rPr lang="zh-CN" altLang="en-US" smtClean="0"/>
              <a:t>2017/11/6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6E0CC3-D9F8-4FEB-A291-4CCD6C561DF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805E3FDC-96AE-402C-819E-D9B72A28A247}" type="datetimeFigureOut">
              <a:rPr lang="zh-CN" altLang="en-US" smtClean="0"/>
              <a:t>2017/11/6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6E0CC3-D9F8-4FEB-A291-4CCD6C561DF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805E3FDC-96AE-402C-819E-D9B72A28A247}" type="datetimeFigureOut">
              <a:rPr lang="zh-CN" altLang="en-US" smtClean="0"/>
              <a:t>2017/11/6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F6E0CC3-D9F8-4FEB-A291-4CCD6C561DF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805E3FDC-96AE-402C-819E-D9B72A28A247}" type="datetimeFigureOut">
              <a:rPr lang="zh-CN" altLang="en-US" smtClean="0"/>
              <a:t>2017/11/6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F6E0CC3-D9F8-4FEB-A291-4CCD6C561DF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5E3FDC-96AE-402C-819E-D9B72A28A247}" type="datetimeFigureOut">
              <a:rPr lang="zh-CN" altLang="en-US" smtClean="0"/>
              <a:t>2017/11/6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F6E0CC3-D9F8-4FEB-A291-4CCD6C561DF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805E3FDC-96AE-402C-819E-D9B72A28A247}" type="datetimeFigureOut">
              <a:rPr lang="zh-CN" altLang="en-US" smtClean="0"/>
              <a:t>2017/11/6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6E0CC3-D9F8-4FEB-A291-4CCD6C561DF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805E3FDC-96AE-402C-819E-D9B72A28A247}" type="datetimeFigureOut">
              <a:rPr lang="zh-CN" altLang="en-US" smtClean="0"/>
              <a:t>2017/11/6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6E0CC3-D9F8-4FEB-A291-4CCD6C561DF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5E3FDC-96AE-402C-819E-D9B72A28A247}" type="datetimeFigureOut">
              <a:rPr lang="zh-CN" altLang="en-US" smtClean="0"/>
              <a:t>2017/11/6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E0CC3-D9F8-4FEB-A291-4CCD6C561DF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575636" y="5322454"/>
            <a:ext cx="1046018" cy="1046018"/>
          </a:xfrm>
          <a:prstGeom prst="rect">
            <a:avLst/>
          </a:prstGeom>
        </p:spPr>
      </p:pic>
      <p:pic>
        <p:nvPicPr>
          <p:cNvPr id="6" name="Picture 5"/>
          <p:cNvPicPr>
            <a:picLocks noChangeAspect="1"/>
          </p:cNvPicPr>
          <p:nvPr/>
        </p:nvPicPr>
        <p:blipFill>
          <a:blip r:embed="rId3"/>
          <a:stretch>
            <a:fillRect/>
          </a:stretch>
        </p:blipFill>
        <p:spPr>
          <a:xfrm>
            <a:off x="1957410" y="2331026"/>
            <a:ext cx="5598825" cy="3147448"/>
          </a:xfrm>
          <a:prstGeom prst="rect">
            <a:avLst/>
          </a:prstGeom>
        </p:spPr>
      </p:pic>
      <p:sp>
        <p:nvSpPr>
          <p:cNvPr id="7" name="TextBox 6"/>
          <p:cNvSpPr txBox="1"/>
          <p:nvPr/>
        </p:nvSpPr>
        <p:spPr>
          <a:xfrm>
            <a:off x="2586181" y="655781"/>
            <a:ext cx="6520873" cy="1077218"/>
          </a:xfrm>
          <a:prstGeom prst="rect">
            <a:avLst/>
          </a:prstGeom>
          <a:noFill/>
        </p:spPr>
        <p:txBody>
          <a:bodyPr wrap="square" rtlCol="0">
            <a:spAutoFit/>
          </a:bodyPr>
          <a:lstStyle/>
          <a:p>
            <a:r>
              <a:rPr lang="en-GB" altLang="zh-CN" sz="3200" dirty="0" smtClean="0">
                <a:solidFill>
                  <a:schemeClr val="bg1"/>
                </a:solidFill>
              </a:rPr>
              <a:t>VDP1 MEETING PRESENTATION </a:t>
            </a:r>
          </a:p>
          <a:p>
            <a:r>
              <a:rPr lang="en-GB" altLang="zh-CN" sz="3200" dirty="0" smtClean="0">
                <a:solidFill>
                  <a:schemeClr val="bg1"/>
                </a:solidFill>
              </a:rPr>
              <a:t>                                    </a:t>
            </a:r>
            <a:r>
              <a:rPr lang="en-GB" altLang="zh-CN" sz="2000" dirty="0" smtClean="0">
                <a:solidFill>
                  <a:schemeClr val="bg1"/>
                </a:solidFill>
              </a:rPr>
              <a:t>BY JINGYU CHEN</a:t>
            </a:r>
            <a:endParaRPr lang="zh-CN" altLang="en-US" sz="2000" dirty="0">
              <a:solidFill>
                <a:schemeClr val="bg1"/>
              </a:solidFill>
            </a:endParaRPr>
          </a:p>
        </p:txBody>
      </p:sp>
      <p:sp>
        <p:nvSpPr>
          <p:cNvPr id="8" name="TextBox 7"/>
          <p:cNvSpPr txBox="1"/>
          <p:nvPr/>
        </p:nvSpPr>
        <p:spPr>
          <a:xfrm>
            <a:off x="10135658" y="6368472"/>
            <a:ext cx="1870555" cy="276999"/>
          </a:xfrm>
          <a:prstGeom prst="rect">
            <a:avLst/>
          </a:prstGeom>
          <a:noFill/>
        </p:spPr>
        <p:txBody>
          <a:bodyPr wrap="square" rtlCol="0">
            <a:spAutoFit/>
          </a:bodyPr>
          <a:lstStyle/>
          <a:p>
            <a:r>
              <a:rPr lang="en-GB" altLang="zh-CN" sz="1200" dirty="0" smtClean="0">
                <a:solidFill>
                  <a:schemeClr val="bg1"/>
                </a:solidFill>
              </a:rPr>
              <a:t>PICTURES SUPPORTTED BY </a:t>
            </a:r>
            <a:endParaRPr lang="zh-CN" altLang="en-US" sz="12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959985" y="335915"/>
            <a:ext cx="2673350" cy="1005205"/>
          </a:xfrm>
        </p:spPr>
        <p:txBody>
          <a:bodyPr>
            <a:normAutofit fontScale="90000"/>
          </a:bodyPr>
          <a:lstStyle/>
          <a:p>
            <a:r>
              <a:rPr lang="en-GB" altLang="zh-CN" dirty="0" smtClean="0"/>
              <a:t>                            </a:t>
            </a:r>
            <a:r>
              <a:rPr lang="en-GB" altLang="zh-CN" dirty="0" smtClean="0">
                <a:solidFill>
                  <a:schemeClr val="bg1"/>
                </a:solidFill>
              </a:rPr>
              <a:t>    </a:t>
            </a:r>
            <a:r>
              <a:rPr lang="en-US" altLang="en-GB" dirty="0" smtClean="0">
                <a:solidFill>
                  <a:schemeClr val="bg1"/>
                </a:solidFill>
              </a:rPr>
              <a:t>A</a:t>
            </a:r>
            <a:r>
              <a:rPr lang="en-GB" altLang="zh-CN" dirty="0" smtClean="0">
                <a:solidFill>
                  <a:schemeClr val="bg1"/>
                </a:solidFill>
              </a:rPr>
              <a:t>lgorithm 	</a:t>
            </a:r>
          </a:p>
        </p:txBody>
      </p:sp>
      <p:sp>
        <p:nvSpPr>
          <p:cNvPr id="167" name=" 167"/>
          <p:cNvSpPr/>
          <p:nvPr/>
        </p:nvSpPr>
        <p:spPr>
          <a:xfrm>
            <a:off x="1500505" y="1419860"/>
            <a:ext cx="3183890" cy="12865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800" b="1">
                <a:solidFill>
                  <a:srgbClr val="FFFFFF"/>
                </a:solidFill>
              </a:rPr>
              <a:t>Based on the ultrasonic and infrared </a:t>
            </a:r>
          </a:p>
        </p:txBody>
      </p:sp>
      <p:sp>
        <p:nvSpPr>
          <p:cNvPr id="5" name=" 167"/>
          <p:cNvSpPr/>
          <p:nvPr/>
        </p:nvSpPr>
        <p:spPr>
          <a:xfrm>
            <a:off x="7633335" y="1419860"/>
            <a:ext cx="3124835" cy="12865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800" b="1">
                <a:solidFill>
                  <a:srgbClr val="FFFFFF"/>
                </a:solidFill>
              </a:rPr>
              <a:t>Based on the Camera</a:t>
            </a:r>
          </a:p>
        </p:txBody>
      </p:sp>
      <p:sp>
        <p:nvSpPr>
          <p:cNvPr id="6" name="文本框 5"/>
          <p:cNvSpPr txBox="1"/>
          <p:nvPr/>
        </p:nvSpPr>
        <p:spPr>
          <a:xfrm>
            <a:off x="919306" y="3217545"/>
            <a:ext cx="4502439" cy="1569660"/>
          </a:xfrm>
          <a:prstGeom prst="rect">
            <a:avLst/>
          </a:prstGeom>
          <a:noFill/>
        </p:spPr>
        <p:txBody>
          <a:bodyPr wrap="square" rtlCol="0">
            <a:spAutoFit/>
          </a:bodyPr>
          <a:lstStyle/>
          <a:p>
            <a:r>
              <a:rPr lang="en-US" altLang="zh-CN" sz="2400" dirty="0">
                <a:solidFill>
                  <a:schemeClr val="bg1"/>
                </a:solidFill>
              </a:rPr>
              <a:t>We can use infrared sensors to follow the line and ultrasonic sensors for the </a:t>
            </a:r>
            <a:r>
              <a:rPr lang="en-US" altLang="zh-CN" sz="2400" dirty="0" smtClean="0">
                <a:solidFill>
                  <a:schemeClr val="bg1"/>
                </a:solidFill>
              </a:rPr>
              <a:t>obstacle avoidance.</a:t>
            </a:r>
          </a:p>
          <a:p>
            <a:r>
              <a:rPr lang="en-US" altLang="zh-CN" sz="2400" dirty="0" smtClean="0">
                <a:solidFill>
                  <a:schemeClr val="bg1"/>
                </a:solidFill>
              </a:rPr>
              <a:t>Using PID control or Fuzzy control.</a:t>
            </a:r>
            <a:r>
              <a:rPr lang="en-US" altLang="zh-CN" sz="2400" dirty="0" smtClean="0">
                <a:solidFill>
                  <a:schemeClr val="bg1"/>
                </a:solidFill>
              </a:rPr>
              <a:t> </a:t>
            </a:r>
            <a:endParaRPr lang="en-US" altLang="zh-CN" sz="2400" dirty="0">
              <a:solidFill>
                <a:schemeClr val="bg1"/>
              </a:solidFill>
            </a:endParaRPr>
          </a:p>
        </p:txBody>
      </p:sp>
      <p:sp>
        <p:nvSpPr>
          <p:cNvPr id="8" name="文本框 7"/>
          <p:cNvSpPr txBox="1"/>
          <p:nvPr/>
        </p:nvSpPr>
        <p:spPr>
          <a:xfrm>
            <a:off x="6963410" y="3082925"/>
            <a:ext cx="4625340" cy="3784600"/>
          </a:xfrm>
          <a:prstGeom prst="rect">
            <a:avLst/>
          </a:prstGeom>
          <a:noFill/>
        </p:spPr>
        <p:txBody>
          <a:bodyPr wrap="square" rtlCol="0">
            <a:spAutoFit/>
          </a:bodyPr>
          <a:lstStyle/>
          <a:p>
            <a:r>
              <a:rPr lang="en-US" altLang="zh-CN" sz="2400">
                <a:solidFill>
                  <a:schemeClr val="bg1"/>
                </a:solidFill>
              </a:rPr>
              <a:t>Neural Networks: CNN(Convolution Neural Network) or BP(Back-Propagation networks)</a:t>
            </a:r>
          </a:p>
          <a:p>
            <a:r>
              <a:rPr lang="en-US" altLang="zh-CN" sz="2400">
                <a:solidFill>
                  <a:schemeClr val="bg1"/>
                </a:solidFill>
              </a:rPr>
              <a:t>Opencv library will be called when trainning the data. </a:t>
            </a:r>
          </a:p>
          <a:p>
            <a:endParaRPr lang="en-US" altLang="zh-CN" sz="2400">
              <a:solidFill>
                <a:schemeClr val="bg1"/>
              </a:solidFill>
            </a:endParaRPr>
          </a:p>
          <a:p>
            <a:endParaRPr lang="en-US" altLang="zh-CN" sz="2400">
              <a:solidFill>
                <a:schemeClr val="bg1"/>
              </a:solidFill>
            </a:endParaRPr>
          </a:p>
          <a:p>
            <a:endParaRPr lang="en-US" altLang="zh-CN">
              <a:solidFill>
                <a:schemeClr val="bg1"/>
              </a:solidFill>
            </a:endParaRPr>
          </a:p>
          <a:p>
            <a:endParaRPr lang="en-US" altLang="zh-CN">
              <a:solidFill>
                <a:schemeClr val="bg1"/>
              </a:solidFill>
            </a:endParaRPr>
          </a:p>
          <a:p>
            <a:endParaRPr lang="en-US" altLang="zh-CN">
              <a:solidFill>
                <a:schemeClr val="bg1"/>
              </a:solidFill>
            </a:endParaRPr>
          </a:p>
          <a:p>
            <a:r>
              <a:rPr lang="en-US" altLang="zh-CN"/>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33235" y="972230"/>
            <a:ext cx="3814329" cy="2146629"/>
          </a:xfrm>
          <a:prstGeom prst="rect">
            <a:avLst/>
          </a:prstGeom>
        </p:spPr>
      </p:pic>
      <p:pic>
        <p:nvPicPr>
          <p:cNvPr id="6" name="Picture 5"/>
          <p:cNvPicPr>
            <a:picLocks noChangeAspect="1"/>
          </p:cNvPicPr>
          <p:nvPr/>
        </p:nvPicPr>
        <p:blipFill>
          <a:blip r:embed="rId3"/>
          <a:stretch>
            <a:fillRect/>
          </a:stretch>
        </p:blipFill>
        <p:spPr>
          <a:xfrm>
            <a:off x="6354619" y="972230"/>
            <a:ext cx="4664363" cy="2146629"/>
          </a:xfrm>
          <a:prstGeom prst="rect">
            <a:avLst/>
          </a:prstGeom>
        </p:spPr>
      </p:pic>
      <p:sp>
        <p:nvSpPr>
          <p:cNvPr id="8" name="TextBox 7"/>
          <p:cNvSpPr txBox="1"/>
          <p:nvPr/>
        </p:nvSpPr>
        <p:spPr>
          <a:xfrm>
            <a:off x="1773381" y="3731492"/>
            <a:ext cx="8497455" cy="1938992"/>
          </a:xfrm>
          <a:prstGeom prst="rect">
            <a:avLst/>
          </a:prstGeom>
          <a:noFill/>
        </p:spPr>
        <p:txBody>
          <a:bodyPr wrap="square" rtlCol="0">
            <a:spAutoFit/>
          </a:bodyPr>
          <a:lstStyle/>
          <a:p>
            <a:r>
              <a:rPr lang="en-GB" altLang="zh-CN" sz="2000" dirty="0" smtClean="0">
                <a:solidFill>
                  <a:schemeClr val="bg1"/>
                </a:solidFill>
              </a:rPr>
              <a:t>What we need to do is :</a:t>
            </a:r>
          </a:p>
          <a:p>
            <a:pPr marL="342900" indent="-342900">
              <a:buAutoNum type="arabicPeriod"/>
            </a:pPr>
            <a:r>
              <a:rPr lang="en-GB" altLang="zh-CN" sz="2000" dirty="0" smtClean="0">
                <a:solidFill>
                  <a:schemeClr val="bg1"/>
                </a:solidFill>
              </a:rPr>
              <a:t>Use keyboard to control the vehicle(for testing ).</a:t>
            </a:r>
          </a:p>
          <a:p>
            <a:pPr marL="342900" indent="-342900">
              <a:buAutoNum type="arabicPeriod"/>
            </a:pPr>
            <a:r>
              <a:rPr lang="en-GB" altLang="zh-CN" sz="2000" dirty="0" smtClean="0">
                <a:solidFill>
                  <a:schemeClr val="bg1"/>
                </a:solidFill>
              </a:rPr>
              <a:t>Collect pictures taking from a camera and return the picture matrix.</a:t>
            </a:r>
          </a:p>
          <a:p>
            <a:pPr marL="342900" indent="-342900">
              <a:buAutoNum type="arabicPeriod"/>
            </a:pPr>
            <a:r>
              <a:rPr lang="en-GB" altLang="zh-CN" sz="2000" dirty="0" smtClean="0">
                <a:solidFill>
                  <a:schemeClr val="bg1"/>
                </a:solidFill>
              </a:rPr>
              <a:t>Using keyboard again to control the vehicle for collecting the training data.</a:t>
            </a:r>
          </a:p>
          <a:p>
            <a:pPr marL="342900" indent="-342900">
              <a:buAutoNum type="arabicPeriod"/>
            </a:pPr>
            <a:r>
              <a:rPr lang="en-GB" altLang="zh-CN" sz="2000" dirty="0" smtClean="0">
                <a:solidFill>
                  <a:schemeClr val="bg1"/>
                </a:solidFill>
              </a:rPr>
              <a:t>Neural network training. </a:t>
            </a:r>
          </a:p>
          <a:p>
            <a:pPr marL="342900" indent="-342900">
              <a:buAutoNum type="arabicPeriod"/>
            </a:pPr>
            <a:r>
              <a:rPr lang="en-GB" altLang="zh-CN" sz="2000" dirty="0" smtClean="0">
                <a:solidFill>
                  <a:schemeClr val="bg1"/>
                </a:solidFill>
              </a:rPr>
              <a:t>Testing the algorithm.</a:t>
            </a:r>
            <a:endParaRPr lang="zh-CN" altLang="en-US" sz="2000" dirty="0">
              <a:solidFill>
                <a:schemeClr val="bg1"/>
              </a:solidFill>
            </a:endParaRPr>
          </a:p>
        </p:txBody>
      </p:sp>
    </p:spTree>
    <p:extLst>
      <p:ext uri="{BB962C8B-B14F-4D97-AF65-F5344CB8AC3E}">
        <p14:creationId xmlns:p14="http://schemas.microsoft.com/office/powerpoint/2010/main" val="2661328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1785620" y="911860"/>
            <a:ext cx="2675255" cy="1753235"/>
          </a:xfrm>
          <a:prstGeom prst="rect">
            <a:avLst/>
          </a:prstGeom>
          <a:noFill/>
        </p:spPr>
        <p:txBody>
          <a:bodyPr wrap="square" rtlCol="0">
            <a:spAutoFit/>
          </a:bodyPr>
          <a:lstStyle/>
          <a:p>
            <a:r>
              <a:rPr lang="en-US" altLang="zh-CN" sz="3600">
                <a:solidFill>
                  <a:schemeClr val="bg1"/>
                </a:solidFill>
              </a:rPr>
              <a:t>ROBOT OPERATING SYSTEM(ROS)</a:t>
            </a:r>
          </a:p>
        </p:txBody>
      </p:sp>
      <p:pic>
        <p:nvPicPr>
          <p:cNvPr id="5" name="图片 4"/>
          <p:cNvPicPr>
            <a:picLocks noChangeAspect="1"/>
          </p:cNvPicPr>
          <p:nvPr/>
        </p:nvPicPr>
        <p:blipFill>
          <a:blip r:embed="rId2"/>
          <a:stretch>
            <a:fillRect/>
          </a:stretch>
        </p:blipFill>
        <p:spPr>
          <a:xfrm>
            <a:off x="5924550" y="615950"/>
            <a:ext cx="5387975" cy="3299460"/>
          </a:xfrm>
          <a:prstGeom prst="rect">
            <a:avLst/>
          </a:prstGeom>
        </p:spPr>
      </p:pic>
      <p:sp>
        <p:nvSpPr>
          <p:cNvPr id="6" name="文本框 5"/>
          <p:cNvSpPr txBox="1"/>
          <p:nvPr/>
        </p:nvSpPr>
        <p:spPr>
          <a:xfrm>
            <a:off x="1403350" y="3117215"/>
            <a:ext cx="3910330" cy="2245360"/>
          </a:xfrm>
          <a:prstGeom prst="rect">
            <a:avLst/>
          </a:prstGeom>
          <a:noFill/>
        </p:spPr>
        <p:txBody>
          <a:bodyPr wrap="square" rtlCol="0">
            <a:spAutoFit/>
          </a:bodyPr>
          <a:lstStyle/>
          <a:p>
            <a:r>
              <a:rPr lang="en-US" altLang="zh-CN" sz="2000">
                <a:solidFill>
                  <a:schemeClr val="bg1"/>
                </a:solidFill>
              </a:rPr>
              <a:t>ROS is a flexible framework for writing robot software. It is a collection of tools, libraries, and conventions that aim to simplify the task of creating complex and robust robot behavior across a wide variety of robotic platforms.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85825"/>
            <a:ext cx="10515600" cy="4351338"/>
          </a:xfrm>
        </p:spPr>
        <p:txBody>
          <a:bodyPr/>
          <a:lstStyle/>
          <a:p>
            <a:pPr marL="0" indent="0">
              <a:buNone/>
            </a:pPr>
            <a:r>
              <a:rPr lang="en-US" altLang="zh-CN" sz="3200" dirty="0">
                <a:solidFill>
                  <a:schemeClr val="bg1"/>
                </a:solidFill>
              </a:rPr>
              <a:t>Our question about ROS :</a:t>
            </a:r>
          </a:p>
          <a:p>
            <a:r>
              <a:rPr lang="en-US" altLang="zh-CN" sz="3200" dirty="0">
                <a:solidFill>
                  <a:schemeClr val="bg1"/>
                </a:solidFill>
              </a:rPr>
              <a:t>Is it completely compatible for </a:t>
            </a:r>
            <a:r>
              <a:rPr lang="en-US" altLang="zh-CN" sz="3200" dirty="0" err="1">
                <a:solidFill>
                  <a:schemeClr val="bg1"/>
                </a:solidFill>
              </a:rPr>
              <a:t>Rpi</a:t>
            </a:r>
            <a:r>
              <a:rPr lang="en-US" altLang="zh-CN" sz="3200" dirty="0">
                <a:solidFill>
                  <a:schemeClr val="bg1"/>
                </a:solidFill>
              </a:rPr>
              <a:t>?</a:t>
            </a:r>
          </a:p>
          <a:p>
            <a:r>
              <a:rPr lang="en-US" altLang="zh-CN" sz="3200" dirty="0">
                <a:solidFill>
                  <a:schemeClr val="bg1"/>
                </a:solidFill>
              </a:rPr>
              <a:t>Is it really valuable for us to use it on </a:t>
            </a:r>
            <a:r>
              <a:rPr lang="en-US" altLang="zh-CN" sz="3200" dirty="0" err="1">
                <a:solidFill>
                  <a:schemeClr val="bg1"/>
                </a:solidFill>
              </a:rPr>
              <a:t>Rpi</a:t>
            </a:r>
            <a:r>
              <a:rPr lang="en-US" altLang="zh-CN" sz="3200" dirty="0">
                <a:solidFill>
                  <a:schemeClr val="bg1"/>
                </a:solidFill>
              </a:rPr>
              <a:t>?</a:t>
            </a:r>
          </a:p>
          <a:p>
            <a:r>
              <a:rPr lang="en-US" altLang="zh-CN" sz="3200" dirty="0">
                <a:solidFill>
                  <a:schemeClr val="bg1"/>
                </a:solidFill>
              </a:rPr>
              <a:t>Is there any requirements for sensors operating on ROS?</a:t>
            </a:r>
          </a:p>
          <a:p>
            <a:r>
              <a:rPr lang="en-US" altLang="zh-CN" sz="3200" dirty="0">
                <a:solidFill>
                  <a:schemeClr val="bg1"/>
                </a:solidFill>
              </a:rPr>
              <a:t>Is there any cheap </a:t>
            </a:r>
            <a:r>
              <a:rPr lang="en-US" altLang="zh-CN" sz="3200" dirty="0" err="1">
                <a:solidFill>
                  <a:schemeClr val="bg1"/>
                </a:solidFill>
              </a:rPr>
              <a:t>hardwares</a:t>
            </a:r>
            <a:r>
              <a:rPr lang="en-US" altLang="zh-CN" sz="3200" dirty="0">
                <a:solidFill>
                  <a:schemeClr val="bg1"/>
                </a:solidFill>
              </a:rPr>
              <a:t> (meet our budget) supporting ROS we can use on </a:t>
            </a:r>
            <a:r>
              <a:rPr lang="en-US" altLang="zh-CN" sz="3200" dirty="0" err="1">
                <a:solidFill>
                  <a:schemeClr val="bg1"/>
                </a:solidFill>
              </a:rPr>
              <a:t>Rpi</a:t>
            </a:r>
            <a:r>
              <a:rPr lang="en-US" altLang="zh-CN" sz="3200" dirty="0">
                <a:solidFill>
                  <a:schemeClr val="bg1"/>
                </a:solidFill>
              </a:rPr>
              <a:t> to achieve some functions of </a:t>
            </a:r>
            <a:r>
              <a:rPr lang="en-US" altLang="zh-CN" sz="3200" dirty="0" smtClean="0">
                <a:solidFill>
                  <a:schemeClr val="bg1"/>
                </a:solidFill>
              </a:rPr>
              <a:t>the Autonomous </a:t>
            </a:r>
            <a:r>
              <a:rPr lang="en-US" altLang="zh-CN" sz="3200" dirty="0">
                <a:solidFill>
                  <a:schemeClr val="bg1"/>
                </a:solidFill>
              </a:rPr>
              <a:t>Car?</a:t>
            </a:r>
          </a:p>
          <a:p>
            <a:endParaRPr lang="en-US" altLang="zh-CN" dirty="0"/>
          </a:p>
          <a:p>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Oval 4"/>
          <p:cNvSpPr/>
          <p:nvPr/>
        </p:nvSpPr>
        <p:spPr>
          <a:xfrm>
            <a:off x="5168726" y="635404"/>
            <a:ext cx="1681018" cy="1579418"/>
          </a:xfrm>
          <a:prstGeom prst="ellipse">
            <a:avLst/>
          </a:prstGeom>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TextBox 5"/>
          <p:cNvSpPr txBox="1"/>
          <p:nvPr/>
        </p:nvSpPr>
        <p:spPr>
          <a:xfrm>
            <a:off x="5366385" y="1102582"/>
            <a:ext cx="1285586" cy="646331"/>
          </a:xfrm>
          <a:prstGeom prst="rect">
            <a:avLst/>
          </a:prstGeom>
          <a:noFill/>
        </p:spPr>
        <p:txBody>
          <a:bodyPr wrap="square" rtlCol="0">
            <a:spAutoFit/>
          </a:bodyPr>
          <a:lstStyle/>
          <a:p>
            <a:pPr algn="ctr"/>
            <a:r>
              <a:rPr lang="en-GB" altLang="zh-CN" dirty="0" smtClean="0">
                <a:solidFill>
                  <a:schemeClr val="bg1"/>
                </a:solidFill>
              </a:rPr>
              <a:t>Ability of our Vehicle</a:t>
            </a:r>
            <a:endParaRPr lang="zh-CN" altLang="en-US" dirty="0">
              <a:solidFill>
                <a:schemeClr val="bg1"/>
              </a:solidFill>
            </a:endParaRPr>
          </a:p>
        </p:txBody>
      </p:sp>
      <p:sp>
        <p:nvSpPr>
          <p:cNvPr id="7" name="TextBox 6"/>
          <p:cNvSpPr txBox="1"/>
          <p:nvPr/>
        </p:nvSpPr>
        <p:spPr>
          <a:xfrm>
            <a:off x="886691" y="942109"/>
            <a:ext cx="2669309" cy="369332"/>
          </a:xfrm>
          <a:prstGeom prst="rect">
            <a:avLst/>
          </a:prstGeom>
          <a:noFill/>
        </p:spPr>
        <p:txBody>
          <a:bodyPr wrap="square" rtlCol="0">
            <a:spAutoFit/>
          </a:bodyPr>
          <a:lstStyle/>
          <a:p>
            <a:endParaRPr lang="zh-CN" altLang="en-US" dirty="0"/>
          </a:p>
        </p:txBody>
      </p:sp>
      <p:pic>
        <p:nvPicPr>
          <p:cNvPr id="8" name="Picture 7"/>
          <p:cNvPicPr>
            <a:picLocks noChangeAspect="1"/>
          </p:cNvPicPr>
          <p:nvPr/>
        </p:nvPicPr>
        <p:blipFill>
          <a:blip r:embed="rId2"/>
          <a:stretch>
            <a:fillRect/>
          </a:stretch>
        </p:blipFill>
        <p:spPr>
          <a:xfrm>
            <a:off x="786980" y="286327"/>
            <a:ext cx="3581446" cy="2050472"/>
          </a:xfrm>
          <a:prstGeom prst="rect">
            <a:avLst/>
          </a:prstGeom>
        </p:spPr>
      </p:pic>
      <p:sp>
        <p:nvSpPr>
          <p:cNvPr id="9" name="Rectangle 8"/>
          <p:cNvSpPr/>
          <p:nvPr/>
        </p:nvSpPr>
        <p:spPr>
          <a:xfrm>
            <a:off x="801541" y="2336799"/>
            <a:ext cx="3547341" cy="387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9"/>
          <p:cNvPicPr>
            <a:picLocks noChangeAspect="1"/>
          </p:cNvPicPr>
          <p:nvPr/>
        </p:nvPicPr>
        <p:blipFill>
          <a:blip r:embed="rId3"/>
          <a:stretch>
            <a:fillRect/>
          </a:stretch>
        </p:blipFill>
        <p:spPr>
          <a:xfrm>
            <a:off x="7660409" y="290303"/>
            <a:ext cx="3586510" cy="2036919"/>
          </a:xfrm>
          <a:prstGeom prst="rect">
            <a:avLst/>
          </a:prstGeom>
        </p:spPr>
      </p:pic>
      <p:sp>
        <p:nvSpPr>
          <p:cNvPr id="11" name="Rectangle 10"/>
          <p:cNvSpPr/>
          <p:nvPr/>
        </p:nvSpPr>
        <p:spPr>
          <a:xfrm>
            <a:off x="7660409" y="2345798"/>
            <a:ext cx="3586510" cy="387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440870" y="2327223"/>
            <a:ext cx="2466109" cy="646331"/>
          </a:xfrm>
          <a:prstGeom prst="rect">
            <a:avLst/>
          </a:prstGeom>
          <a:noFill/>
        </p:spPr>
        <p:txBody>
          <a:bodyPr wrap="square" rtlCol="0">
            <a:spAutoFit/>
          </a:bodyPr>
          <a:lstStyle/>
          <a:p>
            <a:r>
              <a:rPr lang="en-GB" altLang="zh-CN" dirty="0" smtClean="0"/>
              <a:t>    </a:t>
            </a:r>
            <a:r>
              <a:rPr lang="en-GB" altLang="zh-CN" dirty="0" smtClean="0">
                <a:solidFill>
                  <a:schemeClr val="bg1"/>
                </a:solidFill>
              </a:rPr>
              <a:t>Obstacle Avoidance </a:t>
            </a:r>
            <a:r>
              <a:rPr lang="en-GB" altLang="zh-CN" dirty="0" smtClean="0"/>
              <a:t>	</a:t>
            </a:r>
            <a:endParaRPr lang="zh-CN" altLang="en-US" dirty="0"/>
          </a:p>
        </p:txBody>
      </p:sp>
      <p:sp>
        <p:nvSpPr>
          <p:cNvPr id="13" name="TextBox 12"/>
          <p:cNvSpPr txBox="1"/>
          <p:nvPr/>
        </p:nvSpPr>
        <p:spPr>
          <a:xfrm>
            <a:off x="8051801" y="2345798"/>
            <a:ext cx="2641600" cy="369332"/>
          </a:xfrm>
          <a:prstGeom prst="rect">
            <a:avLst/>
          </a:prstGeom>
          <a:noFill/>
        </p:spPr>
        <p:txBody>
          <a:bodyPr wrap="square" rtlCol="0">
            <a:spAutoFit/>
          </a:bodyPr>
          <a:lstStyle/>
          <a:p>
            <a:r>
              <a:rPr lang="en-GB" altLang="zh-CN" dirty="0" smtClean="0"/>
              <a:t>         </a:t>
            </a:r>
            <a:r>
              <a:rPr lang="en-GB" altLang="zh-CN" dirty="0" smtClean="0">
                <a:solidFill>
                  <a:schemeClr val="bg1"/>
                </a:solidFill>
              </a:rPr>
              <a:t>Map Visualization  </a:t>
            </a:r>
            <a:endParaRPr lang="zh-CN" altLang="en-US" dirty="0">
              <a:solidFill>
                <a:schemeClr val="bg1"/>
              </a:solidFill>
            </a:endParaRPr>
          </a:p>
        </p:txBody>
      </p:sp>
      <p:cxnSp>
        <p:nvCxnSpPr>
          <p:cNvPr id="15" name="Straight Connector 14"/>
          <p:cNvCxnSpPr/>
          <p:nvPr/>
        </p:nvCxnSpPr>
        <p:spPr>
          <a:xfrm>
            <a:off x="2673925" y="2613891"/>
            <a:ext cx="0" cy="683491"/>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177470" y="3221182"/>
            <a:ext cx="992910" cy="415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dirty="0" smtClean="0"/>
              <a:t>S</a:t>
            </a:r>
            <a:r>
              <a:rPr lang="en-GB" altLang="zh-CN" dirty="0" smtClean="0"/>
              <a:t>ensors</a:t>
            </a:r>
            <a:endParaRPr lang="zh-CN" altLang="en-US" dirty="0"/>
          </a:p>
        </p:txBody>
      </p:sp>
      <p:cxnSp>
        <p:nvCxnSpPr>
          <p:cNvPr id="19" name="Straight Connector 18"/>
          <p:cNvCxnSpPr>
            <a:endCxn id="20" idx="0"/>
          </p:cNvCxnSpPr>
          <p:nvPr/>
        </p:nvCxnSpPr>
        <p:spPr>
          <a:xfrm>
            <a:off x="10130155" y="2512695"/>
            <a:ext cx="0" cy="70866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9314539" y="3221342"/>
            <a:ext cx="1630220" cy="642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dirty="0" smtClean="0"/>
              <a:t>GPS module </a:t>
            </a:r>
            <a:endParaRPr lang="zh-CN" altLang="en-US" dirty="0"/>
          </a:p>
        </p:txBody>
      </p:sp>
      <p:pic>
        <p:nvPicPr>
          <p:cNvPr id="21" name="Picture 20"/>
          <p:cNvPicPr>
            <a:picLocks noChangeAspect="1"/>
          </p:cNvPicPr>
          <p:nvPr/>
        </p:nvPicPr>
        <p:blipFill>
          <a:blip r:embed="rId4"/>
          <a:stretch>
            <a:fillRect/>
          </a:stretch>
        </p:blipFill>
        <p:spPr>
          <a:xfrm>
            <a:off x="9226297" y="3965286"/>
            <a:ext cx="1807973" cy="1220196"/>
          </a:xfrm>
          <a:prstGeom prst="rect">
            <a:avLst/>
          </a:prstGeom>
        </p:spPr>
      </p:pic>
      <p:sp>
        <p:nvSpPr>
          <p:cNvPr id="22" name="Rectangle 21"/>
          <p:cNvSpPr/>
          <p:nvPr/>
        </p:nvSpPr>
        <p:spPr>
          <a:xfrm>
            <a:off x="340360" y="3713480"/>
            <a:ext cx="1191895" cy="471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dirty="0" smtClean="0"/>
              <a:t>Ultrasonic  </a:t>
            </a:r>
            <a:endParaRPr lang="zh-CN" altLang="en-US" dirty="0"/>
          </a:p>
        </p:txBody>
      </p:sp>
      <p:sp>
        <p:nvSpPr>
          <p:cNvPr id="23" name="Rectangle 22"/>
          <p:cNvSpPr/>
          <p:nvPr/>
        </p:nvSpPr>
        <p:spPr>
          <a:xfrm>
            <a:off x="1731010" y="3858895"/>
            <a:ext cx="942975" cy="429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dirty="0" smtClean="0"/>
              <a:t>Infrared  </a:t>
            </a:r>
            <a:endParaRPr lang="zh-CN" altLang="en-US" dirty="0"/>
          </a:p>
        </p:txBody>
      </p:sp>
      <p:pic>
        <p:nvPicPr>
          <p:cNvPr id="24" name="Picture 23"/>
          <p:cNvPicPr>
            <a:picLocks noChangeAspect="1"/>
          </p:cNvPicPr>
          <p:nvPr/>
        </p:nvPicPr>
        <p:blipFill>
          <a:blip r:embed="rId5"/>
          <a:stretch>
            <a:fillRect/>
          </a:stretch>
        </p:blipFill>
        <p:spPr>
          <a:xfrm>
            <a:off x="324485" y="4288790"/>
            <a:ext cx="1207770" cy="823595"/>
          </a:xfrm>
          <a:prstGeom prst="rect">
            <a:avLst/>
          </a:prstGeom>
        </p:spPr>
      </p:pic>
      <p:pic>
        <p:nvPicPr>
          <p:cNvPr id="25" name="Picture 24"/>
          <p:cNvPicPr>
            <a:picLocks noChangeAspect="1"/>
          </p:cNvPicPr>
          <p:nvPr/>
        </p:nvPicPr>
        <p:blipFill>
          <a:blip r:embed="rId6"/>
          <a:stretch>
            <a:fillRect/>
          </a:stretch>
        </p:blipFill>
        <p:spPr>
          <a:xfrm>
            <a:off x="1624965" y="4436745"/>
            <a:ext cx="1192530" cy="1179195"/>
          </a:xfrm>
          <a:prstGeom prst="rect">
            <a:avLst/>
          </a:prstGeom>
        </p:spPr>
      </p:pic>
      <p:pic>
        <p:nvPicPr>
          <p:cNvPr id="26" name="Picture 25"/>
          <p:cNvPicPr>
            <a:picLocks noChangeAspect="1"/>
          </p:cNvPicPr>
          <p:nvPr/>
        </p:nvPicPr>
        <p:blipFill>
          <a:blip r:embed="rId7"/>
          <a:stretch>
            <a:fillRect/>
          </a:stretch>
        </p:blipFill>
        <p:spPr>
          <a:xfrm>
            <a:off x="4985945" y="3108960"/>
            <a:ext cx="2047010" cy="1055949"/>
          </a:xfrm>
          <a:prstGeom prst="rect">
            <a:avLst/>
          </a:prstGeom>
        </p:spPr>
      </p:pic>
      <p:sp>
        <p:nvSpPr>
          <p:cNvPr id="27" name="Rectangle 26"/>
          <p:cNvSpPr/>
          <p:nvPr/>
        </p:nvSpPr>
        <p:spPr>
          <a:xfrm>
            <a:off x="4912011" y="2456351"/>
            <a:ext cx="2194879" cy="51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dirty="0" smtClean="0"/>
              <a:t>Micro control unit </a:t>
            </a:r>
            <a:endParaRPr lang="zh-CN" altLang="en-US" dirty="0"/>
          </a:p>
        </p:txBody>
      </p:sp>
      <p:sp>
        <p:nvSpPr>
          <p:cNvPr id="2" name="Rectangle 22"/>
          <p:cNvSpPr/>
          <p:nvPr/>
        </p:nvSpPr>
        <p:spPr>
          <a:xfrm>
            <a:off x="3062143" y="3965286"/>
            <a:ext cx="1237673" cy="471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GB" dirty="0" smtClean="0"/>
              <a:t>Camera </a:t>
            </a:r>
            <a:r>
              <a:rPr lang="en-GB" altLang="zh-CN" dirty="0" smtClean="0"/>
              <a:t>  </a:t>
            </a:r>
            <a:endParaRPr lang="zh-CN" altLang="en-US" dirty="0"/>
          </a:p>
        </p:txBody>
      </p:sp>
      <p:sp>
        <p:nvSpPr>
          <p:cNvPr id="3" name="Rectangle 22"/>
          <p:cNvSpPr/>
          <p:nvPr/>
        </p:nvSpPr>
        <p:spPr>
          <a:xfrm>
            <a:off x="2993390" y="4790440"/>
            <a:ext cx="1374775" cy="471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line sensors</a:t>
            </a:r>
          </a:p>
        </p:txBody>
      </p:sp>
      <p:pic>
        <p:nvPicPr>
          <p:cNvPr id="4" name="图片 3"/>
          <p:cNvPicPr>
            <a:picLocks noChangeAspect="1"/>
          </p:cNvPicPr>
          <p:nvPr/>
        </p:nvPicPr>
        <p:blipFill>
          <a:blip r:embed="rId8"/>
          <a:stretch>
            <a:fillRect/>
          </a:stretch>
        </p:blipFill>
        <p:spPr>
          <a:xfrm>
            <a:off x="4739639" y="4351958"/>
            <a:ext cx="3489960" cy="1760220"/>
          </a:xfrm>
          <a:prstGeom prst="rect">
            <a:avLst/>
          </a:prstGeom>
        </p:spPr>
      </p:pic>
      <p:sp>
        <p:nvSpPr>
          <p:cNvPr id="14" name="Rectangle 8"/>
          <p:cNvSpPr/>
          <p:nvPr/>
        </p:nvSpPr>
        <p:spPr>
          <a:xfrm>
            <a:off x="4739639" y="6105234"/>
            <a:ext cx="3489960" cy="387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a:t>
            </a:r>
            <a:r>
              <a:rPr lang="en-US" altLang="zh-CN" dirty="0" smtClean="0"/>
              <a:t>ine </a:t>
            </a:r>
            <a:r>
              <a:rPr lang="en-US" altLang="zh-CN" dirty="0"/>
              <a:t>following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00300" y="364490"/>
            <a:ext cx="6696710" cy="876935"/>
          </a:xfrm>
        </p:spPr>
        <p:txBody>
          <a:bodyPr>
            <a:normAutofit/>
          </a:bodyPr>
          <a:lstStyle/>
          <a:p>
            <a:r>
              <a:rPr lang="en-US" altLang="en-GB" dirty="0" smtClean="0">
                <a:solidFill>
                  <a:schemeClr val="bg1"/>
                </a:solidFill>
              </a:rPr>
              <a:t>                </a:t>
            </a:r>
            <a:r>
              <a:rPr lang="en-US" altLang="en-GB" dirty="0">
                <a:solidFill>
                  <a:schemeClr val="bg1"/>
                </a:solidFill>
              </a:rPr>
              <a:t>S</a:t>
            </a:r>
            <a:r>
              <a:rPr lang="en-US" altLang="en-GB" dirty="0" smtClean="0">
                <a:solidFill>
                  <a:schemeClr val="bg1"/>
                </a:solidFill>
              </a:rPr>
              <a:t>ystem </a:t>
            </a:r>
            <a:r>
              <a:rPr lang="en-US" altLang="en-GB" dirty="0" smtClean="0">
                <a:solidFill>
                  <a:schemeClr val="bg1"/>
                </a:solidFill>
              </a:rPr>
              <a:t>structure </a:t>
            </a:r>
            <a:r>
              <a:rPr lang="en-GB" altLang="zh-CN" dirty="0" smtClean="0"/>
              <a:t> </a:t>
            </a:r>
            <a:endParaRPr lang="zh-CN" altLang="en-US" dirty="0"/>
          </a:p>
        </p:txBody>
      </p:sp>
      <p:sp>
        <p:nvSpPr>
          <p:cNvPr id="167" name=" 167"/>
          <p:cNvSpPr/>
          <p:nvPr/>
        </p:nvSpPr>
        <p:spPr>
          <a:xfrm>
            <a:off x="8621395" y="3343275"/>
            <a:ext cx="1818005" cy="8674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400">
                <a:solidFill>
                  <a:srgbClr val="FFFFFF"/>
                </a:solidFill>
              </a:rPr>
              <a:t>servo drive</a:t>
            </a:r>
          </a:p>
        </p:txBody>
      </p:sp>
      <p:sp>
        <p:nvSpPr>
          <p:cNvPr id="5" name=" 167"/>
          <p:cNvSpPr/>
          <p:nvPr/>
        </p:nvSpPr>
        <p:spPr>
          <a:xfrm>
            <a:off x="2072005" y="1701800"/>
            <a:ext cx="1818005" cy="8674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800">
                <a:solidFill>
                  <a:srgbClr val="FFFFFF"/>
                </a:solidFill>
              </a:rPr>
              <a:t>sensors</a:t>
            </a:r>
            <a:r>
              <a:rPr lang="en-US" altLang="zh-CN">
                <a:solidFill>
                  <a:srgbClr val="FFFFFF"/>
                </a:solidFill>
              </a:rPr>
              <a:t> </a:t>
            </a:r>
          </a:p>
        </p:txBody>
      </p:sp>
      <p:sp>
        <p:nvSpPr>
          <p:cNvPr id="6" name=" 167"/>
          <p:cNvSpPr/>
          <p:nvPr/>
        </p:nvSpPr>
        <p:spPr>
          <a:xfrm>
            <a:off x="5238115" y="1701800"/>
            <a:ext cx="1818005" cy="8674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400">
                <a:solidFill>
                  <a:srgbClr val="FFFFFF"/>
                </a:solidFill>
              </a:rPr>
              <a:t>Micro control unit</a:t>
            </a:r>
          </a:p>
        </p:txBody>
      </p:sp>
      <p:sp>
        <p:nvSpPr>
          <p:cNvPr id="7" name=" 167"/>
          <p:cNvSpPr/>
          <p:nvPr/>
        </p:nvSpPr>
        <p:spPr>
          <a:xfrm>
            <a:off x="8242935" y="1701800"/>
            <a:ext cx="1818005" cy="8674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800">
                <a:solidFill>
                  <a:srgbClr val="FFFFFF"/>
                </a:solidFill>
              </a:rPr>
              <a:t>motor drive</a:t>
            </a:r>
          </a:p>
        </p:txBody>
      </p:sp>
      <p:sp>
        <p:nvSpPr>
          <p:cNvPr id="8" name=" 167"/>
          <p:cNvSpPr/>
          <p:nvPr/>
        </p:nvSpPr>
        <p:spPr>
          <a:xfrm>
            <a:off x="5187315" y="4310380"/>
            <a:ext cx="1919605" cy="93916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800">
                <a:solidFill>
                  <a:srgbClr val="FFFFFF"/>
                </a:solidFill>
              </a:rPr>
              <a:t>power unit</a:t>
            </a:r>
          </a:p>
        </p:txBody>
      </p:sp>
      <p:cxnSp>
        <p:nvCxnSpPr>
          <p:cNvPr id="9" name="直接箭头连接符 8"/>
          <p:cNvCxnSpPr>
            <a:stCxn id="8" idx="0"/>
            <a:endCxn id="6" idx="2"/>
          </p:cNvCxnSpPr>
          <p:nvPr/>
        </p:nvCxnSpPr>
        <p:spPr>
          <a:xfrm flipV="1">
            <a:off x="6147435" y="2569210"/>
            <a:ext cx="0" cy="174117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0" name="直接箭头连接符 9"/>
          <p:cNvCxnSpPr>
            <a:stCxn id="8" idx="1"/>
            <a:endCxn id="5" idx="2"/>
          </p:cNvCxnSpPr>
          <p:nvPr/>
        </p:nvCxnSpPr>
        <p:spPr>
          <a:xfrm flipH="1" flipV="1">
            <a:off x="2981325" y="2569210"/>
            <a:ext cx="2205990" cy="221107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1" name="直接箭头连接符 10"/>
          <p:cNvCxnSpPr>
            <a:stCxn id="5" idx="3"/>
            <a:endCxn id="6" idx="1"/>
          </p:cNvCxnSpPr>
          <p:nvPr/>
        </p:nvCxnSpPr>
        <p:spPr>
          <a:xfrm>
            <a:off x="3890010" y="2135505"/>
            <a:ext cx="1348105"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2" name="直接箭头连接符 11"/>
          <p:cNvCxnSpPr>
            <a:stCxn id="6" idx="3"/>
            <a:endCxn id="7" idx="1"/>
          </p:cNvCxnSpPr>
          <p:nvPr/>
        </p:nvCxnSpPr>
        <p:spPr>
          <a:xfrm>
            <a:off x="7056120" y="2135505"/>
            <a:ext cx="1186815"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3" name="直接箭头连接符 12"/>
          <p:cNvCxnSpPr>
            <a:stCxn id="8" idx="3"/>
            <a:endCxn id="167" idx="2"/>
          </p:cNvCxnSpPr>
          <p:nvPr/>
        </p:nvCxnSpPr>
        <p:spPr>
          <a:xfrm flipV="1">
            <a:off x="7106920" y="4210685"/>
            <a:ext cx="2423795" cy="56959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4" name="直接箭头连接符 13"/>
          <p:cNvCxnSpPr>
            <a:stCxn id="6" idx="3"/>
            <a:endCxn id="167" idx="0"/>
          </p:cNvCxnSpPr>
          <p:nvPr/>
        </p:nvCxnSpPr>
        <p:spPr>
          <a:xfrm>
            <a:off x="7056120" y="2135505"/>
            <a:ext cx="2474595" cy="120777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5" name="直接箭头连接符 14"/>
          <p:cNvCxnSpPr>
            <a:stCxn id="8" idx="3"/>
            <a:endCxn id="7" idx="2"/>
          </p:cNvCxnSpPr>
          <p:nvPr/>
        </p:nvCxnSpPr>
        <p:spPr>
          <a:xfrm flipV="1">
            <a:off x="7106920" y="2569210"/>
            <a:ext cx="2045335" cy="221107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4158615" y="411480"/>
            <a:ext cx="4297680" cy="706755"/>
          </a:xfrm>
          <a:prstGeom prst="rect">
            <a:avLst/>
          </a:prstGeom>
          <a:noFill/>
        </p:spPr>
        <p:txBody>
          <a:bodyPr wrap="square" rtlCol="0">
            <a:spAutoFit/>
          </a:bodyPr>
          <a:lstStyle/>
          <a:p>
            <a:r>
              <a:rPr lang="en-US" altLang="zh-CN" sz="4000">
                <a:solidFill>
                  <a:schemeClr val="bg1"/>
                </a:solidFill>
              </a:rPr>
              <a:t>obstacle avoidance</a:t>
            </a:r>
          </a:p>
        </p:txBody>
      </p:sp>
      <p:sp>
        <p:nvSpPr>
          <p:cNvPr id="3" name="同心圆 2"/>
          <p:cNvSpPr/>
          <p:nvPr>
            <p:custDataLst>
              <p:tags r:id="rId1"/>
            </p:custDataLst>
          </p:nvPr>
        </p:nvSpPr>
        <p:spPr>
          <a:xfrm>
            <a:off x="1901825" y="1511300"/>
            <a:ext cx="1362710" cy="1416050"/>
          </a:xfrm>
          <a:prstGeom prst="donut">
            <a:avLst>
              <a:gd name="adj" fmla="val 2462"/>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pPr algn="ctr"/>
            <a:endParaRPr lang="zh-CN" altLang="en-US">
              <a:solidFill>
                <a:srgbClr val="3F4143"/>
              </a:solidFill>
              <a:sym typeface="Arial" panose="020B0604020202020204" pitchFamily="34" charset="0"/>
            </a:endParaRPr>
          </a:p>
        </p:txBody>
      </p:sp>
      <p:sp>
        <p:nvSpPr>
          <p:cNvPr id="17" name="同心圆 16"/>
          <p:cNvSpPr/>
          <p:nvPr>
            <p:custDataLst>
              <p:tags r:id="rId2"/>
            </p:custDataLst>
          </p:nvPr>
        </p:nvSpPr>
        <p:spPr>
          <a:xfrm>
            <a:off x="4158615" y="1814195"/>
            <a:ext cx="2013585" cy="1965325"/>
          </a:xfrm>
          <a:prstGeom prst="donut">
            <a:avLst>
              <a:gd name="adj" fmla="val 2462"/>
            </a:avLst>
          </a:prstGeom>
          <a:solidFill>
            <a:srgbClr val="00B0F0"/>
          </a:solidFill>
          <a:ln>
            <a:noFill/>
          </a:ln>
        </p:spPr>
        <p:style>
          <a:lnRef idx="2">
            <a:srgbClr val="B2BD29">
              <a:shade val="50000"/>
            </a:srgbClr>
          </a:lnRef>
          <a:fillRef idx="1">
            <a:srgbClr val="B2BD29"/>
          </a:fillRef>
          <a:effectRef idx="0">
            <a:srgbClr val="B2BD29"/>
          </a:effectRef>
          <a:fontRef idx="minor">
            <a:srgbClr val="FFFFFF"/>
          </a:fontRef>
        </p:style>
        <p:txBody>
          <a:bodyPr rtlCol="0" anchor="ctr">
            <a:normAutofit/>
          </a:bodyPr>
          <a:lstStyle/>
          <a:p>
            <a:pPr algn="ctr"/>
            <a:endParaRPr lang="zh-CN" altLang="en-US">
              <a:solidFill>
                <a:srgbClr val="3F4143"/>
              </a:solidFill>
              <a:sym typeface="Arial" panose="020B0604020202020204" pitchFamily="34" charset="0"/>
            </a:endParaRPr>
          </a:p>
        </p:txBody>
      </p:sp>
      <p:sp>
        <p:nvSpPr>
          <p:cNvPr id="22" name="同心圆 21"/>
          <p:cNvSpPr/>
          <p:nvPr>
            <p:custDataLst>
              <p:tags r:id="rId3"/>
            </p:custDataLst>
          </p:nvPr>
        </p:nvSpPr>
        <p:spPr>
          <a:xfrm>
            <a:off x="7482205" y="1511300"/>
            <a:ext cx="2097405" cy="1957070"/>
          </a:xfrm>
          <a:prstGeom prst="donut">
            <a:avLst>
              <a:gd name="adj" fmla="val 2462"/>
            </a:avLst>
          </a:prstGeom>
          <a:solidFill>
            <a:srgbClr val="FF0000"/>
          </a:solidFill>
          <a:ln>
            <a:noFill/>
          </a:ln>
        </p:spPr>
        <p:style>
          <a:lnRef idx="2">
            <a:srgbClr val="B2BD29">
              <a:shade val="50000"/>
            </a:srgbClr>
          </a:lnRef>
          <a:fillRef idx="1">
            <a:srgbClr val="B2BD29"/>
          </a:fillRef>
          <a:effectRef idx="0">
            <a:srgbClr val="B2BD29"/>
          </a:effectRef>
          <a:fontRef idx="minor">
            <a:srgbClr val="FFFFFF"/>
          </a:fontRef>
        </p:style>
        <p:txBody>
          <a:bodyPr rtlCol="0" anchor="ctr">
            <a:normAutofit/>
          </a:bodyPr>
          <a:lstStyle/>
          <a:p>
            <a:pPr algn="ctr"/>
            <a:endParaRPr lang="zh-CN" altLang="en-US">
              <a:solidFill>
                <a:srgbClr val="3F4143"/>
              </a:solidFill>
              <a:sym typeface="Arial" panose="020B0604020202020204" pitchFamily="34" charset="0"/>
            </a:endParaRPr>
          </a:p>
        </p:txBody>
      </p:sp>
      <p:sp>
        <p:nvSpPr>
          <p:cNvPr id="10" name="同心圆 9"/>
          <p:cNvSpPr/>
          <p:nvPr>
            <p:custDataLst>
              <p:tags r:id="rId4"/>
            </p:custDataLst>
          </p:nvPr>
        </p:nvSpPr>
        <p:spPr>
          <a:xfrm>
            <a:off x="1391285" y="4064000"/>
            <a:ext cx="1710055" cy="1696720"/>
          </a:xfrm>
          <a:prstGeom prst="donut">
            <a:avLst>
              <a:gd name="adj" fmla="val 2462"/>
            </a:avLst>
          </a:prstGeom>
          <a:solidFill>
            <a:srgbClr val="FF0000"/>
          </a:solidFill>
          <a:ln>
            <a:noFill/>
          </a:ln>
        </p:spPr>
        <p:style>
          <a:lnRef idx="2">
            <a:srgbClr val="B2BD29">
              <a:shade val="50000"/>
            </a:srgbClr>
          </a:lnRef>
          <a:fillRef idx="1">
            <a:srgbClr val="B2BD29"/>
          </a:fillRef>
          <a:effectRef idx="0">
            <a:srgbClr val="B2BD29"/>
          </a:effectRef>
          <a:fontRef idx="minor">
            <a:srgbClr val="FFFFFF"/>
          </a:fontRef>
        </p:style>
        <p:txBody>
          <a:bodyPr rtlCol="0" anchor="ctr">
            <a:normAutofit/>
          </a:bodyPr>
          <a:lstStyle/>
          <a:p>
            <a:pPr algn="ctr"/>
            <a:endParaRPr lang="zh-CN" altLang="en-US">
              <a:solidFill>
                <a:srgbClr val="3F4143"/>
              </a:solidFill>
              <a:sym typeface="Arial" panose="020B0604020202020204" pitchFamily="34" charset="0"/>
            </a:endParaRPr>
          </a:p>
        </p:txBody>
      </p:sp>
      <p:sp>
        <p:nvSpPr>
          <p:cNvPr id="26" name="同心圆 25"/>
          <p:cNvSpPr/>
          <p:nvPr>
            <p:custDataLst>
              <p:tags r:id="rId5"/>
            </p:custDataLst>
          </p:nvPr>
        </p:nvSpPr>
        <p:spPr>
          <a:xfrm>
            <a:off x="5008245" y="4220845"/>
            <a:ext cx="2004060" cy="1987550"/>
          </a:xfrm>
          <a:prstGeom prst="donut">
            <a:avLst>
              <a:gd name="adj" fmla="val 2462"/>
            </a:avLst>
          </a:prstGeom>
          <a:solidFill>
            <a:srgbClr val="FFFF00"/>
          </a:solidFill>
          <a:ln>
            <a:noFill/>
          </a:ln>
        </p:spPr>
        <p:style>
          <a:lnRef idx="2">
            <a:srgbClr val="B2BD29">
              <a:shade val="50000"/>
            </a:srgbClr>
          </a:lnRef>
          <a:fillRef idx="1">
            <a:srgbClr val="B2BD29"/>
          </a:fillRef>
          <a:effectRef idx="0">
            <a:srgbClr val="B2BD29"/>
          </a:effectRef>
          <a:fontRef idx="minor">
            <a:srgbClr val="FFFFFF"/>
          </a:fontRef>
        </p:style>
        <p:txBody>
          <a:bodyPr rtlCol="0" anchor="ctr">
            <a:normAutofit/>
          </a:bodyPr>
          <a:lstStyle/>
          <a:p>
            <a:pPr algn="ctr"/>
            <a:endParaRPr lang="zh-CN" altLang="en-US">
              <a:solidFill>
                <a:srgbClr val="3F4143"/>
              </a:solidFill>
              <a:sym typeface="Arial" panose="020B0604020202020204" pitchFamily="34" charset="0"/>
            </a:endParaRPr>
          </a:p>
        </p:txBody>
      </p:sp>
      <p:sp>
        <p:nvSpPr>
          <p:cNvPr id="29" name="同心圆 28"/>
          <p:cNvSpPr/>
          <p:nvPr>
            <p:custDataLst>
              <p:tags r:id="rId6"/>
            </p:custDataLst>
          </p:nvPr>
        </p:nvSpPr>
        <p:spPr>
          <a:xfrm>
            <a:off x="8237855" y="3468370"/>
            <a:ext cx="2886075" cy="2873375"/>
          </a:xfrm>
          <a:prstGeom prst="donut">
            <a:avLst>
              <a:gd name="adj" fmla="val 2462"/>
            </a:avLst>
          </a:prstGeom>
          <a:solidFill>
            <a:srgbClr val="00B050"/>
          </a:solidFill>
          <a:ln>
            <a:noFill/>
          </a:ln>
        </p:spPr>
        <p:style>
          <a:lnRef idx="2">
            <a:srgbClr val="B2BD29">
              <a:shade val="50000"/>
            </a:srgbClr>
          </a:lnRef>
          <a:fillRef idx="1">
            <a:srgbClr val="B2BD29"/>
          </a:fillRef>
          <a:effectRef idx="0">
            <a:srgbClr val="B2BD29"/>
          </a:effectRef>
          <a:fontRef idx="minor">
            <a:srgbClr val="FFFFFF"/>
          </a:fontRef>
        </p:style>
        <p:txBody>
          <a:bodyPr rtlCol="0" anchor="ctr">
            <a:normAutofit/>
          </a:bodyPr>
          <a:lstStyle/>
          <a:p>
            <a:pPr algn="ctr"/>
            <a:endParaRPr lang="zh-CN" altLang="en-US">
              <a:solidFill>
                <a:srgbClr val="3F4143"/>
              </a:solidFill>
              <a:sym typeface="Arial" panose="020B0604020202020204" pitchFamily="34" charset="0"/>
            </a:endParaRPr>
          </a:p>
        </p:txBody>
      </p:sp>
      <p:sp>
        <p:nvSpPr>
          <p:cNvPr id="32" name="文本框 31"/>
          <p:cNvSpPr txBox="1"/>
          <p:nvPr/>
        </p:nvSpPr>
        <p:spPr>
          <a:xfrm>
            <a:off x="2011045" y="2035175"/>
            <a:ext cx="1490980" cy="368300"/>
          </a:xfrm>
          <a:prstGeom prst="rect">
            <a:avLst/>
          </a:prstGeom>
          <a:noFill/>
        </p:spPr>
        <p:txBody>
          <a:bodyPr wrap="square" rtlCol="0">
            <a:spAutoFit/>
          </a:bodyPr>
          <a:lstStyle/>
          <a:p>
            <a:r>
              <a:rPr lang="en-US" altLang="zh-CN">
                <a:solidFill>
                  <a:schemeClr val="bg1"/>
                </a:solidFill>
              </a:rPr>
              <a:t>Ultrasonic</a:t>
            </a:r>
          </a:p>
        </p:txBody>
      </p:sp>
      <p:sp>
        <p:nvSpPr>
          <p:cNvPr id="33" name="文本框 32"/>
          <p:cNvSpPr txBox="1"/>
          <p:nvPr/>
        </p:nvSpPr>
        <p:spPr>
          <a:xfrm>
            <a:off x="4417695" y="2505075"/>
            <a:ext cx="1846580" cy="583565"/>
          </a:xfrm>
          <a:prstGeom prst="rect">
            <a:avLst/>
          </a:prstGeom>
          <a:noFill/>
        </p:spPr>
        <p:txBody>
          <a:bodyPr wrap="square" rtlCol="0">
            <a:spAutoFit/>
          </a:bodyPr>
          <a:lstStyle/>
          <a:p>
            <a:r>
              <a:rPr lang="en-US" altLang="zh-CN" sz="3200">
                <a:solidFill>
                  <a:schemeClr val="bg1"/>
                </a:solidFill>
              </a:rPr>
              <a:t>Infrared</a:t>
            </a:r>
          </a:p>
        </p:txBody>
      </p:sp>
      <p:sp>
        <p:nvSpPr>
          <p:cNvPr id="34" name="文本框 33"/>
          <p:cNvSpPr txBox="1"/>
          <p:nvPr/>
        </p:nvSpPr>
        <p:spPr>
          <a:xfrm>
            <a:off x="7971790" y="2167255"/>
            <a:ext cx="2491105" cy="645160"/>
          </a:xfrm>
          <a:prstGeom prst="rect">
            <a:avLst/>
          </a:prstGeom>
          <a:noFill/>
        </p:spPr>
        <p:txBody>
          <a:bodyPr wrap="square" rtlCol="0">
            <a:spAutoFit/>
          </a:bodyPr>
          <a:lstStyle/>
          <a:p>
            <a:r>
              <a:rPr lang="en-US" altLang="zh-CN" sz="3600">
                <a:solidFill>
                  <a:schemeClr val="bg1"/>
                </a:solidFill>
              </a:rPr>
              <a:t>Lidar</a:t>
            </a:r>
          </a:p>
        </p:txBody>
      </p:sp>
      <p:sp>
        <p:nvSpPr>
          <p:cNvPr id="35" name="文本框 34"/>
          <p:cNvSpPr txBox="1"/>
          <p:nvPr/>
        </p:nvSpPr>
        <p:spPr>
          <a:xfrm>
            <a:off x="1704975" y="4582795"/>
            <a:ext cx="1082040" cy="583565"/>
          </a:xfrm>
          <a:prstGeom prst="rect">
            <a:avLst/>
          </a:prstGeom>
          <a:noFill/>
        </p:spPr>
        <p:txBody>
          <a:bodyPr wrap="square" rtlCol="0">
            <a:spAutoFit/>
          </a:bodyPr>
          <a:lstStyle/>
          <a:p>
            <a:r>
              <a:rPr lang="en-US" altLang="zh-CN" sz="3200">
                <a:solidFill>
                  <a:schemeClr val="bg1"/>
                </a:solidFill>
              </a:rPr>
              <a:t>radar</a:t>
            </a:r>
          </a:p>
        </p:txBody>
      </p:sp>
      <p:sp>
        <p:nvSpPr>
          <p:cNvPr id="36" name="文本框 35"/>
          <p:cNvSpPr txBox="1"/>
          <p:nvPr/>
        </p:nvSpPr>
        <p:spPr>
          <a:xfrm>
            <a:off x="8340090" y="4064000"/>
            <a:ext cx="2948305" cy="1322070"/>
          </a:xfrm>
          <a:prstGeom prst="rect">
            <a:avLst/>
          </a:prstGeom>
          <a:noFill/>
        </p:spPr>
        <p:txBody>
          <a:bodyPr wrap="square" rtlCol="0">
            <a:spAutoFit/>
          </a:bodyPr>
          <a:lstStyle/>
          <a:p>
            <a:pPr algn="l"/>
            <a:r>
              <a:rPr lang="en-US" altLang="zh-CN" sz="4000">
                <a:solidFill>
                  <a:schemeClr val="bg1"/>
                </a:solidFill>
              </a:rPr>
              <a:t>    machine     visualization</a:t>
            </a:r>
          </a:p>
        </p:txBody>
      </p:sp>
      <p:sp>
        <p:nvSpPr>
          <p:cNvPr id="37" name="文本框 36"/>
          <p:cNvSpPr txBox="1"/>
          <p:nvPr/>
        </p:nvSpPr>
        <p:spPr>
          <a:xfrm>
            <a:off x="5238750" y="4925695"/>
            <a:ext cx="1854835" cy="460375"/>
          </a:xfrm>
          <a:prstGeom prst="rect">
            <a:avLst/>
          </a:prstGeom>
          <a:noFill/>
        </p:spPr>
        <p:txBody>
          <a:bodyPr wrap="square" rtlCol="0">
            <a:spAutoFit/>
          </a:bodyPr>
          <a:lstStyle/>
          <a:p>
            <a:r>
              <a:rPr lang="en-US" altLang="zh-CN" sz="2400">
                <a:solidFill>
                  <a:schemeClr val="bg1"/>
                </a:solidFill>
              </a:rPr>
              <a:t>  </a:t>
            </a:r>
            <a:r>
              <a:rPr lang="zh-CN" altLang="en-US" sz="2400">
                <a:solidFill>
                  <a:schemeClr val="bg1"/>
                </a:solidFill>
              </a:rPr>
              <a:t>Proximity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91285" y="221325"/>
            <a:ext cx="9144000" cy="1006909"/>
          </a:xfrm>
        </p:spPr>
        <p:txBody>
          <a:bodyPr/>
          <a:lstStyle/>
          <a:p>
            <a:r>
              <a:rPr lang="en-US" altLang="zh-CN" sz="4000" dirty="0">
                <a:solidFill>
                  <a:schemeClr val="bg1"/>
                </a:solidFill>
              </a:rPr>
              <a:t>What we are planning to use ?</a:t>
            </a:r>
          </a:p>
        </p:txBody>
      </p:sp>
      <p:sp>
        <p:nvSpPr>
          <p:cNvPr id="3" name="Subtitle 2"/>
          <p:cNvSpPr>
            <a:spLocks noGrp="1"/>
          </p:cNvSpPr>
          <p:nvPr>
            <p:ph type="subTitle" idx="1"/>
          </p:nvPr>
        </p:nvSpPr>
        <p:spPr>
          <a:xfrm>
            <a:off x="640715" y="1874520"/>
            <a:ext cx="4017010" cy="738505"/>
          </a:xfrm>
          <a:solidFill>
            <a:schemeClr val="tx1">
              <a:lumMod val="75000"/>
              <a:lumOff val="25000"/>
            </a:schemeClr>
          </a:solidFill>
        </p:spPr>
        <p:txBody>
          <a:bodyPr>
            <a:normAutofit/>
          </a:bodyPr>
          <a:lstStyle/>
          <a:p>
            <a:r>
              <a:rPr lang="en-US" altLang="zh-CN" dirty="0">
                <a:solidFill>
                  <a:schemeClr val="bg1"/>
                </a:solidFill>
                <a:sym typeface="+mn-ea"/>
              </a:rPr>
              <a:t>1. Infrared sensor</a:t>
            </a:r>
          </a:p>
        </p:txBody>
      </p:sp>
      <p:pic>
        <p:nvPicPr>
          <p:cNvPr id="7" name="图片 6"/>
          <p:cNvPicPr>
            <a:picLocks noChangeAspect="1"/>
          </p:cNvPicPr>
          <p:nvPr/>
        </p:nvPicPr>
        <p:blipFill>
          <a:blip r:embed="rId2"/>
          <a:stretch>
            <a:fillRect/>
          </a:stretch>
        </p:blipFill>
        <p:spPr>
          <a:xfrm>
            <a:off x="1243330" y="2363470"/>
            <a:ext cx="2811780" cy="3955415"/>
          </a:xfrm>
          <a:prstGeom prst="rect">
            <a:avLst/>
          </a:prstGeom>
        </p:spPr>
      </p:pic>
      <p:sp>
        <p:nvSpPr>
          <p:cNvPr id="8" name="文本框 7"/>
          <p:cNvSpPr txBox="1"/>
          <p:nvPr/>
        </p:nvSpPr>
        <p:spPr>
          <a:xfrm>
            <a:off x="4948555" y="2613025"/>
            <a:ext cx="5259705" cy="2861310"/>
          </a:xfrm>
          <a:prstGeom prst="rect">
            <a:avLst/>
          </a:prstGeom>
          <a:noFill/>
        </p:spPr>
        <p:txBody>
          <a:bodyPr wrap="square" rtlCol="0">
            <a:spAutoFit/>
          </a:bodyPr>
          <a:lstStyle/>
          <a:p>
            <a:r>
              <a:rPr lang="zh-CN" altLang="en-US">
                <a:solidFill>
                  <a:schemeClr val="bg1"/>
                </a:solidFill>
              </a:rPr>
              <a:t>IR Sensors work by using a specific light sensor to detect a select light wavelength in the Infra-Red (IR) spectrum. By using an LED which produces light at the same wavelength as what the sensor is looking for, you can look at the intensity of the received light. When an object is close to the sensor, the light from the LED bounces off the object and into the light sensor. This results in a large jump in the intensity, which we already know can be detected using a threshold.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Subtitle 2"/>
          <p:cNvSpPr>
            <a:spLocks noGrp="1"/>
          </p:cNvSpPr>
          <p:nvPr/>
        </p:nvSpPr>
        <p:spPr>
          <a:xfrm>
            <a:off x="1240155" y="673100"/>
            <a:ext cx="4017010" cy="738505"/>
          </a:xfrm>
          <a:prstGeom prst="rect">
            <a:avLst/>
          </a:prstGeom>
          <a:solidFill>
            <a:schemeClr val="tx1">
              <a:lumMod val="75000"/>
              <a:lumOff val="25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a:solidFill>
                  <a:schemeClr val="bg1"/>
                </a:solidFill>
                <a:sym typeface="+mn-ea"/>
              </a:rPr>
              <a:t>2. Ultrasonic sensor</a:t>
            </a:r>
          </a:p>
        </p:txBody>
      </p:sp>
      <p:pic>
        <p:nvPicPr>
          <p:cNvPr id="5" name="图片 4"/>
          <p:cNvPicPr>
            <a:picLocks noChangeAspect="1"/>
          </p:cNvPicPr>
          <p:nvPr/>
        </p:nvPicPr>
        <p:blipFill>
          <a:blip r:embed="rId2"/>
          <a:stretch>
            <a:fillRect/>
          </a:stretch>
        </p:blipFill>
        <p:spPr>
          <a:xfrm>
            <a:off x="1059815" y="1411605"/>
            <a:ext cx="5197475" cy="2984500"/>
          </a:xfrm>
          <a:prstGeom prst="rect">
            <a:avLst/>
          </a:prstGeom>
        </p:spPr>
      </p:pic>
      <p:sp>
        <p:nvSpPr>
          <p:cNvPr id="6" name="文本框 5"/>
          <p:cNvSpPr txBox="1"/>
          <p:nvPr/>
        </p:nvSpPr>
        <p:spPr>
          <a:xfrm>
            <a:off x="6951980" y="1471295"/>
            <a:ext cx="3385820" cy="3138170"/>
          </a:xfrm>
          <a:prstGeom prst="rect">
            <a:avLst/>
          </a:prstGeom>
          <a:noFill/>
        </p:spPr>
        <p:txBody>
          <a:bodyPr wrap="square" rtlCol="0">
            <a:spAutoFit/>
          </a:bodyPr>
          <a:lstStyle/>
          <a:p>
            <a:r>
              <a:rPr lang="zh-CN" altLang="en-US">
                <a:solidFill>
                  <a:schemeClr val="bg1"/>
                </a:solidFill>
              </a:rPr>
              <a:t>Ultrasonic sensors emit short, high-frequency sound pulses at regular intervals. These propagate in the air at the velocity of sound. If they strike an object, then they are reflected back as echo signals to the sensor, which itself computes the distance to the target based on the time-span between emitting the signal and receiving the echo.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78180" y="2112817"/>
            <a:ext cx="3067051" cy="2555876"/>
          </a:xfrm>
          <a:prstGeom prst="rect">
            <a:avLst/>
          </a:prstGeom>
        </p:spPr>
      </p:pic>
      <p:sp>
        <p:nvSpPr>
          <p:cNvPr id="5" name="TextBox 4"/>
          <p:cNvSpPr txBox="1"/>
          <p:nvPr/>
        </p:nvSpPr>
        <p:spPr>
          <a:xfrm>
            <a:off x="3177310" y="618837"/>
            <a:ext cx="5172363" cy="584775"/>
          </a:xfrm>
          <a:prstGeom prst="rect">
            <a:avLst/>
          </a:prstGeom>
          <a:noFill/>
        </p:spPr>
        <p:txBody>
          <a:bodyPr wrap="square" rtlCol="0">
            <a:spAutoFit/>
          </a:bodyPr>
          <a:lstStyle/>
          <a:p>
            <a:r>
              <a:rPr lang="en-GB" altLang="zh-CN" sz="3200" dirty="0" smtClean="0">
                <a:solidFill>
                  <a:schemeClr val="bg1"/>
                </a:solidFill>
              </a:rPr>
              <a:t>What we are still considering ?</a:t>
            </a:r>
            <a:endParaRPr lang="zh-CN" altLang="en-US" sz="3200" dirty="0">
              <a:solidFill>
                <a:schemeClr val="bg1"/>
              </a:solidFill>
            </a:endParaRPr>
          </a:p>
        </p:txBody>
      </p:sp>
      <p:sp>
        <p:nvSpPr>
          <p:cNvPr id="6" name="TextBox 5"/>
          <p:cNvSpPr txBox="1"/>
          <p:nvPr/>
        </p:nvSpPr>
        <p:spPr>
          <a:xfrm>
            <a:off x="5477164" y="3001817"/>
            <a:ext cx="3934691" cy="584775"/>
          </a:xfrm>
          <a:prstGeom prst="rect">
            <a:avLst/>
          </a:prstGeom>
          <a:noFill/>
        </p:spPr>
        <p:txBody>
          <a:bodyPr wrap="square" rtlCol="0">
            <a:spAutoFit/>
          </a:bodyPr>
          <a:lstStyle/>
          <a:p>
            <a:r>
              <a:rPr lang="en-GB" altLang="zh-CN" sz="3200" dirty="0" smtClean="0">
                <a:solidFill>
                  <a:schemeClr val="bg1"/>
                </a:solidFill>
              </a:rPr>
              <a:t>+     slam algorithm</a:t>
            </a:r>
            <a:endParaRPr lang="zh-CN" altLang="en-US" sz="3200" dirty="0">
              <a:solidFill>
                <a:schemeClr val="bg1"/>
              </a:solidFill>
            </a:endParaRPr>
          </a:p>
        </p:txBody>
      </p:sp>
      <p:sp>
        <p:nvSpPr>
          <p:cNvPr id="7" name="TextBox 6"/>
          <p:cNvSpPr txBox="1"/>
          <p:nvPr/>
        </p:nvSpPr>
        <p:spPr>
          <a:xfrm>
            <a:off x="2678546" y="4775200"/>
            <a:ext cx="1653309" cy="369332"/>
          </a:xfrm>
          <a:prstGeom prst="rect">
            <a:avLst/>
          </a:prstGeom>
          <a:noFill/>
        </p:spPr>
        <p:txBody>
          <a:bodyPr wrap="square" rtlCol="0">
            <a:spAutoFit/>
          </a:bodyPr>
          <a:lstStyle/>
          <a:p>
            <a:r>
              <a:rPr lang="en-GB" altLang="zh-CN" dirty="0" smtClean="0">
                <a:solidFill>
                  <a:schemeClr val="bg1"/>
                </a:solidFill>
              </a:rPr>
              <a:t>Consumer Lidar</a:t>
            </a:r>
            <a:endParaRPr lang="zh-CN" altLang="en-US" dirty="0">
              <a:solidFill>
                <a:schemeClr val="bg1"/>
              </a:solidFill>
            </a:endParaRPr>
          </a:p>
        </p:txBody>
      </p:sp>
    </p:spTree>
    <p:extLst>
      <p:ext uri="{BB962C8B-B14F-4D97-AF65-F5344CB8AC3E}">
        <p14:creationId xmlns:p14="http://schemas.microsoft.com/office/powerpoint/2010/main" val="60494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文本框 5"/>
          <p:cNvSpPr txBox="1"/>
          <p:nvPr/>
        </p:nvSpPr>
        <p:spPr>
          <a:xfrm>
            <a:off x="956945" y="462915"/>
            <a:ext cx="3421380" cy="706755"/>
          </a:xfrm>
          <a:prstGeom prst="rect">
            <a:avLst/>
          </a:prstGeom>
          <a:noFill/>
        </p:spPr>
        <p:txBody>
          <a:bodyPr wrap="square" rtlCol="0">
            <a:spAutoFit/>
          </a:bodyPr>
          <a:lstStyle/>
          <a:p>
            <a:r>
              <a:rPr lang="en-US" altLang="zh-CN" sz="4000">
                <a:solidFill>
                  <a:schemeClr val="bg1"/>
                </a:solidFill>
              </a:rPr>
              <a:t>Pros and cons</a:t>
            </a:r>
          </a:p>
        </p:txBody>
      </p:sp>
      <p:pic>
        <p:nvPicPr>
          <p:cNvPr id="9" name="图片 8"/>
          <p:cNvPicPr>
            <a:picLocks noChangeAspect="1"/>
          </p:cNvPicPr>
          <p:nvPr/>
        </p:nvPicPr>
        <p:blipFill>
          <a:blip r:embed="rId2"/>
          <a:stretch>
            <a:fillRect/>
          </a:stretch>
        </p:blipFill>
        <p:spPr>
          <a:xfrm>
            <a:off x="1194435" y="1637030"/>
            <a:ext cx="2186940" cy="3436620"/>
          </a:xfrm>
          <a:prstGeom prst="rect">
            <a:avLst/>
          </a:prstGeom>
        </p:spPr>
      </p:pic>
      <p:sp>
        <p:nvSpPr>
          <p:cNvPr id="226" name=" 226"/>
          <p:cNvSpPr/>
          <p:nvPr/>
        </p:nvSpPr>
        <p:spPr>
          <a:xfrm>
            <a:off x="6847205" y="803910"/>
            <a:ext cx="2031365" cy="985520"/>
          </a:xfrm>
          <a:custGeom>
            <a:avLst/>
            <a:gdLst>
              <a:gd name="connsiteX0" fmla="*/ 1846300 w 4171682"/>
              <a:gd name="connsiteY0" fmla="*/ 0 h 3589654"/>
              <a:gd name="connsiteX1" fmla="*/ 2325378 w 4171682"/>
              <a:gd name="connsiteY1" fmla="*/ 0 h 3589654"/>
              <a:gd name="connsiteX2" fmla="*/ 4171682 w 4171682"/>
              <a:gd name="connsiteY2" fmla="*/ 3183284 h 3589654"/>
              <a:gd name="connsiteX3" fmla="*/ 3937064 w 4171682"/>
              <a:gd name="connsiteY3" fmla="*/ 3589654 h 3589654"/>
              <a:gd name="connsiteX4" fmla="*/ 234622 w 4171682"/>
              <a:gd name="connsiteY4" fmla="*/ 3589654 h 3589654"/>
              <a:gd name="connsiteX5" fmla="*/ 0 w 4171682"/>
              <a:gd name="connsiteY5" fmla="*/ 3183277 h 358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1682" h="3589654">
                <a:moveTo>
                  <a:pt x="1846300" y="0"/>
                </a:moveTo>
                <a:lnTo>
                  <a:pt x="2325378" y="0"/>
                </a:lnTo>
                <a:lnTo>
                  <a:pt x="4171682" y="3183284"/>
                </a:lnTo>
                <a:lnTo>
                  <a:pt x="3937064" y="3589654"/>
                </a:lnTo>
                <a:lnTo>
                  <a:pt x="234622" y="3589654"/>
                </a:lnTo>
                <a:lnTo>
                  <a:pt x="0" y="318327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a:solidFill>
                  <a:srgbClr val="FFFFFF"/>
                </a:solidFill>
              </a:rPr>
              <a:t>precision</a:t>
            </a:r>
          </a:p>
        </p:txBody>
      </p:sp>
      <p:sp>
        <p:nvSpPr>
          <p:cNvPr id="160" name=" 160"/>
          <p:cNvSpPr/>
          <p:nvPr/>
        </p:nvSpPr>
        <p:spPr>
          <a:xfrm rot="18660000">
            <a:off x="8747125" y="2011045"/>
            <a:ext cx="592455" cy="9702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8" name=" 160"/>
          <p:cNvSpPr/>
          <p:nvPr/>
        </p:nvSpPr>
        <p:spPr>
          <a:xfrm rot="20520000">
            <a:off x="7501890" y="2021840"/>
            <a:ext cx="721995" cy="136779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9" name=" 160"/>
          <p:cNvSpPr/>
          <p:nvPr/>
        </p:nvSpPr>
        <p:spPr>
          <a:xfrm>
            <a:off x="6081395" y="1997075"/>
            <a:ext cx="847090" cy="104140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84" name=" 184"/>
          <p:cNvSpPr/>
          <p:nvPr/>
        </p:nvSpPr>
        <p:spPr>
          <a:xfrm rot="1020000">
            <a:off x="4586605" y="2996565"/>
            <a:ext cx="1959610" cy="10928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Temperature</a:t>
            </a:r>
          </a:p>
        </p:txBody>
      </p:sp>
      <p:sp>
        <p:nvSpPr>
          <p:cNvPr id="20" name=" 184"/>
          <p:cNvSpPr/>
          <p:nvPr/>
        </p:nvSpPr>
        <p:spPr>
          <a:xfrm rot="21000000">
            <a:off x="8834755" y="3174365"/>
            <a:ext cx="1662430" cy="10928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Sunshine</a:t>
            </a:r>
          </a:p>
        </p:txBody>
      </p:sp>
      <p:sp>
        <p:nvSpPr>
          <p:cNvPr id="21" name=" 184"/>
          <p:cNvSpPr/>
          <p:nvPr/>
        </p:nvSpPr>
        <p:spPr>
          <a:xfrm rot="240000">
            <a:off x="6885305" y="3526790"/>
            <a:ext cx="1725930" cy="11544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Wind </a:t>
            </a:r>
          </a:p>
        </p:txBody>
      </p:sp>
      <p:sp>
        <p:nvSpPr>
          <p:cNvPr id="22" name=" 184"/>
          <p:cNvSpPr/>
          <p:nvPr/>
        </p:nvSpPr>
        <p:spPr>
          <a:xfrm rot="1020000">
            <a:off x="4134485" y="4230370"/>
            <a:ext cx="2177415" cy="12179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Color of  materials </a:t>
            </a:r>
          </a:p>
        </p:txBody>
      </p:sp>
      <p:sp>
        <p:nvSpPr>
          <p:cNvPr id="23" name=" 184"/>
          <p:cNvSpPr/>
          <p:nvPr/>
        </p:nvSpPr>
        <p:spPr>
          <a:xfrm rot="180000">
            <a:off x="6714490" y="4788535"/>
            <a:ext cx="1905000" cy="1189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Distance </a:t>
            </a:r>
          </a:p>
        </p:txBody>
      </p:sp>
      <p:sp>
        <p:nvSpPr>
          <p:cNvPr id="24" name=" 184"/>
          <p:cNvSpPr/>
          <p:nvPr/>
        </p:nvSpPr>
        <p:spPr>
          <a:xfrm rot="21060000">
            <a:off x="9092565" y="4388485"/>
            <a:ext cx="2111375" cy="1273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Surface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a:xfrm>
            <a:off x="3686175" y="303530"/>
            <a:ext cx="5828665" cy="1325880"/>
          </a:xfrm>
        </p:spPr>
        <p:txBody>
          <a:bodyPr/>
          <a:lstStyle/>
          <a:p>
            <a:r>
              <a:rPr lang="en-US" altLang="zh-CN">
                <a:solidFill>
                  <a:schemeClr val="bg1"/>
                </a:solidFill>
              </a:rPr>
              <a:t>Model of testing road</a:t>
            </a:r>
          </a:p>
        </p:txBody>
      </p:sp>
      <p:pic>
        <p:nvPicPr>
          <p:cNvPr id="3" name="图片 2"/>
          <p:cNvPicPr>
            <a:picLocks noChangeAspect="1"/>
          </p:cNvPicPr>
          <p:nvPr/>
        </p:nvPicPr>
        <p:blipFill>
          <a:blip r:embed="rId2"/>
          <a:stretch>
            <a:fillRect/>
          </a:stretch>
        </p:blipFill>
        <p:spPr>
          <a:xfrm>
            <a:off x="1351915" y="1629410"/>
            <a:ext cx="5457190" cy="2446655"/>
          </a:xfrm>
          <a:prstGeom prst="rect">
            <a:avLst/>
          </a:prstGeom>
        </p:spPr>
      </p:pic>
      <p:sp>
        <p:nvSpPr>
          <p:cNvPr id="4" name="文本框 3"/>
          <p:cNvSpPr txBox="1"/>
          <p:nvPr/>
        </p:nvSpPr>
        <p:spPr>
          <a:xfrm>
            <a:off x="7412355" y="1537970"/>
            <a:ext cx="4053840" cy="3046095"/>
          </a:xfrm>
          <a:prstGeom prst="rect">
            <a:avLst/>
          </a:prstGeom>
          <a:noFill/>
        </p:spPr>
        <p:txBody>
          <a:bodyPr wrap="square" rtlCol="0">
            <a:spAutoFit/>
          </a:bodyPr>
          <a:lstStyle/>
          <a:p>
            <a:r>
              <a:rPr lang="en-US" altLang="zh-CN" sz="2400">
                <a:solidFill>
                  <a:schemeClr val="bg1"/>
                </a:solidFill>
              </a:rPr>
              <a:t>Requirements: </a:t>
            </a:r>
          </a:p>
          <a:p>
            <a:r>
              <a:rPr lang="en-US" altLang="zh-CN" sz="2400">
                <a:solidFill>
                  <a:schemeClr val="bg1"/>
                </a:solidFill>
              </a:rPr>
              <a:t>1.Our vehicle is able to detect the line and follow the lane when it is driving on the road.</a:t>
            </a:r>
          </a:p>
          <a:p>
            <a:r>
              <a:rPr lang="en-US" altLang="zh-CN" sz="2400">
                <a:solidFill>
                  <a:schemeClr val="bg1"/>
                </a:solidFill>
              </a:rPr>
              <a:t>2. When it meets obstacles on the road, it should change the other lane immediately to avoid collision.  </a:t>
            </a:r>
          </a:p>
        </p:txBody>
      </p:sp>
      <p:sp>
        <p:nvSpPr>
          <p:cNvPr id="170" name=" 170"/>
          <p:cNvSpPr/>
          <p:nvPr/>
        </p:nvSpPr>
        <p:spPr>
          <a:xfrm>
            <a:off x="1351915" y="4076065"/>
            <a:ext cx="5462905" cy="908685"/>
          </a:xfrm>
          <a:prstGeom prst="round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2421890" y="4154805"/>
            <a:ext cx="5712460" cy="829945"/>
          </a:xfrm>
          <a:prstGeom prst="rect">
            <a:avLst/>
          </a:prstGeom>
          <a:noFill/>
        </p:spPr>
        <p:txBody>
          <a:bodyPr wrap="square" rtlCol="0">
            <a:spAutoFit/>
          </a:bodyPr>
          <a:lstStyle/>
          <a:p>
            <a:r>
              <a:rPr lang="en-US" altLang="zh-CN" sz="2400">
                <a:solidFill>
                  <a:schemeClr val="bg1"/>
                </a:solidFill>
              </a:rPr>
              <a:t>our vehicle will be tested </a:t>
            </a:r>
          </a:p>
          <a:p>
            <a:r>
              <a:rPr lang="en-US" altLang="zh-CN" sz="2400">
                <a:solidFill>
                  <a:schemeClr val="bg1"/>
                </a:solidFill>
              </a:rPr>
              <a:t>on a two-lane road</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88"/>
  <p:tag name="KSO_WM_UNIT_TYPE" val="l_i"/>
  <p:tag name="KSO_WM_UNIT_INDEX" val="1_1"/>
  <p:tag name="KSO_WM_UNIT_ID" val="258*l_i*1_1"/>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88"/>
  <p:tag name="KSO_WM_UNIT_TYPE" val="l_i"/>
  <p:tag name="KSO_WM_UNIT_INDEX" val="1_4"/>
  <p:tag name="KSO_WM_UNIT_ID" val="258*l_i*1_4"/>
  <p:tag name="KSO_WM_UNIT_CLEAR" val="1"/>
  <p:tag name="KSO_WM_UNIT_LAYERLEVEL" val="1_1"/>
  <p:tag name="KSO_WM_BEAUTIFY_FLAG" val="#wm#"/>
  <p:tag name="KSO_WM_DIAGRAM_GROUP_CODE" val="l1-1"/>
  <p:tag name="KSO_WM_TAG_VERSION" val="1.0"/>
  <p:tag name="KSO_WM_UNIT_FILL_FORE_SCHEMECOLOR_INDEX" val="6"/>
  <p:tag name="KSO_WM_UNIT_FILL_TYPE" val="1"/>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88"/>
  <p:tag name="KSO_WM_UNIT_TYPE" val="l_i"/>
  <p:tag name="KSO_WM_UNIT_INDEX" val="1_7"/>
  <p:tag name="KSO_WM_UNIT_ID" val="258*l_i*1_7"/>
  <p:tag name="KSO_WM_UNIT_CLEAR" val="1"/>
  <p:tag name="KSO_WM_UNIT_LAYERLEVEL" val="1_1"/>
  <p:tag name="KSO_WM_BEAUTIFY_FLAG" val="#wm#"/>
  <p:tag name="KSO_WM_DIAGRAM_GROUP_CODE" val="l1-1"/>
  <p:tag name="KSO_WM_TAG_VERSION" val="1.0"/>
  <p:tag name="KSO_WM_UNIT_FILL_FORE_SCHEMECOLOR_INDEX" val="7"/>
  <p:tag name="KSO_WM_UNIT_FILL_TYPE" val="1"/>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88"/>
  <p:tag name="KSO_WM_UNIT_TYPE" val="l_i"/>
  <p:tag name="KSO_WM_UNIT_INDEX" val="1_1"/>
  <p:tag name="KSO_WM_UNIT_ID" val="258*l_i*1_1"/>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88"/>
  <p:tag name="KSO_WM_UNIT_TYPE" val="l_i"/>
  <p:tag name="KSO_WM_UNIT_INDEX" val="1_4"/>
  <p:tag name="KSO_WM_UNIT_ID" val="258*l_i*1_4"/>
  <p:tag name="KSO_WM_UNIT_CLEAR" val="1"/>
  <p:tag name="KSO_WM_UNIT_LAYERLEVEL" val="1_1"/>
  <p:tag name="KSO_WM_BEAUTIFY_FLAG" val="#wm#"/>
  <p:tag name="KSO_WM_DIAGRAM_GROUP_CODE" val="l1-1"/>
  <p:tag name="KSO_WM_TAG_VERSION" val="1.0"/>
  <p:tag name="KSO_WM_UNIT_FILL_FORE_SCHEMECOLOR_INDEX" val="6"/>
  <p:tag name="KSO_WM_UNIT_FILL_TYPE" val="1"/>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88"/>
  <p:tag name="KSO_WM_UNIT_TYPE" val="l_i"/>
  <p:tag name="KSO_WM_UNIT_INDEX" val="1_7"/>
  <p:tag name="KSO_WM_UNIT_ID" val="258*l_i*1_7"/>
  <p:tag name="KSO_WM_UNIT_CLEAR" val="1"/>
  <p:tag name="KSO_WM_UNIT_LAYERLEVEL" val="1_1"/>
  <p:tag name="KSO_WM_BEAUTIFY_FLAG" val="#wm#"/>
  <p:tag name="KSO_WM_DIAGRAM_GROUP_CODE" val="l1-1"/>
  <p:tag name="KSO_WM_TAG_VERSION" val="1.0"/>
  <p:tag name="KSO_WM_UNIT_FILL_FORE_SCHEMECOLOR_INDEX" val="7"/>
  <p:tag name="KSO_WM_UNIT_FILL_TYPE" val="1"/>
  <p:tag name="KSO_WM_UNIT_TEXT_FILL_FORE_SCHEMECOLOR_INDEX" val="13"/>
  <p:tag name="KSO_WM_UNIT_TEXT_FILL_TYPE"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524</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宋体</vt:lpstr>
      <vt:lpstr>Arial</vt:lpstr>
      <vt:lpstr>Calibri</vt:lpstr>
      <vt:lpstr>Calibri Light</vt:lpstr>
      <vt:lpstr>Office Theme</vt:lpstr>
      <vt:lpstr>PowerPoint Presentation</vt:lpstr>
      <vt:lpstr>PowerPoint Presentation</vt:lpstr>
      <vt:lpstr>                System structure  </vt:lpstr>
      <vt:lpstr>PowerPoint Presentation</vt:lpstr>
      <vt:lpstr>What we are planning to use ?</vt:lpstr>
      <vt:lpstr>PowerPoint Presentation</vt:lpstr>
      <vt:lpstr>PowerPoint Presentation</vt:lpstr>
      <vt:lpstr>PowerPoint Presentation</vt:lpstr>
      <vt:lpstr>Model of testing road</vt:lpstr>
      <vt:lpstr>                                Algorithm  </vt:lpstr>
      <vt:lpstr>PowerPoint Presentation</vt:lpstr>
      <vt:lpstr>PowerPoint Presentation</vt:lpstr>
      <vt:lpstr>PowerPoint Presentation</vt:lpstr>
    </vt:vector>
  </TitlesOfParts>
  <Company>University of Leicester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Obstacle avoidance</dc:title>
  <dc:creator>Chen, Jingyu</dc:creator>
  <cp:lastModifiedBy>Jingyu Chen</cp:lastModifiedBy>
  <cp:revision>18</cp:revision>
  <dcterms:created xsi:type="dcterms:W3CDTF">2017-11-03T13:38:00Z</dcterms:created>
  <dcterms:modified xsi:type="dcterms:W3CDTF">2017-11-06T15:52:51Z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