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59" r:id="rId4"/>
    <p:sldId id="260" r:id="rId5"/>
    <p:sldId id="261" r:id="rId6"/>
    <p:sldId id="257" r:id="rId7"/>
    <p:sldId id="262" r:id="rId8"/>
    <p:sldId id="263" r:id="rId9"/>
    <p:sldId id="265" r:id="rId10"/>
    <p:sldId id="266" r:id="rId11"/>
    <p:sldId id="268" r:id="rId12"/>
    <p:sldId id="272" r:id="rId13"/>
    <p:sldId id="269" r:id="rId14"/>
    <p:sldId id="270" r:id="rId15"/>
    <p:sldId id="258" r:id="rId16"/>
    <p:sldId id="271"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67" d="100"/>
          <a:sy n="67"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1B3DB-0600-454D-8104-A50ACCC25414}" type="datetimeFigureOut">
              <a:rPr lang="en-ID" smtClean="0"/>
              <a:t>17/03/2022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2AC5A-208C-41C0-9EE7-CE7D4BE74F4B}" type="slidenum">
              <a:rPr lang="en-ID" smtClean="0"/>
              <a:t>‹#›</a:t>
            </a:fld>
            <a:endParaRPr lang="en-ID"/>
          </a:p>
        </p:txBody>
      </p:sp>
    </p:spTree>
    <p:extLst>
      <p:ext uri="{BB962C8B-B14F-4D97-AF65-F5344CB8AC3E}">
        <p14:creationId xmlns:p14="http://schemas.microsoft.com/office/powerpoint/2010/main" val="347375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9B6A-6CE1-4437-979D-D738521C1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677A43A-EC86-4A06-A782-DAF213B32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F4AFC89-1F39-4A8B-854E-376BCCE2AF7A}"/>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1BE0AB37-7055-4600-8D20-652BCA5B3FF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77C21B5-E788-40D8-8A00-1E0242A87BE7}"/>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70689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F736-719D-47EE-BE11-319A932B6BB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493FA86-52A0-4753-9305-4188C5C02F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290AB77-46DA-4457-A78B-CA8A092E0AF0}"/>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D0010987-083F-42BF-8F5D-CEF9C7ECB31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9AE01B9-BB6F-4CD5-B798-D3EC13ACAEB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82516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B27A8-A83D-4FFF-B03C-377CB927FC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A50AD0F-A70B-4154-8A3D-4FD0A57E0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24D07D8-9DEB-4782-9D75-1D31AB87DFAF}"/>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33111665-8215-4467-9961-9D697FF4B6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EFEF12-B4B0-46E8-8A09-875AD7E5E46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0180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DE5B-B7B5-40D7-AC17-1F6BE4F93FF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B7DC220-40EA-4779-80C1-323CE4F81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E831561-7ECA-4962-8AC3-A5C3276A2D24}"/>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177F1CAF-A0BA-49B1-B8DD-E477C0F051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9CEC78-78F0-4A3A-BE03-9EA6E31D2BD0}"/>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33747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5DCD-BDBD-4116-B527-A86E5E544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345380F-CB62-4325-B4A4-FFE91B5AE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1EE76-80D4-4F0E-8F2A-160F1A97244C}"/>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04C0277F-C44C-469A-9EAD-BF48A958B89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E72E92-D772-495F-B0CE-9B01EDE86943}"/>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99076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AF54-9E94-4F1B-B069-1A1DD408371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CF4A3F9-8C0B-445C-A0A7-566231614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DFBA726-DD1D-48DD-BB79-41870CDDC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CC1CF8D-EC56-4E8A-8B19-D0AA5A3F5AB1}"/>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6" name="Footer Placeholder 5">
            <a:extLst>
              <a:ext uri="{FF2B5EF4-FFF2-40B4-BE49-F238E27FC236}">
                <a16:creationId xmlns:a16="http://schemas.microsoft.com/office/drawing/2014/main" id="{D17B942E-F58D-49BA-835C-E5A8B241539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0D84D6D-7567-498F-9AE7-FA94939F0506}"/>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55630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F14D-59F0-4153-AA66-D02212C559A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0DDFBBF-9DBC-4EBA-BF1B-2A101BB17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24372-1E9F-48EA-B6DE-613A2DFD8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D297567-E7C4-43F5-A25A-9D44B8CA0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697AA-4DB6-440D-90D1-A15059E07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2536C19-5502-4345-94BF-E2833BE03A2D}"/>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8" name="Footer Placeholder 7">
            <a:extLst>
              <a:ext uri="{FF2B5EF4-FFF2-40B4-BE49-F238E27FC236}">
                <a16:creationId xmlns:a16="http://schemas.microsoft.com/office/drawing/2014/main" id="{259A9B6D-E306-4779-A376-D877DAF0B85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BBC83E5-FCB4-4BDE-ACD5-55FEE164A239}"/>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51937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FF40-FCD4-459B-B075-F7462F60DEF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1E9DC18-D006-45B4-B7A0-EE4397232325}"/>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4" name="Footer Placeholder 3">
            <a:extLst>
              <a:ext uri="{FF2B5EF4-FFF2-40B4-BE49-F238E27FC236}">
                <a16:creationId xmlns:a16="http://schemas.microsoft.com/office/drawing/2014/main" id="{6A01939D-46A3-473F-8EC4-4F6D1050BC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52ED89A-3903-481A-858B-10BDE14A3FF0}"/>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748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18B2F-FC74-4E95-A01E-008551641640}"/>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3" name="Footer Placeholder 2">
            <a:extLst>
              <a:ext uri="{FF2B5EF4-FFF2-40B4-BE49-F238E27FC236}">
                <a16:creationId xmlns:a16="http://schemas.microsoft.com/office/drawing/2014/main" id="{5B6E48BA-6257-48E2-BD00-41AF428B1CA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6CB06EE-7E02-4FD7-B93F-1BFFAD802362}"/>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42138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C27-4A84-4F9D-B7AC-8947F0FC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5B2ACB5-F0F5-4EA4-9613-89BB2B73F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6DF77CE-98D5-4159-A82B-2B14E880D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3312B-D1AA-45F6-AEA1-A182B8509811}"/>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6" name="Footer Placeholder 5">
            <a:extLst>
              <a:ext uri="{FF2B5EF4-FFF2-40B4-BE49-F238E27FC236}">
                <a16:creationId xmlns:a16="http://schemas.microsoft.com/office/drawing/2014/main" id="{618E6878-FBEF-4E92-ABEE-4FDD0ED3CBD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3907B76-D430-4DD5-A9D1-ADB3FA85C9D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32940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9BB2-BDD6-4DAC-A617-E47AF5C37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D223467-0AD0-48AD-BFDA-0392503EB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B562B05-BB76-40B7-853A-0C7561508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17E02-B3E9-43F1-A3F8-06683C79DF58}"/>
              </a:ext>
            </a:extLst>
          </p:cNvPr>
          <p:cNvSpPr>
            <a:spLocks noGrp="1"/>
          </p:cNvSpPr>
          <p:nvPr>
            <p:ph type="dt" sz="half" idx="10"/>
          </p:nvPr>
        </p:nvSpPr>
        <p:spPr/>
        <p:txBody>
          <a:bodyPr/>
          <a:lstStyle/>
          <a:p>
            <a:fld id="{BC6AE4EB-59EC-42DB-90FA-ED2154F66E83}" type="datetimeFigureOut">
              <a:rPr lang="en-ID" smtClean="0"/>
              <a:t>17/03/2022</a:t>
            </a:fld>
            <a:endParaRPr lang="en-ID"/>
          </a:p>
        </p:txBody>
      </p:sp>
      <p:sp>
        <p:nvSpPr>
          <p:cNvPr id="6" name="Footer Placeholder 5">
            <a:extLst>
              <a:ext uri="{FF2B5EF4-FFF2-40B4-BE49-F238E27FC236}">
                <a16:creationId xmlns:a16="http://schemas.microsoft.com/office/drawing/2014/main" id="{1F09CF81-DE50-4CF3-A1D5-249AA9CC140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369514-AE41-43CC-88E3-4C623C3DD492}"/>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83121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E1BAC-0DC2-4D1F-8B1A-43E7FBE36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7C61999-CD35-48FF-B9C9-16070DDF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DFB9341-5AEA-4368-9624-F3F72932C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AE4EB-59EC-42DB-90FA-ED2154F66E83}" type="datetimeFigureOut">
              <a:rPr lang="en-ID" smtClean="0"/>
              <a:t>17/03/2022</a:t>
            </a:fld>
            <a:endParaRPr lang="en-ID"/>
          </a:p>
        </p:txBody>
      </p:sp>
      <p:sp>
        <p:nvSpPr>
          <p:cNvPr id="5" name="Footer Placeholder 4">
            <a:extLst>
              <a:ext uri="{FF2B5EF4-FFF2-40B4-BE49-F238E27FC236}">
                <a16:creationId xmlns:a16="http://schemas.microsoft.com/office/drawing/2014/main" id="{D296C7FF-D5CD-49E5-A569-4F060CFFE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C4FEFD9-1950-4D90-8273-A72B6A8A2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82A05-F6DE-48AC-ADEA-BF7918762426}" type="slidenum">
              <a:rPr lang="en-ID" smtClean="0"/>
              <a:t>‹#›</a:t>
            </a:fld>
            <a:endParaRPr lang="en-ID"/>
          </a:p>
        </p:txBody>
      </p:sp>
    </p:spTree>
    <p:extLst>
      <p:ext uri="{BB962C8B-B14F-4D97-AF65-F5344CB8AC3E}">
        <p14:creationId xmlns:p14="http://schemas.microsoft.com/office/powerpoint/2010/main" val="1705808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2B47-8882-49B0-ADCF-B2DAA6FD51D7}"/>
              </a:ext>
            </a:extLst>
          </p:cNvPr>
          <p:cNvSpPr>
            <a:spLocks noGrp="1"/>
          </p:cNvSpPr>
          <p:nvPr>
            <p:ph type="ctrTitle"/>
          </p:nvPr>
        </p:nvSpPr>
        <p:spPr/>
        <p:txBody>
          <a:bodyPr/>
          <a:lstStyle/>
          <a:p>
            <a:r>
              <a:rPr lang="en-US" dirty="0" err="1"/>
              <a:t>Analisis</a:t>
            </a:r>
            <a:r>
              <a:rPr lang="en-US" dirty="0"/>
              <a:t> </a:t>
            </a:r>
            <a:r>
              <a:rPr lang="en-US" dirty="0" err="1"/>
              <a:t>Trafik</a:t>
            </a:r>
            <a:endParaRPr lang="en-ID" dirty="0"/>
          </a:p>
        </p:txBody>
      </p:sp>
      <p:sp>
        <p:nvSpPr>
          <p:cNvPr id="3" name="Subtitle 2">
            <a:extLst>
              <a:ext uri="{FF2B5EF4-FFF2-40B4-BE49-F238E27FC236}">
                <a16:creationId xmlns:a16="http://schemas.microsoft.com/office/drawing/2014/main" id="{FA41598E-44CC-4E19-952F-62E0C7EF760C}"/>
              </a:ext>
            </a:extLst>
          </p:cNvPr>
          <p:cNvSpPr>
            <a:spLocks noGrp="1"/>
          </p:cNvSpPr>
          <p:nvPr>
            <p:ph type="subTitle" idx="1"/>
          </p:nvPr>
        </p:nvSpPr>
        <p:spPr/>
        <p:txBody>
          <a:bodyPr/>
          <a:lstStyle/>
          <a:p>
            <a:r>
              <a:rPr lang="en-US" dirty="0"/>
              <a:t>Muhammad Ikhwan Perwira (09011282025077)</a:t>
            </a:r>
            <a:endParaRPr lang="en-ID" dirty="0"/>
          </a:p>
        </p:txBody>
      </p:sp>
    </p:spTree>
    <p:extLst>
      <p:ext uri="{BB962C8B-B14F-4D97-AF65-F5344CB8AC3E}">
        <p14:creationId xmlns:p14="http://schemas.microsoft.com/office/powerpoint/2010/main" val="39769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B6A6-29CD-411A-A065-16D83F1793B8}"/>
              </a:ext>
            </a:extLst>
          </p:cNvPr>
          <p:cNvSpPr>
            <a:spLocks noGrp="1"/>
          </p:cNvSpPr>
          <p:nvPr>
            <p:ph type="title"/>
          </p:nvPr>
        </p:nvSpPr>
        <p:spPr/>
        <p:txBody>
          <a:bodyPr/>
          <a:lstStyle/>
          <a:p>
            <a:r>
              <a:rPr lang="en-US" dirty="0" err="1"/>
              <a:t>Encryped</a:t>
            </a:r>
            <a:r>
              <a:rPr lang="en-US" dirty="0"/>
              <a:t> Packet vs Non-Encrypted Packet</a:t>
            </a:r>
            <a:endParaRPr lang="en-ID" dirty="0"/>
          </a:p>
        </p:txBody>
      </p:sp>
      <p:pic>
        <p:nvPicPr>
          <p:cNvPr id="1026" name="Picture 2" descr="Cloudflare Free SSL/TLS | Get SSL Certificates | Cloudflare">
            <a:extLst>
              <a:ext uri="{FF2B5EF4-FFF2-40B4-BE49-F238E27FC236}">
                <a16:creationId xmlns:a16="http://schemas.microsoft.com/office/drawing/2014/main" id="{5159AB35-0825-436A-BFD9-F59FEDBBB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659484"/>
            <a:ext cx="8934450" cy="483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5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C844-4576-4DE8-85E8-C3140700DE64}"/>
              </a:ext>
            </a:extLst>
          </p:cNvPr>
          <p:cNvSpPr>
            <a:spLocks noGrp="1"/>
          </p:cNvSpPr>
          <p:nvPr>
            <p:ph type="title"/>
          </p:nvPr>
        </p:nvSpPr>
        <p:spPr/>
        <p:txBody>
          <a:bodyPr/>
          <a:lstStyle/>
          <a:p>
            <a:r>
              <a:rPr lang="en-US" dirty="0"/>
              <a:t>QoS</a:t>
            </a:r>
            <a:endParaRPr lang="en-ID" dirty="0"/>
          </a:p>
        </p:txBody>
      </p:sp>
      <p:sp>
        <p:nvSpPr>
          <p:cNvPr id="3" name="Content Placeholder 2">
            <a:extLst>
              <a:ext uri="{FF2B5EF4-FFF2-40B4-BE49-F238E27FC236}">
                <a16:creationId xmlns:a16="http://schemas.microsoft.com/office/drawing/2014/main" id="{57ED44E7-5EBF-4600-9D29-5D5FB0847538}"/>
              </a:ext>
            </a:extLst>
          </p:cNvPr>
          <p:cNvSpPr>
            <a:spLocks noGrp="1"/>
          </p:cNvSpPr>
          <p:nvPr>
            <p:ph idx="1"/>
          </p:nvPr>
        </p:nvSpPr>
        <p:spPr/>
        <p:txBody>
          <a:bodyPr/>
          <a:lstStyle/>
          <a:p>
            <a:pPr algn="just"/>
            <a:r>
              <a:rPr lang="en-ID" dirty="0"/>
              <a:t>Quality of Service (QoS) </a:t>
            </a:r>
            <a:r>
              <a:rPr lang="en-ID" dirty="0" err="1"/>
              <a:t>atau</a:t>
            </a:r>
            <a:r>
              <a:rPr lang="en-ID" dirty="0"/>
              <a:t> </a:t>
            </a:r>
            <a:r>
              <a:rPr lang="en-ID" dirty="0" err="1"/>
              <a:t>Kualitas</a:t>
            </a:r>
            <a:r>
              <a:rPr lang="en-ID" dirty="0"/>
              <a:t> </a:t>
            </a:r>
            <a:r>
              <a:rPr lang="en-ID" dirty="0" err="1"/>
              <a:t>layanan</a:t>
            </a:r>
            <a:r>
              <a:rPr lang="en-ID" dirty="0"/>
              <a:t> </a:t>
            </a:r>
            <a:r>
              <a:rPr lang="en-ID" dirty="0" err="1"/>
              <a:t>adalah</a:t>
            </a:r>
            <a:r>
              <a:rPr lang="en-ID" dirty="0"/>
              <a:t> </a:t>
            </a:r>
            <a:r>
              <a:rPr lang="en-ID" dirty="0" err="1"/>
              <a:t>metode</a:t>
            </a:r>
            <a:r>
              <a:rPr lang="en-ID" dirty="0"/>
              <a:t> </a:t>
            </a:r>
            <a:r>
              <a:rPr lang="en-ID" dirty="0" err="1"/>
              <a:t>pengukuran</a:t>
            </a:r>
            <a:r>
              <a:rPr lang="en-ID" dirty="0"/>
              <a:t> yang </a:t>
            </a:r>
            <a:r>
              <a:rPr lang="en-ID" dirty="0" err="1"/>
              <a:t>digunakan</a:t>
            </a:r>
            <a:r>
              <a:rPr lang="en-ID" dirty="0"/>
              <a:t> </a:t>
            </a:r>
            <a:r>
              <a:rPr lang="en-ID" dirty="0" err="1"/>
              <a:t>untuk</a:t>
            </a:r>
            <a:r>
              <a:rPr lang="en-ID" dirty="0"/>
              <a:t> </a:t>
            </a:r>
            <a:r>
              <a:rPr lang="en-ID" dirty="0" err="1"/>
              <a:t>menentukan</a:t>
            </a:r>
            <a:r>
              <a:rPr lang="en-ID" dirty="0"/>
              <a:t> </a:t>
            </a:r>
            <a:r>
              <a:rPr lang="en-ID" dirty="0" err="1"/>
              <a:t>kemampuan</a:t>
            </a:r>
            <a:r>
              <a:rPr lang="en-ID" dirty="0"/>
              <a:t> </a:t>
            </a:r>
            <a:r>
              <a:rPr lang="en-ID" dirty="0" err="1"/>
              <a:t>sebuah</a:t>
            </a:r>
            <a:r>
              <a:rPr lang="en-ID" dirty="0"/>
              <a:t> </a:t>
            </a:r>
            <a:r>
              <a:rPr lang="en-ID" dirty="0" err="1"/>
              <a:t>jaringan</a:t>
            </a:r>
            <a:r>
              <a:rPr lang="en-ID" dirty="0"/>
              <a:t> </a:t>
            </a:r>
            <a:r>
              <a:rPr lang="en-ID" dirty="0" err="1"/>
              <a:t>seperti</a:t>
            </a:r>
            <a:r>
              <a:rPr lang="en-ID" dirty="0"/>
              <a:t>; </a:t>
            </a:r>
            <a:r>
              <a:rPr lang="en-ID" dirty="0" err="1"/>
              <a:t>aplikasi</a:t>
            </a:r>
            <a:r>
              <a:rPr lang="en-ID" dirty="0"/>
              <a:t> </a:t>
            </a:r>
            <a:r>
              <a:rPr lang="en-ID" dirty="0" err="1"/>
              <a:t>jaringan</a:t>
            </a:r>
            <a:r>
              <a:rPr lang="en-ID" dirty="0"/>
              <a:t>, host </a:t>
            </a:r>
            <a:r>
              <a:rPr lang="en-ID" dirty="0" err="1"/>
              <a:t>atau</a:t>
            </a:r>
            <a:r>
              <a:rPr lang="en-ID" dirty="0"/>
              <a:t> router </a:t>
            </a:r>
            <a:r>
              <a:rPr lang="en-ID" dirty="0" err="1"/>
              <a:t>dengan</a:t>
            </a:r>
            <a:r>
              <a:rPr lang="en-ID" dirty="0"/>
              <a:t> </a:t>
            </a:r>
            <a:r>
              <a:rPr lang="en-ID" dirty="0" err="1"/>
              <a:t>tujuan</a:t>
            </a:r>
            <a:r>
              <a:rPr lang="en-ID" dirty="0"/>
              <a:t> </a:t>
            </a:r>
            <a:r>
              <a:rPr lang="en-ID" dirty="0" err="1"/>
              <a:t>memberikan</a:t>
            </a:r>
            <a:r>
              <a:rPr lang="en-ID" dirty="0"/>
              <a:t> network service yang </a:t>
            </a:r>
            <a:r>
              <a:rPr lang="en-ID" dirty="0" err="1"/>
              <a:t>lebih</a:t>
            </a:r>
            <a:r>
              <a:rPr lang="en-ID" dirty="0"/>
              <a:t> </a:t>
            </a:r>
            <a:r>
              <a:rPr lang="en-ID" dirty="0" err="1"/>
              <a:t>baik</a:t>
            </a:r>
            <a:r>
              <a:rPr lang="en-ID" dirty="0"/>
              <a:t> dan </a:t>
            </a:r>
            <a:r>
              <a:rPr lang="en-ID" dirty="0" err="1"/>
              <a:t>terencana</a:t>
            </a:r>
            <a:r>
              <a:rPr lang="en-ID" dirty="0"/>
              <a:t> </a:t>
            </a:r>
            <a:r>
              <a:rPr lang="en-ID" dirty="0" err="1"/>
              <a:t>sehingga</a:t>
            </a:r>
            <a:r>
              <a:rPr lang="en-ID" dirty="0"/>
              <a:t> </a:t>
            </a:r>
            <a:r>
              <a:rPr lang="en-ID" dirty="0" err="1"/>
              <a:t>dapat</a:t>
            </a:r>
            <a:r>
              <a:rPr lang="en-ID" dirty="0"/>
              <a:t> </a:t>
            </a:r>
            <a:r>
              <a:rPr lang="en-ID" dirty="0" err="1"/>
              <a:t>memenuhi</a:t>
            </a:r>
            <a:r>
              <a:rPr lang="en-ID" dirty="0"/>
              <a:t> </a:t>
            </a:r>
            <a:r>
              <a:rPr lang="en-ID" dirty="0" err="1"/>
              <a:t>kebutuhan</a:t>
            </a:r>
            <a:r>
              <a:rPr lang="en-ID" dirty="0"/>
              <a:t> </a:t>
            </a:r>
            <a:r>
              <a:rPr lang="en-ID" dirty="0" err="1"/>
              <a:t>suatu</a:t>
            </a:r>
            <a:r>
              <a:rPr lang="en-ID" dirty="0"/>
              <a:t> </a:t>
            </a:r>
            <a:r>
              <a:rPr lang="en-ID" dirty="0" err="1"/>
              <a:t>layanan</a:t>
            </a:r>
            <a:r>
              <a:rPr lang="en-ID" dirty="0"/>
              <a:t>.</a:t>
            </a:r>
          </a:p>
          <a:p>
            <a:pPr algn="just"/>
            <a:r>
              <a:rPr lang="en-ID" dirty="0"/>
              <a:t>Parameter </a:t>
            </a:r>
            <a:r>
              <a:rPr lang="en-ID" dirty="0" err="1"/>
              <a:t>kualitas</a:t>
            </a:r>
            <a:r>
              <a:rPr lang="en-ID" dirty="0"/>
              <a:t> yang </a:t>
            </a:r>
            <a:r>
              <a:rPr lang="en-ID" dirty="0" err="1"/>
              <a:t>dinilai</a:t>
            </a:r>
            <a:r>
              <a:rPr lang="en-ID" dirty="0"/>
              <a:t> </a:t>
            </a:r>
            <a:r>
              <a:rPr lang="en-ID" dirty="0" err="1"/>
              <a:t>meliputi</a:t>
            </a:r>
            <a:r>
              <a:rPr lang="en-ID" dirty="0"/>
              <a:t> </a:t>
            </a:r>
            <a:r>
              <a:rPr lang="en-ID" i="1" dirty="0"/>
              <a:t>throughput</a:t>
            </a:r>
            <a:r>
              <a:rPr lang="en-ID" dirty="0"/>
              <a:t>, </a:t>
            </a:r>
            <a:r>
              <a:rPr lang="en-US" i="1" dirty="0"/>
              <a:t>latency</a:t>
            </a:r>
            <a:r>
              <a:rPr lang="en-US" dirty="0"/>
              <a:t>, </a:t>
            </a:r>
            <a:r>
              <a:rPr lang="en-US" i="1" dirty="0"/>
              <a:t>jitter</a:t>
            </a:r>
            <a:r>
              <a:rPr lang="en-US" dirty="0"/>
              <a:t>, </a:t>
            </a:r>
            <a:r>
              <a:rPr lang="en-US" i="1" dirty="0"/>
              <a:t>packet</a:t>
            </a:r>
            <a:r>
              <a:rPr lang="en-US" dirty="0"/>
              <a:t> </a:t>
            </a:r>
            <a:r>
              <a:rPr lang="en-US" i="1" dirty="0"/>
              <a:t>loss</a:t>
            </a:r>
            <a:r>
              <a:rPr lang="en-US" dirty="0"/>
              <a:t>.</a:t>
            </a:r>
            <a:endParaRPr lang="en-ID" dirty="0"/>
          </a:p>
        </p:txBody>
      </p:sp>
    </p:spTree>
    <p:extLst>
      <p:ext uri="{BB962C8B-B14F-4D97-AF65-F5344CB8AC3E}">
        <p14:creationId xmlns:p14="http://schemas.microsoft.com/office/powerpoint/2010/main" val="128443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AC1-FD9D-4D68-A2C5-2D163216D6DA}"/>
              </a:ext>
            </a:extLst>
          </p:cNvPr>
          <p:cNvSpPr>
            <a:spLocks noGrp="1"/>
          </p:cNvSpPr>
          <p:nvPr>
            <p:ph type="title"/>
          </p:nvPr>
        </p:nvSpPr>
        <p:spPr/>
        <p:txBody>
          <a:bodyPr/>
          <a:lstStyle/>
          <a:p>
            <a:r>
              <a:rPr lang="en-US" dirty="0" err="1"/>
              <a:t>Menganalisa</a:t>
            </a:r>
            <a:r>
              <a:rPr lang="en-US" dirty="0"/>
              <a:t> </a:t>
            </a:r>
            <a:r>
              <a:rPr lang="en-US" dirty="0" err="1"/>
              <a:t>Trafik</a:t>
            </a:r>
            <a:r>
              <a:rPr lang="en-US" dirty="0"/>
              <a:t> </a:t>
            </a:r>
            <a:r>
              <a:rPr lang="en-US" dirty="0" err="1"/>
              <a:t>Jaringan</a:t>
            </a:r>
            <a:r>
              <a:rPr lang="en-US" dirty="0"/>
              <a:t> Streaming Download Video pada server 27.112.79.120</a:t>
            </a:r>
            <a:endParaRPr lang="en-ID" dirty="0"/>
          </a:p>
        </p:txBody>
      </p:sp>
      <p:pic>
        <p:nvPicPr>
          <p:cNvPr id="5" name="Content Placeholder 4">
            <a:extLst>
              <a:ext uri="{FF2B5EF4-FFF2-40B4-BE49-F238E27FC236}">
                <a16:creationId xmlns:a16="http://schemas.microsoft.com/office/drawing/2014/main" id="{F3067443-C3B0-410C-BF7F-472D6C7D2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71515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585-86DA-4B8F-AEA1-5AD010892FD3}"/>
              </a:ext>
            </a:extLst>
          </p:cNvPr>
          <p:cNvSpPr>
            <a:spLocks noGrp="1"/>
          </p:cNvSpPr>
          <p:nvPr>
            <p:ph type="title"/>
          </p:nvPr>
        </p:nvSpPr>
        <p:spPr/>
        <p:txBody>
          <a:bodyPr/>
          <a:lstStyle/>
          <a:p>
            <a:r>
              <a:rPr lang="en-US" dirty="0" err="1"/>
              <a:t>Perbedaan</a:t>
            </a:r>
            <a:r>
              <a:rPr lang="en-US" dirty="0"/>
              <a:t> Throughput </a:t>
            </a:r>
            <a:r>
              <a:rPr lang="en-US" dirty="0" err="1"/>
              <a:t>dengan</a:t>
            </a:r>
            <a:r>
              <a:rPr lang="en-US" dirty="0"/>
              <a:t> Bandwidth</a:t>
            </a:r>
            <a:endParaRPr lang="en-ID" dirty="0"/>
          </a:p>
        </p:txBody>
      </p:sp>
      <p:pic>
        <p:nvPicPr>
          <p:cNvPr id="5" name="Picture 4">
            <a:extLst>
              <a:ext uri="{FF2B5EF4-FFF2-40B4-BE49-F238E27FC236}">
                <a16:creationId xmlns:a16="http://schemas.microsoft.com/office/drawing/2014/main" id="{08ED64D1-65BC-461B-8C47-56CD3256E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90688"/>
            <a:ext cx="6867525" cy="4533900"/>
          </a:xfrm>
          <a:prstGeom prst="rect">
            <a:avLst/>
          </a:prstGeom>
        </p:spPr>
      </p:pic>
      <p:sp>
        <p:nvSpPr>
          <p:cNvPr id="7" name="TextBox 6">
            <a:extLst>
              <a:ext uri="{FF2B5EF4-FFF2-40B4-BE49-F238E27FC236}">
                <a16:creationId xmlns:a16="http://schemas.microsoft.com/office/drawing/2014/main" id="{17B3BB16-EC3C-4C80-A76B-0D6484FCD14E}"/>
              </a:ext>
            </a:extLst>
          </p:cNvPr>
          <p:cNvSpPr txBox="1"/>
          <p:nvPr/>
        </p:nvSpPr>
        <p:spPr>
          <a:xfrm>
            <a:off x="7643813" y="2200275"/>
            <a:ext cx="42291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Bandwidth</a:t>
            </a:r>
            <a:r>
              <a:rPr lang="en-ID" b="1" dirty="0"/>
              <a:t> </a:t>
            </a:r>
            <a:r>
              <a:rPr lang="en-ID" b="1" dirty="0" err="1"/>
              <a:t>adalah</a:t>
            </a:r>
            <a:r>
              <a:rPr lang="en-ID" b="1" dirty="0"/>
              <a:t> </a:t>
            </a:r>
            <a:r>
              <a:rPr lang="en-ID" b="1" dirty="0" err="1"/>
              <a:t>kecepatan</a:t>
            </a:r>
            <a:r>
              <a:rPr lang="en-ID" b="1" dirty="0"/>
              <a:t> </a:t>
            </a:r>
            <a:r>
              <a:rPr lang="en-ID" b="1" dirty="0" err="1"/>
              <a:t>maksimal</a:t>
            </a:r>
            <a:r>
              <a:rPr lang="en-ID" b="1" dirty="0"/>
              <a:t> bit yang </a:t>
            </a:r>
            <a:r>
              <a:rPr lang="en-ID" b="1" dirty="0" err="1"/>
              <a:t>dapat</a:t>
            </a:r>
            <a:r>
              <a:rPr lang="en-ID" b="1" dirty="0"/>
              <a:t> </a:t>
            </a:r>
            <a:r>
              <a:rPr lang="en-ID" b="1" dirty="0" err="1"/>
              <a:t>dipancarkan</a:t>
            </a:r>
            <a:r>
              <a:rPr lang="en-ID" b="1" dirty="0"/>
              <a:t> oleh </a:t>
            </a:r>
            <a:r>
              <a:rPr lang="en-ID" b="1" dirty="0" err="1"/>
              <a:t>suatu</a:t>
            </a:r>
            <a:r>
              <a:rPr lang="en-ID" b="1" dirty="0"/>
              <a:t> </a:t>
            </a:r>
            <a:r>
              <a:rPr lang="en-ID" b="1" dirty="0" err="1"/>
              <a:t>perangkat</a:t>
            </a:r>
            <a:r>
              <a:rPr lang="en-ID" b="1" dirty="0"/>
              <a:t> (</a:t>
            </a:r>
            <a:r>
              <a:rPr lang="en-ID" b="1" dirty="0" err="1"/>
              <a:t>memiliki</a:t>
            </a:r>
            <a:r>
              <a:rPr lang="en-ID" b="1" dirty="0"/>
              <a:t> </a:t>
            </a:r>
            <a:r>
              <a:rPr lang="en-ID" b="1" dirty="0" err="1"/>
              <a:t>satuan</a:t>
            </a:r>
            <a:r>
              <a:rPr lang="en-ID" b="1" dirty="0"/>
              <a:t> bit/s).</a:t>
            </a:r>
            <a:endParaRPr lang="en-US" b="1" dirty="0"/>
          </a:p>
        </p:txBody>
      </p:sp>
      <p:sp>
        <p:nvSpPr>
          <p:cNvPr id="9" name="TextBox 8">
            <a:extLst>
              <a:ext uri="{FF2B5EF4-FFF2-40B4-BE49-F238E27FC236}">
                <a16:creationId xmlns:a16="http://schemas.microsoft.com/office/drawing/2014/main" id="{3A916D98-17E8-4F03-824F-00636734420B}"/>
              </a:ext>
            </a:extLst>
          </p:cNvPr>
          <p:cNvSpPr txBox="1"/>
          <p:nvPr/>
        </p:nvSpPr>
        <p:spPr>
          <a:xfrm>
            <a:off x="7643813" y="4936442"/>
            <a:ext cx="4682727" cy="923330"/>
          </a:xfrm>
          <a:prstGeom prst="rect">
            <a:avLst/>
          </a:prstGeom>
          <a:noFill/>
        </p:spPr>
        <p:txBody>
          <a:bodyPr wrap="square">
            <a:spAutoFit/>
          </a:bodyPr>
          <a:lstStyle/>
          <a:p>
            <a:pPr marL="285750" indent="-285750">
              <a:buFont typeface="Arial" panose="020B0604020202020204" pitchFamily="34" charset="0"/>
              <a:buChar char="•"/>
            </a:pPr>
            <a:r>
              <a:rPr lang="en-US" b="1" dirty="0"/>
              <a:t>Throughput </a:t>
            </a:r>
            <a:r>
              <a:rPr lang="en-US" b="1" dirty="0" err="1"/>
              <a:t>adalah</a:t>
            </a:r>
            <a:r>
              <a:rPr lang="en-US" b="1" dirty="0"/>
              <a:t> </a:t>
            </a:r>
            <a:r>
              <a:rPr lang="en-US" b="1" dirty="0" err="1"/>
              <a:t>nilai</a:t>
            </a:r>
            <a:r>
              <a:rPr lang="en-US" b="1" dirty="0"/>
              <a:t> rata-rata </a:t>
            </a:r>
            <a:r>
              <a:rPr lang="en-US" b="1" dirty="0" err="1"/>
              <a:t>dari</a:t>
            </a:r>
            <a:r>
              <a:rPr lang="en-US" b="1" dirty="0"/>
              <a:t> bit-bit yang </a:t>
            </a:r>
            <a:r>
              <a:rPr lang="en-US" b="1" dirty="0" err="1"/>
              <a:t>terkirim</a:t>
            </a:r>
            <a:r>
              <a:rPr lang="en-US" b="1" dirty="0"/>
              <a:t> </a:t>
            </a:r>
            <a:r>
              <a:rPr lang="en-US" b="1" dirty="0" err="1"/>
              <a:t>tiap</a:t>
            </a:r>
            <a:r>
              <a:rPr lang="en-US" b="1" dirty="0"/>
              <a:t> </a:t>
            </a:r>
            <a:r>
              <a:rPr lang="en-US" b="1" dirty="0" err="1"/>
              <a:t>waktu</a:t>
            </a:r>
            <a:r>
              <a:rPr lang="en-US" b="1" dirty="0"/>
              <a:t> (</a:t>
            </a:r>
            <a:r>
              <a:rPr lang="en-US" b="1" dirty="0" err="1"/>
              <a:t>memiliki</a:t>
            </a:r>
            <a:r>
              <a:rPr lang="en-US" b="1" dirty="0"/>
              <a:t> </a:t>
            </a:r>
            <a:r>
              <a:rPr lang="en-US" b="1" dirty="0" err="1"/>
              <a:t>satuan</a:t>
            </a:r>
            <a:r>
              <a:rPr lang="en-US" b="1" dirty="0"/>
              <a:t> bit/s)</a:t>
            </a:r>
          </a:p>
        </p:txBody>
      </p:sp>
    </p:spTree>
    <p:extLst>
      <p:ext uri="{BB962C8B-B14F-4D97-AF65-F5344CB8AC3E}">
        <p14:creationId xmlns:p14="http://schemas.microsoft.com/office/powerpoint/2010/main" val="410173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0FB-F216-4961-AB9F-ED592A3ED7E2}"/>
              </a:ext>
            </a:extLst>
          </p:cNvPr>
          <p:cNvSpPr>
            <a:spLocks noGrp="1"/>
          </p:cNvSpPr>
          <p:nvPr>
            <p:ph type="title"/>
          </p:nvPr>
        </p:nvSpPr>
        <p:spPr/>
        <p:txBody>
          <a:bodyPr/>
          <a:lstStyle/>
          <a:p>
            <a:r>
              <a:rPr lang="en-US" dirty="0" err="1"/>
              <a:t>Perbedaan</a:t>
            </a:r>
            <a:r>
              <a:rPr lang="en-US" dirty="0"/>
              <a:t> PING, Delay dan Latency</a:t>
            </a:r>
            <a:endParaRPr lang="en-ID" dirty="0"/>
          </a:p>
        </p:txBody>
      </p:sp>
      <p:sp>
        <p:nvSpPr>
          <p:cNvPr id="3" name="Content Placeholder 2">
            <a:extLst>
              <a:ext uri="{FF2B5EF4-FFF2-40B4-BE49-F238E27FC236}">
                <a16:creationId xmlns:a16="http://schemas.microsoft.com/office/drawing/2014/main" id="{BA5C1A94-3344-4E6C-A9F8-2C055DB54443}"/>
              </a:ext>
            </a:extLst>
          </p:cNvPr>
          <p:cNvSpPr>
            <a:spLocks noGrp="1"/>
          </p:cNvSpPr>
          <p:nvPr>
            <p:ph idx="1"/>
          </p:nvPr>
        </p:nvSpPr>
        <p:spPr/>
        <p:txBody>
          <a:bodyPr/>
          <a:lstStyle/>
          <a:p>
            <a:r>
              <a:rPr lang="en-US" sz="1800" b="1" dirty="0"/>
              <a:t>Ping </a:t>
            </a:r>
            <a:r>
              <a:rPr lang="en-US" sz="1800" b="1" dirty="0" err="1"/>
              <a:t>adalah</a:t>
            </a:r>
            <a:r>
              <a:rPr lang="en-US" sz="1800" b="1" dirty="0"/>
              <a:t> </a:t>
            </a:r>
            <a:r>
              <a:rPr lang="en-US" sz="1800" b="1" dirty="0" err="1"/>
              <a:t>sinyal</a:t>
            </a:r>
            <a:r>
              <a:rPr lang="en-US" sz="1800" b="1" dirty="0"/>
              <a:t> </a:t>
            </a:r>
            <a:r>
              <a:rPr lang="en-US" sz="1800" b="1" dirty="0" err="1"/>
              <a:t>atau</a:t>
            </a:r>
            <a:r>
              <a:rPr lang="en-US" sz="1800" b="1" dirty="0"/>
              <a:t> </a:t>
            </a:r>
            <a:r>
              <a:rPr lang="en-US" sz="1800" b="1" dirty="0" err="1"/>
              <a:t>paket</a:t>
            </a:r>
            <a:r>
              <a:rPr lang="en-US" sz="1800" b="1" dirty="0"/>
              <a:t> yang </a:t>
            </a:r>
            <a:r>
              <a:rPr lang="en-US" sz="1800" b="1" dirty="0" err="1"/>
              <a:t>ditransfer</a:t>
            </a:r>
            <a:r>
              <a:rPr lang="en-US" sz="1800" b="1" dirty="0"/>
              <a:t> </a:t>
            </a:r>
            <a:r>
              <a:rPr lang="en-US" sz="1800" b="1" dirty="0" err="1"/>
              <a:t>melalui</a:t>
            </a:r>
            <a:r>
              <a:rPr lang="en-US" sz="1800" b="1" dirty="0"/>
              <a:t> protocol ICMP (</a:t>
            </a:r>
            <a:r>
              <a:rPr lang="en-US" sz="1800" b="1" dirty="0" err="1"/>
              <a:t>memiliki</a:t>
            </a:r>
            <a:r>
              <a:rPr lang="en-US" sz="1800" b="1" dirty="0"/>
              <a:t> </a:t>
            </a:r>
            <a:r>
              <a:rPr lang="en-US" sz="1800" b="1" dirty="0" err="1"/>
              <a:t>satuan</a:t>
            </a:r>
            <a:r>
              <a:rPr lang="en-US" sz="1800" b="1" dirty="0"/>
              <a:t> </a:t>
            </a:r>
            <a:r>
              <a:rPr lang="en-US" sz="1800" b="1" dirty="0" err="1"/>
              <a:t>paket</a:t>
            </a:r>
            <a:r>
              <a:rPr lang="en-US" sz="1800" b="1" dirty="0"/>
              <a:t>).</a:t>
            </a:r>
          </a:p>
          <a:p>
            <a:r>
              <a:rPr lang="en-US" sz="1800" b="1" dirty="0"/>
              <a:t>Delay </a:t>
            </a:r>
            <a:r>
              <a:rPr lang="en-US" sz="1800" b="1" dirty="0" err="1"/>
              <a:t>adalah</a:t>
            </a:r>
            <a:r>
              <a:rPr lang="en-US" sz="1800" b="1" dirty="0"/>
              <a:t> </a:t>
            </a:r>
            <a:r>
              <a:rPr lang="en-US" sz="1800" b="1" dirty="0" err="1"/>
              <a:t>waktu</a:t>
            </a:r>
            <a:r>
              <a:rPr lang="en-US" sz="1800" b="1" dirty="0"/>
              <a:t> </a:t>
            </a:r>
            <a:r>
              <a:rPr lang="en-US" sz="1800" b="1" dirty="0" err="1"/>
              <a:t>tunda</a:t>
            </a:r>
            <a:r>
              <a:rPr lang="en-US" sz="1800" b="1" dirty="0"/>
              <a:t> </a:t>
            </a:r>
            <a:r>
              <a:rPr lang="en-US" sz="1800" b="1" dirty="0" err="1"/>
              <a:t>antara</a:t>
            </a:r>
            <a:r>
              <a:rPr lang="en-US" sz="1800" b="1" dirty="0"/>
              <a:t> </a:t>
            </a:r>
            <a:r>
              <a:rPr lang="en-US" sz="1800" b="1" dirty="0" err="1"/>
              <a:t>dua</a:t>
            </a:r>
            <a:r>
              <a:rPr lang="en-US" sz="1800" b="1" dirty="0"/>
              <a:t> </a:t>
            </a:r>
            <a:r>
              <a:rPr lang="en-US" sz="1800" b="1" dirty="0" err="1"/>
              <a:t>paket</a:t>
            </a:r>
            <a:r>
              <a:rPr lang="en-US" sz="1800" b="1" dirty="0"/>
              <a:t> (</a:t>
            </a:r>
            <a:r>
              <a:rPr lang="en-US" sz="1800" b="1" dirty="0" err="1"/>
              <a:t>memiliki</a:t>
            </a:r>
            <a:r>
              <a:rPr lang="en-US" sz="1800" b="1" dirty="0"/>
              <a:t> </a:t>
            </a:r>
            <a:r>
              <a:rPr lang="en-US" sz="1800" b="1" dirty="0" err="1"/>
              <a:t>satuan</a:t>
            </a:r>
            <a:r>
              <a:rPr lang="en-US" sz="1800" b="1" dirty="0"/>
              <a:t> </a:t>
            </a:r>
            <a:r>
              <a:rPr lang="en-US" sz="1800" b="1" dirty="0" err="1"/>
              <a:t>detik</a:t>
            </a:r>
            <a:r>
              <a:rPr lang="en-US" sz="1800" b="1" dirty="0"/>
              <a:t>).</a:t>
            </a:r>
          </a:p>
          <a:p>
            <a:r>
              <a:rPr lang="en-US" sz="1800" b="1" dirty="0"/>
              <a:t>Latency </a:t>
            </a:r>
            <a:r>
              <a:rPr lang="en-US" sz="1800" b="1" dirty="0" err="1"/>
              <a:t>adalah</a:t>
            </a:r>
            <a:r>
              <a:rPr lang="en-US" sz="1800" b="1" dirty="0"/>
              <a:t> </a:t>
            </a:r>
            <a:r>
              <a:rPr lang="en-US" sz="1800" b="1" dirty="0" err="1"/>
              <a:t>nilai</a:t>
            </a:r>
            <a:r>
              <a:rPr lang="en-US" sz="1800" b="1" dirty="0"/>
              <a:t> rata-rata </a:t>
            </a:r>
            <a:r>
              <a:rPr lang="en-US" sz="1800" b="1" dirty="0" err="1"/>
              <a:t>dari</a:t>
            </a:r>
            <a:r>
              <a:rPr lang="en-US" sz="1800" b="1" dirty="0"/>
              <a:t> </a:t>
            </a:r>
            <a:r>
              <a:rPr lang="en-US" sz="1800" b="1" dirty="0" err="1"/>
              <a:t>keseluruhan</a:t>
            </a:r>
            <a:r>
              <a:rPr lang="en-US" sz="1800" b="1" dirty="0"/>
              <a:t> delay (</a:t>
            </a:r>
            <a:r>
              <a:rPr lang="en-US" sz="1800" b="1" dirty="0" err="1"/>
              <a:t>memiliki</a:t>
            </a:r>
            <a:r>
              <a:rPr lang="en-US" sz="1800" b="1" dirty="0"/>
              <a:t> </a:t>
            </a:r>
            <a:r>
              <a:rPr lang="en-US" sz="1800" b="1" dirty="0" err="1"/>
              <a:t>satuan</a:t>
            </a:r>
            <a:r>
              <a:rPr lang="en-US" sz="1800" b="1" dirty="0"/>
              <a:t> </a:t>
            </a:r>
            <a:r>
              <a:rPr lang="en-US" sz="1800" b="1" dirty="0" err="1"/>
              <a:t>detik</a:t>
            </a:r>
            <a:r>
              <a:rPr lang="en-US" sz="1800" b="1" dirty="0"/>
              <a:t>).</a:t>
            </a:r>
          </a:p>
          <a:p>
            <a:endParaRPr lang="en-ID" dirty="0"/>
          </a:p>
        </p:txBody>
      </p:sp>
      <p:graphicFrame>
        <p:nvGraphicFramePr>
          <p:cNvPr id="9" name="Object 8">
            <a:extLst>
              <a:ext uri="{FF2B5EF4-FFF2-40B4-BE49-F238E27FC236}">
                <a16:creationId xmlns:a16="http://schemas.microsoft.com/office/drawing/2014/main" id="{F39878B9-568C-4C28-8E57-608F62E54E01}"/>
              </a:ext>
            </a:extLst>
          </p:cNvPr>
          <p:cNvGraphicFramePr>
            <a:graphicFrameLocks noChangeAspect="1"/>
          </p:cNvGraphicFramePr>
          <p:nvPr>
            <p:extLst>
              <p:ext uri="{D42A27DB-BD31-4B8C-83A1-F6EECF244321}">
                <p14:modId xmlns:p14="http://schemas.microsoft.com/office/powerpoint/2010/main" val="2950892416"/>
              </p:ext>
            </p:extLst>
          </p:nvPr>
        </p:nvGraphicFramePr>
        <p:xfrm>
          <a:off x="1238251" y="3134519"/>
          <a:ext cx="9791699" cy="3356100"/>
        </p:xfrm>
        <a:graphic>
          <a:graphicData uri="http://schemas.openxmlformats.org/presentationml/2006/ole">
            <mc:AlternateContent xmlns:mc="http://schemas.openxmlformats.org/markup-compatibility/2006">
              <mc:Choice xmlns:v="urn:schemas-microsoft-com:vml" Requires="v">
                <p:oleObj spid="_x0000_s2057" name="Bitmap Image" r:id="rId3" imgW="5057640" imgH="1733400" progId="Paint.Picture">
                  <p:embed/>
                </p:oleObj>
              </mc:Choice>
              <mc:Fallback>
                <p:oleObj name="Bitmap Image" r:id="rId3" imgW="5057640" imgH="1733400" progId="Paint.Picture">
                  <p:embed/>
                  <p:pic>
                    <p:nvPicPr>
                      <p:cNvPr id="0" name=""/>
                      <p:cNvPicPr/>
                      <p:nvPr/>
                    </p:nvPicPr>
                    <p:blipFill>
                      <a:blip r:embed="rId4"/>
                      <a:stretch>
                        <a:fillRect/>
                      </a:stretch>
                    </p:blipFill>
                    <p:spPr>
                      <a:xfrm>
                        <a:off x="1238251" y="3134519"/>
                        <a:ext cx="9791699" cy="3356100"/>
                      </a:xfrm>
                      <a:prstGeom prst="rect">
                        <a:avLst/>
                      </a:prstGeom>
                    </p:spPr>
                  </p:pic>
                </p:oleObj>
              </mc:Fallback>
            </mc:AlternateContent>
          </a:graphicData>
        </a:graphic>
      </p:graphicFrame>
    </p:spTree>
    <p:extLst>
      <p:ext uri="{BB962C8B-B14F-4D97-AF65-F5344CB8AC3E}">
        <p14:creationId xmlns:p14="http://schemas.microsoft.com/office/powerpoint/2010/main" val="15754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7F0-6505-4DBC-A57A-9F0CD9F1BCA3}"/>
              </a:ext>
            </a:extLst>
          </p:cNvPr>
          <p:cNvSpPr>
            <a:spLocks noGrp="1"/>
          </p:cNvSpPr>
          <p:nvPr>
            <p:ph type="title"/>
          </p:nvPr>
        </p:nvSpPr>
        <p:spPr/>
        <p:txBody>
          <a:bodyPr/>
          <a:lstStyle/>
          <a:p>
            <a:r>
              <a:rPr lang="en-US" dirty="0" err="1"/>
              <a:t>Perbedaan</a:t>
            </a:r>
            <a:r>
              <a:rPr lang="en-US" dirty="0"/>
              <a:t> Delay dan Jitter</a:t>
            </a:r>
            <a:endParaRPr lang="en-ID" dirty="0"/>
          </a:p>
        </p:txBody>
      </p:sp>
      <p:sp>
        <p:nvSpPr>
          <p:cNvPr id="3" name="TextBox 2">
            <a:extLst>
              <a:ext uri="{FF2B5EF4-FFF2-40B4-BE49-F238E27FC236}">
                <a16:creationId xmlns:a16="http://schemas.microsoft.com/office/drawing/2014/main" id="{9E151A7C-1A83-4E68-A236-6327EBCB18C6}"/>
              </a:ext>
            </a:extLst>
          </p:cNvPr>
          <p:cNvSpPr txBox="1"/>
          <p:nvPr/>
        </p:nvSpPr>
        <p:spPr>
          <a:xfrm>
            <a:off x="1557338" y="1411953"/>
            <a:ext cx="84010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Delay </a:t>
            </a:r>
            <a:r>
              <a:rPr lang="en-US" dirty="0" err="1"/>
              <a:t>adalah</a:t>
            </a:r>
            <a:r>
              <a:rPr lang="en-US" dirty="0"/>
              <a:t> </a:t>
            </a:r>
            <a:r>
              <a:rPr lang="en-US" dirty="0" err="1"/>
              <a:t>waktu</a:t>
            </a:r>
            <a:r>
              <a:rPr lang="en-US" dirty="0"/>
              <a:t> </a:t>
            </a:r>
            <a:r>
              <a:rPr lang="en-US" dirty="0" err="1"/>
              <a:t>tunda</a:t>
            </a:r>
            <a:r>
              <a:rPr lang="en-US" dirty="0"/>
              <a:t> </a:t>
            </a:r>
            <a:r>
              <a:rPr lang="en-US" dirty="0" err="1"/>
              <a:t>antara</a:t>
            </a:r>
            <a:r>
              <a:rPr lang="en-US" dirty="0"/>
              <a:t> </a:t>
            </a:r>
            <a:r>
              <a:rPr lang="en-US" dirty="0" err="1"/>
              <a:t>dua</a:t>
            </a:r>
            <a:r>
              <a:rPr lang="en-US" dirty="0"/>
              <a:t> </a:t>
            </a:r>
            <a:r>
              <a:rPr lang="en-US" dirty="0" err="1"/>
              <a:t>paket</a:t>
            </a:r>
            <a:r>
              <a:rPr lang="en-US" dirty="0"/>
              <a:t> (</a:t>
            </a:r>
            <a:r>
              <a:rPr lang="en-US" dirty="0" err="1"/>
              <a:t>memiliki</a:t>
            </a:r>
            <a:r>
              <a:rPr lang="en-US" dirty="0"/>
              <a:t> </a:t>
            </a:r>
            <a:r>
              <a:rPr lang="en-US" dirty="0" err="1"/>
              <a:t>satuan</a:t>
            </a:r>
            <a:r>
              <a:rPr lang="en-US" dirty="0"/>
              <a:t> </a:t>
            </a:r>
            <a:r>
              <a:rPr lang="en-US" dirty="0" err="1"/>
              <a:t>detik</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Jitter </a:t>
            </a:r>
            <a:r>
              <a:rPr lang="en-US" dirty="0" err="1"/>
              <a:t>adalah</a:t>
            </a:r>
            <a:r>
              <a:rPr lang="en-US" dirty="0"/>
              <a:t> </a:t>
            </a:r>
            <a:r>
              <a:rPr lang="en-US" dirty="0" err="1"/>
              <a:t>selisih</a:t>
            </a:r>
            <a:r>
              <a:rPr lang="en-US" dirty="0"/>
              <a:t> </a:t>
            </a:r>
            <a:r>
              <a:rPr lang="en-US" dirty="0" err="1"/>
              <a:t>antara</a:t>
            </a:r>
            <a:r>
              <a:rPr lang="en-US" dirty="0"/>
              <a:t> </a:t>
            </a:r>
            <a:r>
              <a:rPr lang="en-US" dirty="0" err="1"/>
              <a:t>dua</a:t>
            </a:r>
            <a:r>
              <a:rPr lang="en-US" dirty="0"/>
              <a:t> Delay (</a:t>
            </a:r>
            <a:r>
              <a:rPr lang="en-US" dirty="0" err="1"/>
              <a:t>memiliki</a:t>
            </a:r>
            <a:r>
              <a:rPr lang="en-US" dirty="0"/>
              <a:t> </a:t>
            </a:r>
            <a:r>
              <a:rPr lang="en-US" dirty="0" err="1"/>
              <a:t>satuan</a:t>
            </a:r>
            <a:r>
              <a:rPr lang="en-US" dirty="0"/>
              <a:t> </a:t>
            </a:r>
            <a:r>
              <a:rPr lang="en-US" dirty="0" err="1"/>
              <a:t>detik</a:t>
            </a:r>
            <a:r>
              <a:rPr lang="en-US" dirty="0"/>
              <a:t>).</a:t>
            </a:r>
          </a:p>
          <a:p>
            <a:endParaRPr lang="en-ID" dirty="0"/>
          </a:p>
        </p:txBody>
      </p:sp>
      <p:graphicFrame>
        <p:nvGraphicFramePr>
          <p:cNvPr id="6" name="Object 5">
            <a:extLst>
              <a:ext uri="{FF2B5EF4-FFF2-40B4-BE49-F238E27FC236}">
                <a16:creationId xmlns:a16="http://schemas.microsoft.com/office/drawing/2014/main" id="{3F1F7DD8-0736-4AEE-9AD9-DFF877A5A93B}"/>
              </a:ext>
            </a:extLst>
          </p:cNvPr>
          <p:cNvGraphicFramePr>
            <a:graphicFrameLocks noChangeAspect="1"/>
          </p:cNvGraphicFramePr>
          <p:nvPr>
            <p:extLst>
              <p:ext uri="{D42A27DB-BD31-4B8C-83A1-F6EECF244321}">
                <p14:modId xmlns:p14="http://schemas.microsoft.com/office/powerpoint/2010/main" val="895157887"/>
              </p:ext>
            </p:extLst>
          </p:nvPr>
        </p:nvGraphicFramePr>
        <p:xfrm>
          <a:off x="966788" y="2586216"/>
          <a:ext cx="9834562" cy="3833812"/>
        </p:xfrm>
        <a:graphic>
          <a:graphicData uri="http://schemas.openxmlformats.org/presentationml/2006/ole">
            <mc:AlternateContent xmlns:mc="http://schemas.openxmlformats.org/markup-compatibility/2006">
              <mc:Choice xmlns:v="urn:schemas-microsoft-com:vml" Requires="v">
                <p:oleObj spid="_x0000_s3075" name="Bitmap Image" r:id="rId3" imgW="5057640" imgH="1971720" progId="Paint.Picture">
                  <p:embed/>
                </p:oleObj>
              </mc:Choice>
              <mc:Fallback>
                <p:oleObj name="Bitmap Image" r:id="rId3" imgW="5057640" imgH="1971720" progId="Paint.Picture">
                  <p:embed/>
                  <p:pic>
                    <p:nvPicPr>
                      <p:cNvPr id="0" name=""/>
                      <p:cNvPicPr/>
                      <p:nvPr/>
                    </p:nvPicPr>
                    <p:blipFill>
                      <a:blip r:embed="rId4"/>
                      <a:stretch>
                        <a:fillRect/>
                      </a:stretch>
                    </p:blipFill>
                    <p:spPr>
                      <a:xfrm>
                        <a:off x="966788" y="2586216"/>
                        <a:ext cx="9834562" cy="3833812"/>
                      </a:xfrm>
                      <a:prstGeom prst="rect">
                        <a:avLst/>
                      </a:prstGeom>
                    </p:spPr>
                  </p:pic>
                </p:oleObj>
              </mc:Fallback>
            </mc:AlternateContent>
          </a:graphicData>
        </a:graphic>
      </p:graphicFrame>
    </p:spTree>
    <p:extLst>
      <p:ext uri="{BB962C8B-B14F-4D97-AF65-F5344CB8AC3E}">
        <p14:creationId xmlns:p14="http://schemas.microsoft.com/office/powerpoint/2010/main" val="313384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5E5143F-464C-4428-A204-CBA17518CDFF}"/>
              </a:ext>
            </a:extLst>
          </p:cNvPr>
          <p:cNvGraphicFramePr>
            <a:graphicFrameLocks noChangeAspect="1"/>
          </p:cNvGraphicFramePr>
          <p:nvPr>
            <p:extLst>
              <p:ext uri="{D42A27DB-BD31-4B8C-83A1-F6EECF244321}">
                <p14:modId xmlns:p14="http://schemas.microsoft.com/office/powerpoint/2010/main" val="564521076"/>
              </p:ext>
            </p:extLst>
          </p:nvPr>
        </p:nvGraphicFramePr>
        <p:xfrm>
          <a:off x="833437" y="1484312"/>
          <a:ext cx="10983233" cy="4273551"/>
        </p:xfrm>
        <a:graphic>
          <a:graphicData uri="http://schemas.openxmlformats.org/presentationml/2006/ole">
            <mc:AlternateContent xmlns:mc="http://schemas.openxmlformats.org/markup-compatibility/2006">
              <mc:Choice xmlns:v="urn:schemas-microsoft-com:vml" Requires="v">
                <p:oleObj spid="_x0000_s4099" name="Bitmap Image" r:id="rId3" imgW="5067360" imgH="1971720" progId="Paint.Picture">
                  <p:embed/>
                </p:oleObj>
              </mc:Choice>
              <mc:Fallback>
                <p:oleObj name="Bitmap Image" r:id="rId3" imgW="5067360" imgH="1971720" progId="Paint.Picture">
                  <p:embed/>
                  <p:pic>
                    <p:nvPicPr>
                      <p:cNvPr id="0" name=""/>
                      <p:cNvPicPr/>
                      <p:nvPr/>
                    </p:nvPicPr>
                    <p:blipFill>
                      <a:blip r:embed="rId4"/>
                      <a:stretch>
                        <a:fillRect/>
                      </a:stretch>
                    </p:blipFill>
                    <p:spPr>
                      <a:xfrm>
                        <a:off x="833437" y="1484312"/>
                        <a:ext cx="10983233" cy="4273551"/>
                      </a:xfrm>
                      <a:prstGeom prst="rect">
                        <a:avLst/>
                      </a:prstGeom>
                    </p:spPr>
                  </p:pic>
                </p:oleObj>
              </mc:Fallback>
            </mc:AlternateContent>
          </a:graphicData>
        </a:graphic>
      </p:graphicFrame>
    </p:spTree>
    <p:extLst>
      <p:ext uri="{BB962C8B-B14F-4D97-AF65-F5344CB8AC3E}">
        <p14:creationId xmlns:p14="http://schemas.microsoft.com/office/powerpoint/2010/main" val="19057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F0078F-E62E-49C7-B38C-C235744AA2FC}"/>
              </a:ext>
            </a:extLst>
          </p:cNvPr>
          <p:cNvSpPr txBox="1"/>
          <p:nvPr/>
        </p:nvSpPr>
        <p:spPr>
          <a:xfrm>
            <a:off x="3049191" y="3429000"/>
            <a:ext cx="6093618" cy="646331"/>
          </a:xfrm>
          <a:prstGeom prst="rect">
            <a:avLst/>
          </a:prstGeom>
          <a:noFill/>
        </p:spPr>
        <p:txBody>
          <a:bodyPr wrap="square">
            <a:spAutoFit/>
          </a:bodyPr>
          <a:lstStyle/>
          <a:p>
            <a:r>
              <a:rPr lang="en-ID" dirty="0"/>
              <a:t>https://packetlife.net/blog/2010/jun/7/understanding-tcp-sequence-acknowledgment-numbers/</a:t>
            </a:r>
          </a:p>
        </p:txBody>
      </p:sp>
      <p:sp>
        <p:nvSpPr>
          <p:cNvPr id="7" name="TextBox 6">
            <a:extLst>
              <a:ext uri="{FF2B5EF4-FFF2-40B4-BE49-F238E27FC236}">
                <a16:creationId xmlns:a16="http://schemas.microsoft.com/office/drawing/2014/main" id="{A99F545F-BAB4-4DC9-A2B0-7FB640380CD1}"/>
              </a:ext>
            </a:extLst>
          </p:cNvPr>
          <p:cNvSpPr txBox="1"/>
          <p:nvPr/>
        </p:nvSpPr>
        <p:spPr>
          <a:xfrm>
            <a:off x="1914525" y="285750"/>
            <a:ext cx="7228284" cy="830997"/>
          </a:xfrm>
          <a:prstGeom prst="rect">
            <a:avLst/>
          </a:prstGeom>
          <a:noFill/>
        </p:spPr>
        <p:txBody>
          <a:bodyPr wrap="square" rtlCol="0">
            <a:spAutoFit/>
          </a:bodyPr>
          <a:lstStyle/>
          <a:p>
            <a:r>
              <a:rPr lang="en-US" sz="4800" dirty="0"/>
              <a:t>Daftar Pustaka</a:t>
            </a:r>
            <a:endParaRPr lang="en-ID" sz="4800" dirty="0"/>
          </a:p>
        </p:txBody>
      </p:sp>
    </p:spTree>
    <p:extLst>
      <p:ext uri="{BB962C8B-B14F-4D97-AF65-F5344CB8AC3E}">
        <p14:creationId xmlns:p14="http://schemas.microsoft.com/office/powerpoint/2010/main" val="406301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2404-5D9F-458A-ACFF-4050C82D49A9}"/>
              </a:ext>
            </a:extLst>
          </p:cNvPr>
          <p:cNvSpPr>
            <a:spLocks noGrp="1"/>
          </p:cNvSpPr>
          <p:nvPr>
            <p:ph type="title"/>
          </p:nvPr>
        </p:nvSpPr>
        <p:spPr/>
        <p:txBody>
          <a:bodyPr/>
          <a:lstStyle/>
          <a:p>
            <a:r>
              <a:rPr lang="en-US" dirty="0" err="1"/>
              <a:t>Pokok</a:t>
            </a:r>
            <a:r>
              <a:rPr lang="en-US" dirty="0"/>
              <a:t> </a:t>
            </a:r>
            <a:r>
              <a:rPr lang="en-US" dirty="0" err="1"/>
              <a:t>Bahasan</a:t>
            </a:r>
            <a:endParaRPr lang="en-ID" dirty="0"/>
          </a:p>
        </p:txBody>
      </p:sp>
      <p:sp>
        <p:nvSpPr>
          <p:cNvPr id="3" name="Content Placeholder 2">
            <a:extLst>
              <a:ext uri="{FF2B5EF4-FFF2-40B4-BE49-F238E27FC236}">
                <a16:creationId xmlns:a16="http://schemas.microsoft.com/office/drawing/2014/main" id="{FB3D2854-F6CD-4866-AE2A-792CA102F8AE}"/>
              </a:ext>
            </a:extLst>
          </p:cNvPr>
          <p:cNvSpPr>
            <a:spLocks noGrp="1"/>
          </p:cNvSpPr>
          <p:nvPr>
            <p:ph idx="1"/>
          </p:nvPr>
        </p:nvSpPr>
        <p:spPr/>
        <p:txBody>
          <a:bodyPr/>
          <a:lstStyle/>
          <a:p>
            <a:r>
              <a:rPr lang="en-US" dirty="0"/>
              <a:t>Analisa Packet Flow</a:t>
            </a:r>
          </a:p>
          <a:p>
            <a:r>
              <a:rPr lang="en-US" dirty="0"/>
              <a:t>Analisa QoS</a:t>
            </a:r>
            <a:endParaRPr lang="en-ID" dirty="0"/>
          </a:p>
        </p:txBody>
      </p:sp>
    </p:spTree>
    <p:extLst>
      <p:ext uri="{BB962C8B-B14F-4D97-AF65-F5344CB8AC3E}">
        <p14:creationId xmlns:p14="http://schemas.microsoft.com/office/powerpoint/2010/main" val="286606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167B-2613-4923-B58B-C43E0AD5C916}"/>
              </a:ext>
            </a:extLst>
          </p:cNvPr>
          <p:cNvSpPr>
            <a:spLocks noGrp="1"/>
          </p:cNvSpPr>
          <p:nvPr>
            <p:ph type="title"/>
          </p:nvPr>
        </p:nvSpPr>
        <p:spPr/>
        <p:txBody>
          <a:bodyPr/>
          <a:lstStyle/>
          <a:p>
            <a:r>
              <a:rPr lang="en-US" dirty="0"/>
              <a:t>Wireshark</a:t>
            </a:r>
            <a:endParaRPr lang="en-ID" dirty="0"/>
          </a:p>
        </p:txBody>
      </p:sp>
      <p:sp>
        <p:nvSpPr>
          <p:cNvPr id="3" name="Content Placeholder 2">
            <a:extLst>
              <a:ext uri="{FF2B5EF4-FFF2-40B4-BE49-F238E27FC236}">
                <a16:creationId xmlns:a16="http://schemas.microsoft.com/office/drawing/2014/main" id="{84FDDC16-293F-4EFC-B66F-646B68AD470B}"/>
              </a:ext>
            </a:extLst>
          </p:cNvPr>
          <p:cNvSpPr>
            <a:spLocks noGrp="1"/>
          </p:cNvSpPr>
          <p:nvPr>
            <p:ph idx="1"/>
          </p:nvPr>
        </p:nvSpPr>
        <p:spPr/>
        <p:txBody>
          <a:bodyPr/>
          <a:lstStyle/>
          <a:p>
            <a:pPr algn="just"/>
            <a:r>
              <a:rPr lang="en-ID" dirty="0"/>
              <a:t>Wireshark </a:t>
            </a:r>
            <a:r>
              <a:rPr lang="en-ID" dirty="0" err="1"/>
              <a:t>adalah</a:t>
            </a:r>
            <a:r>
              <a:rPr lang="en-ID" dirty="0"/>
              <a:t> </a:t>
            </a:r>
            <a:r>
              <a:rPr lang="en-ID" dirty="0" err="1"/>
              <a:t>penganalisis</a:t>
            </a:r>
            <a:r>
              <a:rPr lang="en-ID" dirty="0"/>
              <a:t> </a:t>
            </a:r>
            <a:r>
              <a:rPr lang="en-ID" dirty="0" err="1"/>
              <a:t>paket</a:t>
            </a:r>
            <a:r>
              <a:rPr lang="en-ID" dirty="0"/>
              <a:t> </a:t>
            </a:r>
            <a:r>
              <a:rPr lang="en-ID" dirty="0" err="1"/>
              <a:t>bebas</a:t>
            </a:r>
            <a:r>
              <a:rPr lang="en-ID" dirty="0"/>
              <a:t>. </a:t>
            </a:r>
            <a:r>
              <a:rPr lang="en-ID" dirty="0" err="1"/>
              <a:t>Perangkat</a:t>
            </a:r>
            <a:r>
              <a:rPr lang="en-ID" dirty="0"/>
              <a:t> </a:t>
            </a:r>
            <a:r>
              <a:rPr lang="en-ID" dirty="0" err="1"/>
              <a:t>ini</a:t>
            </a:r>
            <a:r>
              <a:rPr lang="en-ID" dirty="0"/>
              <a:t> </a:t>
            </a:r>
            <a:r>
              <a:rPr lang="en-ID" dirty="0" err="1"/>
              <a:t>digunakan</a:t>
            </a:r>
            <a:r>
              <a:rPr lang="en-ID" dirty="0"/>
              <a:t> </a:t>
            </a:r>
            <a:r>
              <a:rPr lang="en-ID" dirty="0" err="1"/>
              <a:t>untuk</a:t>
            </a:r>
            <a:r>
              <a:rPr lang="en-ID" dirty="0"/>
              <a:t> </a:t>
            </a:r>
            <a:r>
              <a:rPr lang="en-ID" dirty="0" err="1"/>
              <a:t>pemecahan</a:t>
            </a:r>
            <a:r>
              <a:rPr lang="en-ID" dirty="0"/>
              <a:t> </a:t>
            </a:r>
            <a:r>
              <a:rPr lang="en-ID" dirty="0" err="1"/>
              <a:t>masalah</a:t>
            </a:r>
            <a:r>
              <a:rPr lang="en-ID" dirty="0"/>
              <a:t> </a:t>
            </a:r>
            <a:r>
              <a:rPr lang="en-ID" dirty="0" err="1"/>
              <a:t>jaringan</a:t>
            </a:r>
            <a:r>
              <a:rPr lang="en-ID" dirty="0"/>
              <a:t>, </a:t>
            </a:r>
            <a:r>
              <a:rPr lang="en-ID" dirty="0" err="1"/>
              <a:t>analisis</a:t>
            </a:r>
            <a:r>
              <a:rPr lang="en-ID" dirty="0"/>
              <a:t>, </a:t>
            </a:r>
            <a:r>
              <a:rPr lang="en-ID" dirty="0" err="1"/>
              <a:t>perangkat</a:t>
            </a:r>
            <a:r>
              <a:rPr lang="en-ID" dirty="0"/>
              <a:t> </a:t>
            </a:r>
            <a:r>
              <a:rPr lang="en-ID" dirty="0" err="1"/>
              <a:t>lunak</a:t>
            </a:r>
            <a:r>
              <a:rPr lang="en-ID" dirty="0"/>
              <a:t> dan </a:t>
            </a:r>
            <a:r>
              <a:rPr lang="en-ID" dirty="0" err="1"/>
              <a:t>pengembangan</a:t>
            </a:r>
            <a:r>
              <a:rPr lang="en-ID" dirty="0"/>
              <a:t> </a:t>
            </a:r>
            <a:r>
              <a:rPr lang="en-ID" dirty="0" err="1"/>
              <a:t>protokol</a:t>
            </a:r>
            <a:r>
              <a:rPr lang="en-ID" dirty="0"/>
              <a:t> </a:t>
            </a:r>
            <a:r>
              <a:rPr lang="en-ID" dirty="0" err="1"/>
              <a:t>komunikasi</a:t>
            </a:r>
            <a:r>
              <a:rPr lang="en-ID" dirty="0"/>
              <a:t>, dan </a:t>
            </a:r>
            <a:r>
              <a:rPr lang="en-ID" dirty="0" err="1"/>
              <a:t>pendidikan</a:t>
            </a:r>
            <a:r>
              <a:rPr lang="en-ID" dirty="0"/>
              <a:t>.</a:t>
            </a:r>
          </a:p>
        </p:txBody>
      </p:sp>
    </p:spTree>
    <p:extLst>
      <p:ext uri="{BB962C8B-B14F-4D97-AF65-F5344CB8AC3E}">
        <p14:creationId xmlns:p14="http://schemas.microsoft.com/office/powerpoint/2010/main" val="405855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11B6-3A96-47E2-8E9E-B6E7B1156F7C}"/>
              </a:ext>
            </a:extLst>
          </p:cNvPr>
          <p:cNvSpPr>
            <a:spLocks noGrp="1"/>
          </p:cNvSpPr>
          <p:nvPr>
            <p:ph type="title"/>
          </p:nvPr>
        </p:nvSpPr>
        <p:spPr/>
        <p:txBody>
          <a:bodyPr/>
          <a:lstStyle/>
          <a:p>
            <a:r>
              <a:rPr lang="en-US" dirty="0"/>
              <a:t>Layer </a:t>
            </a:r>
            <a:r>
              <a:rPr lang="en-US" dirty="0" err="1"/>
              <a:t>OSI</a:t>
            </a:r>
            <a:endParaRPr lang="en-ID" dirty="0"/>
          </a:p>
        </p:txBody>
      </p:sp>
      <p:pic>
        <p:nvPicPr>
          <p:cNvPr id="5" name="Picture 4">
            <a:extLst>
              <a:ext uri="{FF2B5EF4-FFF2-40B4-BE49-F238E27FC236}">
                <a16:creationId xmlns:a16="http://schemas.microsoft.com/office/drawing/2014/main" id="{6BDEB154-35C3-46EF-8A57-2931F19F0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5" y="2514600"/>
            <a:ext cx="5429250" cy="4152900"/>
          </a:xfrm>
          <a:prstGeom prst="rect">
            <a:avLst/>
          </a:prstGeom>
        </p:spPr>
      </p:pic>
      <p:pic>
        <p:nvPicPr>
          <p:cNvPr id="7" name="Picture 6">
            <a:extLst>
              <a:ext uri="{FF2B5EF4-FFF2-40B4-BE49-F238E27FC236}">
                <a16:creationId xmlns:a16="http://schemas.microsoft.com/office/drawing/2014/main" id="{5CF0AC23-5F47-4DC6-99CA-BAA288586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1276350"/>
            <a:ext cx="5970637" cy="2705100"/>
          </a:xfrm>
          <a:prstGeom prst="rect">
            <a:avLst/>
          </a:prstGeom>
        </p:spPr>
      </p:pic>
    </p:spTree>
    <p:extLst>
      <p:ext uri="{BB962C8B-B14F-4D97-AF65-F5344CB8AC3E}">
        <p14:creationId xmlns:p14="http://schemas.microsoft.com/office/powerpoint/2010/main" val="179958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0B6A-DEDE-443C-BC56-D6ECC5D0C37C}"/>
              </a:ext>
            </a:extLst>
          </p:cNvPr>
          <p:cNvSpPr>
            <a:spLocks noGrp="1"/>
          </p:cNvSpPr>
          <p:nvPr>
            <p:ph type="title"/>
          </p:nvPr>
        </p:nvSpPr>
        <p:spPr/>
        <p:txBody>
          <a:bodyPr/>
          <a:lstStyle/>
          <a:p>
            <a:r>
              <a:rPr lang="en-US" dirty="0"/>
              <a:t>UDP vs TCP</a:t>
            </a:r>
            <a:endParaRPr lang="en-ID" dirty="0"/>
          </a:p>
        </p:txBody>
      </p:sp>
      <p:pic>
        <p:nvPicPr>
          <p:cNvPr id="5" name="Picture 4">
            <a:extLst>
              <a:ext uri="{FF2B5EF4-FFF2-40B4-BE49-F238E27FC236}">
                <a16:creationId xmlns:a16="http://schemas.microsoft.com/office/drawing/2014/main" id="{8ACB428C-3DC5-4971-A1A9-88437959B5DA}"/>
              </a:ext>
            </a:extLst>
          </p:cNvPr>
          <p:cNvPicPr>
            <a:picLocks noChangeAspect="1"/>
          </p:cNvPicPr>
          <p:nvPr/>
        </p:nvPicPr>
        <p:blipFill rotWithShape="1">
          <a:blip r:embed="rId2">
            <a:extLst>
              <a:ext uri="{28A0092B-C50C-407E-A947-70E740481C1C}">
                <a14:useLocalDpi xmlns:a14="http://schemas.microsoft.com/office/drawing/2010/main" val="0"/>
              </a:ext>
            </a:extLst>
          </a:blip>
          <a:srcRect l="876" t="25143" r="2689" b="-133"/>
          <a:stretch/>
        </p:blipFill>
        <p:spPr>
          <a:xfrm>
            <a:off x="6996113" y="0"/>
            <a:ext cx="4714874" cy="6858000"/>
          </a:xfrm>
          <a:prstGeom prst="rect">
            <a:avLst/>
          </a:prstGeom>
        </p:spPr>
      </p:pic>
      <p:pic>
        <p:nvPicPr>
          <p:cNvPr id="6" name="Picture 5">
            <a:extLst>
              <a:ext uri="{FF2B5EF4-FFF2-40B4-BE49-F238E27FC236}">
                <a16:creationId xmlns:a16="http://schemas.microsoft.com/office/drawing/2014/main" id="{6C0BE249-1F0C-4801-A5E6-5C109C662810}"/>
              </a:ext>
            </a:extLst>
          </p:cNvPr>
          <p:cNvPicPr>
            <a:picLocks noChangeAspect="1"/>
          </p:cNvPicPr>
          <p:nvPr/>
        </p:nvPicPr>
        <p:blipFill rotWithShape="1">
          <a:blip r:embed="rId2">
            <a:extLst>
              <a:ext uri="{28A0092B-C50C-407E-A947-70E740481C1C}">
                <a14:useLocalDpi xmlns:a14="http://schemas.microsoft.com/office/drawing/2010/main" val="0"/>
              </a:ext>
            </a:extLst>
          </a:blip>
          <a:srcRect l="2273" t="287" r="5124" b="74857"/>
          <a:stretch/>
        </p:blipFill>
        <p:spPr>
          <a:xfrm>
            <a:off x="357728" y="1466850"/>
            <a:ext cx="5797864" cy="2807494"/>
          </a:xfrm>
          <a:prstGeom prst="rect">
            <a:avLst/>
          </a:prstGeom>
        </p:spPr>
      </p:pic>
      <p:sp>
        <p:nvSpPr>
          <p:cNvPr id="8" name="TextBox 7">
            <a:extLst>
              <a:ext uri="{FF2B5EF4-FFF2-40B4-BE49-F238E27FC236}">
                <a16:creationId xmlns:a16="http://schemas.microsoft.com/office/drawing/2014/main" id="{E1ADAD24-5EFC-46AD-BC0E-E57F8FF469B3}"/>
              </a:ext>
            </a:extLst>
          </p:cNvPr>
          <p:cNvSpPr txBox="1"/>
          <p:nvPr/>
        </p:nvSpPr>
        <p:spPr>
          <a:xfrm>
            <a:off x="357728" y="4553248"/>
            <a:ext cx="5678679" cy="2031325"/>
          </a:xfrm>
          <a:prstGeom prst="rect">
            <a:avLst/>
          </a:prstGeom>
          <a:noFill/>
          <a:ln>
            <a:solidFill>
              <a:schemeClr val="tx2">
                <a:lumMod val="60000"/>
                <a:lumOff val="40000"/>
              </a:schemeClr>
            </a:solidFill>
          </a:ln>
        </p:spPr>
        <p:txBody>
          <a:bodyPr wrap="square" rtlCol="0">
            <a:spAutoFit/>
          </a:bodyPr>
          <a:lstStyle/>
          <a:p>
            <a:pPr algn="just"/>
            <a:r>
              <a:rPr lang="en-US" dirty="0"/>
              <a:t>UDP </a:t>
            </a:r>
            <a:r>
              <a:rPr lang="en-US" dirty="0" err="1"/>
              <a:t>lebih</a:t>
            </a:r>
            <a:r>
              <a:rPr lang="en-US" dirty="0"/>
              <a:t> </a:t>
            </a:r>
            <a:r>
              <a:rPr lang="en-US" dirty="0" err="1"/>
              <a:t>bersifat</a:t>
            </a:r>
            <a:r>
              <a:rPr lang="en-US" dirty="0"/>
              <a:t> </a:t>
            </a:r>
            <a:r>
              <a:rPr lang="en-US" dirty="0" err="1"/>
              <a:t>ke</a:t>
            </a:r>
            <a:r>
              <a:rPr lang="en-US" dirty="0"/>
              <a:t> broadcasting (</a:t>
            </a:r>
            <a:r>
              <a:rPr lang="en-US" dirty="0" err="1"/>
              <a:t>menyebarkan</a:t>
            </a:r>
            <a:r>
              <a:rPr lang="en-US" dirty="0"/>
              <a:t>) </a:t>
            </a:r>
            <a:r>
              <a:rPr lang="en-US" dirty="0" err="1"/>
              <a:t>daripada</a:t>
            </a:r>
            <a:r>
              <a:rPr lang="en-US" dirty="0"/>
              <a:t> </a:t>
            </a:r>
            <a:r>
              <a:rPr lang="en-US" dirty="0" err="1"/>
              <a:t>bersifat</a:t>
            </a:r>
            <a:r>
              <a:rPr lang="en-US" dirty="0"/>
              <a:t> </a:t>
            </a:r>
            <a:r>
              <a:rPr lang="en-US" dirty="0" err="1"/>
              <a:t>berkomunikasi</a:t>
            </a:r>
            <a:r>
              <a:rPr lang="en-US" dirty="0"/>
              <a:t> </a:t>
            </a:r>
            <a:r>
              <a:rPr lang="en-US" dirty="0" err="1"/>
              <a:t>meskipun</a:t>
            </a:r>
            <a:r>
              <a:rPr lang="en-US" dirty="0"/>
              <a:t> </a:t>
            </a:r>
            <a:r>
              <a:rPr lang="en-US" dirty="0" err="1"/>
              <a:t>bisa</a:t>
            </a:r>
            <a:r>
              <a:rPr lang="en-US" dirty="0"/>
              <a:t> </a:t>
            </a:r>
            <a:r>
              <a:rPr lang="en-US" dirty="0" err="1"/>
              <a:t>digunakan</a:t>
            </a:r>
            <a:r>
              <a:rPr lang="en-US" dirty="0"/>
              <a:t> </a:t>
            </a:r>
            <a:r>
              <a:rPr lang="en-US" dirty="0" err="1"/>
              <a:t>sebagai</a:t>
            </a:r>
            <a:r>
              <a:rPr lang="en-US" dirty="0"/>
              <a:t> </a:t>
            </a:r>
            <a:r>
              <a:rPr lang="en-US" dirty="0" err="1"/>
              <a:t>berkomunikasi</a:t>
            </a:r>
            <a:r>
              <a:rPr lang="en-US" dirty="0"/>
              <a:t>.</a:t>
            </a:r>
          </a:p>
          <a:p>
            <a:pPr algn="just"/>
            <a:endParaRPr lang="en-US" dirty="0"/>
          </a:p>
          <a:p>
            <a:pPr algn="just"/>
            <a:r>
              <a:rPr lang="en-US" dirty="0"/>
              <a:t>TCP </a:t>
            </a:r>
            <a:r>
              <a:rPr lang="en-US" dirty="0" err="1"/>
              <a:t>lebih</a:t>
            </a:r>
            <a:r>
              <a:rPr lang="en-US" dirty="0"/>
              <a:t> </a:t>
            </a:r>
            <a:r>
              <a:rPr lang="en-US" dirty="0" err="1"/>
              <a:t>bersifat</a:t>
            </a:r>
            <a:r>
              <a:rPr lang="en-US" dirty="0"/>
              <a:t> </a:t>
            </a:r>
            <a:r>
              <a:rPr lang="en-US" dirty="0" err="1"/>
              <a:t>saling</a:t>
            </a:r>
            <a:r>
              <a:rPr lang="en-US" dirty="0"/>
              <a:t> </a:t>
            </a:r>
            <a:r>
              <a:rPr lang="en-US" dirty="0" err="1"/>
              <a:t>berkoneksi</a:t>
            </a:r>
            <a:r>
              <a:rPr lang="en-US" dirty="0"/>
              <a:t> </a:t>
            </a:r>
            <a:r>
              <a:rPr lang="en-US" dirty="0" err="1"/>
              <a:t>layaknya</a:t>
            </a:r>
            <a:r>
              <a:rPr lang="en-US" dirty="0"/>
              <a:t> </a:t>
            </a:r>
            <a:r>
              <a:rPr lang="en-US" dirty="0" err="1"/>
              <a:t>dua</a:t>
            </a:r>
            <a:r>
              <a:rPr lang="en-US" dirty="0"/>
              <a:t> </a:t>
            </a:r>
            <a:r>
              <a:rPr lang="en-US" dirty="0" err="1"/>
              <a:t>manusia</a:t>
            </a:r>
            <a:r>
              <a:rPr lang="en-US" dirty="0"/>
              <a:t> yang </a:t>
            </a:r>
            <a:r>
              <a:rPr lang="en-US" dirty="0" err="1"/>
              <a:t>saling</a:t>
            </a:r>
            <a:r>
              <a:rPr lang="en-US" dirty="0"/>
              <a:t> </a:t>
            </a:r>
            <a:r>
              <a:rPr lang="en-US" dirty="0" err="1"/>
              <a:t>ngobrol</a:t>
            </a:r>
            <a:r>
              <a:rPr lang="en-US" dirty="0"/>
              <a:t> </a:t>
            </a:r>
            <a:r>
              <a:rPr lang="en-US" dirty="0" err="1"/>
              <a:t>dengan</a:t>
            </a:r>
            <a:r>
              <a:rPr lang="en-US" dirty="0"/>
              <a:t> </a:t>
            </a:r>
            <a:r>
              <a:rPr lang="en-US" dirty="0" err="1"/>
              <a:t>saling</a:t>
            </a:r>
            <a:r>
              <a:rPr lang="en-US" dirty="0"/>
              <a:t> </a:t>
            </a:r>
            <a:r>
              <a:rPr lang="en-US" dirty="0" err="1"/>
              <a:t>mengonfirmasi</a:t>
            </a:r>
            <a:r>
              <a:rPr lang="en-US" dirty="0"/>
              <a:t> </a:t>
            </a:r>
            <a:r>
              <a:rPr lang="en-US" dirty="0" err="1"/>
              <a:t>apa</a:t>
            </a:r>
            <a:r>
              <a:rPr lang="en-US" dirty="0"/>
              <a:t> yang </a:t>
            </a:r>
            <a:r>
              <a:rPr lang="en-US" dirty="0" err="1"/>
              <a:t>dibicarakan</a:t>
            </a:r>
            <a:r>
              <a:rPr lang="en-US" dirty="0"/>
              <a:t>.</a:t>
            </a:r>
          </a:p>
        </p:txBody>
      </p:sp>
    </p:spTree>
    <p:extLst>
      <p:ext uri="{BB962C8B-B14F-4D97-AF65-F5344CB8AC3E}">
        <p14:creationId xmlns:p14="http://schemas.microsoft.com/office/powerpoint/2010/main" val="90318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6D13-E3EC-4137-849B-52044511B4A8}"/>
              </a:ext>
            </a:extLst>
          </p:cNvPr>
          <p:cNvSpPr>
            <a:spLocks noGrp="1"/>
          </p:cNvSpPr>
          <p:nvPr>
            <p:ph type="title"/>
          </p:nvPr>
        </p:nvSpPr>
        <p:spPr/>
        <p:txBody>
          <a:bodyPr/>
          <a:lstStyle/>
          <a:p>
            <a:r>
              <a:rPr lang="en-US" dirty="0" err="1"/>
              <a:t>Protokol</a:t>
            </a:r>
            <a:r>
              <a:rPr lang="en-US" dirty="0"/>
              <a:t> Data Unit</a:t>
            </a:r>
            <a:endParaRPr lang="en-ID" dirty="0"/>
          </a:p>
        </p:txBody>
      </p:sp>
      <p:pic>
        <p:nvPicPr>
          <p:cNvPr id="7" name="Picture 6">
            <a:extLst>
              <a:ext uri="{FF2B5EF4-FFF2-40B4-BE49-F238E27FC236}">
                <a16:creationId xmlns:a16="http://schemas.microsoft.com/office/drawing/2014/main" id="{49B84DED-2A57-4665-8912-157ED9248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912" y="1390650"/>
            <a:ext cx="7447296" cy="5467350"/>
          </a:xfrm>
          <a:prstGeom prst="rect">
            <a:avLst/>
          </a:prstGeom>
        </p:spPr>
      </p:pic>
    </p:spTree>
    <p:extLst>
      <p:ext uri="{BB962C8B-B14F-4D97-AF65-F5344CB8AC3E}">
        <p14:creationId xmlns:p14="http://schemas.microsoft.com/office/powerpoint/2010/main" val="186436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E6ED-8F1D-4C9B-BE0C-29459ED81072}"/>
              </a:ext>
            </a:extLst>
          </p:cNvPr>
          <p:cNvSpPr>
            <a:spLocks noGrp="1"/>
          </p:cNvSpPr>
          <p:nvPr>
            <p:ph type="title"/>
          </p:nvPr>
        </p:nvSpPr>
        <p:spPr/>
        <p:txBody>
          <a:bodyPr/>
          <a:lstStyle/>
          <a:p>
            <a:pPr algn="ctr"/>
            <a:r>
              <a:rPr lang="en-US" dirty="0"/>
              <a:t>TCP Header</a:t>
            </a:r>
            <a:endParaRPr lang="en-ID" dirty="0"/>
          </a:p>
        </p:txBody>
      </p:sp>
      <p:pic>
        <p:nvPicPr>
          <p:cNvPr id="9" name="Picture 8">
            <a:extLst>
              <a:ext uri="{FF2B5EF4-FFF2-40B4-BE49-F238E27FC236}">
                <a16:creationId xmlns:a16="http://schemas.microsoft.com/office/drawing/2014/main" id="{EED7A060-9B01-4A7E-B8BC-781A02C5FF0C}"/>
              </a:ext>
            </a:extLst>
          </p:cNvPr>
          <p:cNvPicPr>
            <a:picLocks noChangeAspect="1"/>
          </p:cNvPicPr>
          <p:nvPr/>
        </p:nvPicPr>
        <p:blipFill>
          <a:blip r:embed="rId2"/>
          <a:stretch>
            <a:fillRect/>
          </a:stretch>
        </p:blipFill>
        <p:spPr>
          <a:xfrm>
            <a:off x="2204454" y="1265456"/>
            <a:ext cx="7253871" cy="5227419"/>
          </a:xfrm>
          <a:prstGeom prst="rect">
            <a:avLst/>
          </a:prstGeom>
        </p:spPr>
      </p:pic>
    </p:spTree>
    <p:extLst>
      <p:ext uri="{BB962C8B-B14F-4D97-AF65-F5344CB8AC3E}">
        <p14:creationId xmlns:p14="http://schemas.microsoft.com/office/powerpoint/2010/main" val="16337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49EE72-A496-4A8D-AE74-B9A5B507AB3A}"/>
              </a:ext>
            </a:extLst>
          </p:cNvPr>
          <p:cNvSpPr txBox="1"/>
          <p:nvPr/>
        </p:nvSpPr>
        <p:spPr>
          <a:xfrm>
            <a:off x="403623" y="0"/>
            <a:ext cx="11626452" cy="6986528"/>
          </a:xfrm>
          <a:prstGeom prst="rect">
            <a:avLst/>
          </a:prstGeom>
          <a:noFill/>
        </p:spPr>
        <p:txBody>
          <a:bodyPr wrap="square">
            <a:spAutoFit/>
          </a:bodyPr>
          <a:lstStyle/>
          <a:p>
            <a:pPr>
              <a:buFont typeface="Arial" panose="020B0604020202020204" pitchFamily="34" charset="0"/>
              <a:buChar char="•"/>
            </a:pPr>
            <a:r>
              <a:rPr lang="en-US" sz="1600" b="1" dirty="0"/>
              <a:t>Source port</a:t>
            </a:r>
            <a:r>
              <a:rPr lang="en-US" sz="1600" dirty="0"/>
              <a:t>: this is a 16 bit field that specifies the port number of the sender.</a:t>
            </a:r>
          </a:p>
          <a:p>
            <a:pPr>
              <a:buFont typeface="Arial" panose="020B0604020202020204" pitchFamily="34" charset="0"/>
              <a:buChar char="•"/>
            </a:pPr>
            <a:r>
              <a:rPr lang="en-US" sz="1600" b="1" dirty="0"/>
              <a:t>Destination port</a:t>
            </a:r>
            <a:r>
              <a:rPr lang="en-US" sz="1600" dirty="0"/>
              <a:t>: this is a 16 bit field that specifies the port number of the receiver.</a:t>
            </a:r>
          </a:p>
          <a:p>
            <a:pPr>
              <a:buFont typeface="Arial" panose="020B0604020202020204" pitchFamily="34" charset="0"/>
              <a:buChar char="•"/>
            </a:pPr>
            <a:r>
              <a:rPr lang="en-US" sz="1600" b="1" dirty="0"/>
              <a:t>Sequence number</a:t>
            </a:r>
            <a:r>
              <a:rPr lang="en-US" sz="1600" dirty="0"/>
              <a:t>: the sequence number is a 32 bit field that indicates how much data is sent during the TCP session. When you establish a new TCP connection (3 way handshake) then the initial sequence number is a random 32 bit value. The receiver will use this sequence number and sends back an acknowledgment. Protocol analyzers like </a:t>
            </a:r>
            <a:r>
              <a:rPr lang="en-US" sz="1600" dirty="0" err="1"/>
              <a:t>wireshark</a:t>
            </a:r>
            <a:r>
              <a:rPr lang="en-US" sz="1600" dirty="0"/>
              <a:t> will often use a </a:t>
            </a:r>
            <a:r>
              <a:rPr lang="en-US" sz="1600" i="1" dirty="0"/>
              <a:t>relative sequence number of 0</a:t>
            </a:r>
            <a:r>
              <a:rPr lang="en-US" sz="1600" dirty="0"/>
              <a:t> since it’s easier to read than some high random number.</a:t>
            </a:r>
          </a:p>
          <a:p>
            <a:pPr>
              <a:buFont typeface="Arial" panose="020B0604020202020204" pitchFamily="34" charset="0"/>
              <a:buChar char="•"/>
            </a:pPr>
            <a:r>
              <a:rPr lang="en-US" sz="1600" b="1" dirty="0"/>
              <a:t>Acknowledgment number</a:t>
            </a:r>
            <a:r>
              <a:rPr lang="en-US" sz="1600" dirty="0"/>
              <a:t>: this 32 bit field is used by the receiver to request the next TCP segment. This value will be the sequence number incremented by 1.</a:t>
            </a:r>
          </a:p>
          <a:p>
            <a:pPr>
              <a:buFont typeface="Arial" panose="020B0604020202020204" pitchFamily="34" charset="0"/>
              <a:buChar char="•"/>
            </a:pPr>
            <a:r>
              <a:rPr lang="en-US" sz="1600" b="1" dirty="0"/>
              <a:t>DO</a:t>
            </a:r>
            <a:r>
              <a:rPr lang="en-US" sz="1600" dirty="0"/>
              <a:t>: this is the 4 bit data offset field, also known as the header length. It indicates the length of the TCP header so that we know where the actual data begins.</a:t>
            </a:r>
          </a:p>
          <a:p>
            <a:pPr>
              <a:buFont typeface="Arial" panose="020B0604020202020204" pitchFamily="34" charset="0"/>
              <a:buChar char="•"/>
            </a:pPr>
            <a:r>
              <a:rPr lang="en-US" sz="1600" b="1" dirty="0"/>
              <a:t>RSV</a:t>
            </a:r>
            <a:r>
              <a:rPr lang="en-US" sz="1600" dirty="0"/>
              <a:t>: these are 3 bits for the reserved field. They are unused and are always set to 0.</a:t>
            </a:r>
          </a:p>
          <a:p>
            <a:pPr>
              <a:buFont typeface="Arial" panose="020B0604020202020204" pitchFamily="34" charset="0"/>
              <a:buChar char="•"/>
            </a:pPr>
            <a:r>
              <a:rPr lang="en-US" sz="1600" b="1" dirty="0"/>
              <a:t>Flags</a:t>
            </a:r>
            <a:r>
              <a:rPr lang="en-US" sz="1600" dirty="0"/>
              <a:t>: there are 9 bits for flags, we also call them control bits. We use them to establish connections, send data and terminate connections: </a:t>
            </a:r>
          </a:p>
          <a:p>
            <a:pPr marL="742950" lvl="1" indent="-285750">
              <a:buFont typeface="Arial" panose="020B0604020202020204" pitchFamily="34" charset="0"/>
              <a:buChar char="•"/>
            </a:pPr>
            <a:r>
              <a:rPr lang="en-US" sz="1600" b="1" dirty="0" err="1"/>
              <a:t>URG</a:t>
            </a:r>
            <a:r>
              <a:rPr lang="en-US" sz="1600" dirty="0"/>
              <a:t>: urgent pointer. When this bit is set, the data should be treated as priority over other data.</a:t>
            </a:r>
          </a:p>
          <a:p>
            <a:pPr marL="742950" lvl="1" indent="-285750">
              <a:buFont typeface="Arial" panose="020B0604020202020204" pitchFamily="34" charset="0"/>
              <a:buChar char="•"/>
            </a:pPr>
            <a:r>
              <a:rPr lang="en-US" sz="1600" b="1" dirty="0"/>
              <a:t>ACK</a:t>
            </a:r>
            <a:r>
              <a:rPr lang="en-US" sz="1600" dirty="0"/>
              <a:t>: used for the acknowledgment.</a:t>
            </a:r>
          </a:p>
          <a:p>
            <a:pPr marL="742950" lvl="1" indent="-285750">
              <a:buFont typeface="Arial" panose="020B0604020202020204" pitchFamily="34" charset="0"/>
              <a:buChar char="•"/>
            </a:pPr>
            <a:r>
              <a:rPr lang="en-US" sz="1600" b="1" dirty="0" err="1"/>
              <a:t>PSH</a:t>
            </a:r>
            <a:r>
              <a:rPr lang="en-US" sz="1600" dirty="0"/>
              <a:t>: this is the push function. This tells an application that the data should be transmitted immediately and that we don’t want to wait to fill the entire TCP segment.</a:t>
            </a:r>
          </a:p>
          <a:p>
            <a:pPr marL="742950" lvl="1" indent="-285750">
              <a:buFont typeface="Arial" panose="020B0604020202020204" pitchFamily="34" charset="0"/>
              <a:buChar char="•"/>
            </a:pPr>
            <a:r>
              <a:rPr lang="en-US" sz="1600" b="1" dirty="0"/>
              <a:t>RST</a:t>
            </a:r>
            <a:r>
              <a:rPr lang="en-US" sz="1600" dirty="0"/>
              <a:t>: this resets the connection, when you receive this you have to terminate the connection right away. This is only used when there are unrecoverable errors and it’s not a normal way to finish the TCP connection.</a:t>
            </a:r>
          </a:p>
          <a:p>
            <a:pPr marL="742950" lvl="1" indent="-285750">
              <a:buFont typeface="Arial" panose="020B0604020202020204" pitchFamily="34" charset="0"/>
              <a:buChar char="•"/>
            </a:pPr>
            <a:r>
              <a:rPr lang="en-US" sz="1600" b="1" dirty="0"/>
              <a:t>SYN</a:t>
            </a:r>
            <a:r>
              <a:rPr lang="en-US" sz="1600" dirty="0"/>
              <a:t>: we use this for the initial three way handshake and it’s used to set the initial sequence number.</a:t>
            </a:r>
          </a:p>
          <a:p>
            <a:pPr marL="742950" lvl="1" indent="-285750">
              <a:buFont typeface="Arial" panose="020B0604020202020204" pitchFamily="34" charset="0"/>
              <a:buChar char="•"/>
            </a:pPr>
            <a:r>
              <a:rPr lang="en-US" sz="1600" b="1" dirty="0"/>
              <a:t>FIN</a:t>
            </a:r>
            <a:r>
              <a:rPr lang="en-US" sz="1600" dirty="0"/>
              <a:t>: this finish bit is used to end the TCP connection. TCP is full duplex so both parties will have to use the FIN bit to end the connection. This is the normal method how we end an connection.</a:t>
            </a:r>
          </a:p>
          <a:p>
            <a:pPr>
              <a:buFont typeface="Arial" panose="020B0604020202020204" pitchFamily="34" charset="0"/>
              <a:buChar char="•"/>
            </a:pPr>
            <a:r>
              <a:rPr lang="en-US" sz="1600" b="1" dirty="0"/>
              <a:t>Window</a:t>
            </a:r>
            <a:r>
              <a:rPr lang="en-US" sz="1600" dirty="0"/>
              <a:t>: the 16 bit window field specifies how many bytes the receiver is willing to receive. It is used so the receiver can tell the sender that it would like to receive more data than what it is currently receiving. It does so by specifying the number of bytes beyond the sequence number in the acknowledgment field.</a:t>
            </a:r>
          </a:p>
          <a:p>
            <a:pPr>
              <a:buFont typeface="Arial" panose="020B0604020202020204" pitchFamily="34" charset="0"/>
              <a:buChar char="•"/>
            </a:pPr>
            <a:r>
              <a:rPr lang="en-US" sz="1600" b="1" dirty="0"/>
              <a:t>Checksum</a:t>
            </a:r>
            <a:r>
              <a:rPr lang="en-US" sz="1600" dirty="0"/>
              <a:t>: 16 bits are used for a checksum to check if the TCP header is OK or not.</a:t>
            </a:r>
          </a:p>
          <a:p>
            <a:pPr>
              <a:buFont typeface="Arial" panose="020B0604020202020204" pitchFamily="34" charset="0"/>
              <a:buChar char="•"/>
            </a:pPr>
            <a:r>
              <a:rPr lang="en-US" sz="1600" b="1" dirty="0"/>
              <a:t>Urgent pointer</a:t>
            </a:r>
            <a:r>
              <a:rPr lang="en-US" sz="1600" dirty="0"/>
              <a:t>: these 16 bits are used when the </a:t>
            </a:r>
            <a:r>
              <a:rPr lang="en-US" sz="1600" dirty="0" err="1"/>
              <a:t>URG</a:t>
            </a:r>
            <a:r>
              <a:rPr lang="en-US" sz="1600" dirty="0"/>
              <a:t> bit has been set, the urgent pointer is used to indicate where the urgent data ends.</a:t>
            </a:r>
          </a:p>
          <a:p>
            <a:pPr>
              <a:buFont typeface="Arial" panose="020B0604020202020204" pitchFamily="34" charset="0"/>
              <a:buChar char="•"/>
            </a:pPr>
            <a:r>
              <a:rPr lang="en-US" sz="1600" b="1" dirty="0"/>
              <a:t>Options</a:t>
            </a:r>
            <a:r>
              <a:rPr lang="en-US" sz="1600" dirty="0"/>
              <a:t>: this field is optional and can be anywhere between 0 and 320 bits.</a:t>
            </a:r>
          </a:p>
        </p:txBody>
      </p:sp>
    </p:spTree>
    <p:extLst>
      <p:ext uri="{BB962C8B-B14F-4D97-AF65-F5344CB8AC3E}">
        <p14:creationId xmlns:p14="http://schemas.microsoft.com/office/powerpoint/2010/main" val="94717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2C7A-FA00-4C9A-9046-33D5D11CC6DB}"/>
              </a:ext>
            </a:extLst>
          </p:cNvPr>
          <p:cNvSpPr>
            <a:spLocks noGrp="1"/>
          </p:cNvSpPr>
          <p:nvPr>
            <p:ph type="title"/>
          </p:nvPr>
        </p:nvSpPr>
        <p:spPr/>
        <p:txBody>
          <a:bodyPr/>
          <a:lstStyle/>
          <a:p>
            <a:r>
              <a:rPr lang="en-US" dirty="0"/>
              <a:t>Establishing TCP</a:t>
            </a:r>
            <a:endParaRPr lang="en-ID" dirty="0"/>
          </a:p>
        </p:txBody>
      </p:sp>
      <p:pic>
        <p:nvPicPr>
          <p:cNvPr id="5" name="Picture 4">
            <a:extLst>
              <a:ext uri="{FF2B5EF4-FFF2-40B4-BE49-F238E27FC236}">
                <a16:creationId xmlns:a16="http://schemas.microsoft.com/office/drawing/2014/main" id="{08E23947-6E1D-40EF-9A32-71EF1405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66825"/>
            <a:ext cx="8382000" cy="5591175"/>
          </a:xfrm>
          <a:prstGeom prst="rect">
            <a:avLst/>
          </a:prstGeom>
        </p:spPr>
      </p:pic>
    </p:spTree>
    <p:extLst>
      <p:ext uri="{BB962C8B-B14F-4D97-AF65-F5344CB8AC3E}">
        <p14:creationId xmlns:p14="http://schemas.microsoft.com/office/powerpoint/2010/main" val="191853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820</Words>
  <Application>Microsoft Office PowerPoint</Application>
  <PresentationFormat>Widescreen</PresentationFormat>
  <Paragraphs>50</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Paintbrush Picture</vt:lpstr>
      <vt:lpstr>Analisis Trafik</vt:lpstr>
      <vt:lpstr>Pokok Bahasan</vt:lpstr>
      <vt:lpstr>Wireshark</vt:lpstr>
      <vt:lpstr>Layer OSI</vt:lpstr>
      <vt:lpstr>UDP vs TCP</vt:lpstr>
      <vt:lpstr>Protokol Data Unit</vt:lpstr>
      <vt:lpstr>TCP Header</vt:lpstr>
      <vt:lpstr>PowerPoint Presentation</vt:lpstr>
      <vt:lpstr>Establishing TCP</vt:lpstr>
      <vt:lpstr>Encryped Packet vs Non-Encrypted Packet</vt:lpstr>
      <vt:lpstr>QoS</vt:lpstr>
      <vt:lpstr>Menganalisa Trafik Jaringan Streaming Download Video pada server 27.112.79.120</vt:lpstr>
      <vt:lpstr>Perbedaan Throughput dengan Bandwidth</vt:lpstr>
      <vt:lpstr>Perbedaan PING, Delay dan Latency</vt:lpstr>
      <vt:lpstr>Perbedaan Delay dan Jitter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Trafik</dc:title>
  <dc:creator>Muhammad Ikhwan Perwira</dc:creator>
  <cp:lastModifiedBy>Muhammad Ikhwan Perwira</cp:lastModifiedBy>
  <cp:revision>77</cp:revision>
  <dcterms:created xsi:type="dcterms:W3CDTF">2022-03-16T08:54:41Z</dcterms:created>
  <dcterms:modified xsi:type="dcterms:W3CDTF">2022-03-16T21:15:03Z</dcterms:modified>
</cp:coreProperties>
</file>