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7"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30D655-9031-4DE0-B1EA-C9015E5A0354}" type="datetimeFigureOut">
              <a:rPr lang="id-ID" smtClean="0"/>
              <a:t>02/12/2020</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6A0C8F-01E2-438B-B798-1651B1F752F5}" type="slidenum">
              <a:rPr lang="id-ID" smtClean="0"/>
              <a:t>‹#›</a:t>
            </a:fld>
            <a:endParaRPr lang="id-ID"/>
          </a:p>
        </p:txBody>
      </p:sp>
    </p:spTree>
    <p:extLst>
      <p:ext uri="{BB962C8B-B14F-4D97-AF65-F5344CB8AC3E}">
        <p14:creationId xmlns:p14="http://schemas.microsoft.com/office/powerpoint/2010/main" val="3714097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CF6A0C8F-01E2-438B-B798-1651B1F752F5}" type="slidenum">
              <a:rPr lang="id-ID" smtClean="0"/>
              <a:t>17</a:t>
            </a:fld>
            <a:endParaRPr lang="id-ID"/>
          </a:p>
        </p:txBody>
      </p:sp>
    </p:spTree>
    <p:extLst>
      <p:ext uri="{BB962C8B-B14F-4D97-AF65-F5344CB8AC3E}">
        <p14:creationId xmlns:p14="http://schemas.microsoft.com/office/powerpoint/2010/main" val="40779688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781AF7B-A6C5-4F8B-B0EF-45C3D0A63CD9}" type="datetimeFigureOut">
              <a:rPr lang="id-ID" smtClean="0"/>
              <a:t>02/12/2020</a:t>
            </a:fld>
            <a:endParaRPr lang="id-ID"/>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id-ID"/>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311CF17-221E-49C9-BD2B-0A8165EF2D60}" type="slidenum">
              <a:rPr lang="id-ID" smtClean="0"/>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781AF7B-A6C5-4F8B-B0EF-45C3D0A63CD9}" type="datetimeFigureOut">
              <a:rPr lang="id-ID" smtClean="0"/>
              <a:t>02/12/2020</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5311CF17-221E-49C9-BD2B-0A8165EF2D60}"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781AF7B-A6C5-4F8B-B0EF-45C3D0A63CD9}" type="datetimeFigureOut">
              <a:rPr lang="id-ID" smtClean="0"/>
              <a:t>02/12/2020</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5311CF17-221E-49C9-BD2B-0A8165EF2D60}"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781AF7B-A6C5-4F8B-B0EF-45C3D0A63CD9}" type="datetimeFigureOut">
              <a:rPr lang="id-ID" smtClean="0"/>
              <a:t>02/12/2020</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5311CF17-221E-49C9-BD2B-0A8165EF2D60}" type="slidenum">
              <a:rPr lang="id-ID" smtClean="0"/>
              <a:t>‹#›</a:t>
            </a:fld>
            <a:endParaRPr lang="id-ID"/>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781AF7B-A6C5-4F8B-B0EF-45C3D0A63CD9}" type="datetimeFigureOut">
              <a:rPr lang="id-ID" smtClean="0"/>
              <a:t>02/12/2020</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5311CF17-221E-49C9-BD2B-0A8165EF2D60}" type="slidenum">
              <a:rPr lang="id-ID" smtClean="0"/>
              <a:t>‹#›</a:t>
            </a:fld>
            <a:endParaRPr lang="id-ID"/>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781AF7B-A6C5-4F8B-B0EF-45C3D0A63CD9}" type="datetimeFigureOut">
              <a:rPr lang="id-ID" smtClean="0"/>
              <a:t>02/12/2020</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5311CF17-221E-49C9-BD2B-0A8165EF2D60}" type="slidenum">
              <a:rPr lang="id-ID" smtClean="0"/>
              <a:t>‹#›</a:t>
            </a:fld>
            <a:endParaRPr lang="id-ID"/>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781AF7B-A6C5-4F8B-B0EF-45C3D0A63CD9}" type="datetimeFigureOut">
              <a:rPr lang="id-ID" smtClean="0"/>
              <a:t>02/12/2020</a:t>
            </a:fld>
            <a:endParaRPr lang="id-ID"/>
          </a:p>
        </p:txBody>
      </p:sp>
      <p:sp>
        <p:nvSpPr>
          <p:cNvPr id="8" name="Footer Placeholder 7"/>
          <p:cNvSpPr>
            <a:spLocks noGrp="1"/>
          </p:cNvSpPr>
          <p:nvPr>
            <p:ph type="ftr" sz="quarter" idx="11"/>
          </p:nvPr>
        </p:nvSpPr>
        <p:spPr/>
        <p:txBody>
          <a:bodyPr/>
          <a:lstStyle>
            <a:extLst/>
          </a:lstStyle>
          <a:p>
            <a:endParaRPr lang="id-ID"/>
          </a:p>
        </p:txBody>
      </p:sp>
      <p:sp>
        <p:nvSpPr>
          <p:cNvPr id="9" name="Slide Number Placeholder 8"/>
          <p:cNvSpPr>
            <a:spLocks noGrp="1"/>
          </p:cNvSpPr>
          <p:nvPr>
            <p:ph type="sldNum" sz="quarter" idx="12"/>
          </p:nvPr>
        </p:nvSpPr>
        <p:spPr/>
        <p:txBody>
          <a:bodyPr/>
          <a:lstStyle>
            <a:extLst/>
          </a:lstStyle>
          <a:p>
            <a:fld id="{5311CF17-221E-49C9-BD2B-0A8165EF2D60}" type="slidenum">
              <a:rPr lang="id-ID" smtClean="0"/>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781AF7B-A6C5-4F8B-B0EF-45C3D0A63CD9}" type="datetimeFigureOut">
              <a:rPr lang="id-ID" smtClean="0"/>
              <a:t>02/12/2020</a:t>
            </a:fld>
            <a:endParaRPr lang="id-ID"/>
          </a:p>
        </p:txBody>
      </p:sp>
      <p:sp>
        <p:nvSpPr>
          <p:cNvPr id="4" name="Footer Placeholder 3"/>
          <p:cNvSpPr>
            <a:spLocks noGrp="1"/>
          </p:cNvSpPr>
          <p:nvPr>
            <p:ph type="ftr" sz="quarter" idx="11"/>
          </p:nvPr>
        </p:nvSpPr>
        <p:spPr/>
        <p:txBody>
          <a:bodyPr/>
          <a:lstStyle>
            <a:extLst/>
          </a:lstStyle>
          <a:p>
            <a:endParaRPr lang="id-ID"/>
          </a:p>
        </p:txBody>
      </p:sp>
      <p:sp>
        <p:nvSpPr>
          <p:cNvPr id="5" name="Slide Number Placeholder 4"/>
          <p:cNvSpPr>
            <a:spLocks noGrp="1"/>
          </p:cNvSpPr>
          <p:nvPr>
            <p:ph type="sldNum" sz="quarter" idx="12"/>
          </p:nvPr>
        </p:nvSpPr>
        <p:spPr/>
        <p:txBody>
          <a:bodyPr/>
          <a:lstStyle>
            <a:extLst/>
          </a:lstStyle>
          <a:p>
            <a:fld id="{5311CF17-221E-49C9-BD2B-0A8165EF2D60}" type="slidenum">
              <a:rPr lang="id-ID" smtClean="0"/>
              <a:t>‹#›</a:t>
            </a:fld>
            <a:endParaRPr lang="id-ID"/>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781AF7B-A6C5-4F8B-B0EF-45C3D0A63CD9}" type="datetimeFigureOut">
              <a:rPr lang="id-ID" smtClean="0"/>
              <a:t>02/12/2020</a:t>
            </a:fld>
            <a:endParaRPr lang="id-ID"/>
          </a:p>
        </p:txBody>
      </p:sp>
      <p:sp>
        <p:nvSpPr>
          <p:cNvPr id="3" name="Footer Placeholder 2"/>
          <p:cNvSpPr>
            <a:spLocks noGrp="1"/>
          </p:cNvSpPr>
          <p:nvPr>
            <p:ph type="ftr" sz="quarter" idx="11"/>
          </p:nvPr>
        </p:nvSpPr>
        <p:spPr/>
        <p:txBody>
          <a:bodyPr/>
          <a:lstStyle>
            <a:extLst/>
          </a:lstStyle>
          <a:p>
            <a:endParaRPr lang="id-ID"/>
          </a:p>
        </p:txBody>
      </p:sp>
      <p:sp>
        <p:nvSpPr>
          <p:cNvPr id="4" name="Slide Number Placeholder 3"/>
          <p:cNvSpPr>
            <a:spLocks noGrp="1"/>
          </p:cNvSpPr>
          <p:nvPr>
            <p:ph type="sldNum" sz="quarter" idx="12"/>
          </p:nvPr>
        </p:nvSpPr>
        <p:spPr/>
        <p:txBody>
          <a:bodyPr/>
          <a:lstStyle>
            <a:extLst/>
          </a:lstStyle>
          <a:p>
            <a:fld id="{5311CF17-221E-49C9-BD2B-0A8165EF2D60}"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7781AF7B-A6C5-4F8B-B0EF-45C3D0A63CD9}" type="datetimeFigureOut">
              <a:rPr lang="id-ID" smtClean="0"/>
              <a:t>02/12/2020</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5311CF17-221E-49C9-BD2B-0A8165EF2D60}" type="slidenum">
              <a:rPr lang="id-ID" smtClean="0"/>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781AF7B-A6C5-4F8B-B0EF-45C3D0A63CD9}" type="datetimeFigureOut">
              <a:rPr lang="id-ID" smtClean="0"/>
              <a:t>02/12/2020</a:t>
            </a:fld>
            <a:endParaRPr lang="id-ID"/>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id-ID"/>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311CF17-221E-49C9-BD2B-0A8165EF2D60}" type="slidenum">
              <a:rPr lang="id-ID" smtClean="0"/>
              <a:t>‹#›</a:t>
            </a:fld>
            <a:endParaRPr lang="id-ID"/>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781AF7B-A6C5-4F8B-B0EF-45C3D0A63CD9}" type="datetimeFigureOut">
              <a:rPr lang="id-ID" smtClean="0"/>
              <a:t>02/12/2020</a:t>
            </a:fld>
            <a:endParaRPr lang="id-ID"/>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id-ID"/>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311CF17-221E-49C9-BD2B-0A8165EF2D60}"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52.91.245.56/"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52.91.245.56/"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niagahoster.co.id/blog/apa-itu-ssh/" TargetMode="External"/><Relationship Id="rId2" Type="http://schemas.openxmlformats.org/officeDocument/2006/relationships/hyperlink" Target="https://www.domainesia.com/panduan/apa-itu-virtual-server/#:~:text=Virtual%20Server%20juga%20sering%20disebut,dan%20sistem%20operasi%20yang%20dijalankan"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UBUNTU SERVER WITH HTML AND SSH</a:t>
            </a:r>
            <a:endParaRPr lang="id-ID" dirty="0"/>
          </a:p>
        </p:txBody>
      </p:sp>
      <p:sp>
        <p:nvSpPr>
          <p:cNvPr id="3" name="Subtitle 2"/>
          <p:cNvSpPr>
            <a:spLocks noGrp="1"/>
          </p:cNvSpPr>
          <p:nvPr>
            <p:ph type="subTitle" idx="1"/>
          </p:nvPr>
        </p:nvSpPr>
        <p:spPr>
          <a:xfrm>
            <a:off x="685800" y="3611606"/>
            <a:ext cx="7772400" cy="1545585"/>
          </a:xfrm>
        </p:spPr>
        <p:txBody>
          <a:bodyPr>
            <a:normAutofit fontScale="85000" lnSpcReduction="10000"/>
          </a:bodyPr>
          <a:lstStyle/>
          <a:p>
            <a:r>
              <a:rPr lang="id-ID" dirty="0" smtClean="0"/>
              <a:t>Muhammad Ikhwan Perwira</a:t>
            </a:r>
          </a:p>
          <a:p>
            <a:r>
              <a:rPr lang="id-ID" dirty="0" smtClean="0"/>
              <a:t>09011282025077</a:t>
            </a:r>
          </a:p>
          <a:p>
            <a:r>
              <a:rPr lang="id-ID" dirty="0" smtClean="0"/>
              <a:t>Pengantar Telekomunikasi</a:t>
            </a:r>
          </a:p>
          <a:p>
            <a:r>
              <a:rPr lang="id-ID" dirty="0" smtClean="0"/>
              <a:t>Universitas Sriwijaya | Fasilkom | Sistem Komputer</a:t>
            </a:r>
            <a:endParaRPr lang="id-ID" dirty="0"/>
          </a:p>
        </p:txBody>
      </p:sp>
      <p:sp>
        <p:nvSpPr>
          <p:cNvPr id="5" name="Rectangle 4"/>
          <p:cNvSpPr/>
          <p:nvPr/>
        </p:nvSpPr>
        <p:spPr>
          <a:xfrm>
            <a:off x="1907704" y="2780928"/>
            <a:ext cx="1769337" cy="1727952"/>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id-ID"/>
          </a:p>
        </p:txBody>
      </p:sp>
    </p:spTree>
    <p:extLst>
      <p:ext uri="{BB962C8B-B14F-4D97-AF65-F5344CB8AC3E}">
        <p14:creationId xmlns:p14="http://schemas.microsoft.com/office/powerpoint/2010/main" val="19119261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5536" y="1844824"/>
            <a:ext cx="8229600" cy="1431032"/>
          </a:xfrm>
        </p:spPr>
        <p:txBody>
          <a:bodyPr>
            <a:noAutofit/>
          </a:bodyPr>
          <a:lstStyle/>
          <a:p>
            <a:pPr lvl="0"/>
            <a:r>
              <a:rPr lang="id-ID" sz="2400" dirty="0">
                <a:effectLst/>
              </a:rPr>
              <a:t>Konfigurasi Pengamanan (Firewall)</a:t>
            </a:r>
            <a:br>
              <a:rPr lang="id-ID" sz="2400" dirty="0">
                <a:effectLst/>
              </a:rPr>
            </a:br>
            <a:r>
              <a:rPr lang="id-ID" sz="2400" b="0" dirty="0">
                <a:effectLst/>
              </a:rPr>
              <a:t>Konfigurasi ini juga disebut dengan konfigurasi firewall. Mengatur konfigurasi apakah port tersebut dibuka, ditutup, atau difilter, serta mengatur beberapa IP yang boleh menggunakan port tersebut atau semua.</a:t>
            </a:r>
            <a:br>
              <a:rPr lang="id-ID" sz="2400" b="0" dirty="0">
                <a:effectLst/>
              </a:rPr>
            </a:br>
            <a:r>
              <a:rPr lang="id-ID" sz="2400" b="0" dirty="0">
                <a:effectLst/>
              </a:rPr>
              <a:t>Terlihat gambar dibawah, secara default diizinkan adalah SSH dengan default portnya yaitu 22. Saya membuka semua port dengan mengatur (0-65535) serta mengizinkan port tersebut diakses oleh IP siapapun (0.0.0.0) agar nantinya webserver yang dibuat dapat diakses oleh publik. Terlihat WARNING karena saya membuka semua port. Tentu saja resiko keamanan dipertaruhkan.</a:t>
            </a:r>
          </a:p>
        </p:txBody>
      </p:sp>
    </p:spTree>
    <p:extLst>
      <p:ext uri="{BB962C8B-B14F-4D97-AF65-F5344CB8AC3E}">
        <p14:creationId xmlns:p14="http://schemas.microsoft.com/office/powerpoint/2010/main" val="38279630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0" y="692696"/>
            <a:ext cx="9252520" cy="5788553"/>
          </a:xfrm>
          <a:prstGeom prst="rect">
            <a:avLst/>
          </a:prstGeom>
        </p:spPr>
      </p:pic>
    </p:spTree>
    <p:extLst>
      <p:ext uri="{BB962C8B-B14F-4D97-AF65-F5344CB8AC3E}">
        <p14:creationId xmlns:p14="http://schemas.microsoft.com/office/powerpoint/2010/main" val="4017019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548680"/>
            <a:ext cx="8229600" cy="1143000"/>
          </a:xfrm>
        </p:spPr>
        <p:txBody>
          <a:bodyPr>
            <a:noAutofit/>
          </a:bodyPr>
          <a:lstStyle/>
          <a:p>
            <a:pPr lvl="0"/>
            <a:r>
              <a:rPr lang="id-ID" sz="2000" dirty="0">
                <a:effectLst/>
              </a:rPr>
              <a:t>Membuat Pair Key</a:t>
            </a:r>
            <a:br>
              <a:rPr lang="id-ID" sz="2000" dirty="0">
                <a:effectLst/>
              </a:rPr>
            </a:br>
            <a:r>
              <a:rPr lang="id-ID" sz="2000" b="0" dirty="0">
                <a:effectLst/>
              </a:rPr>
              <a:t>Ada beberapa metode untuk login SSH, menggunakan password atau dengan pair key. Secara default, EC2 mewajibkan user login dengan pair key untuk pertama kalinya. Setelah itu user bisa mengatur agar login ssh diizinkan menggunakan password. Private Key bisa didownload di consol.</a:t>
            </a:r>
            <a:r>
              <a:rPr lang="id-ID" sz="2000" dirty="0">
                <a:effectLst/>
              </a:rPr>
              <a:t/>
            </a:r>
            <a:br>
              <a:rPr lang="id-ID" sz="2000" dirty="0">
                <a:effectLst/>
              </a:rPr>
            </a:br>
            <a:endParaRPr lang="id-ID" sz="2000" dirty="0"/>
          </a:p>
        </p:txBody>
      </p:sp>
      <p:pic>
        <p:nvPicPr>
          <p:cNvPr id="4" name="Picture 3"/>
          <p:cNvPicPr/>
          <p:nvPr/>
        </p:nvPicPr>
        <p:blipFill>
          <a:blip r:embed="rId2"/>
          <a:stretch>
            <a:fillRect/>
          </a:stretch>
        </p:blipFill>
        <p:spPr>
          <a:xfrm>
            <a:off x="0" y="1988840"/>
            <a:ext cx="9144000" cy="4869160"/>
          </a:xfrm>
          <a:prstGeom prst="rect">
            <a:avLst/>
          </a:prstGeom>
        </p:spPr>
      </p:pic>
    </p:spTree>
    <p:extLst>
      <p:ext uri="{BB962C8B-B14F-4D97-AF65-F5344CB8AC3E}">
        <p14:creationId xmlns:p14="http://schemas.microsoft.com/office/powerpoint/2010/main" val="3902251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0648"/>
            <a:ext cx="8229600" cy="1143000"/>
          </a:xfrm>
        </p:spPr>
        <p:txBody>
          <a:bodyPr>
            <a:noAutofit/>
          </a:bodyPr>
          <a:lstStyle/>
          <a:p>
            <a:pPr lvl="0"/>
            <a:r>
              <a:rPr lang="id-ID" sz="2000" dirty="0">
                <a:effectLst/>
              </a:rPr>
              <a:t>Luncurkan Instance (VM)</a:t>
            </a:r>
            <a:br>
              <a:rPr lang="id-ID" sz="2000" dirty="0">
                <a:effectLst/>
              </a:rPr>
            </a:br>
            <a:r>
              <a:rPr lang="id-ID" sz="2000" b="0" dirty="0">
                <a:effectLst/>
              </a:rPr>
              <a:t>VM berhasil dijalankan dan saya bisa mengakses virtual machine dengan login menggunakan SSH.</a:t>
            </a:r>
          </a:p>
        </p:txBody>
      </p:sp>
      <p:pic>
        <p:nvPicPr>
          <p:cNvPr id="5" name="Picture 4"/>
          <p:cNvPicPr/>
          <p:nvPr/>
        </p:nvPicPr>
        <p:blipFill>
          <a:blip r:embed="rId2"/>
          <a:stretch>
            <a:fillRect/>
          </a:stretch>
        </p:blipFill>
        <p:spPr>
          <a:xfrm>
            <a:off x="535" y="1412776"/>
            <a:ext cx="9143465" cy="5445224"/>
          </a:xfrm>
          <a:prstGeom prst="rect">
            <a:avLst/>
          </a:prstGeom>
        </p:spPr>
      </p:pic>
    </p:spTree>
    <p:extLst>
      <p:ext uri="{BB962C8B-B14F-4D97-AF65-F5344CB8AC3E}">
        <p14:creationId xmlns:p14="http://schemas.microsoft.com/office/powerpoint/2010/main" val="974827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476672"/>
            <a:ext cx="8229600" cy="1143000"/>
          </a:xfrm>
        </p:spPr>
        <p:txBody>
          <a:bodyPr>
            <a:noAutofit/>
          </a:bodyPr>
          <a:lstStyle/>
          <a:p>
            <a:r>
              <a:rPr lang="id-ID" sz="2000" dirty="0">
                <a:effectLst/>
              </a:rPr>
              <a:t>Terlihat didapat Public IPv4 VM tersebut adalah </a:t>
            </a:r>
            <a:r>
              <a:rPr lang="id-ID" sz="2000" u="sng" dirty="0">
                <a:effectLst/>
              </a:rPr>
              <a:t>52.91.245.56 </a:t>
            </a:r>
            <a:r>
              <a:rPr lang="id-ID" sz="2000" dirty="0">
                <a:effectLst/>
              </a:rPr>
              <a:t>agar nantinya IP tersebut dipakai untuk login SSH. Atau bisa juga menggunakan Public IPv4 DNS yaitu </a:t>
            </a:r>
            <a:r>
              <a:rPr lang="id-ID" sz="2000" u="sng" dirty="0">
                <a:effectLst/>
              </a:rPr>
              <a:t>ec-2-52-91-245-56.compute-1.amazonaws.com.</a:t>
            </a:r>
            <a:r>
              <a:rPr lang="id-ID" sz="2000" dirty="0">
                <a:effectLst/>
              </a:rPr>
              <a:t/>
            </a:r>
            <a:br>
              <a:rPr lang="id-ID" sz="2000" dirty="0">
                <a:effectLst/>
              </a:rPr>
            </a:br>
            <a:endParaRPr lang="id-ID" sz="2000" b="0" dirty="0">
              <a:effectLst/>
            </a:endParaRPr>
          </a:p>
        </p:txBody>
      </p:sp>
      <p:pic>
        <p:nvPicPr>
          <p:cNvPr id="6" name="Picture 5"/>
          <p:cNvPicPr/>
          <p:nvPr/>
        </p:nvPicPr>
        <p:blipFill>
          <a:blip r:embed="rId2"/>
          <a:stretch>
            <a:fillRect/>
          </a:stretch>
        </p:blipFill>
        <p:spPr>
          <a:xfrm>
            <a:off x="28065" y="1628800"/>
            <a:ext cx="9115935" cy="5229200"/>
          </a:xfrm>
          <a:prstGeom prst="rect">
            <a:avLst/>
          </a:prstGeom>
        </p:spPr>
      </p:pic>
    </p:spTree>
    <p:extLst>
      <p:ext uri="{BB962C8B-B14F-4D97-AF65-F5344CB8AC3E}">
        <p14:creationId xmlns:p14="http://schemas.microsoft.com/office/powerpoint/2010/main" val="4013651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d-ID" dirty="0" smtClean="0"/>
              <a:t>Ada </a:t>
            </a:r>
            <a:r>
              <a:rPr lang="id-ID" dirty="0"/>
              <a:t>banyak cara untuk login SSH dengan menggunakan SSH client serta metode yang digunakan. Baik menggunakan </a:t>
            </a:r>
            <a:r>
              <a:rPr lang="id-ID" b="1" dirty="0"/>
              <a:t>putty </a:t>
            </a:r>
            <a:r>
              <a:rPr lang="id-ID" dirty="0"/>
              <a:t>(software) ataupun </a:t>
            </a:r>
            <a:r>
              <a:rPr lang="id-ID" b="1" dirty="0"/>
              <a:t>terminal</a:t>
            </a:r>
            <a:r>
              <a:rPr lang="id-ID" dirty="0"/>
              <a:t>. Baik metode </a:t>
            </a:r>
            <a:r>
              <a:rPr lang="id-ID" b="1" dirty="0"/>
              <a:t>password</a:t>
            </a:r>
            <a:r>
              <a:rPr lang="id-ID" dirty="0"/>
              <a:t> ataupun </a:t>
            </a:r>
            <a:r>
              <a:rPr lang="id-ID" b="1" dirty="0"/>
              <a:t>pair key</a:t>
            </a:r>
            <a:r>
              <a:rPr lang="id-ID" dirty="0"/>
              <a:t>. Saya menggunakan terminal dan pairkey untuk mengakses VM tersebut.</a:t>
            </a:r>
          </a:p>
          <a:p>
            <a:endParaRPr lang="id-ID" dirty="0"/>
          </a:p>
        </p:txBody>
      </p:sp>
      <p:sp>
        <p:nvSpPr>
          <p:cNvPr id="3" name="Title 2"/>
          <p:cNvSpPr>
            <a:spLocks noGrp="1"/>
          </p:cNvSpPr>
          <p:nvPr>
            <p:ph type="title"/>
          </p:nvPr>
        </p:nvSpPr>
        <p:spPr/>
        <p:txBody>
          <a:bodyPr>
            <a:normAutofit fontScale="90000"/>
          </a:bodyPr>
          <a:lstStyle/>
          <a:p>
            <a:r>
              <a:rPr lang="id-ID" dirty="0"/>
              <a:t>Mengakses VM dengan SSH</a:t>
            </a:r>
            <a:br>
              <a:rPr lang="id-ID" dirty="0"/>
            </a:br>
            <a:endParaRPr lang="id-ID" dirty="0"/>
          </a:p>
        </p:txBody>
      </p:sp>
    </p:spTree>
    <p:extLst>
      <p:ext uri="{BB962C8B-B14F-4D97-AF65-F5344CB8AC3E}">
        <p14:creationId xmlns:p14="http://schemas.microsoft.com/office/powerpoint/2010/main" val="110085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d-ID" dirty="0"/>
              <a:t>SSH adalah sebuah protokol administrasi yang memungkinkan user untuk mengakses dan memodifikasi berbagai macam pengaturan maupun file yang ada di dalam server.</a:t>
            </a:r>
          </a:p>
          <a:p>
            <a:endParaRPr lang="id-ID" dirty="0"/>
          </a:p>
        </p:txBody>
      </p:sp>
      <p:sp>
        <p:nvSpPr>
          <p:cNvPr id="3" name="Title 2"/>
          <p:cNvSpPr>
            <a:spLocks noGrp="1"/>
          </p:cNvSpPr>
          <p:nvPr>
            <p:ph type="title"/>
          </p:nvPr>
        </p:nvSpPr>
        <p:spPr/>
        <p:txBody>
          <a:bodyPr/>
          <a:lstStyle/>
          <a:p>
            <a:r>
              <a:rPr lang="id-ID" dirty="0" smtClean="0"/>
              <a:t>SSH</a:t>
            </a:r>
            <a:endParaRPr lang="id-ID" dirty="0"/>
          </a:p>
        </p:txBody>
      </p:sp>
    </p:spTree>
    <p:extLst>
      <p:ext uri="{BB962C8B-B14F-4D97-AF65-F5344CB8AC3E}">
        <p14:creationId xmlns:p14="http://schemas.microsoft.com/office/powerpoint/2010/main" val="1689054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1052736"/>
            <a:ext cx="8229600" cy="1143000"/>
          </a:xfrm>
        </p:spPr>
        <p:txBody>
          <a:bodyPr>
            <a:normAutofit fontScale="90000"/>
          </a:bodyPr>
          <a:lstStyle/>
          <a:p>
            <a:r>
              <a:rPr lang="id-ID" dirty="0" smtClean="0">
                <a:effectLst/>
              </a:rPr>
              <a:t>Untuk </a:t>
            </a:r>
            <a:r>
              <a:rPr lang="id-ID" dirty="0">
                <a:effectLst/>
              </a:rPr>
              <a:t>di terminal, login menggunakan password sangatlah mudah. Format yang digunakan adalah</a:t>
            </a:r>
            <a:br>
              <a:rPr lang="id-ID" dirty="0">
                <a:effectLst/>
              </a:rPr>
            </a:br>
            <a:endParaRPr lang="id-ID" dirty="0"/>
          </a:p>
        </p:txBody>
      </p:sp>
      <p:sp>
        <p:nvSpPr>
          <p:cNvPr id="7" name="Text Box 2"/>
          <p:cNvSpPr txBox="1">
            <a:spLocks noChangeArrowheads="1"/>
          </p:cNvSpPr>
          <p:nvPr/>
        </p:nvSpPr>
        <p:spPr bwMode="auto">
          <a:xfrm>
            <a:off x="467544" y="2708920"/>
            <a:ext cx="8676456" cy="936104"/>
          </a:xfrm>
          <a:prstGeom prst="rect">
            <a:avLst/>
          </a:prstGeom>
          <a:solidFill>
            <a:schemeClr val="tx1"/>
          </a:solidFill>
          <a:ln w="9525">
            <a:solidFill>
              <a:srgbClr val="000000"/>
            </a:solidFill>
            <a:miter lim="800000"/>
            <a:headEnd/>
            <a:tailEnd/>
          </a:ln>
        </p:spPr>
        <p:txBody>
          <a:bodyPr rot="0" vert="horz" wrap="square" lIns="91440" tIns="45720" rIns="91440" bIns="45720" anchor="t" anchorCtr="0">
            <a:noAutofit/>
          </a:bodyPr>
          <a:lstStyle/>
          <a:p>
            <a:pPr algn="just">
              <a:lnSpc>
                <a:spcPct val="115000"/>
              </a:lnSpc>
              <a:spcAft>
                <a:spcPts val="1000"/>
              </a:spcAft>
            </a:pPr>
            <a:r>
              <a:rPr lang="id-ID" sz="4000" dirty="0">
                <a:solidFill>
                  <a:schemeClr val="bg1"/>
                </a:solidFill>
                <a:effectLst/>
                <a:latin typeface="Times New Roman"/>
                <a:ea typeface="Calibri"/>
                <a:cs typeface="Times New Roman"/>
              </a:rPr>
              <a:t>$ ssh -p 22 </a:t>
            </a:r>
            <a:r>
              <a:rPr lang="id-ID" sz="4000" dirty="0" smtClean="0">
                <a:solidFill>
                  <a:schemeClr val="bg1"/>
                </a:solidFill>
                <a:effectLst/>
                <a:latin typeface="Times New Roman"/>
                <a:ea typeface="Calibri"/>
                <a:cs typeface="Times New Roman"/>
              </a:rPr>
              <a:t>root@52.91.245.56</a:t>
            </a:r>
            <a:endParaRPr lang="id-ID" sz="3600" dirty="0">
              <a:solidFill>
                <a:schemeClr val="bg1"/>
              </a:solidFill>
              <a:effectLst/>
              <a:latin typeface="Calibri"/>
              <a:ea typeface="Calibri"/>
              <a:cs typeface="Times New Roman"/>
            </a:endParaRPr>
          </a:p>
        </p:txBody>
      </p:sp>
      <p:sp>
        <p:nvSpPr>
          <p:cNvPr id="8" name="Title 2"/>
          <p:cNvSpPr txBox="1">
            <a:spLocks/>
          </p:cNvSpPr>
          <p:nvPr/>
        </p:nvSpPr>
        <p:spPr>
          <a:xfrm>
            <a:off x="619944" y="3789040"/>
            <a:ext cx="8229600" cy="1143000"/>
          </a:xfrm>
          <a:prstGeom prst="rect">
            <a:avLst/>
          </a:prstGeom>
        </p:spPr>
        <p:txBody>
          <a:bodyPr vert="horz" rtlCol="0" anchor="ctr">
            <a:normAutofit fontScale="52500" lnSpcReduction="2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id-ID" dirty="0">
                <a:effectLst/>
              </a:rPr>
              <a:t>22, user, dan 52.91.245.56 diganti sesuai dengan port, user, dan IP VM tersebut. Setelah dienter maka VM akan menanyakan password yang digunakan.</a:t>
            </a:r>
          </a:p>
        </p:txBody>
      </p:sp>
    </p:spTree>
    <p:extLst>
      <p:ext uri="{BB962C8B-B14F-4D97-AF65-F5344CB8AC3E}">
        <p14:creationId xmlns:p14="http://schemas.microsoft.com/office/powerpoint/2010/main" val="1231019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id-ID" dirty="0"/>
              <a:t>Untuk login SSH menggunakan pair key, saya harus menambahkan perintah –i diikuti file private key yang sudah didownload. Terlihat digambar secara default </a:t>
            </a:r>
            <a:r>
              <a:rPr lang="id-ID" b="1" dirty="0"/>
              <a:t>user: ubuntu|ip: 52.91.245.56</a:t>
            </a:r>
            <a:r>
              <a:rPr lang="id-ID" dirty="0"/>
              <a:t> Private key adalah kunci rahasia yang digunakan untuk mendekripsi pesan. Dalam metode tradisional, private key hanya dibagikan dalam komunikator untuk mengaktifkan enkripsi dan dekripsi pesan, namun jika kunci tersebut hilang system akan menjadi batal. Untuk menghindari hal tersebut PKI (Public Key Infrastructure) memberikan kebijakan dimana public key dapat digunakan bersama dengan private key. PKI memungkinkan pengguna internet untuk bertukar informasi dengan cara aman dengan menggunakan public key dan private key. Public key menggunakan algoritma asimetris yang mengubah pesan menjadi format yang tidak dapat dibaca. Seseorang yang memiliki public key dapat melakukan enkripsi pesan yang ditujukan pada penerima tertentu. Penerima dengan private key hanya dapat mendekode pesan yang telah dienkripsi public key. Key yang tersedia melalui direktori yang dapat diakses oleh public.</a:t>
            </a:r>
            <a:endParaRPr lang="id-ID" dirty="0"/>
          </a:p>
        </p:txBody>
      </p:sp>
      <p:sp>
        <p:nvSpPr>
          <p:cNvPr id="3" name="Title 2"/>
          <p:cNvSpPr>
            <a:spLocks noGrp="1"/>
          </p:cNvSpPr>
          <p:nvPr>
            <p:ph type="title"/>
          </p:nvPr>
        </p:nvSpPr>
        <p:spPr/>
        <p:txBody>
          <a:bodyPr/>
          <a:lstStyle/>
          <a:p>
            <a:r>
              <a:rPr lang="id-ID" dirty="0" smtClean="0"/>
              <a:t>Pair Key</a:t>
            </a:r>
            <a:endParaRPr lang="id-ID" dirty="0"/>
          </a:p>
        </p:txBody>
      </p:sp>
    </p:spTree>
    <p:extLst>
      <p:ext uri="{BB962C8B-B14F-4D97-AF65-F5344CB8AC3E}">
        <p14:creationId xmlns:p14="http://schemas.microsoft.com/office/powerpoint/2010/main" val="1398490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8791" y="0"/>
            <a:ext cx="9162791" cy="6858000"/>
          </a:xfrm>
          <a:prstGeom prst="rect">
            <a:avLst/>
          </a:prstGeom>
        </p:spPr>
      </p:pic>
    </p:spTree>
    <p:extLst>
      <p:ext uri="{BB962C8B-B14F-4D97-AF65-F5344CB8AC3E}">
        <p14:creationId xmlns:p14="http://schemas.microsoft.com/office/powerpoint/2010/main" val="209325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algn="just"/>
            <a:r>
              <a:rPr lang="id-ID" dirty="0" smtClean="0"/>
              <a:t>Virtual </a:t>
            </a:r>
            <a:r>
              <a:rPr lang="id-ID" dirty="0"/>
              <a:t>Machine (VM) adalah program perangkat lunak atau sistem operasi yang tidak hanya menunjukkan perilaku komputer yang terpisah, tetapi juga mampu melakukan tugas-tugas seperti menjalankan aplikasi dan program seperti komputer yang terpisah. Virtual Machine digunakan untuk simulasi sistem operasi (operation system/OS) yang berbeda tanpa harus merubah sistem operasi tersebut.</a:t>
            </a:r>
          </a:p>
          <a:p>
            <a:pPr algn="just"/>
            <a:r>
              <a:rPr lang="id-ID" dirty="0"/>
              <a:t>Contoh Virtual Machine:</a:t>
            </a:r>
          </a:p>
          <a:p>
            <a:pPr lvl="0" algn="just"/>
            <a:r>
              <a:rPr lang="id-ID" dirty="0"/>
              <a:t>VirtualBox (Windows/Mac/Linux)</a:t>
            </a:r>
          </a:p>
          <a:p>
            <a:pPr lvl="0" algn="just"/>
            <a:r>
              <a:rPr lang="id-ID" dirty="0"/>
              <a:t>VMWare Player (Windows/Linux)</a:t>
            </a:r>
          </a:p>
          <a:p>
            <a:pPr lvl="0" algn="just"/>
            <a:r>
              <a:rPr lang="id-ID" dirty="0"/>
              <a:t>Windows Virtual PC (Windows)</a:t>
            </a:r>
          </a:p>
          <a:p>
            <a:pPr lvl="0" algn="just"/>
            <a:r>
              <a:rPr lang="id-ID" dirty="0"/>
              <a:t>Qemu (Linux)</a:t>
            </a:r>
          </a:p>
          <a:p>
            <a:pPr lvl="0" algn="just"/>
            <a:r>
              <a:rPr lang="id-ID" dirty="0"/>
              <a:t>Amazon EC2 (Virtual Server)</a:t>
            </a:r>
          </a:p>
          <a:p>
            <a:pPr algn="just"/>
            <a:r>
              <a:rPr lang="id-ID" dirty="0"/>
              <a:t>Pada kali ini saya menggunakan platform Amazon EC2 sebagai VM.</a:t>
            </a:r>
          </a:p>
          <a:p>
            <a:pPr algn="just"/>
            <a:endParaRPr lang="id-ID" dirty="0"/>
          </a:p>
        </p:txBody>
      </p:sp>
      <p:sp>
        <p:nvSpPr>
          <p:cNvPr id="3" name="Title 2"/>
          <p:cNvSpPr>
            <a:spLocks noGrp="1"/>
          </p:cNvSpPr>
          <p:nvPr>
            <p:ph type="title"/>
          </p:nvPr>
        </p:nvSpPr>
        <p:spPr/>
        <p:txBody>
          <a:bodyPr/>
          <a:lstStyle/>
          <a:p>
            <a:r>
              <a:rPr lang="id-ID" dirty="0" smtClean="0"/>
              <a:t>Virtual Machine</a:t>
            </a:r>
            <a:endParaRPr lang="id-ID" dirty="0"/>
          </a:p>
        </p:txBody>
      </p:sp>
    </p:spTree>
    <p:extLst>
      <p:ext uri="{BB962C8B-B14F-4D97-AF65-F5344CB8AC3E}">
        <p14:creationId xmlns:p14="http://schemas.microsoft.com/office/powerpoint/2010/main" val="1918594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403648" y="836712"/>
            <a:ext cx="6213932" cy="6237312"/>
          </a:xfrm>
          <a:prstGeom prst="rect">
            <a:avLst/>
          </a:prstGeom>
        </p:spPr>
      </p:pic>
      <p:sp>
        <p:nvSpPr>
          <p:cNvPr id="6" name="Title 2"/>
          <p:cNvSpPr>
            <a:spLocks noGrp="1"/>
          </p:cNvSpPr>
          <p:nvPr>
            <p:ph type="title"/>
          </p:nvPr>
        </p:nvSpPr>
        <p:spPr>
          <a:xfrm>
            <a:off x="395814" y="-99392"/>
            <a:ext cx="8229600" cy="1143000"/>
          </a:xfrm>
        </p:spPr>
        <p:txBody>
          <a:bodyPr/>
          <a:lstStyle/>
          <a:p>
            <a:pPr algn="ctr"/>
            <a:r>
              <a:rPr lang="id-ID" dirty="0" smtClean="0"/>
              <a:t>Isi dari file Private Key</a:t>
            </a:r>
            <a:endParaRPr lang="id-ID" dirty="0"/>
          </a:p>
        </p:txBody>
      </p:sp>
    </p:spTree>
    <p:extLst>
      <p:ext uri="{BB962C8B-B14F-4D97-AF65-F5344CB8AC3E}">
        <p14:creationId xmlns:p14="http://schemas.microsoft.com/office/powerpoint/2010/main" val="2502846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SSH Client</a:t>
            </a:r>
            <a:endParaRPr lang="id-ID" dirty="0"/>
          </a:p>
        </p:txBody>
      </p:sp>
      <p:sp>
        <p:nvSpPr>
          <p:cNvPr id="3" name="Subtitle 2"/>
          <p:cNvSpPr>
            <a:spLocks noGrp="1"/>
          </p:cNvSpPr>
          <p:nvPr>
            <p:ph type="subTitle" idx="1"/>
          </p:nvPr>
        </p:nvSpPr>
        <p:spPr/>
        <p:txBody>
          <a:bodyPr>
            <a:normAutofit fontScale="70000" lnSpcReduction="20000"/>
          </a:bodyPr>
          <a:lstStyle/>
          <a:p>
            <a:pPr algn="just"/>
            <a:r>
              <a:rPr lang="id-ID" dirty="0"/>
              <a:t>SSH client yang saya gunakan adalah teminal. Dalam hal ini saya menggunakan </a:t>
            </a:r>
            <a:r>
              <a:rPr lang="id-ID" b="1" dirty="0"/>
              <a:t>termux</a:t>
            </a:r>
            <a:r>
              <a:rPr lang="id-ID" dirty="0"/>
              <a:t> di android. Dengan ini bisa digunakan untuk meremot VPS yang saya gunakan hanya dengan android</a:t>
            </a:r>
            <a:r>
              <a:rPr lang="id-ID" dirty="0" smtClean="0"/>
              <a:t>.</a:t>
            </a:r>
          </a:p>
          <a:p>
            <a:pPr algn="just"/>
            <a:r>
              <a:rPr lang="id-ID" dirty="0" smtClean="0"/>
              <a:t>Adapun SSH client lainnya seperti putty, bitvise ssh client, dll.</a:t>
            </a:r>
            <a:endParaRPr lang="id-ID" dirty="0"/>
          </a:p>
          <a:p>
            <a:pPr algn="just"/>
            <a:endParaRPr lang="id-ID" dirty="0"/>
          </a:p>
        </p:txBody>
      </p:sp>
    </p:spTree>
    <p:extLst>
      <p:ext uri="{BB962C8B-B14F-4D97-AF65-F5344CB8AC3E}">
        <p14:creationId xmlns:p14="http://schemas.microsoft.com/office/powerpoint/2010/main" val="3530134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476672"/>
            <a:ext cx="8229600" cy="4525963"/>
          </a:xfrm>
        </p:spPr>
        <p:txBody>
          <a:bodyPr>
            <a:normAutofit fontScale="92500" lnSpcReduction="20000"/>
          </a:bodyPr>
          <a:lstStyle/>
          <a:p>
            <a:r>
              <a:rPr lang="id-ID" dirty="0"/>
              <a:t>Setelah file private key saya </a:t>
            </a:r>
            <a:r>
              <a:rPr lang="id-ID" dirty="0" smtClean="0"/>
              <a:t>download </a:t>
            </a:r>
            <a:r>
              <a:rPr lang="id-ID" dirty="0"/>
              <a:t>ke </a:t>
            </a:r>
            <a:r>
              <a:rPr lang="id-ID" dirty="0" smtClean="0"/>
              <a:t>android ke termux. </a:t>
            </a:r>
            <a:r>
              <a:rPr lang="id-ID" dirty="0"/>
              <a:t>Maka dengan itu saya bisa login SSH dengan pair key dengan mengetikkan </a:t>
            </a:r>
            <a:r>
              <a:rPr lang="id-ID" dirty="0" smtClean="0"/>
              <a:t>perintah.</a:t>
            </a:r>
          </a:p>
          <a:p>
            <a:r>
              <a:rPr lang="id-ID" dirty="0"/>
              <a:t>$ ssh –i MuhammadIkhwanPerwira.pem </a:t>
            </a:r>
            <a:r>
              <a:rPr lang="id-ID" dirty="0" smtClean="0"/>
              <a:t>ubuntu@52.91.245.56</a:t>
            </a:r>
            <a:r>
              <a:rPr lang="id-ID" dirty="0"/>
              <a:t> </a:t>
            </a:r>
          </a:p>
          <a:p>
            <a:r>
              <a:rPr lang="id-ID" dirty="0"/>
              <a:t>Dan ini adalah tampilan yang saya dapatkan. Dengan default user ubuntu. </a:t>
            </a:r>
          </a:p>
          <a:p>
            <a:r>
              <a:rPr lang="id-ID" dirty="0"/>
              <a:t>Berbeda dengan ubuntu desktop yang user interfacenya berupa graphic (GUI) seperti GNOME, ubuntu server menggunakan shell dengan command line interface (CLI).  Walau begitu, ubuntu server masih dapat diinstal GUI yang loginnya menggunakan RDP Client ataupun VNC.</a:t>
            </a:r>
          </a:p>
          <a:p>
            <a:endParaRPr lang="id-ID" dirty="0"/>
          </a:p>
        </p:txBody>
      </p:sp>
    </p:spTree>
    <p:extLst>
      <p:ext uri="{BB962C8B-B14F-4D97-AF65-F5344CB8AC3E}">
        <p14:creationId xmlns:p14="http://schemas.microsoft.com/office/powerpoint/2010/main" val="2209060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WhatsApp Image 2020-11-29 at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344"/>
            <a:ext cx="4067944" cy="7108660"/>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WhatsApp Image 2020-11-29 at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2083" y="-567"/>
            <a:ext cx="4311917" cy="7769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4637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id-ID" dirty="0"/>
              <a:t>File server, database server, mail server, dan web server menggunakan software server yang berbeda-beda. Masing-masing aplikasinya dapat mengakses file yang tersimpan di server fisik dan menggunakannya untuk tujuan yang berbeda-beda.</a:t>
            </a:r>
          </a:p>
          <a:p>
            <a:r>
              <a:rPr lang="id-ID" dirty="0"/>
              <a:t>Fungsi dari web server adalah mengelola website yang telah online. Agar semuanya berjalan lancar, web server berperan sebagai perantara antara mesin server dan klien. Web server menarik konten dari server pada setiap permintaan user dan mengirimkannya ke web.</a:t>
            </a:r>
          </a:p>
          <a:p>
            <a:r>
              <a:rPr lang="id-ID" dirty="0"/>
              <a:t>Tantangan terbesar dari web server adalah mengelola user web yang banyak dan berbeda-beda di waktu bersamaan – masing-masing user meminta halaman yang berbeda-beda. Web server memproses file yang tertulis dalam berbagai bahasa pemrograman, seperti PHP, Python, Java, dan lain-lain.</a:t>
            </a:r>
          </a:p>
          <a:p>
            <a:r>
              <a:rPr lang="id-ID" dirty="0"/>
              <a:t>Web server mengubah file-file tersebut ke file HTML yang statis dan mengelolanya di browser milik user web. Ketika mendengarkan kata web server, anggap saja software tersebut adalah tool yang bertangung jawab atas ketepatan komunikasi server-klien.</a:t>
            </a:r>
          </a:p>
          <a:p>
            <a:endParaRPr lang="id-ID" dirty="0"/>
          </a:p>
        </p:txBody>
      </p:sp>
      <p:sp>
        <p:nvSpPr>
          <p:cNvPr id="3" name="Title 2"/>
          <p:cNvSpPr>
            <a:spLocks noGrp="1"/>
          </p:cNvSpPr>
          <p:nvPr>
            <p:ph type="title"/>
          </p:nvPr>
        </p:nvSpPr>
        <p:spPr/>
        <p:txBody>
          <a:bodyPr>
            <a:normAutofit fontScale="90000"/>
          </a:bodyPr>
          <a:lstStyle/>
          <a:p>
            <a:r>
              <a:rPr lang="id-ID" dirty="0">
                <a:effectLst/>
              </a:rPr>
              <a:t>PENGINSTALAN WEB SERVER DENGAN APACHE</a:t>
            </a:r>
            <a:br>
              <a:rPr lang="id-ID" dirty="0">
                <a:effectLst/>
              </a:rPr>
            </a:br>
            <a:endParaRPr lang="id-ID" dirty="0"/>
          </a:p>
        </p:txBody>
      </p:sp>
    </p:spTree>
    <p:extLst>
      <p:ext uri="{BB962C8B-B14F-4D97-AF65-F5344CB8AC3E}">
        <p14:creationId xmlns:p14="http://schemas.microsoft.com/office/powerpoint/2010/main" val="4012046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id-ID" dirty="0"/>
              <a:t>Apache memudahkan pemilik website untuk mebuat konten di web – dan karena itulah software diikuti dengan kata ‘web server’. Apache adalah salah satu web server tertua dan dapat diandalkan. Versi pertamanya telah dirilis lebih dari 20 tahun yang lalu, tepatnya pada tahun 1995.</a:t>
            </a:r>
          </a:p>
          <a:p>
            <a:r>
              <a:rPr lang="id-ID" dirty="0"/>
              <a:t>Ketika seseorang hendak mengakses suatu website, ia harus memasukkan nama domain ke kolom alamat pada browser. Setelah itu, web server akan mengirimkan file yang diminta. Dalam hal ini, server berperan sebagai pengirim virtual.</a:t>
            </a:r>
          </a:p>
          <a:p>
            <a:r>
              <a:rPr lang="id-ID" dirty="0"/>
              <a:t>$ apt install </a:t>
            </a:r>
            <a:r>
              <a:rPr lang="id-ID" dirty="0" smtClean="0"/>
              <a:t>apache2</a:t>
            </a:r>
            <a:endParaRPr lang="id-ID" dirty="0"/>
          </a:p>
          <a:p>
            <a:r>
              <a:rPr lang="id-ID" dirty="0"/>
              <a:t>Apache bisa diinstal melalui command</a:t>
            </a:r>
            <a:r>
              <a:rPr lang="id-ID" dirty="0"/>
              <a:t> </a:t>
            </a:r>
            <a:r>
              <a:rPr lang="id-ID" dirty="0" smtClean="0"/>
              <a:t>tersebut.</a:t>
            </a:r>
            <a:r>
              <a:rPr lang="id-ID" dirty="0"/>
              <a:t> </a:t>
            </a:r>
          </a:p>
          <a:p>
            <a:r>
              <a:rPr lang="id-ID" dirty="0"/>
              <a:t>Karena saya adalah user root maka saya tak </a:t>
            </a:r>
            <a:r>
              <a:rPr lang="id-ID" dirty="0" smtClean="0"/>
              <a:t>menambahkansudo </a:t>
            </a:r>
            <a:r>
              <a:rPr lang="id-ID" dirty="0"/>
              <a:t>tiap aksi yang membutuhkan izin </a:t>
            </a:r>
            <a:r>
              <a:rPr lang="id-ID" dirty="0" smtClean="0"/>
              <a:t>admin/root.</a:t>
            </a:r>
            <a:endParaRPr lang="id-ID" dirty="0"/>
          </a:p>
          <a:p>
            <a:endParaRPr lang="id-ID" dirty="0"/>
          </a:p>
        </p:txBody>
      </p:sp>
      <p:sp>
        <p:nvSpPr>
          <p:cNvPr id="3" name="Title 2"/>
          <p:cNvSpPr>
            <a:spLocks noGrp="1"/>
          </p:cNvSpPr>
          <p:nvPr>
            <p:ph type="title"/>
          </p:nvPr>
        </p:nvSpPr>
        <p:spPr/>
        <p:txBody>
          <a:bodyPr/>
          <a:lstStyle/>
          <a:p>
            <a:r>
              <a:rPr lang="id-ID" dirty="0" smtClean="0"/>
              <a:t>Apache2</a:t>
            </a:r>
            <a:endParaRPr lang="id-ID" dirty="0"/>
          </a:p>
        </p:txBody>
      </p:sp>
    </p:spTree>
    <p:extLst>
      <p:ext uri="{BB962C8B-B14F-4D97-AF65-F5344CB8AC3E}">
        <p14:creationId xmlns:p14="http://schemas.microsoft.com/office/powerpoint/2010/main" val="2958483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WhatsApp Image 2020-11-29 at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26" y="0"/>
            <a:ext cx="4217999" cy="9417528"/>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WhatsApp Image 2020-11-29 at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1384" y="0"/>
            <a:ext cx="4260924" cy="9471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82377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d-ID" dirty="0"/>
              <a:t>Setelah Apache terinstall, maka lakukan perintah untuk memulai apache webserver yaitu dengan perintah. </a:t>
            </a:r>
            <a:r>
              <a:rPr lang="id-ID" b="1" dirty="0"/>
              <a:t> </a:t>
            </a:r>
            <a:endParaRPr lang="id-ID" dirty="0"/>
          </a:p>
          <a:p>
            <a:r>
              <a:rPr lang="id-ID" dirty="0"/>
              <a:t>$ systemctl start </a:t>
            </a:r>
            <a:r>
              <a:rPr lang="id-ID" dirty="0" smtClean="0"/>
              <a:t>apache2</a:t>
            </a:r>
            <a:endParaRPr lang="id-ID" dirty="0"/>
          </a:p>
        </p:txBody>
      </p:sp>
      <p:sp>
        <p:nvSpPr>
          <p:cNvPr id="3" name="Title 2"/>
          <p:cNvSpPr>
            <a:spLocks noGrp="1"/>
          </p:cNvSpPr>
          <p:nvPr>
            <p:ph type="title"/>
          </p:nvPr>
        </p:nvSpPr>
        <p:spPr/>
        <p:txBody>
          <a:bodyPr>
            <a:normAutofit fontScale="90000"/>
          </a:bodyPr>
          <a:lstStyle/>
          <a:p>
            <a:r>
              <a:rPr lang="id-ID" dirty="0" smtClean="0"/>
              <a:t>APACHE SUDAH TERINSTALL DI VM</a:t>
            </a:r>
            <a:endParaRPr lang="id-ID" dirty="0"/>
          </a:p>
        </p:txBody>
      </p:sp>
    </p:spTree>
    <p:extLst>
      <p:ext uri="{BB962C8B-B14F-4D97-AF65-F5344CB8AC3E}">
        <p14:creationId xmlns:p14="http://schemas.microsoft.com/office/powerpoint/2010/main" val="11415419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39952" y="27856"/>
            <a:ext cx="4824536" cy="6497488"/>
          </a:xfrm>
        </p:spPr>
        <p:txBody>
          <a:bodyPr>
            <a:normAutofit fontScale="92500" lnSpcReduction="10000"/>
          </a:bodyPr>
          <a:lstStyle/>
          <a:p>
            <a:r>
              <a:rPr lang="id-ID" dirty="0" smtClean="0"/>
              <a:t>Pada </a:t>
            </a:r>
            <a:r>
              <a:rPr lang="id-ID" dirty="0"/>
              <a:t>tahap ini webserver sudah berhasil diinstal dan terlihat web bawaan (default) pada index.html adalah apache. Ini bisa diganti konten WEB lainnya. Seperti ilkom.unsri.ac.id</a:t>
            </a:r>
          </a:p>
          <a:p>
            <a:r>
              <a:rPr lang="id-ID" b="1" dirty="0"/>
              <a:t>Lokasi web berada di /var/www/html/index.html</a:t>
            </a:r>
            <a:endParaRPr lang="id-ID" dirty="0"/>
          </a:p>
          <a:p>
            <a:r>
              <a:rPr lang="id-ID" dirty="0"/>
              <a:t>Secara default, public html apache2 berada di directory tersebut. Berbeda webserver maka berbeda pula default directory webserver seperti nginx. Walau nantinya directory bisa juga diubah atau dikustomisasi.</a:t>
            </a:r>
          </a:p>
          <a:p>
            <a:endParaRPr lang="id-ID" dirty="0"/>
          </a:p>
        </p:txBody>
      </p:sp>
      <p:pic>
        <p:nvPicPr>
          <p:cNvPr id="9218" name="Picture 2" descr="WhatsApp Image 2020-11-29 at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8" y="-1"/>
            <a:ext cx="3992988" cy="8877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9415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id-ID" dirty="0"/>
              <a:t>Konten website VM disalin dari situs ilkom.unsri.ac.id melalui </a:t>
            </a:r>
            <a:r>
              <a:rPr lang="id-ID" dirty="0" smtClean="0"/>
              <a:t>perintah</a:t>
            </a:r>
          </a:p>
          <a:p>
            <a:r>
              <a:rPr lang="id-ID" dirty="0"/>
              <a:t>$ wget –m –convert-links –page-requirisites </a:t>
            </a:r>
            <a:r>
              <a:rPr lang="id-ID" dirty="0" smtClean="0"/>
              <a:t>ilkom.unsri.ac.id</a:t>
            </a:r>
          </a:p>
          <a:p>
            <a:r>
              <a:rPr lang="id-ID" dirty="0"/>
              <a:t>Proses penyalinan website dari website external ke website internal disebut </a:t>
            </a:r>
            <a:r>
              <a:rPr lang="id-ID" b="1" i="1" dirty="0"/>
              <a:t>scrapping. </a:t>
            </a:r>
            <a:r>
              <a:rPr lang="id-ID" dirty="0"/>
              <a:t>Nama wget dibuat dari gabungan kata World Wide Web dan get. Command ini berfungsi untuk menerima konten dan file dari berbagai server web. Jadi tidak hanya sebatas scrapping, wget bisa digunakan untuk kepentingan lainnya seperti download file. </a:t>
            </a:r>
          </a:p>
          <a:p>
            <a:r>
              <a:rPr lang="id-ID" dirty="0"/>
              <a:t>Sebelum melakukan perintah tersebut, pastikan shell berada di directory public html agar website yang terdownload bisa langsung diakses melalui webserver VM. Untuk masuk ke directory tersebut menggunakan perintah </a:t>
            </a:r>
            <a:r>
              <a:rPr lang="id-ID" b="1" dirty="0"/>
              <a:t>cd directory. </a:t>
            </a:r>
            <a:r>
              <a:rPr lang="id-ID" dirty="0"/>
              <a:t>Untuk apache2 default directory public html nya adalah </a:t>
            </a:r>
            <a:r>
              <a:rPr lang="id-ID" b="1" dirty="0"/>
              <a:t>/var/www/html/ </a:t>
            </a:r>
            <a:r>
              <a:rPr lang="id-ID" dirty="0"/>
              <a:t>sudah disebutkan ketika pertama kali menginstall apache2.</a:t>
            </a:r>
          </a:p>
          <a:p>
            <a:endParaRPr lang="id-ID" dirty="0"/>
          </a:p>
        </p:txBody>
      </p:sp>
      <p:sp>
        <p:nvSpPr>
          <p:cNvPr id="3" name="Title 2"/>
          <p:cNvSpPr>
            <a:spLocks noGrp="1"/>
          </p:cNvSpPr>
          <p:nvPr>
            <p:ph type="title"/>
          </p:nvPr>
        </p:nvSpPr>
        <p:spPr/>
        <p:txBody>
          <a:bodyPr>
            <a:normAutofit fontScale="90000"/>
          </a:bodyPr>
          <a:lstStyle/>
          <a:p>
            <a:r>
              <a:rPr lang="id-ID" dirty="0">
                <a:effectLst/>
              </a:rPr>
              <a:t>Mengisi Konten Webserver dengan Website Ilkom Unsri</a:t>
            </a:r>
            <a:endParaRPr lang="id-ID" dirty="0"/>
          </a:p>
        </p:txBody>
      </p:sp>
    </p:spTree>
    <p:extLst>
      <p:ext uri="{BB962C8B-B14F-4D97-AF65-F5344CB8AC3E}">
        <p14:creationId xmlns:p14="http://schemas.microsoft.com/office/powerpoint/2010/main" val="948276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id-ID" dirty="0" smtClean="0"/>
              <a:t>Amazon </a:t>
            </a:r>
            <a:r>
              <a:rPr lang="id-ID" dirty="0"/>
              <a:t>Elastic Compute Cloud (</a:t>
            </a:r>
            <a:r>
              <a:rPr lang="id-ID" b="1" dirty="0"/>
              <a:t>Amazon EC2</a:t>
            </a:r>
            <a:r>
              <a:rPr lang="id-ID" dirty="0"/>
              <a:t>) adalah salah satu virtual server dengan layanan web yang memberikan kapasitas komputasi yang aman dan mudah diskalakan di cloud. Virtual Server juga sering disebut dengan VPS (Virtual Private Server) atau VM (Virtual Machine). Perbedaan yang mendasar adalah Virtual Server hardware fisiknya terletak di providernya dalam hal ini Amazon. Sedangkan Virtual Machine bisa menggunakan hardware lokal yang kita kita punya ataupun hardware server seperti Virtual Private Server.</a:t>
            </a:r>
            <a:endParaRPr lang="id-ID" dirty="0"/>
          </a:p>
        </p:txBody>
      </p:sp>
      <p:sp>
        <p:nvSpPr>
          <p:cNvPr id="3" name="Title 2"/>
          <p:cNvSpPr>
            <a:spLocks noGrp="1"/>
          </p:cNvSpPr>
          <p:nvPr>
            <p:ph type="title"/>
          </p:nvPr>
        </p:nvSpPr>
        <p:spPr/>
        <p:txBody>
          <a:bodyPr/>
          <a:lstStyle/>
          <a:p>
            <a:r>
              <a:rPr lang="id-ID" dirty="0" smtClean="0"/>
              <a:t>Amazon EC2</a:t>
            </a:r>
            <a:endParaRPr lang="id-ID" dirty="0"/>
          </a:p>
        </p:txBody>
      </p:sp>
    </p:spTree>
    <p:extLst>
      <p:ext uri="{BB962C8B-B14F-4D97-AF65-F5344CB8AC3E}">
        <p14:creationId xmlns:p14="http://schemas.microsoft.com/office/powerpoint/2010/main" val="27954965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52.91.245.56/upload/files/Screenshot_2020-11-30-05-30-34-73_84d3000e3f4017145260f7618db1d68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9992" y="78731"/>
            <a:ext cx="3960440" cy="6779269"/>
          </a:xfrm>
          <a:prstGeom prst="rect">
            <a:avLst/>
          </a:prstGeom>
          <a:noFill/>
          <a:ln>
            <a:noFill/>
          </a:ln>
        </p:spPr>
      </p:pic>
    </p:spTree>
    <p:extLst>
      <p:ext uri="{BB962C8B-B14F-4D97-AF65-F5344CB8AC3E}">
        <p14:creationId xmlns:p14="http://schemas.microsoft.com/office/powerpoint/2010/main" val="33684393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404664"/>
            <a:ext cx="8229600" cy="4525963"/>
          </a:xfrm>
        </p:spPr>
        <p:txBody>
          <a:bodyPr>
            <a:normAutofit fontScale="92500"/>
          </a:bodyPr>
          <a:lstStyle/>
          <a:p>
            <a:r>
              <a:rPr lang="id-ID" dirty="0"/>
              <a:t>Setelah progress scrapping berhasil maka terlihat tampilan website yang sama persis dengan website ilkom.unsri.ac.id. Adapun perbedaan yang tujuannya sebagai penanda adalah titlenya diubah dari </a:t>
            </a:r>
            <a:r>
              <a:rPr lang="id-ID" b="1" dirty="0"/>
              <a:t>“Fakultas Ilmu Komputer| Universitas Sriwijaya | Official Website” </a:t>
            </a:r>
            <a:r>
              <a:rPr lang="id-ID" dirty="0"/>
              <a:t>menjadi </a:t>
            </a:r>
            <a:r>
              <a:rPr lang="id-ID" b="1" dirty="0"/>
              <a:t>“Fakultas Ilmu Komputer| Universitas Sriwijaya | Sistem Komputer 1A”. </a:t>
            </a:r>
            <a:r>
              <a:rPr lang="id-ID" dirty="0"/>
              <a:t>Juga Logo situs resmi ilkom.unsri.ac.id ditambah watermark kelas, mata kuliah, NIM, serta nama penulis.</a:t>
            </a:r>
          </a:p>
          <a:p>
            <a:r>
              <a:rPr lang="id-ID" dirty="0" smtClean="0"/>
              <a:t>Public bisa mengaksesnya di </a:t>
            </a:r>
            <a:r>
              <a:rPr lang="id-ID" dirty="0" smtClean="0">
                <a:solidFill>
                  <a:srgbClr val="FF0000"/>
                </a:solidFill>
                <a:hlinkClick r:id="rId2"/>
              </a:rPr>
              <a:t>http://52.91.245.56</a:t>
            </a:r>
            <a:endParaRPr lang="id-ID" dirty="0" smtClean="0">
              <a:solidFill>
                <a:srgbClr val="FF0000"/>
              </a:solidFill>
            </a:endParaRPr>
          </a:p>
        </p:txBody>
      </p:sp>
    </p:spTree>
    <p:extLst>
      <p:ext uri="{BB962C8B-B14F-4D97-AF65-F5344CB8AC3E}">
        <p14:creationId xmlns:p14="http://schemas.microsoft.com/office/powerpoint/2010/main" val="1506575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0" y="29344"/>
            <a:ext cx="9036496" cy="5991944"/>
          </a:xfrm>
          <a:prstGeom prst="rect">
            <a:avLst/>
          </a:prstGeom>
        </p:spPr>
      </p:pic>
    </p:spTree>
    <p:extLst>
      <p:ext uri="{BB962C8B-B14F-4D97-AF65-F5344CB8AC3E}">
        <p14:creationId xmlns:p14="http://schemas.microsoft.com/office/powerpoint/2010/main" val="38205483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d-ID" dirty="0"/>
              <a:t>Sampai disini situs sudah bisa diakses oleh public atau siapapun melalui browser dengan mengetik url </a:t>
            </a:r>
            <a:r>
              <a:rPr lang="id-ID" u="sng" dirty="0">
                <a:hlinkClick r:id="rId2"/>
              </a:rPr>
              <a:t>http://52.91.245.56</a:t>
            </a:r>
            <a:endParaRPr lang="id-ID" dirty="0"/>
          </a:p>
          <a:p>
            <a:r>
              <a:rPr lang="id-ID" dirty="0"/>
              <a:t>Web masih bersifat statis, yang artinya hanya bersifat menampilkan. Agar dinamis maka diperlukan sebuah script program yang bisa dieksekusi dari sisi </a:t>
            </a:r>
            <a:r>
              <a:rPr lang="id-ID" dirty="0" smtClean="0"/>
              <a:t>webserver. </a:t>
            </a:r>
            <a:r>
              <a:rPr lang="id-ID" dirty="0"/>
              <a:t>Yaitu adalah PHP.</a:t>
            </a:r>
          </a:p>
          <a:p>
            <a:endParaRPr lang="id-ID" dirty="0"/>
          </a:p>
        </p:txBody>
      </p:sp>
    </p:spTree>
    <p:extLst>
      <p:ext uri="{BB962C8B-B14F-4D97-AF65-F5344CB8AC3E}">
        <p14:creationId xmlns:p14="http://schemas.microsoft.com/office/powerpoint/2010/main" val="8830516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d-ID" dirty="0" smtClean="0"/>
              <a:t>Adapun fitur tambahan dari website tersebut memungkinkan untuk mengupload file.</a:t>
            </a:r>
          </a:p>
          <a:p>
            <a:r>
              <a:rPr lang="id-ID" dirty="0" smtClean="0"/>
              <a:t>Fitur tersebut dibuat dari script PHP.</a:t>
            </a:r>
          </a:p>
          <a:p>
            <a:r>
              <a:rPr lang="id-ID" dirty="0" smtClean="0"/>
              <a:t>Sampai sini website bersifat dinamis yang artinya tidak hanya sekedar menampilkan page halaman, tetapi user/visitor bisa berinteraksi dengan web.</a:t>
            </a:r>
          </a:p>
        </p:txBody>
      </p:sp>
      <p:sp>
        <p:nvSpPr>
          <p:cNvPr id="3" name="Title 2"/>
          <p:cNvSpPr>
            <a:spLocks noGrp="1"/>
          </p:cNvSpPr>
          <p:nvPr>
            <p:ph type="title"/>
          </p:nvPr>
        </p:nvSpPr>
        <p:spPr/>
        <p:txBody>
          <a:bodyPr/>
          <a:lstStyle/>
          <a:p>
            <a:r>
              <a:rPr lang="id-ID" dirty="0" smtClean="0"/>
              <a:t>UPLOADER</a:t>
            </a:r>
            <a:endParaRPr lang="id-ID" dirty="0"/>
          </a:p>
        </p:txBody>
      </p:sp>
    </p:spTree>
    <p:extLst>
      <p:ext uri="{BB962C8B-B14F-4D97-AF65-F5344CB8AC3E}">
        <p14:creationId xmlns:p14="http://schemas.microsoft.com/office/powerpoint/2010/main" val="35718330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0" y="0"/>
            <a:ext cx="9144000" cy="6858000"/>
          </a:xfrm>
          <a:prstGeom prst="rect">
            <a:avLst/>
          </a:prstGeom>
        </p:spPr>
      </p:pic>
      <p:sp>
        <p:nvSpPr>
          <p:cNvPr id="5" name="Oval 4"/>
          <p:cNvSpPr/>
          <p:nvPr/>
        </p:nvSpPr>
        <p:spPr>
          <a:xfrm>
            <a:off x="5916844" y="2420888"/>
            <a:ext cx="1224136" cy="864096"/>
          </a:xfrm>
          <a:prstGeom prst="ellipse">
            <a:avLst/>
          </a:prstGeom>
          <a:blipFill dpi="0" rotWithShape="1">
            <a:blip r:embed="rId3">
              <a:alphaModFix amt="0"/>
            </a:blip>
            <a:srcRect/>
            <a:tile tx="0" ty="0" sx="100000" sy="100000" flip="none" algn="tl"/>
          </a:bli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577215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1476" y="-17512"/>
            <a:ext cx="9889116" cy="7190928"/>
          </a:xfrm>
          <a:prstGeom prst="rect">
            <a:avLst/>
          </a:prstGeom>
        </p:spPr>
      </p:pic>
    </p:spTree>
    <p:extLst>
      <p:ext uri="{BB962C8B-B14F-4D97-AF65-F5344CB8AC3E}">
        <p14:creationId xmlns:p14="http://schemas.microsoft.com/office/powerpoint/2010/main" val="31801393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0" y="0"/>
            <a:ext cx="11124728" cy="8397552"/>
          </a:xfrm>
          <a:prstGeom prst="rect">
            <a:avLst/>
          </a:prstGeom>
        </p:spPr>
      </p:pic>
    </p:spTree>
    <p:extLst>
      <p:ext uri="{BB962C8B-B14F-4D97-AF65-F5344CB8AC3E}">
        <p14:creationId xmlns:p14="http://schemas.microsoft.com/office/powerpoint/2010/main" val="39120469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d-ID" u="sng" dirty="0">
                <a:hlinkClick r:id="rId2"/>
              </a:rPr>
              <a:t>https://www.domainesia.com/panduan/apa-itu-virtual-server/#:~:text=Virtual%20Server%20juga%20sering%20disebut,dan%20sistem%20operasi%20yang%20dijalankan</a:t>
            </a:r>
            <a:r>
              <a:rPr lang="id-ID" dirty="0"/>
              <a:t>.</a:t>
            </a:r>
          </a:p>
          <a:p>
            <a:r>
              <a:rPr lang="id-ID" u="sng" dirty="0">
                <a:hlinkClick r:id="rId3"/>
              </a:rPr>
              <a:t>https://www.niagahoster.co.id/blog/apa-itu-ssh/</a:t>
            </a:r>
            <a:endParaRPr lang="id-ID" dirty="0"/>
          </a:p>
          <a:p>
            <a:r>
              <a:rPr lang="id-ID" dirty="0"/>
              <a:t>https://www.hostinger.co.id/tutorial/apa-itu-apache/</a:t>
            </a:r>
          </a:p>
          <a:p>
            <a:endParaRPr lang="id-ID" dirty="0"/>
          </a:p>
        </p:txBody>
      </p:sp>
      <p:sp>
        <p:nvSpPr>
          <p:cNvPr id="3" name="Title 2"/>
          <p:cNvSpPr>
            <a:spLocks noGrp="1"/>
          </p:cNvSpPr>
          <p:nvPr>
            <p:ph type="title"/>
          </p:nvPr>
        </p:nvSpPr>
        <p:spPr/>
        <p:txBody>
          <a:bodyPr>
            <a:normAutofit fontScale="90000"/>
          </a:bodyPr>
          <a:lstStyle/>
          <a:p>
            <a:r>
              <a:rPr lang="id-ID" dirty="0">
                <a:effectLst/>
              </a:rPr>
              <a:t>DAFTAR PUSTAKA</a:t>
            </a:r>
            <a:br>
              <a:rPr lang="id-ID" dirty="0">
                <a:effectLst/>
              </a:rPr>
            </a:br>
            <a:endParaRPr lang="id-ID" dirty="0"/>
          </a:p>
        </p:txBody>
      </p:sp>
    </p:spTree>
    <p:extLst>
      <p:ext uri="{BB962C8B-B14F-4D97-AF65-F5344CB8AC3E}">
        <p14:creationId xmlns:p14="http://schemas.microsoft.com/office/powerpoint/2010/main" val="40631242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smtClean="0"/>
              <a:t>TERIMA KASIH</a:t>
            </a:r>
            <a:endParaRPr lang="id-ID" dirty="0"/>
          </a:p>
        </p:txBody>
      </p:sp>
    </p:spTree>
    <p:extLst>
      <p:ext uri="{BB962C8B-B14F-4D97-AF65-F5344CB8AC3E}">
        <p14:creationId xmlns:p14="http://schemas.microsoft.com/office/powerpoint/2010/main" val="4117300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6712"/>
            <a:ext cx="9036496" cy="4819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80696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id-ID" b="1" dirty="0" smtClean="0"/>
              <a:t>Buat instance pada dashboard EC2</a:t>
            </a:r>
          </a:p>
          <a:p>
            <a:pPr lvl="0"/>
            <a:r>
              <a:rPr lang="id-ID" b="1" dirty="0" smtClean="0"/>
              <a:t>Memilih </a:t>
            </a:r>
            <a:r>
              <a:rPr lang="id-ID" b="1" dirty="0"/>
              <a:t>Operating System (OS)</a:t>
            </a:r>
            <a:endParaRPr lang="id-ID" dirty="0"/>
          </a:p>
          <a:p>
            <a:r>
              <a:rPr lang="id-ID" b="1" dirty="0"/>
              <a:t>Mengatur </a:t>
            </a:r>
            <a:r>
              <a:rPr lang="id-ID" b="1" dirty="0" smtClean="0"/>
              <a:t>Konfigurasi Hardware</a:t>
            </a:r>
          </a:p>
          <a:p>
            <a:r>
              <a:rPr lang="id-ID" b="1" dirty="0"/>
              <a:t>Konfigurasi VM Lebih </a:t>
            </a:r>
            <a:r>
              <a:rPr lang="id-ID" b="1" dirty="0" smtClean="0"/>
              <a:t>Detail</a:t>
            </a:r>
          </a:p>
          <a:p>
            <a:pPr lvl="0"/>
            <a:r>
              <a:rPr lang="id-ID" b="1" dirty="0"/>
              <a:t>Menambahkan Penyimpanan</a:t>
            </a:r>
            <a:endParaRPr lang="id-ID" dirty="0"/>
          </a:p>
          <a:p>
            <a:r>
              <a:rPr lang="id-ID" b="1" dirty="0"/>
              <a:t>Konfigurasi Pengamanan (Firewall</a:t>
            </a:r>
            <a:r>
              <a:rPr lang="id-ID" b="1" dirty="0" smtClean="0"/>
              <a:t>)</a:t>
            </a:r>
          </a:p>
          <a:p>
            <a:pPr lvl="0"/>
            <a:r>
              <a:rPr lang="id-ID" b="1" dirty="0"/>
              <a:t>Membuat Pair Key</a:t>
            </a:r>
            <a:endParaRPr lang="id-ID" dirty="0"/>
          </a:p>
          <a:p>
            <a:pPr lvl="0"/>
            <a:r>
              <a:rPr lang="id-ID" b="1" dirty="0"/>
              <a:t>Luncurkan Instance (VM)</a:t>
            </a:r>
            <a:endParaRPr lang="id-ID" dirty="0"/>
          </a:p>
          <a:p>
            <a:endParaRPr lang="id-ID" dirty="0"/>
          </a:p>
        </p:txBody>
      </p:sp>
      <p:sp>
        <p:nvSpPr>
          <p:cNvPr id="3" name="Title 2"/>
          <p:cNvSpPr>
            <a:spLocks noGrp="1"/>
          </p:cNvSpPr>
          <p:nvPr>
            <p:ph type="title"/>
          </p:nvPr>
        </p:nvSpPr>
        <p:spPr/>
        <p:txBody>
          <a:bodyPr>
            <a:normAutofit fontScale="90000"/>
          </a:bodyPr>
          <a:lstStyle/>
          <a:p>
            <a:r>
              <a:rPr lang="id-ID" dirty="0">
                <a:effectLst/>
              </a:rPr>
              <a:t>Membuat VM (Instance) dengan </a:t>
            </a:r>
            <a:r>
              <a:rPr lang="id-ID" dirty="0" smtClean="0">
                <a:effectLst/>
              </a:rPr>
              <a:t>EC2</a:t>
            </a:r>
            <a:endParaRPr lang="id-ID" dirty="0"/>
          </a:p>
        </p:txBody>
      </p:sp>
    </p:spTree>
    <p:extLst>
      <p:ext uri="{BB962C8B-B14F-4D97-AF65-F5344CB8AC3E}">
        <p14:creationId xmlns:p14="http://schemas.microsoft.com/office/powerpoint/2010/main" val="26842270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11560" y="404664"/>
            <a:ext cx="8229600" cy="1431032"/>
          </a:xfrm>
        </p:spPr>
        <p:txBody>
          <a:bodyPr>
            <a:noAutofit/>
          </a:bodyPr>
          <a:lstStyle/>
          <a:p>
            <a:pPr lvl="0"/>
            <a:r>
              <a:rPr lang="id-ID" sz="2400" dirty="0">
                <a:effectLst/>
              </a:rPr>
              <a:t>Memilih Operating System (OS)</a:t>
            </a:r>
            <a:br>
              <a:rPr lang="id-ID" sz="2400" dirty="0">
                <a:effectLst/>
              </a:rPr>
            </a:br>
            <a:r>
              <a:rPr lang="id-ID" sz="2400" b="0" dirty="0">
                <a:effectLst/>
              </a:rPr>
              <a:t>Ada banyak sekali OS yang ditawarkan di EC2. Saya memilih Ubuntu Server 20.04 LTS (HVM).</a:t>
            </a:r>
            <a:r>
              <a:rPr lang="id-ID" sz="2400" dirty="0">
                <a:effectLst/>
              </a:rPr>
              <a:t/>
            </a:r>
            <a:br>
              <a:rPr lang="id-ID" sz="2400" dirty="0">
                <a:effectLst/>
              </a:rPr>
            </a:br>
            <a:endParaRPr lang="id-ID" sz="2400" dirty="0"/>
          </a:p>
        </p:txBody>
      </p:sp>
      <p:pic>
        <p:nvPicPr>
          <p:cNvPr id="4" name="Picture 3"/>
          <p:cNvPicPr/>
          <p:nvPr/>
        </p:nvPicPr>
        <p:blipFill>
          <a:blip r:embed="rId2"/>
          <a:stretch>
            <a:fillRect/>
          </a:stretch>
        </p:blipFill>
        <p:spPr>
          <a:xfrm>
            <a:off x="14567" y="1628800"/>
            <a:ext cx="9129433" cy="5229200"/>
          </a:xfrm>
          <a:prstGeom prst="rect">
            <a:avLst/>
          </a:prstGeom>
        </p:spPr>
      </p:pic>
    </p:spTree>
    <p:extLst>
      <p:ext uri="{BB962C8B-B14F-4D97-AF65-F5344CB8AC3E}">
        <p14:creationId xmlns:p14="http://schemas.microsoft.com/office/powerpoint/2010/main" val="38318213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4483" y="404664"/>
            <a:ext cx="8229600" cy="1431032"/>
          </a:xfrm>
        </p:spPr>
        <p:txBody>
          <a:bodyPr>
            <a:noAutofit/>
          </a:bodyPr>
          <a:lstStyle/>
          <a:p>
            <a:pPr lvl="0"/>
            <a:r>
              <a:rPr lang="id-ID" sz="2400" dirty="0">
                <a:effectLst/>
              </a:rPr>
              <a:t>Mengatur Konfigurasi Hardware</a:t>
            </a:r>
            <a:br>
              <a:rPr lang="id-ID" sz="2400" dirty="0">
                <a:effectLst/>
              </a:rPr>
            </a:br>
            <a:r>
              <a:rPr lang="id-ID" sz="2400" b="0" dirty="0">
                <a:effectLst/>
              </a:rPr>
              <a:t>Untuk hal ini saya menggunakan 1 virtual CPU, 1 GiB RAM serta 8 GiB SSD atau penyimpanan.</a:t>
            </a:r>
          </a:p>
        </p:txBody>
      </p:sp>
      <p:pic>
        <p:nvPicPr>
          <p:cNvPr id="5" name="Picture 4"/>
          <p:cNvPicPr/>
          <p:nvPr/>
        </p:nvPicPr>
        <p:blipFill>
          <a:blip r:embed="rId2"/>
          <a:stretch>
            <a:fillRect/>
          </a:stretch>
        </p:blipFill>
        <p:spPr>
          <a:xfrm>
            <a:off x="0" y="1916832"/>
            <a:ext cx="9144000" cy="4941168"/>
          </a:xfrm>
          <a:prstGeom prst="rect">
            <a:avLst/>
          </a:prstGeom>
        </p:spPr>
      </p:pic>
    </p:spTree>
    <p:extLst>
      <p:ext uri="{BB962C8B-B14F-4D97-AF65-F5344CB8AC3E}">
        <p14:creationId xmlns:p14="http://schemas.microsoft.com/office/powerpoint/2010/main" val="36465710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4483" y="404664"/>
            <a:ext cx="8229600" cy="1431032"/>
          </a:xfrm>
        </p:spPr>
        <p:txBody>
          <a:bodyPr>
            <a:noAutofit/>
          </a:bodyPr>
          <a:lstStyle/>
          <a:p>
            <a:pPr lvl="0"/>
            <a:r>
              <a:rPr lang="id-ID" sz="2400" dirty="0">
                <a:effectLst/>
              </a:rPr>
              <a:t>Konfigurasi VM Lebih Detail</a:t>
            </a:r>
            <a:br>
              <a:rPr lang="id-ID" sz="2400" dirty="0">
                <a:effectLst/>
              </a:rPr>
            </a:br>
            <a:r>
              <a:rPr lang="id-ID" sz="2400" b="0" dirty="0">
                <a:effectLst/>
              </a:rPr>
              <a:t>Untuk konfigurasi detail saya hanya mengusahakan agar fitur ditawarkan oleh amazon yang membebani kredit saya dimatikan sehingga VM lebih tahan lama dipakai.</a:t>
            </a:r>
            <a:r>
              <a:rPr lang="id-ID" sz="2400" dirty="0">
                <a:effectLst/>
              </a:rPr>
              <a:t/>
            </a:r>
            <a:br>
              <a:rPr lang="id-ID" sz="2400" dirty="0">
                <a:effectLst/>
              </a:rPr>
            </a:br>
            <a:r>
              <a:rPr lang="id-ID" sz="2400" b="0" dirty="0" smtClean="0">
                <a:effectLst/>
              </a:rPr>
              <a:t>.</a:t>
            </a:r>
            <a:endParaRPr lang="id-ID" sz="2400" b="0" dirty="0">
              <a:effectLst/>
            </a:endParaRPr>
          </a:p>
        </p:txBody>
      </p:sp>
      <p:pic>
        <p:nvPicPr>
          <p:cNvPr id="4" name="Picture 3"/>
          <p:cNvPicPr/>
          <p:nvPr/>
        </p:nvPicPr>
        <p:blipFill>
          <a:blip r:embed="rId2"/>
          <a:stretch>
            <a:fillRect/>
          </a:stretch>
        </p:blipFill>
        <p:spPr>
          <a:xfrm>
            <a:off x="0" y="1916832"/>
            <a:ext cx="9144000" cy="4941168"/>
          </a:xfrm>
          <a:prstGeom prst="rect">
            <a:avLst/>
          </a:prstGeom>
        </p:spPr>
      </p:pic>
    </p:spTree>
    <p:extLst>
      <p:ext uri="{BB962C8B-B14F-4D97-AF65-F5344CB8AC3E}">
        <p14:creationId xmlns:p14="http://schemas.microsoft.com/office/powerpoint/2010/main" val="14193721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1052736"/>
            <a:ext cx="8229600" cy="1431032"/>
          </a:xfrm>
        </p:spPr>
        <p:txBody>
          <a:bodyPr>
            <a:noAutofit/>
          </a:bodyPr>
          <a:lstStyle/>
          <a:p>
            <a:pPr lvl="0"/>
            <a:r>
              <a:rPr lang="id-ID" sz="2400" dirty="0">
                <a:effectLst/>
              </a:rPr>
              <a:t>Menambahkan Penyimpanan</a:t>
            </a:r>
            <a:br>
              <a:rPr lang="id-ID" sz="2400" dirty="0">
                <a:effectLst/>
              </a:rPr>
            </a:br>
            <a:r>
              <a:rPr lang="id-ID" sz="2400" b="0" dirty="0">
                <a:effectLst/>
              </a:rPr>
              <a:t>Ini masih berhubungan dengan konfigurasi hardware, saya mengatur penyimpanan (Storage) sebesar 8 GiB demi menghemat kredit. Karena semakin besar penyimpanan maka biaya kredit yang diperlukan semakin besar. 8 GiB juga adalah spesifikasi yang dibutuhkan untuk menginstal OS </a:t>
            </a:r>
            <a:r>
              <a:rPr lang="id-ID" sz="2400" dirty="0">
                <a:effectLst/>
              </a:rPr>
              <a:t/>
            </a:r>
            <a:br>
              <a:rPr lang="id-ID" sz="2400" dirty="0">
                <a:effectLst/>
              </a:rPr>
            </a:br>
            <a:r>
              <a:rPr lang="id-ID" sz="2400" dirty="0">
                <a:effectLst/>
              </a:rPr>
              <a:t/>
            </a:r>
            <a:br>
              <a:rPr lang="id-ID" sz="2400" dirty="0">
                <a:effectLst/>
              </a:rPr>
            </a:br>
            <a:r>
              <a:rPr lang="id-ID" sz="2400" b="0" dirty="0" smtClean="0">
                <a:effectLst/>
              </a:rPr>
              <a:t>.</a:t>
            </a:r>
            <a:endParaRPr lang="id-ID" sz="2400" b="0" dirty="0">
              <a:effectLst/>
            </a:endParaRPr>
          </a:p>
        </p:txBody>
      </p:sp>
      <p:pic>
        <p:nvPicPr>
          <p:cNvPr id="5" name="Picture 4"/>
          <p:cNvPicPr/>
          <p:nvPr/>
        </p:nvPicPr>
        <p:blipFill>
          <a:blip r:embed="rId2"/>
          <a:stretch>
            <a:fillRect/>
          </a:stretch>
        </p:blipFill>
        <p:spPr>
          <a:xfrm>
            <a:off x="0" y="2636912"/>
            <a:ext cx="9144000" cy="4221088"/>
          </a:xfrm>
          <a:prstGeom prst="rect">
            <a:avLst/>
          </a:prstGeom>
        </p:spPr>
      </p:pic>
    </p:spTree>
    <p:extLst>
      <p:ext uri="{BB962C8B-B14F-4D97-AF65-F5344CB8AC3E}">
        <p14:creationId xmlns:p14="http://schemas.microsoft.com/office/powerpoint/2010/main" val="11514033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41</TotalTime>
  <Words>1318</Words>
  <Application>Microsoft Office PowerPoint</Application>
  <PresentationFormat>On-screen Show (4:3)</PresentationFormat>
  <Paragraphs>86</Paragraphs>
  <Slides>39</Slides>
  <Notes>1</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Concourse</vt:lpstr>
      <vt:lpstr>UBUNTU SERVER WITH HTML AND SSH</vt:lpstr>
      <vt:lpstr>Virtual Machine</vt:lpstr>
      <vt:lpstr>Amazon EC2</vt:lpstr>
      <vt:lpstr>PowerPoint Presentation</vt:lpstr>
      <vt:lpstr>Membuat VM (Instance) dengan EC2</vt:lpstr>
      <vt:lpstr>Memilih Operating System (OS) Ada banyak sekali OS yang ditawarkan di EC2. Saya memilih Ubuntu Server 20.04 LTS (HVM). </vt:lpstr>
      <vt:lpstr>Mengatur Konfigurasi Hardware Untuk hal ini saya menggunakan 1 virtual CPU, 1 GiB RAM serta 8 GiB SSD atau penyimpanan.</vt:lpstr>
      <vt:lpstr>Konfigurasi VM Lebih Detail Untuk konfigurasi detail saya hanya mengusahakan agar fitur ditawarkan oleh amazon yang membebani kredit saya dimatikan sehingga VM lebih tahan lama dipakai. .</vt:lpstr>
      <vt:lpstr>Menambahkan Penyimpanan Ini masih berhubungan dengan konfigurasi hardware, saya mengatur penyimpanan (Storage) sebesar 8 GiB demi menghemat kredit. Karena semakin besar penyimpanan maka biaya kredit yang diperlukan semakin besar. 8 GiB juga adalah spesifikasi yang dibutuhkan untuk menginstal OS   .</vt:lpstr>
      <vt:lpstr>Konfigurasi Pengamanan (Firewall) Konfigurasi ini juga disebut dengan konfigurasi firewall. Mengatur konfigurasi apakah port tersebut dibuka, ditutup, atau difilter, serta mengatur beberapa IP yang boleh menggunakan port tersebut atau semua. Terlihat gambar dibawah, secara default diizinkan adalah SSH dengan default portnya yaitu 22. Saya membuka semua port dengan mengatur (0-65535) serta mengizinkan port tersebut diakses oleh IP siapapun (0.0.0.0) agar nantinya webserver yang dibuat dapat diakses oleh publik. Terlihat WARNING karena saya membuka semua port. Tentu saja resiko keamanan dipertaruhkan.</vt:lpstr>
      <vt:lpstr>PowerPoint Presentation</vt:lpstr>
      <vt:lpstr>Membuat Pair Key Ada beberapa metode untuk login SSH, menggunakan password atau dengan pair key. Secara default, EC2 mewajibkan user login dengan pair key untuk pertama kalinya. Setelah itu user bisa mengatur agar login ssh diizinkan menggunakan password. Private Key bisa didownload di consol. </vt:lpstr>
      <vt:lpstr>Luncurkan Instance (VM) VM berhasil dijalankan dan saya bisa mengakses virtual machine dengan login menggunakan SSH.</vt:lpstr>
      <vt:lpstr>Terlihat didapat Public IPv4 VM tersebut adalah 52.91.245.56 agar nantinya IP tersebut dipakai untuk login SSH. Atau bisa juga menggunakan Public IPv4 DNS yaitu ec-2-52-91-245-56.compute-1.amazonaws.com. </vt:lpstr>
      <vt:lpstr>Mengakses VM dengan SSH </vt:lpstr>
      <vt:lpstr>SSH</vt:lpstr>
      <vt:lpstr>Untuk di terminal, login menggunakan password sangatlah mudah. Format yang digunakan adalah </vt:lpstr>
      <vt:lpstr>Pair Key</vt:lpstr>
      <vt:lpstr>PowerPoint Presentation</vt:lpstr>
      <vt:lpstr>Isi dari file Private Key</vt:lpstr>
      <vt:lpstr>SSH Client</vt:lpstr>
      <vt:lpstr>PowerPoint Presentation</vt:lpstr>
      <vt:lpstr>PowerPoint Presentation</vt:lpstr>
      <vt:lpstr>PENGINSTALAN WEB SERVER DENGAN APACHE </vt:lpstr>
      <vt:lpstr>Apache2</vt:lpstr>
      <vt:lpstr>PowerPoint Presentation</vt:lpstr>
      <vt:lpstr>APACHE SUDAH TERINSTALL DI VM</vt:lpstr>
      <vt:lpstr>PowerPoint Presentation</vt:lpstr>
      <vt:lpstr>Mengisi Konten Webserver dengan Website Ilkom Unsri</vt:lpstr>
      <vt:lpstr>PowerPoint Presentation</vt:lpstr>
      <vt:lpstr>PowerPoint Presentation</vt:lpstr>
      <vt:lpstr>PowerPoint Presentation</vt:lpstr>
      <vt:lpstr>PowerPoint Presentation</vt:lpstr>
      <vt:lpstr>UPLOADER</vt:lpstr>
      <vt:lpstr>PowerPoint Presentation</vt:lpstr>
      <vt:lpstr>PowerPoint Presentation</vt:lpstr>
      <vt:lpstr>PowerPoint Presentation</vt:lpstr>
      <vt:lpstr>DAFTAR PUSTAKA </vt:lpstr>
      <vt:lpstr>TERIMA KASIH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UBUNTU SERVER WITH HTML AND SSH</dc:title>
  <dc:creator>user</dc:creator>
  <cp:lastModifiedBy>user</cp:lastModifiedBy>
  <cp:revision>47</cp:revision>
  <dcterms:created xsi:type="dcterms:W3CDTF">2020-12-01T21:42:03Z</dcterms:created>
  <dcterms:modified xsi:type="dcterms:W3CDTF">2020-12-01T22:23:12Z</dcterms:modified>
</cp:coreProperties>
</file>