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0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2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2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7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74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4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Predicting Customer Churn for </a:t>
            </a:r>
            <a:r>
              <a:rPr lang="en-GB" dirty="0" err="1" smtClean="0"/>
              <a:t>SyriaTel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A Machine Learning Approach to Retaining Customers</a:t>
            </a:r>
          </a:p>
          <a:p>
            <a:endParaRPr lang="en-GB" b="1" dirty="0"/>
          </a:p>
          <a:p>
            <a:r>
              <a:rPr lang="en-GB" b="1" dirty="0" smtClean="0"/>
              <a:t>By: Stephen </a:t>
            </a:r>
            <a:r>
              <a:rPr lang="en-GB" b="1" dirty="0" err="1" smtClean="0"/>
              <a:t>Kahuthu</a:t>
            </a:r>
            <a:endParaRPr lang="en-GB" b="1" dirty="0" smtClean="0"/>
          </a:p>
          <a:p>
            <a:r>
              <a:rPr lang="en-GB" b="1" dirty="0" smtClean="0"/>
              <a:t>Date: 01 Sep 2024</a:t>
            </a:r>
          </a:p>
        </p:txBody>
      </p:sp>
    </p:spTree>
    <p:extLst>
      <p:ext uri="{BB962C8B-B14F-4D97-AF65-F5344CB8AC3E}">
        <p14:creationId xmlns:p14="http://schemas.microsoft.com/office/powerpoint/2010/main" val="58538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Metrics</a:t>
            </a:r>
            <a:r>
              <a:rPr lang="en-GB" dirty="0"/>
              <a:t>: Accuracy, precision, recall, F1 score, and ROC-AUC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Comparison</a:t>
            </a:r>
            <a:r>
              <a:rPr lang="en-GB" dirty="0"/>
              <a:t>: Logistic regression outperformed other models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ROC-AUC</a:t>
            </a:r>
            <a:r>
              <a:rPr lang="en-GB" dirty="0"/>
              <a:t>: Indicates logistic regression has the best ability to distinguish churners.</a:t>
            </a:r>
          </a:p>
        </p:txBody>
      </p:sp>
    </p:spTree>
    <p:extLst>
      <p:ext uri="{BB962C8B-B14F-4D97-AF65-F5344CB8AC3E}">
        <p14:creationId xmlns:p14="http://schemas.microsoft.com/office/powerpoint/2010/main" val="239068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 curve compares true positive rate vs. false positive rate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is the roc-</a:t>
            </a:r>
            <a:r>
              <a:rPr lang="en-GB" dirty="0" err="1" smtClean="0"/>
              <a:t>auc</a:t>
            </a:r>
            <a:r>
              <a:rPr lang="en-GB" dirty="0" smtClean="0"/>
              <a:t> curve for the three models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52528" cy="299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0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Decision </a:t>
            </a:r>
            <a:r>
              <a:rPr lang="en-GB" dirty="0" smtClean="0"/>
              <a:t>tree: Highest </a:t>
            </a:r>
            <a:r>
              <a:rPr lang="en-GB" dirty="0"/>
              <a:t>AUC (Area Under the Curve), indicating strong performance</a:t>
            </a:r>
            <a:r>
              <a:rPr lang="en-GB" dirty="0" smtClean="0"/>
              <a:t>. </a:t>
            </a:r>
          </a:p>
          <a:p>
            <a:r>
              <a:rPr lang="en-GB" dirty="0"/>
              <a:t>logistic regression </a:t>
            </a:r>
            <a:r>
              <a:rPr lang="en-GB" dirty="0" smtClean="0"/>
              <a:t> performs well </a:t>
            </a:r>
            <a:r>
              <a:rPr lang="en-GB" dirty="0"/>
              <a:t>but slightly less effective </a:t>
            </a:r>
            <a:r>
              <a:rPr lang="en-GB" dirty="0" smtClean="0"/>
              <a:t>than</a:t>
            </a:r>
            <a:r>
              <a:rPr lang="en-GB" dirty="0"/>
              <a:t> Decision tree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91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Best Model</a:t>
            </a:r>
            <a:r>
              <a:rPr lang="en-GB" dirty="0"/>
              <a:t>: Decision tree </a:t>
            </a:r>
            <a:r>
              <a:rPr lang="en-GB" dirty="0" smtClean="0"/>
              <a:t>provides </a:t>
            </a:r>
            <a:r>
              <a:rPr lang="en-GB" dirty="0"/>
              <a:t>the most balanced and accurate predictions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Business </a:t>
            </a:r>
            <a:r>
              <a:rPr lang="en-GB" b="1" dirty="0"/>
              <a:t>Impact</a:t>
            </a:r>
            <a:r>
              <a:rPr lang="en-GB" dirty="0"/>
              <a:t>: Helps </a:t>
            </a:r>
            <a:r>
              <a:rPr lang="en-GB" dirty="0" err="1"/>
              <a:t>SyriaTel</a:t>
            </a:r>
            <a:r>
              <a:rPr lang="en-GB" dirty="0"/>
              <a:t> identify and retain high-risk customers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Key </a:t>
            </a:r>
            <a:r>
              <a:rPr lang="en-GB" b="1" dirty="0"/>
              <a:t>Insight</a:t>
            </a:r>
            <a:r>
              <a:rPr lang="en-GB" dirty="0"/>
              <a:t>: Data-driven decisions can significantly reduce churn.</a:t>
            </a:r>
          </a:p>
        </p:txBody>
      </p:sp>
    </p:spTree>
    <p:extLst>
      <p:ext uri="{BB962C8B-B14F-4D97-AF65-F5344CB8AC3E}">
        <p14:creationId xmlns:p14="http://schemas.microsoft.com/office/powerpoint/2010/main" val="15134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Target High-Risk Customers</a:t>
            </a:r>
            <a:r>
              <a:rPr lang="en-GB" dirty="0"/>
              <a:t>: Use model predictions for focused retention efforts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Personalized </a:t>
            </a:r>
            <a:r>
              <a:rPr lang="en-GB" b="1" dirty="0"/>
              <a:t>Offers</a:t>
            </a:r>
            <a:r>
              <a:rPr lang="en-GB" dirty="0"/>
              <a:t>: Provide incentives to prevent churn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Monitor </a:t>
            </a:r>
            <a:r>
              <a:rPr lang="en-GB" b="1" dirty="0"/>
              <a:t>and Improve</a:t>
            </a:r>
            <a:r>
              <a:rPr lang="en-GB" dirty="0"/>
              <a:t>: Continuously refine the model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337044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 you for this opportunity to help you reduce the company churn rate through data analysis insights.</a:t>
            </a:r>
          </a:p>
          <a:p>
            <a:r>
              <a:rPr lang="en-GB" dirty="0" smtClean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71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Customer churn is a situation where customers stop doing business with a company or cancel their subscriptions</a:t>
            </a:r>
          </a:p>
          <a:p>
            <a:r>
              <a:rPr lang="en-GB" b="1" dirty="0"/>
              <a:t>Why Customer Churn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It leads to significant revenue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 Acquiring new customers is more expensive than retaining existing ones.</a:t>
            </a:r>
          </a:p>
          <a:p>
            <a:r>
              <a:rPr lang="en-GB" b="1" dirty="0" smtClean="0"/>
              <a:t> Objective</a:t>
            </a:r>
            <a:r>
              <a:rPr lang="en-GB" dirty="0" smtClean="0"/>
              <a:t>: Reduce churn to enhance profitability and customer loyalty.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1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Goal</a:t>
            </a:r>
            <a:r>
              <a:rPr lang="en-GB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 Build a predictive model to identify customers who are likely to churn.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Explain how the model will enable </a:t>
            </a:r>
            <a:r>
              <a:rPr lang="en-GB" dirty="0" err="1" smtClean="0"/>
              <a:t>SyriaTel</a:t>
            </a:r>
            <a:r>
              <a:rPr lang="en-GB" dirty="0" smtClean="0"/>
              <a:t> to take proactive measures to retain at-risk customers.</a:t>
            </a:r>
          </a:p>
          <a:p>
            <a:r>
              <a:rPr lang="en-GB" b="1" dirty="0" smtClean="0"/>
              <a:t>Outcome</a:t>
            </a:r>
            <a:r>
              <a:rPr lang="en-GB" dirty="0" smtClean="0"/>
              <a:t>: A model that predicts churn with high accuracy, allowing for targeted retention strategies.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9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Churn impacts revenue and customer lifetime value.</a:t>
            </a:r>
          </a:p>
          <a:p>
            <a:r>
              <a:rPr lang="en-GB" dirty="0" smtClean="0"/>
              <a:t>Understanding customer </a:t>
            </a:r>
            <a:r>
              <a:rPr lang="en-GB" dirty="0" err="1" smtClean="0"/>
              <a:t>behavior</a:t>
            </a:r>
            <a:r>
              <a:rPr lang="en-GB" dirty="0" smtClean="0"/>
              <a:t> is key to improving retention.</a:t>
            </a:r>
          </a:p>
          <a:p>
            <a:r>
              <a:rPr lang="en-GB" b="1" dirty="0" smtClean="0"/>
              <a:t>E.g.</a:t>
            </a:r>
            <a:r>
              <a:rPr lang="en-GB" dirty="0" smtClean="0"/>
              <a:t>: Customers with frequent service issues may be more likely to churn.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93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Dataset provided by </a:t>
            </a:r>
            <a:r>
              <a:rPr lang="en-GB" dirty="0" err="1" smtClean="0"/>
              <a:t>SyriaTel</a:t>
            </a:r>
            <a:r>
              <a:rPr lang="en-GB" dirty="0" smtClean="0"/>
              <a:t> </a:t>
            </a:r>
            <a:r>
              <a:rPr lang="en-GB" dirty="0"/>
              <a:t>on url</a:t>
            </a:r>
            <a:r>
              <a:rPr lang="en-GB" dirty="0" smtClean="0"/>
              <a:t>:’https</a:t>
            </a:r>
            <a:r>
              <a:rPr lang="en-GB" dirty="0"/>
              <a:t>://</a:t>
            </a:r>
            <a:r>
              <a:rPr lang="en-GB" dirty="0" smtClean="0"/>
              <a:t>www.kaggle.com/datasets/becksddf/churn-in-telecoms-dataset’</a:t>
            </a:r>
            <a:endParaRPr lang="en-GB" dirty="0"/>
          </a:p>
          <a:p>
            <a:r>
              <a:rPr lang="en-GB" dirty="0" smtClean="0"/>
              <a:t>Dataset </a:t>
            </a:r>
            <a:r>
              <a:rPr lang="en-GB" dirty="0"/>
              <a:t>includes customer demographics, account details, and usage metrics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Key </a:t>
            </a:r>
            <a:r>
              <a:rPr lang="en-GB" b="1" dirty="0"/>
              <a:t>Features</a:t>
            </a:r>
            <a:r>
              <a:rPr lang="en-GB" dirty="0"/>
              <a:t>: Age, contract type, monthly charges, and customer service calls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Target </a:t>
            </a:r>
            <a:r>
              <a:rPr lang="en-GB" b="1" dirty="0"/>
              <a:t>Variable</a:t>
            </a:r>
            <a:r>
              <a:rPr lang="en-GB" dirty="0"/>
              <a:t>: Churn (Yes/No)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78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</a:t>
            </a:r>
            <a:r>
              <a:rPr lang="en-GB" dirty="0"/>
              <a:t>Data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Churn rate in the dataset is around 14.5</a:t>
            </a:r>
            <a:r>
              <a:rPr lang="en-GB" dirty="0" smtClean="0"/>
              <a:t>%.</a:t>
            </a:r>
          </a:p>
          <a:p>
            <a:pPr marL="0" indent="0">
              <a:buNone/>
            </a:pPr>
            <a:r>
              <a:rPr lang="en-GB" dirty="0" smtClean="0"/>
              <a:t> This bar plot shows the churn distribution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37147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7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</a:t>
            </a:r>
            <a:r>
              <a:rPr lang="en-GB" dirty="0" smtClean="0"/>
              <a:t>Analysis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Correlation</a:t>
            </a:r>
            <a:r>
              <a:rPr lang="en-GB" dirty="0"/>
              <a:t>: Features like tenure and service calls are strongly related to churn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See the correlation matrix in the next slide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33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Cont’d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84387"/>
            <a:ext cx="6704040" cy="52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0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modelling approach was done by having three models as below to pick the best for deployment.</a:t>
            </a:r>
          </a:p>
          <a:p>
            <a:r>
              <a:rPr lang="en-GB" b="1" dirty="0"/>
              <a:t>Baseline Model</a:t>
            </a:r>
            <a:r>
              <a:rPr lang="en-GB" dirty="0"/>
              <a:t>: Dummy classifier to benchmark performance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Logistic </a:t>
            </a:r>
            <a:r>
              <a:rPr lang="en-GB" b="1" dirty="0"/>
              <a:t>Regression</a:t>
            </a:r>
            <a:r>
              <a:rPr lang="en-GB" dirty="0"/>
              <a:t>: Chosen for its simplicity and effectiveness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Decision </a:t>
            </a:r>
            <a:r>
              <a:rPr lang="en-GB" b="1" dirty="0"/>
              <a:t>Tree</a:t>
            </a:r>
            <a:r>
              <a:rPr lang="en-GB" dirty="0"/>
              <a:t>: Offers interpretability and captures non-linear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98335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486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Customer Churn for SyriaTel</vt:lpstr>
      <vt:lpstr>Introduction</vt:lpstr>
      <vt:lpstr>Project Objective</vt:lpstr>
      <vt:lpstr>Business Understanding</vt:lpstr>
      <vt:lpstr>Data Overview</vt:lpstr>
      <vt:lpstr>Exploratory Data Analysis</vt:lpstr>
      <vt:lpstr>Exploratory Data Analysis Cont’d</vt:lpstr>
      <vt:lpstr>Exploratory Data Analysis Cont’d</vt:lpstr>
      <vt:lpstr>Modeling Approach</vt:lpstr>
      <vt:lpstr>Model Evaluation</vt:lpstr>
      <vt:lpstr>ROC Curve Comparison</vt:lpstr>
      <vt:lpstr>PowerPoint Presentation</vt:lpstr>
      <vt:lpstr>Conclusion</vt:lpstr>
      <vt:lpstr>Recommendations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for SyriaTel</dc:title>
  <dc:creator>Waweru</dc:creator>
  <cp:lastModifiedBy>Waweru</cp:lastModifiedBy>
  <cp:revision>10</cp:revision>
  <dcterms:created xsi:type="dcterms:W3CDTF">2024-09-01T14:18:40Z</dcterms:created>
  <dcterms:modified xsi:type="dcterms:W3CDTF">2024-09-01T15:55:07Z</dcterms:modified>
</cp:coreProperties>
</file>