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7" r:id="rId3"/>
    <p:sldId id="260" r:id="rId4"/>
    <p:sldId id="256" r:id="rId5"/>
    <p:sldId id="257" r:id="rId6"/>
    <p:sldId id="266" r:id="rId7"/>
    <p:sldId id="258" r:id="rId8"/>
    <p:sldId id="262" r:id="rId9"/>
    <p:sldId id="263" r:id="rId10"/>
    <p:sldId id="264" r:id="rId11"/>
    <p:sldId id="268"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FE6"/>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177" d="100"/>
          <a:sy n="177" d="100"/>
        </p:scale>
        <p:origin x="634"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D6B0-83BC-6206-BABE-D545F707E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237B39-9B15-3C08-8FA4-FCDD48E48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0684BA-28AC-B838-EF6B-07D2FAEC0BCA}"/>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5" name="Footer Placeholder 4">
            <a:extLst>
              <a:ext uri="{FF2B5EF4-FFF2-40B4-BE49-F238E27FC236}">
                <a16:creationId xmlns:a16="http://schemas.microsoft.com/office/drawing/2014/main" id="{36195351-350A-79FC-A9DB-78431B9EE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69EFD-4085-B160-C5CB-C255F1AD3DEE}"/>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106144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9373-8D3E-6E3E-B4FC-0186D09C9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2149A6-B2FA-6C84-AFDF-4D925C2B5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EE835-6D2A-9C0B-1539-CF070F8C5402}"/>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5" name="Footer Placeholder 4">
            <a:extLst>
              <a:ext uri="{FF2B5EF4-FFF2-40B4-BE49-F238E27FC236}">
                <a16:creationId xmlns:a16="http://schemas.microsoft.com/office/drawing/2014/main" id="{CE9063DC-45FE-8892-C95E-58F2D2487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83122-8229-325B-49DC-151E28E507B3}"/>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171055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32050-068F-B359-C53B-87FCE85FE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DD42E-367E-3B0D-6C9A-FB8B231F8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B3565-8F1D-236A-AF62-90ECB1886C9D}"/>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5" name="Footer Placeholder 4">
            <a:extLst>
              <a:ext uri="{FF2B5EF4-FFF2-40B4-BE49-F238E27FC236}">
                <a16:creationId xmlns:a16="http://schemas.microsoft.com/office/drawing/2014/main" id="{73FADA84-FDBE-86EA-90DC-51341E0AB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52111-BF06-B82A-C4F4-A183B7E1E6DE}"/>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103339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9C0C-E909-D5EA-4AC1-7EA59E10F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5CA61-7258-FF5A-3FF7-FA8DDD5C3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5AF51-EA06-2CD7-3004-1CBF095ECF64}"/>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5" name="Footer Placeholder 4">
            <a:extLst>
              <a:ext uri="{FF2B5EF4-FFF2-40B4-BE49-F238E27FC236}">
                <a16:creationId xmlns:a16="http://schemas.microsoft.com/office/drawing/2014/main" id="{051ABA46-671B-E33E-A748-471032C63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C4480-9D3E-F992-BC68-6E97EC70E58D}"/>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110624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7C2F-0945-F2EB-7748-50AD4609C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C8F0-8682-7AEA-02AC-86B0FA126A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F4AF2-F9EC-8108-E43B-5A429A1E7810}"/>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5" name="Footer Placeholder 4">
            <a:extLst>
              <a:ext uri="{FF2B5EF4-FFF2-40B4-BE49-F238E27FC236}">
                <a16:creationId xmlns:a16="http://schemas.microsoft.com/office/drawing/2014/main" id="{41E02344-10C4-0D56-697C-2B1A1AB2C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0B9C4-AA67-108A-EE1E-05D4032F8D01}"/>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123352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7382-0AFA-7801-8BEE-9F8188973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267230-6A5B-186B-A18D-E442D2F66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68A82-BE22-FAB8-4647-82AFCDE74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956FB-2E3C-A452-A7F3-D30E3FB85343}"/>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6" name="Footer Placeholder 5">
            <a:extLst>
              <a:ext uri="{FF2B5EF4-FFF2-40B4-BE49-F238E27FC236}">
                <a16:creationId xmlns:a16="http://schemas.microsoft.com/office/drawing/2014/main" id="{1A1FBF7F-A340-C9EB-B9DF-ED9A7BD20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C659C-2482-BDB4-ED06-47264D294406}"/>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367049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115D-7EEB-70F7-79E3-4974A61107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4A945-9CA5-08C1-C22E-47ECA8051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317E6-43B3-3F24-B814-5D595CFE44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90DC8-6C1C-5A6C-B324-4D9EE9A91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4F72B-12FA-1203-0146-6730AA782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05D114-48A2-C26A-E3DD-AB1552F33338}"/>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8" name="Footer Placeholder 7">
            <a:extLst>
              <a:ext uri="{FF2B5EF4-FFF2-40B4-BE49-F238E27FC236}">
                <a16:creationId xmlns:a16="http://schemas.microsoft.com/office/drawing/2014/main" id="{BF83ACE2-D25D-FFFA-B8F7-26DB344346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E9A49F-4F66-52E5-7121-6763AAD0E548}"/>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27040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C498-62D9-6A01-5A3D-42A0BBAFF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98C88-C88B-28A8-6110-4CECEF66ADFF}"/>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4" name="Footer Placeholder 3">
            <a:extLst>
              <a:ext uri="{FF2B5EF4-FFF2-40B4-BE49-F238E27FC236}">
                <a16:creationId xmlns:a16="http://schemas.microsoft.com/office/drawing/2014/main" id="{4CDD72DC-1C27-10BA-14AA-19BDE503F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AECB97-9A62-E5D7-7A8C-0DB0D852C174}"/>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77829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0B407-F525-78D2-BF62-39DDA9DD6F77}"/>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3" name="Footer Placeholder 2">
            <a:extLst>
              <a:ext uri="{FF2B5EF4-FFF2-40B4-BE49-F238E27FC236}">
                <a16:creationId xmlns:a16="http://schemas.microsoft.com/office/drawing/2014/main" id="{E8CB7507-E9EE-5483-BAC1-CEBF91421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138CDD-D219-A505-3C33-C95CAEC70D3F}"/>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29178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09CA-4128-D1BD-9843-D1833446B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F3B13-E5B8-9D24-75EA-BCE88B6FC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6C75F1-09F2-3AEF-48D4-31B0A5F02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CF88-5F52-8B2B-A6F7-D0607FE42714}"/>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6" name="Footer Placeholder 5">
            <a:extLst>
              <a:ext uri="{FF2B5EF4-FFF2-40B4-BE49-F238E27FC236}">
                <a16:creationId xmlns:a16="http://schemas.microsoft.com/office/drawing/2014/main" id="{AA21E8A6-8F13-3AB3-92C9-7584E8DD5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129D7-B57B-639A-862D-FF1FE9618714}"/>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133962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9268-958B-29D5-A05F-450057050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2FBBA4-CCFD-C5BF-975B-C31F9FEAC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3D79FD-3934-9FC2-8B44-5F3334FFE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BD6EA-8FD0-FB9D-FF55-EBD03F2E3897}"/>
              </a:ext>
            </a:extLst>
          </p:cNvPr>
          <p:cNvSpPr>
            <a:spLocks noGrp="1"/>
          </p:cNvSpPr>
          <p:nvPr>
            <p:ph type="dt" sz="half" idx="10"/>
          </p:nvPr>
        </p:nvSpPr>
        <p:spPr/>
        <p:txBody>
          <a:bodyPr/>
          <a:lstStyle/>
          <a:p>
            <a:fld id="{3CDB55DF-C6C6-435F-9877-E9319EF4C142}" type="datetimeFigureOut">
              <a:rPr lang="en-US" smtClean="0"/>
              <a:t>9/15/2025</a:t>
            </a:fld>
            <a:endParaRPr lang="en-US"/>
          </a:p>
        </p:txBody>
      </p:sp>
      <p:sp>
        <p:nvSpPr>
          <p:cNvPr id="6" name="Footer Placeholder 5">
            <a:extLst>
              <a:ext uri="{FF2B5EF4-FFF2-40B4-BE49-F238E27FC236}">
                <a16:creationId xmlns:a16="http://schemas.microsoft.com/office/drawing/2014/main" id="{302EF935-D00E-575F-C3FE-5E62BB4A5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45F1A-9C82-DA27-4792-5251F2076A53}"/>
              </a:ext>
            </a:extLst>
          </p:cNvPr>
          <p:cNvSpPr>
            <a:spLocks noGrp="1"/>
          </p:cNvSpPr>
          <p:nvPr>
            <p:ph type="sldNum" sz="quarter" idx="12"/>
          </p:nvPr>
        </p:nvSpPr>
        <p:spPr/>
        <p:txBody>
          <a:bodyPr/>
          <a:lstStyle/>
          <a:p>
            <a:fld id="{FC0C8C8F-5B81-4445-96AE-09363507914E}" type="slidenum">
              <a:rPr lang="en-US" smtClean="0"/>
              <a:t>‹#›</a:t>
            </a:fld>
            <a:endParaRPr lang="en-US"/>
          </a:p>
        </p:txBody>
      </p:sp>
    </p:spTree>
    <p:extLst>
      <p:ext uri="{BB962C8B-B14F-4D97-AF65-F5344CB8AC3E}">
        <p14:creationId xmlns:p14="http://schemas.microsoft.com/office/powerpoint/2010/main" val="370880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BE80C-DA4F-35ED-F1CF-9B232FB7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83AAAD-B58C-370F-2597-BA7A25038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9D2E0-0FCF-42D0-A697-66E13D708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DB55DF-C6C6-435F-9877-E9319EF4C142}" type="datetimeFigureOut">
              <a:rPr lang="en-US" smtClean="0"/>
              <a:t>9/15/2025</a:t>
            </a:fld>
            <a:endParaRPr lang="en-US"/>
          </a:p>
        </p:txBody>
      </p:sp>
      <p:sp>
        <p:nvSpPr>
          <p:cNvPr id="5" name="Footer Placeholder 4">
            <a:extLst>
              <a:ext uri="{FF2B5EF4-FFF2-40B4-BE49-F238E27FC236}">
                <a16:creationId xmlns:a16="http://schemas.microsoft.com/office/drawing/2014/main" id="{D67B5B99-BB87-2E2D-C3BC-49AB1DB65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B21A3AF-1C1D-BCC9-BB9A-083E6833E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0C8C8F-5B81-4445-96AE-09363507914E}" type="slidenum">
              <a:rPr lang="en-US" smtClean="0"/>
              <a:t>‹#›</a:t>
            </a:fld>
            <a:endParaRPr lang="en-US"/>
          </a:p>
        </p:txBody>
      </p:sp>
    </p:spTree>
    <p:extLst>
      <p:ext uri="{BB962C8B-B14F-4D97-AF65-F5344CB8AC3E}">
        <p14:creationId xmlns:p14="http://schemas.microsoft.com/office/powerpoint/2010/main" val="283625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hyperlink" Target="https://azure.microsoft.com/pricing/details/content-understanding/" TargetMode="External"/><Relationship Id="rId13" Type="http://schemas.openxmlformats.org/officeDocument/2006/relationships/hyperlink" Target="https://learn.microsoft.com/en-us/azure/ai-services/content-understanding/document/markdown" TargetMode="External"/><Relationship Id="rId3" Type="http://schemas.openxmlformats.org/officeDocument/2006/relationships/hyperlink" Target="https://learn.microsoft.com/en-us/azure/ai-services/content-understanding/choosing-right-ai-tool" TargetMode="External"/><Relationship Id="rId7" Type="http://schemas.openxmlformats.org/officeDocument/2006/relationships/hyperlink" Target="https://learn.microsoft.com/en-us/azure/ai-services/content-understanding/language-region-support" TargetMode="External"/><Relationship Id="rId12" Type="http://schemas.openxmlformats.org/officeDocument/2006/relationships/hyperlink" Target="https://learn.microsoft.com/en-us/azure/ai-services/content-understanding/document/elements" TargetMode="External"/><Relationship Id="rId2" Type="http://schemas.openxmlformats.org/officeDocument/2006/relationships/hyperlink" Target="https://learn.microsoft.com/en-us/azure/ai-services/content-understanding/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i-services/content-understanding/service-limits" TargetMode="External"/><Relationship Id="rId11" Type="http://schemas.openxmlformats.org/officeDocument/2006/relationships/hyperlink" Target="https://learn.microsoft.com/en-us/azure/ai-services/content-understanding/document/overview" TargetMode="External"/><Relationship Id="rId5" Type="http://schemas.openxmlformats.org/officeDocument/2006/relationships/hyperlink" Target="https://learn.microsoft.com/en-us/azure/ai-services/content-understanding/how-to/create-multi-service-resource" TargetMode="External"/><Relationship Id="rId10" Type="http://schemas.openxmlformats.org/officeDocument/2006/relationships/hyperlink" Target="https://learn.microsoft.com/en-us/azure/ai-services/content-understanding/glossary" TargetMode="External"/><Relationship Id="rId4" Type="http://schemas.openxmlformats.org/officeDocument/2006/relationships/hyperlink" Target="https://learn.microsoft.com/en-us/azure/ai-services/content-understanding/whats-new" TargetMode="External"/><Relationship Id="rId9" Type="http://schemas.openxmlformats.org/officeDocument/2006/relationships/hyperlink" Target="https://learn.microsoft.com/en-us/azure/ai-services/content-understanding/faq" TargetMode="External"/><Relationship Id="rId14" Type="http://schemas.openxmlformats.org/officeDocument/2006/relationships/hyperlink" Target="https://learn.microsoft.com/en-us/azure/ai-services/content-understanding/document/enrich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794A-20DF-4AC1-E139-A8DA79D6B66B}"/>
              </a:ext>
            </a:extLst>
          </p:cNvPr>
          <p:cNvSpPr>
            <a:spLocks noGrp="1"/>
          </p:cNvSpPr>
          <p:nvPr>
            <p:ph type="ctrTitle"/>
          </p:nvPr>
        </p:nvSpPr>
        <p:spPr/>
        <p:txBody>
          <a:bodyPr/>
          <a:lstStyle/>
          <a:p>
            <a:r>
              <a:rPr lang="en-US" dirty="0"/>
              <a:t>Content Understanding</a:t>
            </a:r>
          </a:p>
        </p:txBody>
      </p:sp>
      <p:sp>
        <p:nvSpPr>
          <p:cNvPr id="3" name="Subtitle 2">
            <a:extLst>
              <a:ext uri="{FF2B5EF4-FFF2-40B4-BE49-F238E27FC236}">
                <a16:creationId xmlns:a16="http://schemas.microsoft.com/office/drawing/2014/main" id="{4B7E8FCC-A8DF-6CA3-F7C7-CE29662064F5}"/>
              </a:ext>
            </a:extLst>
          </p:cNvPr>
          <p:cNvSpPr>
            <a:spLocks noGrp="1"/>
          </p:cNvSpPr>
          <p:nvPr>
            <p:ph type="subTitle" idx="1"/>
          </p:nvPr>
        </p:nvSpPr>
        <p:spPr/>
        <p:txBody>
          <a:bodyPr/>
          <a:lstStyle/>
          <a:p>
            <a:r>
              <a:rPr lang="en-US" dirty="0"/>
              <a:t>A look at its document  processing capabilities</a:t>
            </a:r>
          </a:p>
        </p:txBody>
      </p:sp>
    </p:spTree>
    <p:extLst>
      <p:ext uri="{BB962C8B-B14F-4D97-AF65-F5344CB8AC3E}">
        <p14:creationId xmlns:p14="http://schemas.microsoft.com/office/powerpoint/2010/main" val="115512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D18C-4005-98FB-D68E-412B6A208840}"/>
              </a:ext>
            </a:extLst>
          </p:cNvPr>
          <p:cNvSpPr>
            <a:spLocks noGrp="1"/>
          </p:cNvSpPr>
          <p:nvPr>
            <p:ph type="title"/>
          </p:nvPr>
        </p:nvSpPr>
        <p:spPr>
          <a:xfrm>
            <a:off x="129074" y="122530"/>
            <a:ext cx="3444551" cy="661242"/>
          </a:xfrm>
        </p:spPr>
        <p:txBody>
          <a:bodyPr>
            <a:normAutofit fontScale="90000"/>
          </a:bodyPr>
          <a:lstStyle/>
          <a:p>
            <a:r>
              <a:rPr lang="en-US" dirty="0"/>
              <a:t>How it works</a:t>
            </a:r>
          </a:p>
        </p:txBody>
      </p:sp>
      <p:pic>
        <p:nvPicPr>
          <p:cNvPr id="4" name="Graphic 3" descr="Document with solid fill">
            <a:extLst>
              <a:ext uri="{FF2B5EF4-FFF2-40B4-BE49-F238E27FC236}">
                <a16:creationId xmlns:a16="http://schemas.microsoft.com/office/drawing/2014/main" id="{FB5C0F12-B9C5-9F09-20BF-BB898C4B6A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922" y="1293241"/>
            <a:ext cx="914400" cy="914400"/>
          </a:xfrm>
          <a:prstGeom prst="rect">
            <a:avLst/>
          </a:prstGeom>
        </p:spPr>
      </p:pic>
      <p:sp>
        <p:nvSpPr>
          <p:cNvPr id="5" name="Arrow: Right 4">
            <a:extLst>
              <a:ext uri="{FF2B5EF4-FFF2-40B4-BE49-F238E27FC236}">
                <a16:creationId xmlns:a16="http://schemas.microsoft.com/office/drawing/2014/main" id="{F6D89199-2EC4-BD11-EF08-A743708C3305}"/>
              </a:ext>
            </a:extLst>
          </p:cNvPr>
          <p:cNvSpPr/>
          <p:nvPr/>
        </p:nvSpPr>
        <p:spPr>
          <a:xfrm>
            <a:off x="1141053" y="1618359"/>
            <a:ext cx="1034940"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9879A4A-A0B3-1C74-49C5-40238D743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277" y="119974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73166D2A-EA17-1D76-6F97-BB801EE0D606}"/>
              </a:ext>
            </a:extLst>
          </p:cNvPr>
          <p:cNvSpPr/>
          <p:nvPr/>
        </p:nvSpPr>
        <p:spPr>
          <a:xfrm>
            <a:off x="4008711" y="1618359"/>
            <a:ext cx="1034940"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9E788C-77A1-4804-E3B8-E849CBE1876B}"/>
              </a:ext>
            </a:extLst>
          </p:cNvPr>
          <p:cNvSpPr txBox="1"/>
          <p:nvPr/>
        </p:nvSpPr>
        <p:spPr>
          <a:xfrm>
            <a:off x="2354793" y="1586550"/>
            <a:ext cx="1358661" cy="523220"/>
          </a:xfrm>
          <a:prstGeom prst="rect">
            <a:avLst/>
          </a:prstGeom>
          <a:noFill/>
          <a:ln w="28575">
            <a:solidFill>
              <a:schemeClr val="accent1"/>
            </a:solidFill>
          </a:ln>
        </p:spPr>
        <p:txBody>
          <a:bodyPr wrap="square" rtlCol="0">
            <a:spAutoFit/>
          </a:bodyPr>
          <a:lstStyle/>
          <a:p>
            <a:pPr algn="ctr"/>
            <a:r>
              <a:rPr lang="en-US" sz="1400" dirty="0"/>
              <a:t>Content Understanding</a:t>
            </a:r>
          </a:p>
        </p:txBody>
      </p:sp>
      <p:sp>
        <p:nvSpPr>
          <p:cNvPr id="9" name="TextBox 8">
            <a:extLst>
              <a:ext uri="{FF2B5EF4-FFF2-40B4-BE49-F238E27FC236}">
                <a16:creationId xmlns:a16="http://schemas.microsoft.com/office/drawing/2014/main" id="{A4431BCC-A2E5-CF58-9952-FC043211A131}"/>
              </a:ext>
            </a:extLst>
          </p:cNvPr>
          <p:cNvSpPr txBox="1"/>
          <p:nvPr/>
        </p:nvSpPr>
        <p:spPr>
          <a:xfrm>
            <a:off x="3818564" y="1134374"/>
            <a:ext cx="1299713" cy="523220"/>
          </a:xfrm>
          <a:prstGeom prst="rect">
            <a:avLst/>
          </a:prstGeom>
          <a:noFill/>
        </p:spPr>
        <p:txBody>
          <a:bodyPr wrap="square" rtlCol="0">
            <a:spAutoFit/>
          </a:bodyPr>
          <a:lstStyle/>
          <a:p>
            <a:pPr algn="ctr"/>
            <a:r>
              <a:rPr lang="en-US" sz="1400" dirty="0"/>
              <a:t>Extracted Content</a:t>
            </a:r>
          </a:p>
        </p:txBody>
      </p:sp>
      <p:pic>
        <p:nvPicPr>
          <p:cNvPr id="10" name="Picture 2">
            <a:extLst>
              <a:ext uri="{FF2B5EF4-FFF2-40B4-BE49-F238E27FC236}">
                <a16:creationId xmlns:a16="http://schemas.microsoft.com/office/drawing/2014/main" id="{FFD663DB-46D6-2A82-24F8-C8780AA09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692" y="121322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23F6E078-65CD-550A-7562-C334A95671F3}"/>
              </a:ext>
            </a:extLst>
          </p:cNvPr>
          <p:cNvSpPr/>
          <p:nvPr/>
        </p:nvSpPr>
        <p:spPr>
          <a:xfrm>
            <a:off x="6759614" y="1581526"/>
            <a:ext cx="1034940" cy="398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13135DA-8220-9B12-1DA2-E10132EC2513}"/>
              </a:ext>
            </a:extLst>
          </p:cNvPr>
          <p:cNvSpPr txBox="1"/>
          <p:nvPr/>
        </p:nvSpPr>
        <p:spPr>
          <a:xfrm>
            <a:off x="6293070" y="937952"/>
            <a:ext cx="1884803" cy="523220"/>
          </a:xfrm>
          <a:prstGeom prst="rect">
            <a:avLst/>
          </a:prstGeom>
          <a:noFill/>
        </p:spPr>
        <p:txBody>
          <a:bodyPr wrap="square" rtlCol="0">
            <a:spAutoFit/>
          </a:bodyPr>
          <a:lstStyle/>
          <a:p>
            <a:pPr algn="ctr"/>
            <a:r>
              <a:rPr lang="en-US" sz="1400" dirty="0"/>
              <a:t>If “method” = “extract”</a:t>
            </a:r>
          </a:p>
        </p:txBody>
      </p:sp>
      <p:sp>
        <p:nvSpPr>
          <p:cNvPr id="13" name="Arrow: Bent 12">
            <a:extLst>
              <a:ext uri="{FF2B5EF4-FFF2-40B4-BE49-F238E27FC236}">
                <a16:creationId xmlns:a16="http://schemas.microsoft.com/office/drawing/2014/main" id="{305D83B7-24DB-379E-7B41-5E082CE5941E}"/>
              </a:ext>
            </a:extLst>
          </p:cNvPr>
          <p:cNvSpPr/>
          <p:nvPr/>
        </p:nvSpPr>
        <p:spPr>
          <a:xfrm flipV="1">
            <a:off x="5646820" y="2680730"/>
            <a:ext cx="821612" cy="446346"/>
          </a:xfrm>
          <a:prstGeom prst="bentArrow">
            <a:avLst>
              <a:gd name="adj1" fmla="val 35630"/>
              <a:gd name="adj2" fmla="val 39495"/>
              <a:gd name="adj3" fmla="val 44326"/>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0DC8137F-B1C4-141E-CE2E-D1930CA04738}"/>
              </a:ext>
            </a:extLst>
          </p:cNvPr>
          <p:cNvSpPr txBox="1"/>
          <p:nvPr/>
        </p:nvSpPr>
        <p:spPr>
          <a:xfrm>
            <a:off x="4957387" y="3202666"/>
            <a:ext cx="1884803" cy="523220"/>
          </a:xfrm>
          <a:prstGeom prst="rect">
            <a:avLst/>
          </a:prstGeom>
          <a:noFill/>
        </p:spPr>
        <p:txBody>
          <a:bodyPr wrap="square" rtlCol="0">
            <a:spAutoFit/>
          </a:bodyPr>
          <a:lstStyle/>
          <a:p>
            <a:pPr algn="ctr"/>
            <a:r>
              <a:rPr lang="en-US" sz="1400" dirty="0"/>
              <a:t>If “method” = “generate”</a:t>
            </a:r>
          </a:p>
        </p:txBody>
      </p:sp>
      <p:sp>
        <p:nvSpPr>
          <p:cNvPr id="15" name="TextBox 14">
            <a:extLst>
              <a:ext uri="{FF2B5EF4-FFF2-40B4-BE49-F238E27FC236}">
                <a16:creationId xmlns:a16="http://schemas.microsoft.com/office/drawing/2014/main" id="{96746545-87FE-56FE-EEB3-84F9330536B2}"/>
              </a:ext>
            </a:extLst>
          </p:cNvPr>
          <p:cNvSpPr txBox="1"/>
          <p:nvPr/>
        </p:nvSpPr>
        <p:spPr>
          <a:xfrm>
            <a:off x="6759614" y="2703206"/>
            <a:ext cx="1068862" cy="307777"/>
          </a:xfrm>
          <a:prstGeom prst="rect">
            <a:avLst/>
          </a:prstGeom>
          <a:noFill/>
          <a:ln w="28575">
            <a:solidFill>
              <a:schemeClr val="accent1"/>
            </a:solidFill>
          </a:ln>
        </p:spPr>
        <p:txBody>
          <a:bodyPr wrap="square" rtlCol="0">
            <a:spAutoFit/>
          </a:bodyPr>
          <a:lstStyle/>
          <a:p>
            <a:pPr algn="ctr"/>
            <a:r>
              <a:rPr lang="en-US" sz="1400" dirty="0"/>
              <a:t>LLM</a:t>
            </a:r>
          </a:p>
        </p:txBody>
      </p:sp>
      <p:pic>
        <p:nvPicPr>
          <p:cNvPr id="16" name="Picture 2">
            <a:extLst>
              <a:ext uri="{FF2B5EF4-FFF2-40B4-BE49-F238E27FC236}">
                <a16:creationId xmlns:a16="http://schemas.microsoft.com/office/drawing/2014/main" id="{4B4E7C14-FB15-56A1-27DB-8A1292912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692" y="243242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E031A81-842F-F44F-F654-8A2328FED01A}"/>
              </a:ext>
            </a:extLst>
          </p:cNvPr>
          <p:cNvSpPr txBox="1"/>
          <p:nvPr/>
        </p:nvSpPr>
        <p:spPr>
          <a:xfrm>
            <a:off x="9286340" y="1540383"/>
            <a:ext cx="95373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Extracted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Fields</a:t>
            </a:r>
          </a:p>
        </p:txBody>
      </p:sp>
      <p:sp>
        <p:nvSpPr>
          <p:cNvPr id="21" name="TextBox 20">
            <a:extLst>
              <a:ext uri="{FF2B5EF4-FFF2-40B4-BE49-F238E27FC236}">
                <a16:creationId xmlns:a16="http://schemas.microsoft.com/office/drawing/2014/main" id="{C55E43BC-6D64-5303-717A-92E060AFDBD4}"/>
              </a:ext>
            </a:extLst>
          </p:cNvPr>
          <p:cNvSpPr txBox="1"/>
          <p:nvPr/>
        </p:nvSpPr>
        <p:spPr>
          <a:xfrm>
            <a:off x="9286340" y="2805750"/>
            <a:ext cx="996352"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Generated Fields</a:t>
            </a:r>
          </a:p>
        </p:txBody>
      </p:sp>
      <p:sp>
        <p:nvSpPr>
          <p:cNvPr id="22" name="TextBox 21">
            <a:extLst>
              <a:ext uri="{FF2B5EF4-FFF2-40B4-BE49-F238E27FC236}">
                <a16:creationId xmlns:a16="http://schemas.microsoft.com/office/drawing/2014/main" id="{18863CAA-4A60-59B8-BC71-50809065137E}"/>
              </a:ext>
            </a:extLst>
          </p:cNvPr>
          <p:cNvSpPr txBox="1"/>
          <p:nvPr/>
        </p:nvSpPr>
        <p:spPr>
          <a:xfrm>
            <a:off x="282922" y="4683475"/>
            <a:ext cx="7653384" cy="1477328"/>
          </a:xfrm>
          <a:prstGeom prst="rect">
            <a:avLst/>
          </a:prstGeom>
          <a:noFill/>
          <a:ln w="38100">
            <a:solidFill>
              <a:schemeClr val="accent3">
                <a:lumMod val="60000"/>
                <a:lumOff val="40000"/>
              </a:schemeClr>
            </a:solidFill>
          </a:ln>
        </p:spPr>
        <p:txBody>
          <a:bodyPr wrap="square" rtlCol="0">
            <a:spAutoFit/>
          </a:bodyPr>
          <a:lstStyle/>
          <a:p>
            <a:r>
              <a:rPr lang="en-US" dirty="0"/>
              <a:t>The OCR is done the same way regardless of whether a field’s method is marked “extract” or “generate”.  For “generate” fields the OCR extract is then used as content and the description in the schema is used as a prompt to call a LLM to get a response providing the generated value for the field.</a:t>
            </a:r>
          </a:p>
          <a:p>
            <a:r>
              <a:rPr lang="en-US" dirty="0"/>
              <a:t>(This is like what you get from Document Intelligence)</a:t>
            </a:r>
          </a:p>
        </p:txBody>
      </p:sp>
      <p:sp>
        <p:nvSpPr>
          <p:cNvPr id="23" name="Arrow: Right 22">
            <a:extLst>
              <a:ext uri="{FF2B5EF4-FFF2-40B4-BE49-F238E27FC236}">
                <a16:creationId xmlns:a16="http://schemas.microsoft.com/office/drawing/2014/main" id="{90D98D62-EDF8-430E-0D30-458DA4D225F7}"/>
              </a:ext>
            </a:extLst>
          </p:cNvPr>
          <p:cNvSpPr/>
          <p:nvPr/>
        </p:nvSpPr>
        <p:spPr>
          <a:xfrm rot="17977566">
            <a:off x="2101978" y="3313147"/>
            <a:ext cx="2865657" cy="341469"/>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Brace 24">
            <a:extLst>
              <a:ext uri="{FF2B5EF4-FFF2-40B4-BE49-F238E27FC236}">
                <a16:creationId xmlns:a16="http://schemas.microsoft.com/office/drawing/2014/main" id="{A00ADD2F-B905-61C8-8353-5D98CDB05963}"/>
              </a:ext>
            </a:extLst>
          </p:cNvPr>
          <p:cNvSpPr/>
          <p:nvPr/>
        </p:nvSpPr>
        <p:spPr>
          <a:xfrm>
            <a:off x="10354578" y="1716658"/>
            <a:ext cx="150962" cy="15734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6" name="Picture 2">
            <a:extLst>
              <a:ext uri="{FF2B5EF4-FFF2-40B4-BE49-F238E27FC236}">
                <a16:creationId xmlns:a16="http://schemas.microsoft.com/office/drawing/2014/main" id="{57F1A360-414F-A9E2-B767-19E09C362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0122" y="190787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EDC0E17-826A-BBD9-5F6B-AD848BDC12FD}"/>
              </a:ext>
            </a:extLst>
          </p:cNvPr>
          <p:cNvSpPr txBox="1"/>
          <p:nvPr/>
        </p:nvSpPr>
        <p:spPr>
          <a:xfrm>
            <a:off x="10811546" y="3068130"/>
            <a:ext cx="996352" cy="246221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0" algn="ctr">
              <a:defRPr/>
            </a:pPr>
            <a:r>
              <a:rPr lang="en-US" sz="1400" dirty="0">
                <a:solidFill>
                  <a:prstClr val="black"/>
                </a:solidFill>
              </a:rPr>
              <a:t>Contains </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0" algn="ctr">
              <a:defRPr/>
            </a:pPr>
            <a:r>
              <a:rPr lang="en-US" sz="1400" dirty="0">
                <a:solidFill>
                  <a:prstClr val="black"/>
                </a:solidFill>
              </a:rPr>
              <a:t>Extracted</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 content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Extracted fields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Generated Fields</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1186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BBAC-ACA1-E192-8A84-038826B4B63D}"/>
              </a:ext>
            </a:extLst>
          </p:cNvPr>
          <p:cNvSpPr>
            <a:spLocks noGrp="1"/>
          </p:cNvSpPr>
          <p:nvPr>
            <p:ph type="title"/>
          </p:nvPr>
        </p:nvSpPr>
        <p:spPr/>
        <p:txBody>
          <a:bodyPr/>
          <a:lstStyle/>
          <a:p>
            <a:r>
              <a:rPr lang="en-US" dirty="0"/>
              <a:t>OCR performance</a:t>
            </a:r>
          </a:p>
        </p:txBody>
      </p:sp>
      <p:sp>
        <p:nvSpPr>
          <p:cNvPr id="3" name="Content Placeholder 2">
            <a:extLst>
              <a:ext uri="{FF2B5EF4-FFF2-40B4-BE49-F238E27FC236}">
                <a16:creationId xmlns:a16="http://schemas.microsoft.com/office/drawing/2014/main" id="{3AD10140-1088-7D31-7B40-84D664854CC6}"/>
              </a:ext>
            </a:extLst>
          </p:cNvPr>
          <p:cNvSpPr>
            <a:spLocks noGrp="1"/>
          </p:cNvSpPr>
          <p:nvPr>
            <p:ph idx="1"/>
          </p:nvPr>
        </p:nvSpPr>
        <p:spPr/>
        <p:txBody>
          <a:bodyPr/>
          <a:lstStyle/>
          <a:p>
            <a:r>
              <a:rPr lang="en-US" dirty="0"/>
              <a:t>Content Understanding provides the same quality of OCR as Document Intelligence.</a:t>
            </a:r>
          </a:p>
          <a:p>
            <a:r>
              <a:rPr lang="en-US" dirty="0"/>
              <a:t>It provides confidence scores just like Document Intelligence does.</a:t>
            </a:r>
          </a:p>
          <a:p>
            <a:r>
              <a:rPr lang="en-US" dirty="0"/>
              <a:t>It give you the capability to enhance the OCR with generated fields and classified fields.</a:t>
            </a:r>
          </a:p>
        </p:txBody>
      </p:sp>
    </p:spTree>
    <p:extLst>
      <p:ext uri="{BB962C8B-B14F-4D97-AF65-F5344CB8AC3E}">
        <p14:creationId xmlns:p14="http://schemas.microsoft.com/office/powerpoint/2010/main" val="102810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58210-E112-7B81-DBC1-9578CFA60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FBF5A-8A90-E2E8-6FA0-B87E95F39C6B}"/>
              </a:ext>
            </a:extLst>
          </p:cNvPr>
          <p:cNvSpPr>
            <a:spLocks noGrp="1"/>
          </p:cNvSpPr>
          <p:nvPr>
            <p:ph type="title"/>
          </p:nvPr>
        </p:nvSpPr>
        <p:spPr>
          <a:xfrm>
            <a:off x="129074" y="122530"/>
            <a:ext cx="11823130" cy="661242"/>
          </a:xfrm>
        </p:spPr>
        <p:txBody>
          <a:bodyPr>
            <a:noAutofit/>
          </a:bodyPr>
          <a:lstStyle/>
          <a:p>
            <a:r>
              <a:rPr lang="en-US" sz="3600" dirty="0"/>
              <a:t>How to handle pages with low confidence – a possible solution</a:t>
            </a:r>
          </a:p>
        </p:txBody>
      </p:sp>
      <p:pic>
        <p:nvPicPr>
          <p:cNvPr id="4" name="Graphic 3" descr="Document with solid fill">
            <a:extLst>
              <a:ext uri="{FF2B5EF4-FFF2-40B4-BE49-F238E27FC236}">
                <a16:creationId xmlns:a16="http://schemas.microsoft.com/office/drawing/2014/main" id="{4CBCD779-E9EB-1C1B-BE35-5C92EA654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2152" y="1139061"/>
            <a:ext cx="914400" cy="914400"/>
          </a:xfrm>
          <a:prstGeom prst="rect">
            <a:avLst/>
          </a:prstGeom>
        </p:spPr>
      </p:pic>
      <p:sp>
        <p:nvSpPr>
          <p:cNvPr id="5" name="Arrow: Right 4">
            <a:extLst>
              <a:ext uri="{FF2B5EF4-FFF2-40B4-BE49-F238E27FC236}">
                <a16:creationId xmlns:a16="http://schemas.microsoft.com/office/drawing/2014/main" id="{8F2C3B4A-1DB7-26E2-6F9F-DFC68117B13B}"/>
              </a:ext>
            </a:extLst>
          </p:cNvPr>
          <p:cNvSpPr/>
          <p:nvPr/>
        </p:nvSpPr>
        <p:spPr>
          <a:xfrm>
            <a:off x="1020283" y="1464179"/>
            <a:ext cx="1034940"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63B36EF-385D-F4E4-2431-2EC177F1D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702" y="106172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7F282B6C-8117-188F-D39E-8C63C7F76639}"/>
              </a:ext>
            </a:extLst>
          </p:cNvPr>
          <p:cNvSpPr/>
          <p:nvPr/>
        </p:nvSpPr>
        <p:spPr>
          <a:xfrm>
            <a:off x="3887941" y="1464179"/>
            <a:ext cx="943589"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32575BD8-D556-7647-05B8-985498D5E22B}"/>
              </a:ext>
            </a:extLst>
          </p:cNvPr>
          <p:cNvSpPr txBox="1"/>
          <p:nvPr/>
        </p:nvSpPr>
        <p:spPr>
          <a:xfrm>
            <a:off x="2234023" y="1432370"/>
            <a:ext cx="1358661" cy="523220"/>
          </a:xfrm>
          <a:prstGeom prst="rect">
            <a:avLst/>
          </a:prstGeom>
          <a:noFill/>
          <a:ln w="28575">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Content Understanding</a:t>
            </a:r>
          </a:p>
        </p:txBody>
      </p:sp>
      <p:sp>
        <p:nvSpPr>
          <p:cNvPr id="9" name="TextBox 8">
            <a:extLst>
              <a:ext uri="{FF2B5EF4-FFF2-40B4-BE49-F238E27FC236}">
                <a16:creationId xmlns:a16="http://schemas.microsoft.com/office/drawing/2014/main" id="{5F10517C-D283-8FEB-DACA-DFCBD6895F2B}"/>
              </a:ext>
            </a:extLst>
          </p:cNvPr>
          <p:cNvSpPr txBox="1"/>
          <p:nvPr/>
        </p:nvSpPr>
        <p:spPr>
          <a:xfrm>
            <a:off x="3697794" y="980194"/>
            <a:ext cx="129971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Extracted Content</a:t>
            </a:r>
          </a:p>
        </p:txBody>
      </p:sp>
      <p:pic>
        <p:nvPicPr>
          <p:cNvPr id="10" name="Picture 2">
            <a:extLst>
              <a:ext uri="{FF2B5EF4-FFF2-40B4-BE49-F238E27FC236}">
                <a16:creationId xmlns:a16="http://schemas.microsoft.com/office/drawing/2014/main" id="{7A2A53A5-5AF3-D55E-8218-F789BC254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3149" y="233679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0B748318-227F-5821-C049-D271929F390B}"/>
              </a:ext>
            </a:extLst>
          </p:cNvPr>
          <p:cNvSpPr/>
          <p:nvPr/>
        </p:nvSpPr>
        <p:spPr>
          <a:xfrm>
            <a:off x="6530196" y="2847555"/>
            <a:ext cx="1516241" cy="398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2" name="TextBox 11">
            <a:extLst>
              <a:ext uri="{FF2B5EF4-FFF2-40B4-BE49-F238E27FC236}">
                <a16:creationId xmlns:a16="http://schemas.microsoft.com/office/drawing/2014/main" id="{DB8982D8-B54A-9EC0-FC91-50E35DF3E45F}"/>
              </a:ext>
            </a:extLst>
          </p:cNvPr>
          <p:cNvSpPr txBox="1"/>
          <p:nvPr/>
        </p:nvSpPr>
        <p:spPr>
          <a:xfrm>
            <a:off x="6237534" y="2521161"/>
            <a:ext cx="219612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If “method” = “extract”</a:t>
            </a:r>
          </a:p>
        </p:txBody>
      </p:sp>
      <p:sp>
        <p:nvSpPr>
          <p:cNvPr id="13" name="Arrow: Bent 12">
            <a:extLst>
              <a:ext uri="{FF2B5EF4-FFF2-40B4-BE49-F238E27FC236}">
                <a16:creationId xmlns:a16="http://schemas.microsoft.com/office/drawing/2014/main" id="{63D0DE22-F2B6-4C33-94B4-50EE1679E86D}"/>
              </a:ext>
            </a:extLst>
          </p:cNvPr>
          <p:cNvSpPr/>
          <p:nvPr/>
        </p:nvSpPr>
        <p:spPr>
          <a:xfrm flipV="1">
            <a:off x="6337243" y="3483230"/>
            <a:ext cx="821612" cy="767421"/>
          </a:xfrm>
          <a:prstGeom prst="bentArrow">
            <a:avLst>
              <a:gd name="adj1" fmla="val 24389"/>
              <a:gd name="adj2" fmla="val 22353"/>
              <a:gd name="adj3" fmla="val 25217"/>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TextBox 13">
            <a:extLst>
              <a:ext uri="{FF2B5EF4-FFF2-40B4-BE49-F238E27FC236}">
                <a16:creationId xmlns:a16="http://schemas.microsoft.com/office/drawing/2014/main" id="{68A1EEAB-365F-E076-505F-1629E8651241}"/>
              </a:ext>
            </a:extLst>
          </p:cNvPr>
          <p:cNvSpPr txBox="1"/>
          <p:nvPr/>
        </p:nvSpPr>
        <p:spPr>
          <a:xfrm>
            <a:off x="6500325" y="3495895"/>
            <a:ext cx="210033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If “method” = “generate”</a:t>
            </a:r>
          </a:p>
        </p:txBody>
      </p:sp>
      <p:sp>
        <p:nvSpPr>
          <p:cNvPr id="15" name="TextBox 14">
            <a:extLst>
              <a:ext uri="{FF2B5EF4-FFF2-40B4-BE49-F238E27FC236}">
                <a16:creationId xmlns:a16="http://schemas.microsoft.com/office/drawing/2014/main" id="{E4BA333C-2B2D-4C38-3490-FA7CC2A51519}"/>
              </a:ext>
            </a:extLst>
          </p:cNvPr>
          <p:cNvSpPr txBox="1"/>
          <p:nvPr/>
        </p:nvSpPr>
        <p:spPr>
          <a:xfrm>
            <a:off x="7255929" y="3922146"/>
            <a:ext cx="1068862" cy="307777"/>
          </a:xfrm>
          <a:prstGeom prst="rect">
            <a:avLst/>
          </a:prstGeom>
          <a:noFill/>
          <a:ln w="28575">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LLM</a:t>
            </a:r>
          </a:p>
        </p:txBody>
      </p:sp>
      <p:pic>
        <p:nvPicPr>
          <p:cNvPr id="16" name="Picture 2">
            <a:extLst>
              <a:ext uri="{FF2B5EF4-FFF2-40B4-BE49-F238E27FC236}">
                <a16:creationId xmlns:a16="http://schemas.microsoft.com/office/drawing/2014/main" id="{802C417A-4449-39C3-5D8A-C7E3ACC73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3149" y="355599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B26BD63-8647-1C39-5EE6-AB71B0BEE40B}"/>
              </a:ext>
            </a:extLst>
          </p:cNvPr>
          <p:cNvSpPr txBox="1"/>
          <p:nvPr/>
        </p:nvSpPr>
        <p:spPr>
          <a:xfrm>
            <a:off x="9402797" y="2663958"/>
            <a:ext cx="95373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Extracted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Fields</a:t>
            </a:r>
          </a:p>
        </p:txBody>
      </p:sp>
      <p:sp>
        <p:nvSpPr>
          <p:cNvPr id="21" name="TextBox 20">
            <a:extLst>
              <a:ext uri="{FF2B5EF4-FFF2-40B4-BE49-F238E27FC236}">
                <a16:creationId xmlns:a16="http://schemas.microsoft.com/office/drawing/2014/main" id="{189AF985-CC4A-5468-BC3B-F0951C258020}"/>
              </a:ext>
            </a:extLst>
          </p:cNvPr>
          <p:cNvSpPr txBox="1"/>
          <p:nvPr/>
        </p:nvSpPr>
        <p:spPr>
          <a:xfrm>
            <a:off x="9402797" y="3929325"/>
            <a:ext cx="996352"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Generated Fields</a:t>
            </a:r>
          </a:p>
        </p:txBody>
      </p:sp>
      <p:sp>
        <p:nvSpPr>
          <p:cNvPr id="25" name="Right Brace 24">
            <a:extLst>
              <a:ext uri="{FF2B5EF4-FFF2-40B4-BE49-F238E27FC236}">
                <a16:creationId xmlns:a16="http://schemas.microsoft.com/office/drawing/2014/main" id="{6E251AFF-E06C-8D53-7CE8-08944481795A}"/>
              </a:ext>
            </a:extLst>
          </p:cNvPr>
          <p:cNvSpPr/>
          <p:nvPr/>
        </p:nvSpPr>
        <p:spPr>
          <a:xfrm>
            <a:off x="10471035" y="2840232"/>
            <a:ext cx="150962" cy="29251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26" name="Picture 2">
            <a:extLst>
              <a:ext uri="{FF2B5EF4-FFF2-40B4-BE49-F238E27FC236}">
                <a16:creationId xmlns:a16="http://schemas.microsoft.com/office/drawing/2014/main" id="{6806412D-5ED2-3BA7-BB63-31AFE1D65B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0575" y="302006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9336AFF-E587-D1BC-EF40-51720E2931C7}"/>
              </a:ext>
            </a:extLst>
          </p:cNvPr>
          <p:cNvSpPr txBox="1"/>
          <p:nvPr/>
        </p:nvSpPr>
        <p:spPr>
          <a:xfrm>
            <a:off x="10955852" y="4076034"/>
            <a:ext cx="996352" cy="236988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Output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Contains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Extracted content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Extracted fields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Generated Fields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Aptos" panose="02110004020202020204"/>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ptos" panose="02110004020202020204"/>
                <a:ea typeface="+mn-ea"/>
                <a:cs typeface="+mn-cs"/>
              </a:rPr>
              <a:t>LLM Extracted Fields</a:t>
            </a:r>
          </a:p>
        </p:txBody>
      </p:sp>
      <p:sp>
        <p:nvSpPr>
          <p:cNvPr id="3" name="TextBox 2">
            <a:extLst>
              <a:ext uri="{FF2B5EF4-FFF2-40B4-BE49-F238E27FC236}">
                <a16:creationId xmlns:a16="http://schemas.microsoft.com/office/drawing/2014/main" id="{77989E18-42A5-D18A-83E4-16F0E20C1CF4}"/>
              </a:ext>
            </a:extLst>
          </p:cNvPr>
          <p:cNvSpPr txBox="1"/>
          <p:nvPr/>
        </p:nvSpPr>
        <p:spPr>
          <a:xfrm>
            <a:off x="3818263" y="1880734"/>
            <a:ext cx="1034940" cy="369332"/>
          </a:xfrm>
          <a:prstGeom prst="rect">
            <a:avLst/>
          </a:prstGeom>
          <a:noFill/>
          <a:ln w="28575">
            <a:solidFill>
              <a:schemeClr val="accent3">
                <a:lumMod val="60000"/>
                <a:lumOff val="4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ptos" panose="02110004020202020204"/>
                <a:ea typeface="+mn-ea"/>
                <a:cs typeface="+mn-cs"/>
              </a:rPr>
              <a:t>Confidence Score</a:t>
            </a:r>
          </a:p>
        </p:txBody>
      </p:sp>
      <p:sp>
        <p:nvSpPr>
          <p:cNvPr id="7" name="Flowchart: Decision 6">
            <a:extLst>
              <a:ext uri="{FF2B5EF4-FFF2-40B4-BE49-F238E27FC236}">
                <a16:creationId xmlns:a16="http://schemas.microsoft.com/office/drawing/2014/main" id="{78F1E6FC-0D34-B57A-5864-6B6D130720EB}"/>
              </a:ext>
            </a:extLst>
          </p:cNvPr>
          <p:cNvSpPr/>
          <p:nvPr/>
        </p:nvSpPr>
        <p:spPr>
          <a:xfrm>
            <a:off x="4943573" y="2705101"/>
            <a:ext cx="1293963" cy="810883"/>
          </a:xfrm>
          <a:prstGeom prst="flowChartDecision">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5F1777-8C88-4E5D-85BB-147ECF218924}"/>
              </a:ext>
            </a:extLst>
          </p:cNvPr>
          <p:cNvSpPr txBox="1"/>
          <p:nvPr/>
        </p:nvSpPr>
        <p:spPr>
          <a:xfrm>
            <a:off x="5032598" y="2770719"/>
            <a:ext cx="111591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rPr>
              <a:t>High Confidence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Aptos" panose="02110004020202020204"/>
              </a:rPr>
              <a:t>Yes or No</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9" name="TextBox 18">
            <a:extLst>
              <a:ext uri="{FF2B5EF4-FFF2-40B4-BE49-F238E27FC236}">
                <a16:creationId xmlns:a16="http://schemas.microsoft.com/office/drawing/2014/main" id="{11D3527A-E0C2-EDE0-338F-2D1532AC4369}"/>
              </a:ext>
            </a:extLst>
          </p:cNvPr>
          <p:cNvSpPr txBox="1"/>
          <p:nvPr/>
        </p:nvSpPr>
        <p:spPr>
          <a:xfrm>
            <a:off x="4504244" y="3136691"/>
            <a:ext cx="6211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lumMod val="60000"/>
                    <a:lumOff val="40000"/>
                  </a:schemeClr>
                </a:solidFill>
                <a:latin typeface="Aptos" panose="02110004020202020204"/>
              </a:rPr>
              <a:t>No</a:t>
            </a:r>
            <a:endParaRPr kumimoji="0" lang="en-US" sz="1400" b="0" i="0" u="none" strike="noStrike" kern="1200" cap="none" spc="0" normalizeH="0" baseline="0" noProof="0" dirty="0">
              <a:ln>
                <a:noFill/>
              </a:ln>
              <a:solidFill>
                <a:schemeClr val="accent3">
                  <a:lumMod val="60000"/>
                  <a:lumOff val="40000"/>
                </a:schemeClr>
              </a:solidFill>
              <a:effectLst/>
              <a:uLnTx/>
              <a:uFillTx/>
              <a:latin typeface="Aptos" panose="02110004020202020204"/>
              <a:ea typeface="+mn-ea"/>
              <a:cs typeface="+mn-cs"/>
            </a:endParaRPr>
          </a:p>
        </p:txBody>
      </p:sp>
      <p:sp>
        <p:nvSpPr>
          <p:cNvPr id="24" name="Arrow: Bent 23">
            <a:extLst>
              <a:ext uri="{FF2B5EF4-FFF2-40B4-BE49-F238E27FC236}">
                <a16:creationId xmlns:a16="http://schemas.microsoft.com/office/drawing/2014/main" id="{4B9A3010-2B3F-7472-2187-2530969DCE8E}"/>
              </a:ext>
            </a:extLst>
          </p:cNvPr>
          <p:cNvSpPr/>
          <p:nvPr/>
        </p:nvSpPr>
        <p:spPr>
          <a:xfrm rot="5400000" flipV="1">
            <a:off x="2462112" y="3063848"/>
            <a:ext cx="2029963" cy="2090036"/>
          </a:xfrm>
          <a:prstGeom prst="bentArrow">
            <a:avLst>
              <a:gd name="adj1" fmla="val 8919"/>
              <a:gd name="adj2" fmla="val 9852"/>
              <a:gd name="adj3" fmla="val 11926"/>
              <a:gd name="adj4" fmla="val 4375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8" name="TextBox 27">
            <a:extLst>
              <a:ext uri="{FF2B5EF4-FFF2-40B4-BE49-F238E27FC236}">
                <a16:creationId xmlns:a16="http://schemas.microsoft.com/office/drawing/2014/main" id="{45254B44-157F-576E-73BC-30AB89A802EE}"/>
              </a:ext>
            </a:extLst>
          </p:cNvPr>
          <p:cNvSpPr txBox="1"/>
          <p:nvPr/>
        </p:nvSpPr>
        <p:spPr>
          <a:xfrm>
            <a:off x="6166120" y="3136568"/>
            <a:ext cx="6211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lumMod val="60000"/>
                    <a:lumOff val="40000"/>
                  </a:schemeClr>
                </a:solidFill>
                <a:latin typeface="Aptos" panose="02110004020202020204"/>
              </a:rPr>
              <a:t>Yes</a:t>
            </a:r>
            <a:endParaRPr kumimoji="0" lang="en-US" sz="1400" b="0" i="0" u="none" strike="noStrike" kern="1200" cap="none" spc="0" normalizeH="0" baseline="0" noProof="0" dirty="0">
              <a:ln>
                <a:noFill/>
              </a:ln>
              <a:solidFill>
                <a:schemeClr val="accent3">
                  <a:lumMod val="60000"/>
                  <a:lumOff val="40000"/>
                </a:schemeClr>
              </a:solidFill>
              <a:effectLst/>
              <a:uLnTx/>
              <a:uFillTx/>
              <a:latin typeface="Aptos" panose="02110004020202020204"/>
              <a:ea typeface="+mn-ea"/>
              <a:cs typeface="+mn-cs"/>
            </a:endParaRPr>
          </a:p>
        </p:txBody>
      </p:sp>
      <p:pic>
        <p:nvPicPr>
          <p:cNvPr id="29" name="Graphic 28" descr="Document with solid fill">
            <a:extLst>
              <a:ext uri="{FF2B5EF4-FFF2-40B4-BE49-F238E27FC236}">
                <a16:creationId xmlns:a16="http://schemas.microsoft.com/office/drawing/2014/main" id="{50B454FB-F71D-0133-120E-729A0C7509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96063" y="5178126"/>
            <a:ext cx="914400" cy="914400"/>
          </a:xfrm>
          <a:prstGeom prst="rect">
            <a:avLst/>
          </a:prstGeom>
        </p:spPr>
      </p:pic>
      <p:sp>
        <p:nvSpPr>
          <p:cNvPr id="30" name="Arrow: Right 29">
            <a:extLst>
              <a:ext uri="{FF2B5EF4-FFF2-40B4-BE49-F238E27FC236}">
                <a16:creationId xmlns:a16="http://schemas.microsoft.com/office/drawing/2014/main" id="{7BAD49A7-3AB9-5E2C-1235-B9178CEDF28D}"/>
              </a:ext>
            </a:extLst>
          </p:cNvPr>
          <p:cNvSpPr/>
          <p:nvPr/>
        </p:nvSpPr>
        <p:spPr>
          <a:xfrm>
            <a:off x="3336962" y="5474299"/>
            <a:ext cx="1516241" cy="398727"/>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1" name="TextBox 30">
            <a:extLst>
              <a:ext uri="{FF2B5EF4-FFF2-40B4-BE49-F238E27FC236}">
                <a16:creationId xmlns:a16="http://schemas.microsoft.com/office/drawing/2014/main" id="{A4321233-B01E-56ED-B0F2-3089A5A7856D}"/>
              </a:ext>
            </a:extLst>
          </p:cNvPr>
          <p:cNvSpPr txBox="1"/>
          <p:nvPr/>
        </p:nvSpPr>
        <p:spPr>
          <a:xfrm>
            <a:off x="4979702" y="5565249"/>
            <a:ext cx="1068862" cy="307777"/>
          </a:xfrm>
          <a:prstGeom prst="rect">
            <a:avLst/>
          </a:prstGeom>
          <a:noFill/>
          <a:ln w="28575">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LLM</a:t>
            </a:r>
          </a:p>
        </p:txBody>
      </p:sp>
      <p:sp>
        <p:nvSpPr>
          <p:cNvPr id="32" name="Arrow: Right 31">
            <a:extLst>
              <a:ext uri="{FF2B5EF4-FFF2-40B4-BE49-F238E27FC236}">
                <a16:creationId xmlns:a16="http://schemas.microsoft.com/office/drawing/2014/main" id="{701C4C20-833B-B124-DC8D-F06F075848EF}"/>
              </a:ext>
            </a:extLst>
          </p:cNvPr>
          <p:cNvSpPr/>
          <p:nvPr/>
        </p:nvSpPr>
        <p:spPr>
          <a:xfrm>
            <a:off x="6213922" y="5435962"/>
            <a:ext cx="2137056" cy="398727"/>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3" name="TextBox 32">
            <a:extLst>
              <a:ext uri="{FF2B5EF4-FFF2-40B4-BE49-F238E27FC236}">
                <a16:creationId xmlns:a16="http://schemas.microsoft.com/office/drawing/2014/main" id="{CFD7B9E2-8A48-DED7-BF7E-039B458BD47F}"/>
              </a:ext>
            </a:extLst>
          </p:cNvPr>
          <p:cNvSpPr txBox="1"/>
          <p:nvPr/>
        </p:nvSpPr>
        <p:spPr>
          <a:xfrm>
            <a:off x="4831530" y="4968706"/>
            <a:ext cx="129971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Extract Content</a:t>
            </a:r>
          </a:p>
        </p:txBody>
      </p:sp>
      <p:pic>
        <p:nvPicPr>
          <p:cNvPr id="34" name="Picture 2">
            <a:extLst>
              <a:ext uri="{FF2B5EF4-FFF2-40B4-BE49-F238E27FC236}">
                <a16:creationId xmlns:a16="http://schemas.microsoft.com/office/drawing/2014/main" id="{F26D84DC-BF8B-CC4F-8B12-F28DFF558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467" y="5100923"/>
            <a:ext cx="1033834" cy="1033834"/>
          </a:xfrm>
          <a:prstGeom prst="rect">
            <a:avLst/>
          </a:prstGeom>
          <a:solidFill>
            <a:schemeClr val="accent3">
              <a:lumMod val="60000"/>
              <a:lumOff val="40000"/>
            </a:schemeClr>
          </a:solidFill>
        </p:spPr>
      </p:pic>
      <p:sp>
        <p:nvSpPr>
          <p:cNvPr id="35" name="TextBox 34">
            <a:extLst>
              <a:ext uri="{FF2B5EF4-FFF2-40B4-BE49-F238E27FC236}">
                <a16:creationId xmlns:a16="http://schemas.microsoft.com/office/drawing/2014/main" id="{8AE0428F-11B4-18A2-E876-8E6EDAA0B49E}"/>
              </a:ext>
            </a:extLst>
          </p:cNvPr>
          <p:cNvSpPr txBox="1"/>
          <p:nvPr/>
        </p:nvSpPr>
        <p:spPr>
          <a:xfrm>
            <a:off x="9445415" y="5304330"/>
            <a:ext cx="953734"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LLM Extracted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Fields</a:t>
            </a:r>
          </a:p>
        </p:txBody>
      </p:sp>
      <p:sp>
        <p:nvSpPr>
          <p:cNvPr id="36" name="Arrow: Right 35">
            <a:extLst>
              <a:ext uri="{FF2B5EF4-FFF2-40B4-BE49-F238E27FC236}">
                <a16:creationId xmlns:a16="http://schemas.microsoft.com/office/drawing/2014/main" id="{AD30080E-0114-67A6-1AE8-4859DB803B54}"/>
              </a:ext>
            </a:extLst>
          </p:cNvPr>
          <p:cNvSpPr/>
          <p:nvPr/>
        </p:nvSpPr>
        <p:spPr>
          <a:xfrm rot="5400000">
            <a:off x="5352324" y="2211575"/>
            <a:ext cx="473957"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7" name="TextBox 36">
            <a:extLst>
              <a:ext uri="{FF2B5EF4-FFF2-40B4-BE49-F238E27FC236}">
                <a16:creationId xmlns:a16="http://schemas.microsoft.com/office/drawing/2014/main" id="{B053D091-8F63-3D73-CB26-2822D3593ABA}"/>
              </a:ext>
            </a:extLst>
          </p:cNvPr>
          <p:cNvSpPr txBox="1"/>
          <p:nvPr/>
        </p:nvSpPr>
        <p:spPr>
          <a:xfrm>
            <a:off x="3309972" y="6134757"/>
            <a:ext cx="4490452" cy="338554"/>
          </a:xfrm>
          <a:prstGeom prst="rect">
            <a:avLst/>
          </a:prstGeom>
          <a:noFill/>
        </p:spPr>
        <p:txBody>
          <a:bodyPr wrap="square" rtlCol="0">
            <a:spAutoFit/>
          </a:bodyPr>
          <a:lstStyle/>
          <a:p>
            <a:pPr algn="ctr"/>
            <a:r>
              <a:rPr lang="en-US" sz="1600" dirty="0"/>
              <a:t>This part of the workflow is a “build-your-own”</a:t>
            </a:r>
          </a:p>
        </p:txBody>
      </p:sp>
    </p:spTree>
    <p:extLst>
      <p:ext uri="{BB962C8B-B14F-4D97-AF65-F5344CB8AC3E}">
        <p14:creationId xmlns:p14="http://schemas.microsoft.com/office/powerpoint/2010/main" val="216214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514D-01BE-CA2F-8E86-85B9B33C042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5182664-6EC7-D16A-8EA6-8A08ADE8FC79}"/>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i="0" u="none" strike="noStrike" dirty="0">
                <a:solidFill>
                  <a:srgbClr val="E6E6E6"/>
                </a:solidFill>
                <a:effectLst/>
                <a:latin typeface="Segoe UI" panose="020B0502040204020203" pitchFamily="34" charset="0"/>
                <a:hlinkClick r:id="rId2"/>
              </a:rPr>
              <a:t>What is Azure AI Content Understanding?</a:t>
            </a:r>
            <a:endParaRPr lang="en-US"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3"/>
              </a:rPr>
              <a:t>Choose the right tool for document processing</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4"/>
              </a:rPr>
              <a:t>What's new</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5"/>
              </a:rPr>
              <a:t>Create an Azure AI Foundry resource</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6"/>
              </a:rPr>
              <a:t>Service quotas and limits</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7"/>
              </a:rPr>
              <a:t>Language and region support</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8"/>
              </a:rPr>
              <a:t>Pricing</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E6E6E6"/>
                </a:solidFill>
                <a:effectLst/>
                <a:latin typeface="Segoe UI" panose="020B0502040204020203" pitchFamily="34" charset="0"/>
                <a:hlinkClick r:id="rId9"/>
              </a:rPr>
              <a:t>FAQ</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u="sng" dirty="0">
                <a:solidFill>
                  <a:srgbClr val="278CDA"/>
                </a:solidFill>
                <a:effectLst/>
                <a:latin typeface="Segoe UI" panose="020B0502040204020203" pitchFamily="34" charset="0"/>
                <a:hlinkClick r:id="rId10"/>
              </a:rPr>
              <a:t>Glossary</a:t>
            </a:r>
            <a:endParaRPr lang="en-US" b="0" i="0" u="sng" dirty="0">
              <a:solidFill>
                <a:srgbClr val="278CDA"/>
              </a:solidFill>
              <a:effectLst/>
              <a:latin typeface="Segoe UI" panose="020B0502040204020203" pitchFamily="34" charset="0"/>
            </a:endParaRPr>
          </a:p>
          <a:p>
            <a:pPr algn="l">
              <a:buFont typeface="Arial" panose="020B0604020202020204" pitchFamily="34" charset="0"/>
              <a:buChar char="•"/>
            </a:pPr>
            <a:r>
              <a:rPr lang="en-US" b="0" i="0" dirty="0">
                <a:solidFill>
                  <a:srgbClr val="278CDA"/>
                </a:solidFill>
                <a:effectLst/>
                <a:latin typeface="Segoe UI" panose="020B0502040204020203" pitchFamily="34" charset="0"/>
              </a:rPr>
              <a:t>Document Modality</a:t>
            </a:r>
          </a:p>
          <a:p>
            <a:pPr lvl="1"/>
            <a:r>
              <a:rPr lang="en-US" dirty="0">
                <a:hlinkClick r:id="rId11"/>
              </a:rPr>
              <a:t>Overview</a:t>
            </a:r>
            <a:endParaRPr lang="en-US" dirty="0"/>
          </a:p>
          <a:p>
            <a:pPr lvl="1"/>
            <a:r>
              <a:rPr lang="en-US" dirty="0">
                <a:hlinkClick r:id="rId12"/>
              </a:rPr>
              <a:t>Elements 🆕</a:t>
            </a:r>
            <a:endParaRPr lang="en-US" dirty="0"/>
          </a:p>
          <a:p>
            <a:pPr lvl="1"/>
            <a:r>
              <a:rPr lang="en-US" u="sng" dirty="0">
                <a:hlinkClick r:id="rId13"/>
              </a:rPr>
              <a:t>Markdown 🆕</a:t>
            </a:r>
            <a:endParaRPr lang="en-US" dirty="0"/>
          </a:p>
          <a:p>
            <a:pPr lvl="1"/>
            <a:r>
              <a:rPr lang="en-US" dirty="0">
                <a:hlinkClick r:id="rId14"/>
              </a:rPr>
              <a:t>Enrichments</a:t>
            </a:r>
            <a:endParaRPr lang="en-US" dirty="0"/>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75264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4923-02C2-A376-3943-92BD2CDC2EC1}"/>
              </a:ext>
            </a:extLst>
          </p:cNvPr>
          <p:cNvSpPr>
            <a:spLocks noGrp="1"/>
          </p:cNvSpPr>
          <p:nvPr>
            <p:ph type="title"/>
          </p:nvPr>
        </p:nvSpPr>
        <p:spPr/>
        <p:txBody>
          <a:bodyPr/>
          <a:lstStyle/>
          <a:p>
            <a:r>
              <a:rPr lang="en-US" dirty="0"/>
              <a:t>What is Content Understanding?</a:t>
            </a:r>
          </a:p>
        </p:txBody>
      </p:sp>
      <p:sp>
        <p:nvSpPr>
          <p:cNvPr id="3" name="Content Placeholder 2">
            <a:extLst>
              <a:ext uri="{FF2B5EF4-FFF2-40B4-BE49-F238E27FC236}">
                <a16:creationId xmlns:a16="http://schemas.microsoft.com/office/drawing/2014/main" id="{165E08F2-0346-8DEF-5B52-0B2D395E8645}"/>
              </a:ext>
            </a:extLst>
          </p:cNvPr>
          <p:cNvSpPr>
            <a:spLocks noGrp="1"/>
          </p:cNvSpPr>
          <p:nvPr>
            <p:ph idx="1"/>
          </p:nvPr>
        </p:nvSpPr>
        <p:spPr>
          <a:xfrm>
            <a:off x="838200" y="1825625"/>
            <a:ext cx="10515600" cy="4878420"/>
          </a:xfrm>
        </p:spPr>
        <p:txBody>
          <a:bodyPr>
            <a:normAutofit fontScale="77500" lnSpcReduction="20000"/>
          </a:bodyPr>
          <a:lstStyle/>
          <a:p>
            <a:r>
              <a:rPr lang="en-US" dirty="0"/>
              <a:t>Azure AI Content Understanding, built on the same foundational capabilities as Document Intelligence, extends </a:t>
            </a:r>
            <a:r>
              <a:rPr lang="en-US" b="1" dirty="0"/>
              <a:t>document</a:t>
            </a:r>
            <a:r>
              <a:rPr lang="en-US" dirty="0"/>
              <a:t> scenarios to </a:t>
            </a:r>
            <a:r>
              <a:rPr lang="en-US" b="1" dirty="0"/>
              <a:t>images</a:t>
            </a:r>
            <a:r>
              <a:rPr lang="en-US" dirty="0"/>
              <a:t> and embedded content, expanding to multimodal scenarios with </a:t>
            </a:r>
            <a:r>
              <a:rPr lang="en-US" b="1" dirty="0"/>
              <a:t>audio</a:t>
            </a:r>
            <a:r>
              <a:rPr lang="en-US" dirty="0"/>
              <a:t> and </a:t>
            </a:r>
            <a:r>
              <a:rPr lang="en-US" b="1" dirty="0"/>
              <a:t>video</a:t>
            </a:r>
            <a:r>
              <a:rPr lang="en-US" dirty="0"/>
              <a:t>. </a:t>
            </a:r>
          </a:p>
          <a:p>
            <a:r>
              <a:rPr lang="en-US" dirty="0"/>
              <a:t>Content Understanding is built for content processing with Generative AI, improving your ability to generate the specific output you need with inferred fields, enrichments, validations, and reasoning.</a:t>
            </a:r>
          </a:p>
          <a:p>
            <a:pPr lvl="1"/>
            <a:r>
              <a:rPr lang="en-US" b="1" dirty="0"/>
              <a:t>Inferred fields &amp; enrichments</a:t>
            </a:r>
            <a:r>
              <a:rPr lang="en-US" dirty="0"/>
              <a:t>: Output required that aren't always directly present in the document, like the total tax on an invoice or the jurisdiction on a contract that can be inferred from the parties’ addresses or clause wording.</a:t>
            </a:r>
          </a:p>
          <a:p>
            <a:pPr lvl="1"/>
            <a:r>
              <a:rPr lang="en-US" b="1" dirty="0"/>
              <a:t>Multi-file input</a:t>
            </a:r>
            <a:r>
              <a:rPr lang="en-US" dirty="0"/>
              <a:t>: Process multiple input files in the same request and extract a unified schema across all the input files.</a:t>
            </a:r>
          </a:p>
          <a:p>
            <a:pPr lvl="1"/>
            <a:r>
              <a:rPr lang="en-US" b="1" dirty="0"/>
              <a:t>Classification &amp; Splitting</a:t>
            </a:r>
            <a:r>
              <a:rPr lang="en-US" dirty="0"/>
              <a:t>: Parse large files into individual documents for routing and schema extraction.</a:t>
            </a:r>
          </a:p>
          <a:p>
            <a:pPr lvl="1"/>
            <a:r>
              <a:rPr lang="en-US" b="1" dirty="0"/>
              <a:t>Reasoning</a:t>
            </a:r>
            <a:r>
              <a:rPr lang="en-US" dirty="0"/>
              <a:t>: Intelligent document processing typically is a multi-step process with extraction, validation, aggregation, and reviews. Content Understanding is built for IDP, simplifying everything into a single step process.</a:t>
            </a:r>
          </a:p>
          <a:p>
            <a:pPr lvl="1"/>
            <a:r>
              <a:rPr lang="en-US" b="1" dirty="0"/>
              <a:t>Post processing &amp; validations</a:t>
            </a:r>
            <a:r>
              <a:rPr lang="en-US" dirty="0"/>
              <a:t>: Use the description to define any post processing rules like converting date formats, currency codes, and consistency checks.</a:t>
            </a:r>
          </a:p>
        </p:txBody>
      </p:sp>
    </p:spTree>
    <p:extLst>
      <p:ext uri="{BB962C8B-B14F-4D97-AF65-F5344CB8AC3E}">
        <p14:creationId xmlns:p14="http://schemas.microsoft.com/office/powerpoint/2010/main" val="248209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7FE8-4F2E-1E98-4E24-F9631E0F2DD9}"/>
              </a:ext>
            </a:extLst>
          </p:cNvPr>
          <p:cNvSpPr>
            <a:spLocks noGrp="1"/>
          </p:cNvSpPr>
          <p:nvPr>
            <p:ph type="title"/>
          </p:nvPr>
        </p:nvSpPr>
        <p:spPr>
          <a:xfrm>
            <a:off x="838200" y="365126"/>
            <a:ext cx="10515600" cy="851200"/>
          </a:xfrm>
        </p:spPr>
        <p:txBody>
          <a:bodyPr>
            <a:normAutofit/>
          </a:bodyPr>
          <a:lstStyle/>
          <a:p>
            <a:r>
              <a:rPr lang="en-US" sz="3200" dirty="0"/>
              <a:t>What is Content Understanding for Document Processing?</a:t>
            </a:r>
          </a:p>
        </p:txBody>
      </p:sp>
      <p:sp>
        <p:nvSpPr>
          <p:cNvPr id="3" name="Content Placeholder 2">
            <a:extLst>
              <a:ext uri="{FF2B5EF4-FFF2-40B4-BE49-F238E27FC236}">
                <a16:creationId xmlns:a16="http://schemas.microsoft.com/office/drawing/2014/main" id="{9A1ED8A8-DCD5-0C34-C1D6-6E37FD93FC6F}"/>
              </a:ext>
            </a:extLst>
          </p:cNvPr>
          <p:cNvSpPr>
            <a:spLocks noGrp="1"/>
          </p:cNvSpPr>
          <p:nvPr>
            <p:ph idx="1"/>
          </p:nvPr>
        </p:nvSpPr>
        <p:spPr>
          <a:xfrm>
            <a:off x="838200" y="1276709"/>
            <a:ext cx="10515600" cy="4887315"/>
          </a:xfrm>
        </p:spPr>
        <p:txBody>
          <a:bodyPr>
            <a:normAutofit fontScale="92500" lnSpcReduction="10000"/>
          </a:bodyPr>
          <a:lstStyle/>
          <a:p>
            <a:r>
              <a:rPr lang="en-US" dirty="0"/>
              <a:t>It is a way to enhance your OCR of documents by using an LLM for generating additional field values or metadata not actually in the document but is based on the fields that  are in the document (or in supplemental content you provide in pro-mode).</a:t>
            </a:r>
          </a:p>
          <a:p>
            <a:r>
              <a:rPr lang="en-US" dirty="0"/>
              <a:t>For generated fields it is like if you sent the document pages to the LLM yourself with a prompt to generate a value based on the fields in the document</a:t>
            </a:r>
          </a:p>
          <a:p>
            <a:r>
              <a:rPr lang="en-US" dirty="0"/>
              <a:t>But without the need to:</a:t>
            </a:r>
          </a:p>
          <a:p>
            <a:pPr lvl="1"/>
            <a:r>
              <a:rPr lang="en-US" dirty="0"/>
              <a:t>Convert the document pages into images</a:t>
            </a:r>
          </a:p>
          <a:p>
            <a:pPr lvl="1"/>
            <a:r>
              <a:rPr lang="en-US" dirty="0"/>
              <a:t>Batch the documents to fit under image limits</a:t>
            </a:r>
          </a:p>
          <a:p>
            <a:pPr lvl="1"/>
            <a:r>
              <a:rPr lang="en-US" dirty="0"/>
              <a:t>Create and manage the prompt.</a:t>
            </a:r>
          </a:p>
          <a:p>
            <a:pPr lvl="1"/>
            <a:r>
              <a:rPr lang="en-US" dirty="0"/>
              <a:t>Managing the coordination of asynchronous API calls to multiple endpoints to accommodate your quota and response times</a:t>
            </a:r>
          </a:p>
          <a:p>
            <a:pPr lvl="1"/>
            <a:r>
              <a:rPr lang="en-US" dirty="0"/>
              <a:t>Merge the returned JSON results from batches into a single result</a:t>
            </a:r>
          </a:p>
          <a:p>
            <a:pPr lvl="1"/>
            <a:endParaRPr lang="en-US" dirty="0"/>
          </a:p>
        </p:txBody>
      </p:sp>
    </p:spTree>
    <p:extLst>
      <p:ext uri="{BB962C8B-B14F-4D97-AF65-F5344CB8AC3E}">
        <p14:creationId xmlns:p14="http://schemas.microsoft.com/office/powerpoint/2010/main" val="427346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43" name="Arrow: Bent 42">
            <a:extLst>
              <a:ext uri="{FF2B5EF4-FFF2-40B4-BE49-F238E27FC236}">
                <a16:creationId xmlns:a16="http://schemas.microsoft.com/office/drawing/2014/main" id="{BBC74C41-D3C5-B4E9-2B67-79275D41A5DE}"/>
              </a:ext>
            </a:extLst>
          </p:cNvPr>
          <p:cNvSpPr/>
          <p:nvPr/>
        </p:nvSpPr>
        <p:spPr>
          <a:xfrm rot="10800000" flipH="1">
            <a:off x="4656203" y="1912041"/>
            <a:ext cx="5713813" cy="4150071"/>
          </a:xfrm>
          <a:prstGeom prst="bentArrow">
            <a:avLst>
              <a:gd name="adj1" fmla="val 4943"/>
              <a:gd name="adj2" fmla="val 5646"/>
              <a:gd name="adj3" fmla="val 6635"/>
              <a:gd name="adj4" fmla="val 8074"/>
            </a:avLst>
          </a:prstGeom>
          <a:solidFill>
            <a:schemeClr val="accent6">
              <a:lumMod val="60000"/>
              <a:lumOff val="40000"/>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11D3E8B5-3249-7753-B693-F7B3486DC38E}"/>
              </a:ext>
            </a:extLst>
          </p:cNvPr>
          <p:cNvSpPr/>
          <p:nvPr/>
        </p:nvSpPr>
        <p:spPr>
          <a:xfrm>
            <a:off x="3421014" y="2905962"/>
            <a:ext cx="1600417" cy="2639028"/>
          </a:xfrm>
          <a:prstGeom prst="rect">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9" name="Arrow: Bent 38">
            <a:extLst>
              <a:ext uri="{FF2B5EF4-FFF2-40B4-BE49-F238E27FC236}">
                <a16:creationId xmlns:a16="http://schemas.microsoft.com/office/drawing/2014/main" id="{FFA10452-2D5C-718F-4E53-C8FAD3EBBD72}"/>
              </a:ext>
            </a:extLst>
          </p:cNvPr>
          <p:cNvSpPr/>
          <p:nvPr/>
        </p:nvSpPr>
        <p:spPr>
          <a:xfrm flipH="1">
            <a:off x="6091226" y="2448530"/>
            <a:ext cx="1078359" cy="3193145"/>
          </a:xfrm>
          <a:prstGeom prst="bentArrow">
            <a:avLst>
              <a:gd name="adj1" fmla="val 13571"/>
              <a:gd name="adj2" fmla="val 13337"/>
              <a:gd name="adj3" fmla="val 0"/>
              <a:gd name="adj4" fmla="val 43750"/>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Graphic 4" descr="Document with solid fill">
            <a:extLst>
              <a:ext uri="{FF2B5EF4-FFF2-40B4-BE49-F238E27FC236}">
                <a16:creationId xmlns:a16="http://schemas.microsoft.com/office/drawing/2014/main" id="{4B9E1210-30C8-D3C7-857D-474A5BA46A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1789" y="3843511"/>
            <a:ext cx="914400" cy="914400"/>
          </a:xfrm>
          <a:prstGeom prst="rect">
            <a:avLst/>
          </a:prstGeom>
        </p:spPr>
      </p:pic>
      <p:sp>
        <p:nvSpPr>
          <p:cNvPr id="6" name="Arrow: Right 5">
            <a:extLst>
              <a:ext uri="{FF2B5EF4-FFF2-40B4-BE49-F238E27FC236}">
                <a16:creationId xmlns:a16="http://schemas.microsoft.com/office/drawing/2014/main" id="{873F69E4-81DE-6B99-BA3F-56CAD40A1F4A}"/>
              </a:ext>
            </a:extLst>
          </p:cNvPr>
          <p:cNvSpPr/>
          <p:nvPr/>
        </p:nvSpPr>
        <p:spPr>
          <a:xfrm>
            <a:off x="2359506" y="4109729"/>
            <a:ext cx="1061507"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70C28FF-15FD-0AF8-52CF-B43FD241A5FB}"/>
              </a:ext>
            </a:extLst>
          </p:cNvPr>
          <p:cNvSpPr txBox="1"/>
          <p:nvPr/>
        </p:nvSpPr>
        <p:spPr>
          <a:xfrm>
            <a:off x="3483202" y="3595379"/>
            <a:ext cx="1435261" cy="738664"/>
          </a:xfrm>
          <a:prstGeom prst="rect">
            <a:avLst/>
          </a:prstGeom>
          <a:noFill/>
        </p:spPr>
        <p:txBody>
          <a:bodyPr wrap="square" rtlCol="0">
            <a:spAutoFit/>
          </a:bodyPr>
          <a:lstStyle/>
          <a:p>
            <a:pPr algn="ctr"/>
            <a:r>
              <a:rPr lang="en-US" sz="1400" dirty="0"/>
              <a:t>What kind of document is this?</a:t>
            </a:r>
          </a:p>
        </p:txBody>
      </p:sp>
      <p:sp>
        <p:nvSpPr>
          <p:cNvPr id="8" name="TextBox 7">
            <a:extLst>
              <a:ext uri="{FF2B5EF4-FFF2-40B4-BE49-F238E27FC236}">
                <a16:creationId xmlns:a16="http://schemas.microsoft.com/office/drawing/2014/main" id="{2522B5C8-F958-B848-1E34-98788012B48A}"/>
              </a:ext>
            </a:extLst>
          </p:cNvPr>
          <p:cNvSpPr txBox="1"/>
          <p:nvPr/>
        </p:nvSpPr>
        <p:spPr>
          <a:xfrm>
            <a:off x="3404730" y="2992312"/>
            <a:ext cx="1527858" cy="338554"/>
          </a:xfrm>
          <a:prstGeom prst="rect">
            <a:avLst/>
          </a:prstGeom>
          <a:noFill/>
        </p:spPr>
        <p:txBody>
          <a:bodyPr wrap="square" rtlCol="0">
            <a:spAutoFit/>
          </a:bodyPr>
          <a:lstStyle/>
          <a:p>
            <a:pPr algn="ctr"/>
            <a:r>
              <a:rPr lang="en-US" sz="1600" dirty="0"/>
              <a:t>Classifier</a:t>
            </a:r>
          </a:p>
        </p:txBody>
      </p:sp>
      <p:sp>
        <p:nvSpPr>
          <p:cNvPr id="13" name="Arrow: Right 12">
            <a:extLst>
              <a:ext uri="{FF2B5EF4-FFF2-40B4-BE49-F238E27FC236}">
                <a16:creationId xmlns:a16="http://schemas.microsoft.com/office/drawing/2014/main" id="{D8718764-5C73-BAB6-2E02-9A2DB7048645}"/>
              </a:ext>
            </a:extLst>
          </p:cNvPr>
          <p:cNvSpPr/>
          <p:nvPr/>
        </p:nvSpPr>
        <p:spPr>
          <a:xfrm rot="20525043">
            <a:off x="5007248" y="3150588"/>
            <a:ext cx="1319514"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A2EC55D-4B09-D470-FCEC-22FBD2C45362}"/>
              </a:ext>
            </a:extLst>
          </p:cNvPr>
          <p:cNvSpPr/>
          <p:nvPr/>
        </p:nvSpPr>
        <p:spPr>
          <a:xfrm>
            <a:off x="5078663" y="4015973"/>
            <a:ext cx="1319514"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DE16F0D-2527-A726-8F4F-B2DB12EF4B73}"/>
              </a:ext>
            </a:extLst>
          </p:cNvPr>
          <p:cNvSpPr/>
          <p:nvPr/>
        </p:nvSpPr>
        <p:spPr>
          <a:xfrm rot="1137788">
            <a:off x="5071536" y="4822629"/>
            <a:ext cx="1319514"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0352C64-F060-F9F1-2FD7-2BE86F26F0F2}"/>
              </a:ext>
            </a:extLst>
          </p:cNvPr>
          <p:cNvSpPr txBox="1"/>
          <p:nvPr/>
        </p:nvSpPr>
        <p:spPr>
          <a:xfrm>
            <a:off x="7561398" y="2360982"/>
            <a:ext cx="1145075" cy="523220"/>
          </a:xfrm>
          <a:prstGeom prst="rect">
            <a:avLst/>
          </a:prstGeom>
          <a:noFill/>
          <a:ln>
            <a:solidFill>
              <a:schemeClr val="accent2"/>
            </a:solidFill>
          </a:ln>
        </p:spPr>
        <p:txBody>
          <a:bodyPr wrap="square" rtlCol="0">
            <a:spAutoFit/>
          </a:bodyPr>
          <a:lstStyle/>
          <a:p>
            <a:pPr algn="ctr"/>
            <a:r>
              <a:rPr lang="en-US" sz="1400" dirty="0"/>
              <a:t>Field </a:t>
            </a:r>
          </a:p>
          <a:p>
            <a:pPr algn="ctr"/>
            <a:r>
              <a:rPr lang="en-US" sz="1400" dirty="0"/>
              <a:t>Schema 1</a:t>
            </a:r>
          </a:p>
        </p:txBody>
      </p:sp>
      <p:sp>
        <p:nvSpPr>
          <p:cNvPr id="19" name="TextBox 18">
            <a:extLst>
              <a:ext uri="{FF2B5EF4-FFF2-40B4-BE49-F238E27FC236}">
                <a16:creationId xmlns:a16="http://schemas.microsoft.com/office/drawing/2014/main" id="{81314CBC-D23E-8663-A23E-34606184E833}"/>
              </a:ext>
            </a:extLst>
          </p:cNvPr>
          <p:cNvSpPr txBox="1"/>
          <p:nvPr/>
        </p:nvSpPr>
        <p:spPr>
          <a:xfrm>
            <a:off x="1956265" y="2480245"/>
            <a:ext cx="1261060" cy="523220"/>
          </a:xfrm>
          <a:prstGeom prst="rect">
            <a:avLst/>
          </a:prstGeom>
          <a:noFill/>
          <a:ln>
            <a:solidFill>
              <a:schemeClr val="accent1"/>
            </a:solidFill>
          </a:ln>
        </p:spPr>
        <p:txBody>
          <a:bodyPr wrap="square" rtlCol="0">
            <a:spAutoFit/>
          </a:bodyPr>
          <a:lstStyle/>
          <a:p>
            <a:pPr algn="ctr"/>
            <a:r>
              <a:rPr lang="en-US" sz="1400" dirty="0"/>
              <a:t>Classifier</a:t>
            </a:r>
          </a:p>
          <a:p>
            <a:pPr algn="ctr"/>
            <a:r>
              <a:rPr lang="en-US" sz="1400" dirty="0"/>
              <a:t>Schema</a:t>
            </a:r>
          </a:p>
        </p:txBody>
      </p:sp>
      <p:sp>
        <p:nvSpPr>
          <p:cNvPr id="20" name="Arrow: Bent 19">
            <a:extLst>
              <a:ext uri="{FF2B5EF4-FFF2-40B4-BE49-F238E27FC236}">
                <a16:creationId xmlns:a16="http://schemas.microsoft.com/office/drawing/2014/main" id="{310B6ABF-B681-6A7F-631D-7330BE4126C5}"/>
              </a:ext>
            </a:extLst>
          </p:cNvPr>
          <p:cNvSpPr/>
          <p:nvPr/>
        </p:nvSpPr>
        <p:spPr>
          <a:xfrm flipV="1">
            <a:off x="2583101" y="3022259"/>
            <a:ext cx="635773" cy="60377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D73AB47F-D010-6436-EC92-6D3BF936B45F}"/>
              </a:ext>
            </a:extLst>
          </p:cNvPr>
          <p:cNvSpPr txBox="1"/>
          <p:nvPr/>
        </p:nvSpPr>
        <p:spPr>
          <a:xfrm>
            <a:off x="312516" y="698503"/>
            <a:ext cx="2735484" cy="1569660"/>
          </a:xfrm>
          <a:prstGeom prst="rect">
            <a:avLst/>
          </a:prstGeom>
          <a:noFill/>
          <a:ln>
            <a:solidFill>
              <a:schemeClr val="accent6"/>
            </a:solidFill>
          </a:ln>
        </p:spPr>
        <p:txBody>
          <a:bodyPr wrap="square" rtlCol="0">
            <a:spAutoFit/>
          </a:bodyPr>
          <a:lstStyle/>
          <a:p>
            <a:r>
              <a:rPr lang="en-US" sz="1600" dirty="0"/>
              <a:t>The </a:t>
            </a:r>
            <a:r>
              <a:rPr lang="en-US" sz="1600" b="1" dirty="0"/>
              <a:t>Classifier</a:t>
            </a:r>
            <a:r>
              <a:rPr lang="en-US" sz="1600" dirty="0"/>
              <a:t> </a:t>
            </a:r>
            <a:r>
              <a:rPr lang="en-US" sz="1600" b="1" dirty="0"/>
              <a:t>Schema</a:t>
            </a:r>
            <a:r>
              <a:rPr lang="en-US" sz="1600" dirty="0"/>
              <a:t> describes the different document types using a prompt for each and defines which analyzer to use to do field extraction</a:t>
            </a:r>
          </a:p>
        </p:txBody>
      </p:sp>
      <p:sp>
        <p:nvSpPr>
          <p:cNvPr id="22" name="TextBox 21">
            <a:extLst>
              <a:ext uri="{FF2B5EF4-FFF2-40B4-BE49-F238E27FC236}">
                <a16:creationId xmlns:a16="http://schemas.microsoft.com/office/drawing/2014/main" id="{2BC93BBD-7764-37DD-EA48-33E0E2DCAA4C}"/>
              </a:ext>
            </a:extLst>
          </p:cNvPr>
          <p:cNvSpPr txBox="1"/>
          <p:nvPr/>
        </p:nvSpPr>
        <p:spPr>
          <a:xfrm>
            <a:off x="7551286" y="3523733"/>
            <a:ext cx="1155188" cy="523220"/>
          </a:xfrm>
          <a:prstGeom prst="rect">
            <a:avLst/>
          </a:prstGeom>
          <a:noFill/>
          <a:ln>
            <a:solidFill>
              <a:schemeClr val="accent2"/>
            </a:solidFill>
          </a:ln>
        </p:spPr>
        <p:txBody>
          <a:bodyPr wrap="square" rtlCol="0">
            <a:spAutoFit/>
          </a:bodyPr>
          <a:lstStyle/>
          <a:p>
            <a:pPr algn="ctr"/>
            <a:r>
              <a:rPr lang="en-US" sz="1400" dirty="0"/>
              <a:t>Field </a:t>
            </a:r>
          </a:p>
          <a:p>
            <a:pPr algn="ctr"/>
            <a:r>
              <a:rPr lang="en-US" sz="1400" dirty="0"/>
              <a:t>Schema 2</a:t>
            </a:r>
          </a:p>
        </p:txBody>
      </p:sp>
      <p:sp>
        <p:nvSpPr>
          <p:cNvPr id="23" name="TextBox 22">
            <a:extLst>
              <a:ext uri="{FF2B5EF4-FFF2-40B4-BE49-F238E27FC236}">
                <a16:creationId xmlns:a16="http://schemas.microsoft.com/office/drawing/2014/main" id="{A5F579E8-61B6-5326-E73D-E108D49E8BFF}"/>
              </a:ext>
            </a:extLst>
          </p:cNvPr>
          <p:cNvSpPr txBox="1"/>
          <p:nvPr/>
        </p:nvSpPr>
        <p:spPr>
          <a:xfrm>
            <a:off x="7600631" y="4555891"/>
            <a:ext cx="1105863" cy="523220"/>
          </a:xfrm>
          <a:prstGeom prst="rect">
            <a:avLst/>
          </a:prstGeom>
          <a:noFill/>
          <a:ln>
            <a:solidFill>
              <a:schemeClr val="accent2"/>
            </a:solidFill>
          </a:ln>
        </p:spPr>
        <p:txBody>
          <a:bodyPr wrap="square" rtlCol="0">
            <a:spAutoFit/>
          </a:bodyPr>
          <a:lstStyle/>
          <a:p>
            <a:pPr algn="ctr"/>
            <a:r>
              <a:rPr lang="en-US" sz="1400" dirty="0"/>
              <a:t>Field </a:t>
            </a:r>
          </a:p>
          <a:p>
            <a:pPr algn="ctr"/>
            <a:r>
              <a:rPr lang="en-US" sz="1400" dirty="0"/>
              <a:t>Schema 3</a:t>
            </a:r>
          </a:p>
        </p:txBody>
      </p:sp>
      <p:sp>
        <p:nvSpPr>
          <p:cNvPr id="25" name="TextBox 24">
            <a:extLst>
              <a:ext uri="{FF2B5EF4-FFF2-40B4-BE49-F238E27FC236}">
                <a16:creationId xmlns:a16="http://schemas.microsoft.com/office/drawing/2014/main" id="{32B22839-1D6B-7BD3-8B54-A3625E326A9D}"/>
              </a:ext>
            </a:extLst>
          </p:cNvPr>
          <p:cNvSpPr txBox="1"/>
          <p:nvPr/>
        </p:nvSpPr>
        <p:spPr>
          <a:xfrm>
            <a:off x="6182421" y="1129812"/>
            <a:ext cx="3279874" cy="738664"/>
          </a:xfrm>
          <a:prstGeom prst="rect">
            <a:avLst/>
          </a:prstGeom>
          <a:noFill/>
          <a:ln>
            <a:solidFill>
              <a:schemeClr val="accent5"/>
            </a:solidFill>
          </a:ln>
        </p:spPr>
        <p:txBody>
          <a:bodyPr wrap="square" rtlCol="0">
            <a:spAutoFit/>
          </a:bodyPr>
          <a:lstStyle/>
          <a:p>
            <a:r>
              <a:rPr lang="en-US" sz="1400" b="1" dirty="0"/>
              <a:t>Analyzers</a:t>
            </a:r>
            <a:r>
              <a:rPr lang="en-US" sz="1400" dirty="0"/>
              <a:t> extracts fields from a document based on a Field Schema. </a:t>
            </a:r>
            <a:r>
              <a:rPr lang="en-US" sz="1400" b="1" dirty="0"/>
              <a:t>This is where the OCR is performed</a:t>
            </a:r>
          </a:p>
        </p:txBody>
      </p:sp>
      <p:sp>
        <p:nvSpPr>
          <p:cNvPr id="26" name="TextBox 25">
            <a:extLst>
              <a:ext uri="{FF2B5EF4-FFF2-40B4-BE49-F238E27FC236}">
                <a16:creationId xmlns:a16="http://schemas.microsoft.com/office/drawing/2014/main" id="{73F5F26E-5022-0D23-71FA-43008C75EF1D}"/>
              </a:ext>
            </a:extLst>
          </p:cNvPr>
          <p:cNvSpPr txBox="1"/>
          <p:nvPr/>
        </p:nvSpPr>
        <p:spPr>
          <a:xfrm>
            <a:off x="9230264" y="2323404"/>
            <a:ext cx="2591026" cy="1015663"/>
          </a:xfrm>
          <a:prstGeom prst="rect">
            <a:avLst/>
          </a:prstGeom>
          <a:noFill/>
          <a:ln>
            <a:solidFill>
              <a:schemeClr val="accent2"/>
            </a:solidFill>
          </a:ln>
        </p:spPr>
        <p:txBody>
          <a:bodyPr wrap="square" rtlCol="0">
            <a:spAutoFit/>
          </a:bodyPr>
          <a:lstStyle/>
          <a:p>
            <a:r>
              <a:rPr lang="en-US" sz="1200" dirty="0"/>
              <a:t>A </a:t>
            </a:r>
            <a:r>
              <a:rPr lang="en-US" sz="1200" b="1" dirty="0"/>
              <a:t>Field Schema </a:t>
            </a:r>
            <a:r>
              <a:rPr lang="en-US" sz="1200" dirty="0"/>
              <a:t>defines the fields to extract using a Description for each</a:t>
            </a:r>
          </a:p>
          <a:p>
            <a:endParaRPr lang="en-US" sz="1200" dirty="0"/>
          </a:p>
          <a:p>
            <a:r>
              <a:rPr lang="en-US" sz="1200" b="1" dirty="0"/>
              <a:t>If it is a generated field </a:t>
            </a:r>
            <a:r>
              <a:rPr lang="en-US" sz="1200" dirty="0"/>
              <a:t>the Description becomes the </a:t>
            </a:r>
            <a:r>
              <a:rPr lang="en-US" sz="1200" b="1" dirty="0"/>
              <a:t>prompt</a:t>
            </a:r>
          </a:p>
        </p:txBody>
      </p:sp>
      <p:pic>
        <p:nvPicPr>
          <p:cNvPr id="27" name="Graphic 26" descr="Document with solid fill">
            <a:extLst>
              <a:ext uri="{FF2B5EF4-FFF2-40B4-BE49-F238E27FC236}">
                <a16:creationId xmlns:a16="http://schemas.microsoft.com/office/drawing/2014/main" id="{05FA8BDE-B6FC-731F-7892-D6DDFCBCD9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7720" y="3857697"/>
            <a:ext cx="914400" cy="914400"/>
          </a:xfrm>
          <a:prstGeom prst="rect">
            <a:avLst/>
          </a:prstGeom>
        </p:spPr>
      </p:pic>
      <p:pic>
        <p:nvPicPr>
          <p:cNvPr id="28" name="Graphic 27" descr="Document with solid fill">
            <a:extLst>
              <a:ext uri="{FF2B5EF4-FFF2-40B4-BE49-F238E27FC236}">
                <a16:creationId xmlns:a16="http://schemas.microsoft.com/office/drawing/2014/main" id="{7F169CB2-B064-0686-FC59-DDDD30666D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471" y="4572299"/>
            <a:ext cx="914400" cy="914400"/>
          </a:xfrm>
          <a:prstGeom prst="rect">
            <a:avLst/>
          </a:prstGeom>
        </p:spPr>
      </p:pic>
      <p:pic>
        <p:nvPicPr>
          <p:cNvPr id="29" name="Graphic 28" descr="Document with solid fill">
            <a:extLst>
              <a:ext uri="{FF2B5EF4-FFF2-40B4-BE49-F238E27FC236}">
                <a16:creationId xmlns:a16="http://schemas.microsoft.com/office/drawing/2014/main" id="{9FE2DECA-B742-7911-A1F2-1256B74F41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 y="3449972"/>
            <a:ext cx="914400" cy="914400"/>
          </a:xfrm>
          <a:prstGeom prst="rect">
            <a:avLst/>
          </a:prstGeom>
        </p:spPr>
      </p:pic>
      <p:sp>
        <p:nvSpPr>
          <p:cNvPr id="31" name="Arrow: Bent 30">
            <a:extLst>
              <a:ext uri="{FF2B5EF4-FFF2-40B4-BE49-F238E27FC236}">
                <a16:creationId xmlns:a16="http://schemas.microsoft.com/office/drawing/2014/main" id="{9794EDE7-93A4-6497-C8E2-9F1577AB5156}"/>
              </a:ext>
            </a:extLst>
          </p:cNvPr>
          <p:cNvSpPr/>
          <p:nvPr/>
        </p:nvSpPr>
        <p:spPr>
          <a:xfrm flipH="1" flipV="1">
            <a:off x="7561397" y="4053503"/>
            <a:ext cx="537203" cy="30777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Bent 31">
            <a:extLst>
              <a:ext uri="{FF2B5EF4-FFF2-40B4-BE49-F238E27FC236}">
                <a16:creationId xmlns:a16="http://schemas.microsoft.com/office/drawing/2014/main" id="{F425FAE3-5014-C07C-B074-EAE043CB7831}"/>
              </a:ext>
            </a:extLst>
          </p:cNvPr>
          <p:cNvSpPr/>
          <p:nvPr/>
        </p:nvSpPr>
        <p:spPr>
          <a:xfrm flipH="1" flipV="1">
            <a:off x="7715972" y="5100048"/>
            <a:ext cx="449406" cy="30986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396CB18-7493-D310-7494-BB54D19CEB9C}"/>
              </a:ext>
            </a:extLst>
          </p:cNvPr>
          <p:cNvSpPr txBox="1"/>
          <p:nvPr/>
        </p:nvSpPr>
        <p:spPr>
          <a:xfrm>
            <a:off x="2987221" y="6038381"/>
            <a:ext cx="5656156" cy="584775"/>
          </a:xfrm>
          <a:prstGeom prst="rect">
            <a:avLst/>
          </a:prstGeom>
          <a:noFill/>
        </p:spPr>
        <p:txBody>
          <a:bodyPr wrap="square" rtlCol="0">
            <a:spAutoFit/>
          </a:bodyPr>
          <a:lstStyle/>
          <a:p>
            <a:pPr algn="ctr"/>
            <a:r>
              <a:rPr lang="en-US" sz="1600" dirty="0"/>
              <a:t>Many document types that look different may share the same analyzer because they are completing the same schema</a:t>
            </a:r>
          </a:p>
        </p:txBody>
      </p:sp>
      <p:sp>
        <p:nvSpPr>
          <p:cNvPr id="34" name="TextBox 33">
            <a:extLst>
              <a:ext uri="{FF2B5EF4-FFF2-40B4-BE49-F238E27FC236}">
                <a16:creationId xmlns:a16="http://schemas.microsoft.com/office/drawing/2014/main" id="{9B0A0A0F-C8B8-3400-DA66-A9E17A084531}"/>
              </a:ext>
            </a:extLst>
          </p:cNvPr>
          <p:cNvSpPr txBox="1"/>
          <p:nvPr/>
        </p:nvSpPr>
        <p:spPr>
          <a:xfrm>
            <a:off x="3417329" y="4547166"/>
            <a:ext cx="1482500" cy="954107"/>
          </a:xfrm>
          <a:prstGeom prst="rect">
            <a:avLst/>
          </a:prstGeom>
          <a:noFill/>
        </p:spPr>
        <p:txBody>
          <a:bodyPr wrap="square" rtlCol="0">
            <a:spAutoFit/>
          </a:bodyPr>
          <a:lstStyle/>
          <a:p>
            <a:pPr algn="ctr"/>
            <a:r>
              <a:rPr lang="en-US" sz="1400" dirty="0"/>
              <a:t>Routes to an analyzer based on classified doc type</a:t>
            </a:r>
          </a:p>
        </p:txBody>
      </p:sp>
      <p:sp>
        <p:nvSpPr>
          <p:cNvPr id="35" name="TextBox 34">
            <a:extLst>
              <a:ext uri="{FF2B5EF4-FFF2-40B4-BE49-F238E27FC236}">
                <a16:creationId xmlns:a16="http://schemas.microsoft.com/office/drawing/2014/main" id="{221224E7-804B-7EA8-622B-3753AB313719}"/>
              </a:ext>
            </a:extLst>
          </p:cNvPr>
          <p:cNvSpPr txBox="1"/>
          <p:nvPr/>
        </p:nvSpPr>
        <p:spPr>
          <a:xfrm>
            <a:off x="3446937" y="1139729"/>
            <a:ext cx="2527908" cy="738664"/>
          </a:xfrm>
          <a:prstGeom prst="rect">
            <a:avLst/>
          </a:prstGeom>
          <a:solidFill>
            <a:srgbClr val="156082">
              <a:alpha val="20000"/>
            </a:srgbClr>
          </a:solidFill>
          <a:ln>
            <a:solidFill>
              <a:srgbClr val="156082"/>
            </a:solidFill>
          </a:ln>
        </p:spPr>
        <p:txBody>
          <a:bodyPr wrap="square" rtlCol="0">
            <a:spAutoFit/>
          </a:bodyPr>
          <a:lstStyle/>
          <a:p>
            <a:pPr algn="ctr"/>
            <a:r>
              <a:rPr lang="en-US" b="1" dirty="0"/>
              <a:t>LLM</a:t>
            </a:r>
          </a:p>
          <a:p>
            <a:pPr algn="ctr"/>
            <a:r>
              <a:rPr lang="en-US" sz="1200" b="1" dirty="0"/>
              <a:t>All orchestration to and from LLM is handled automatically</a:t>
            </a:r>
          </a:p>
        </p:txBody>
      </p:sp>
      <p:sp>
        <p:nvSpPr>
          <p:cNvPr id="36" name="TextBox 35">
            <a:extLst>
              <a:ext uri="{FF2B5EF4-FFF2-40B4-BE49-F238E27FC236}">
                <a16:creationId xmlns:a16="http://schemas.microsoft.com/office/drawing/2014/main" id="{D0FAC7C9-2468-08C7-841C-7C39FFD1D9C7}"/>
              </a:ext>
            </a:extLst>
          </p:cNvPr>
          <p:cNvSpPr txBox="1"/>
          <p:nvPr/>
        </p:nvSpPr>
        <p:spPr>
          <a:xfrm>
            <a:off x="3322453" y="657457"/>
            <a:ext cx="2735484" cy="523220"/>
          </a:xfrm>
          <a:prstGeom prst="rect">
            <a:avLst/>
          </a:prstGeom>
          <a:noFill/>
        </p:spPr>
        <p:txBody>
          <a:bodyPr wrap="square" rtlCol="0">
            <a:spAutoFit/>
          </a:bodyPr>
          <a:lstStyle/>
          <a:p>
            <a:pPr algn="ctr"/>
            <a:r>
              <a:rPr lang="en-US" sz="1400" dirty="0"/>
              <a:t>This is transparent to you .</a:t>
            </a:r>
          </a:p>
          <a:p>
            <a:pPr algn="ctr"/>
            <a:r>
              <a:rPr lang="en-US" sz="1400" b="1" i="1" dirty="0"/>
              <a:t>You make no calls to an LLM</a:t>
            </a:r>
          </a:p>
        </p:txBody>
      </p:sp>
      <p:sp>
        <p:nvSpPr>
          <p:cNvPr id="37" name="Arrow: Right 36">
            <a:extLst>
              <a:ext uri="{FF2B5EF4-FFF2-40B4-BE49-F238E27FC236}">
                <a16:creationId xmlns:a16="http://schemas.microsoft.com/office/drawing/2014/main" id="{E0F18DBB-B146-52EC-CCE0-A5932BBA01F3}"/>
              </a:ext>
            </a:extLst>
          </p:cNvPr>
          <p:cNvSpPr/>
          <p:nvPr/>
        </p:nvSpPr>
        <p:spPr>
          <a:xfrm rot="17467051">
            <a:off x="3607261" y="2286901"/>
            <a:ext cx="930365" cy="230984"/>
          </a:xfrm>
          <a:prstGeom prst="rightArrow">
            <a:avLst/>
          </a:prstGeom>
          <a:solidFill>
            <a:schemeClr val="accent3">
              <a:lumMod val="60000"/>
              <a:lumOff val="40000"/>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Arrow: Right 37">
            <a:extLst>
              <a:ext uri="{FF2B5EF4-FFF2-40B4-BE49-F238E27FC236}">
                <a16:creationId xmlns:a16="http://schemas.microsoft.com/office/drawing/2014/main" id="{C87FF60D-389F-947B-8BED-20357E3A527C}"/>
              </a:ext>
            </a:extLst>
          </p:cNvPr>
          <p:cNvSpPr/>
          <p:nvPr/>
        </p:nvSpPr>
        <p:spPr>
          <a:xfrm rot="6670652">
            <a:off x="3757126" y="2343425"/>
            <a:ext cx="930365" cy="247569"/>
          </a:xfrm>
          <a:prstGeom prst="rightArrow">
            <a:avLst/>
          </a:prstGeom>
          <a:solidFill>
            <a:schemeClr val="accent3">
              <a:lumMod val="60000"/>
              <a:lumOff val="40000"/>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297BC62-B0CA-78FE-E73B-2C90F5495626}"/>
              </a:ext>
            </a:extLst>
          </p:cNvPr>
          <p:cNvSpPr txBox="1"/>
          <p:nvPr/>
        </p:nvSpPr>
        <p:spPr>
          <a:xfrm>
            <a:off x="6433585" y="2982282"/>
            <a:ext cx="1079199" cy="307777"/>
          </a:xfrm>
          <a:prstGeom prst="rect">
            <a:avLst/>
          </a:prstGeom>
          <a:solidFill>
            <a:schemeClr val="bg1"/>
          </a:solidFill>
          <a:ln>
            <a:solidFill>
              <a:schemeClr val="accent5"/>
            </a:solidFill>
          </a:ln>
        </p:spPr>
        <p:txBody>
          <a:bodyPr wrap="square" rtlCol="0">
            <a:spAutoFit/>
          </a:bodyPr>
          <a:lstStyle/>
          <a:p>
            <a:pPr algn="ctr"/>
            <a:r>
              <a:rPr lang="en-US" sz="1400" dirty="0"/>
              <a:t>Analyzer 1</a:t>
            </a:r>
          </a:p>
        </p:txBody>
      </p:sp>
      <p:sp>
        <p:nvSpPr>
          <p:cNvPr id="11" name="TextBox 10">
            <a:extLst>
              <a:ext uri="{FF2B5EF4-FFF2-40B4-BE49-F238E27FC236}">
                <a16:creationId xmlns:a16="http://schemas.microsoft.com/office/drawing/2014/main" id="{0475699F-E7AA-CB6E-C9C0-BCFAED5CB916}"/>
              </a:ext>
            </a:extLst>
          </p:cNvPr>
          <p:cNvSpPr txBox="1"/>
          <p:nvPr/>
        </p:nvSpPr>
        <p:spPr>
          <a:xfrm>
            <a:off x="6455409" y="4114319"/>
            <a:ext cx="1105990" cy="307777"/>
          </a:xfrm>
          <a:prstGeom prst="rect">
            <a:avLst/>
          </a:prstGeom>
          <a:solidFill>
            <a:schemeClr val="bg1"/>
          </a:solidFill>
          <a:ln>
            <a:solidFill>
              <a:schemeClr val="accent5"/>
            </a:solidFill>
          </a:ln>
        </p:spPr>
        <p:txBody>
          <a:bodyPr wrap="square" rtlCol="0">
            <a:spAutoFit/>
          </a:bodyPr>
          <a:lstStyle/>
          <a:p>
            <a:pPr algn="ctr"/>
            <a:r>
              <a:rPr lang="en-US" sz="1400" dirty="0"/>
              <a:t>Analyzer 2</a:t>
            </a:r>
          </a:p>
        </p:txBody>
      </p:sp>
      <p:sp>
        <p:nvSpPr>
          <p:cNvPr id="12" name="TextBox 11">
            <a:extLst>
              <a:ext uri="{FF2B5EF4-FFF2-40B4-BE49-F238E27FC236}">
                <a16:creationId xmlns:a16="http://schemas.microsoft.com/office/drawing/2014/main" id="{92EFF57C-CE80-8658-D37B-62FC5AEC20E8}"/>
              </a:ext>
            </a:extLst>
          </p:cNvPr>
          <p:cNvSpPr txBox="1"/>
          <p:nvPr/>
        </p:nvSpPr>
        <p:spPr>
          <a:xfrm>
            <a:off x="6409606" y="5127537"/>
            <a:ext cx="1257855" cy="307777"/>
          </a:xfrm>
          <a:prstGeom prst="rect">
            <a:avLst/>
          </a:prstGeom>
          <a:solidFill>
            <a:schemeClr val="bg1"/>
          </a:solidFill>
          <a:ln>
            <a:solidFill>
              <a:schemeClr val="accent5"/>
            </a:solidFill>
          </a:ln>
        </p:spPr>
        <p:txBody>
          <a:bodyPr wrap="square" rtlCol="0">
            <a:spAutoFit/>
          </a:bodyPr>
          <a:lstStyle/>
          <a:p>
            <a:pPr algn="ctr"/>
            <a:r>
              <a:rPr lang="en-US" sz="1400" dirty="0"/>
              <a:t>Analyzer 3</a:t>
            </a:r>
          </a:p>
        </p:txBody>
      </p:sp>
      <p:sp>
        <p:nvSpPr>
          <p:cNvPr id="41" name="Arrow: Bent 40">
            <a:extLst>
              <a:ext uri="{FF2B5EF4-FFF2-40B4-BE49-F238E27FC236}">
                <a16:creationId xmlns:a16="http://schemas.microsoft.com/office/drawing/2014/main" id="{DA7AF1AB-B1EA-4D13-96B0-C1E38647BD2F}"/>
              </a:ext>
            </a:extLst>
          </p:cNvPr>
          <p:cNvSpPr/>
          <p:nvPr/>
        </p:nvSpPr>
        <p:spPr>
          <a:xfrm rot="5400000" flipH="1" flipV="1">
            <a:off x="5227973" y="1779291"/>
            <a:ext cx="695344" cy="1087618"/>
          </a:xfrm>
          <a:prstGeom prst="bentArrow">
            <a:avLst>
              <a:gd name="adj1" fmla="val 21745"/>
              <a:gd name="adj2" fmla="val 25000"/>
              <a:gd name="adj3" fmla="val 25000"/>
              <a:gd name="adj4" fmla="val 43750"/>
            </a:avLst>
          </a:prstGeom>
          <a:solidFill>
            <a:schemeClr val="accent3">
              <a:lumMod val="60000"/>
              <a:lumOff val="40000"/>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EA6B83EA-49C0-BF83-6F16-38BBDD38D926}"/>
              </a:ext>
            </a:extLst>
          </p:cNvPr>
          <p:cNvSpPr txBox="1"/>
          <p:nvPr/>
        </p:nvSpPr>
        <p:spPr>
          <a:xfrm>
            <a:off x="10539998" y="5467645"/>
            <a:ext cx="1256237" cy="646331"/>
          </a:xfrm>
          <a:prstGeom prst="rect">
            <a:avLst/>
          </a:prstGeom>
          <a:noFill/>
        </p:spPr>
        <p:txBody>
          <a:bodyPr wrap="square" rtlCol="0">
            <a:spAutoFit/>
          </a:bodyPr>
          <a:lstStyle/>
          <a:p>
            <a:pPr algn="ctr"/>
            <a:r>
              <a:rPr lang="en-US" dirty="0"/>
              <a:t>Structured Output</a:t>
            </a:r>
          </a:p>
        </p:txBody>
      </p:sp>
      <p:sp>
        <p:nvSpPr>
          <p:cNvPr id="45" name="TextBox 44">
            <a:extLst>
              <a:ext uri="{FF2B5EF4-FFF2-40B4-BE49-F238E27FC236}">
                <a16:creationId xmlns:a16="http://schemas.microsoft.com/office/drawing/2014/main" id="{56B601D5-6970-0D80-4F32-19EB09F20A86}"/>
              </a:ext>
            </a:extLst>
          </p:cNvPr>
          <p:cNvSpPr txBox="1"/>
          <p:nvPr/>
        </p:nvSpPr>
        <p:spPr>
          <a:xfrm>
            <a:off x="10327247" y="5408623"/>
            <a:ext cx="509505" cy="707886"/>
          </a:xfrm>
          <a:prstGeom prst="rect">
            <a:avLst/>
          </a:prstGeom>
          <a:noFill/>
        </p:spPr>
        <p:txBody>
          <a:bodyPr wrap="square" rtlCol="0">
            <a:spAutoFit/>
          </a:bodyPr>
          <a:lstStyle/>
          <a:p>
            <a:r>
              <a:rPr lang="en-US" sz="4000" dirty="0"/>
              <a:t>{</a:t>
            </a:r>
          </a:p>
        </p:txBody>
      </p:sp>
      <p:sp>
        <p:nvSpPr>
          <p:cNvPr id="46" name="TextBox 45">
            <a:extLst>
              <a:ext uri="{FF2B5EF4-FFF2-40B4-BE49-F238E27FC236}">
                <a16:creationId xmlns:a16="http://schemas.microsoft.com/office/drawing/2014/main" id="{EC9372EC-CF7C-0189-CD73-2B5B075417D9}"/>
              </a:ext>
            </a:extLst>
          </p:cNvPr>
          <p:cNvSpPr txBox="1"/>
          <p:nvPr/>
        </p:nvSpPr>
        <p:spPr>
          <a:xfrm rot="10800000">
            <a:off x="11499481" y="5432254"/>
            <a:ext cx="509505" cy="707886"/>
          </a:xfrm>
          <a:prstGeom prst="rect">
            <a:avLst/>
          </a:prstGeom>
          <a:noFill/>
        </p:spPr>
        <p:txBody>
          <a:bodyPr wrap="square" rtlCol="0">
            <a:spAutoFit/>
          </a:bodyPr>
          <a:lstStyle/>
          <a:p>
            <a:r>
              <a:rPr lang="en-US" sz="4000" dirty="0"/>
              <a:t>{</a:t>
            </a:r>
          </a:p>
        </p:txBody>
      </p:sp>
      <p:sp>
        <p:nvSpPr>
          <p:cNvPr id="47" name="Arrow: Bent 46">
            <a:extLst>
              <a:ext uri="{FF2B5EF4-FFF2-40B4-BE49-F238E27FC236}">
                <a16:creationId xmlns:a16="http://schemas.microsoft.com/office/drawing/2014/main" id="{DA785503-9D9D-D1B7-18C6-AAA2804A815E}"/>
              </a:ext>
            </a:extLst>
          </p:cNvPr>
          <p:cNvSpPr/>
          <p:nvPr/>
        </p:nvSpPr>
        <p:spPr>
          <a:xfrm flipH="1" flipV="1">
            <a:off x="7539535" y="2910720"/>
            <a:ext cx="578741" cy="30777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EE2D93BE-E610-FD05-4B50-79C733E7A710}"/>
              </a:ext>
            </a:extLst>
          </p:cNvPr>
          <p:cNvSpPr/>
          <p:nvPr/>
        </p:nvSpPr>
        <p:spPr>
          <a:xfrm>
            <a:off x="5895480" y="2388301"/>
            <a:ext cx="401039" cy="104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0B2D8F-A362-4077-B812-0C933A05CBB9}"/>
              </a:ext>
            </a:extLst>
          </p:cNvPr>
          <p:cNvSpPr/>
          <p:nvPr/>
        </p:nvSpPr>
        <p:spPr>
          <a:xfrm>
            <a:off x="5942943" y="2682298"/>
            <a:ext cx="401039" cy="104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9CDBF96-9239-28DC-0BC7-C7EA7104D801}"/>
              </a:ext>
            </a:extLst>
          </p:cNvPr>
          <p:cNvSpPr/>
          <p:nvPr/>
        </p:nvSpPr>
        <p:spPr>
          <a:xfrm>
            <a:off x="5937223" y="2536245"/>
            <a:ext cx="342431" cy="104520"/>
          </a:xfrm>
          <a:prstGeom prst="rect">
            <a:avLst/>
          </a:prstGeom>
          <a:solidFill>
            <a:srgbClr val="D0DF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73CD7EF-2E0B-CAA7-42AB-780EF8FDA613}"/>
              </a:ext>
            </a:extLst>
          </p:cNvPr>
          <p:cNvSpPr txBox="1"/>
          <p:nvPr/>
        </p:nvSpPr>
        <p:spPr>
          <a:xfrm>
            <a:off x="7333964" y="40882"/>
            <a:ext cx="4858036" cy="369332"/>
          </a:xfrm>
          <a:prstGeom prst="rect">
            <a:avLst/>
          </a:prstGeom>
          <a:noFill/>
        </p:spPr>
        <p:txBody>
          <a:bodyPr wrap="square" rtlCol="0">
            <a:spAutoFit/>
          </a:bodyPr>
          <a:lstStyle/>
          <a:p>
            <a:pPr algn="r"/>
            <a:r>
              <a:rPr lang="en-US" dirty="0"/>
              <a:t>How a Content Understanding Classifier Works</a:t>
            </a:r>
          </a:p>
        </p:txBody>
      </p:sp>
      <p:sp>
        <p:nvSpPr>
          <p:cNvPr id="52" name="TextBox 51">
            <a:extLst>
              <a:ext uri="{FF2B5EF4-FFF2-40B4-BE49-F238E27FC236}">
                <a16:creationId xmlns:a16="http://schemas.microsoft.com/office/drawing/2014/main" id="{52B0F03D-2DB4-C14E-4F67-9106FF232A24}"/>
              </a:ext>
            </a:extLst>
          </p:cNvPr>
          <p:cNvSpPr txBox="1"/>
          <p:nvPr/>
        </p:nvSpPr>
        <p:spPr>
          <a:xfrm>
            <a:off x="910689" y="5015616"/>
            <a:ext cx="2449408" cy="707886"/>
          </a:xfrm>
          <a:prstGeom prst="rect">
            <a:avLst/>
          </a:prstGeom>
          <a:noFill/>
        </p:spPr>
        <p:txBody>
          <a:bodyPr wrap="square" rtlCol="0">
            <a:spAutoFit/>
          </a:bodyPr>
          <a:lstStyle/>
          <a:p>
            <a:pPr algn="ctr"/>
            <a:r>
              <a:rPr lang="en-US" sz="1000" dirty="0"/>
              <a:t>Content Understanding can also logically unbundle a single file that contains several different documents into their individual documents automatically</a:t>
            </a:r>
            <a:endParaRPr lang="en-US" sz="1000" b="1" i="1" dirty="0"/>
          </a:p>
        </p:txBody>
      </p:sp>
      <p:sp>
        <p:nvSpPr>
          <p:cNvPr id="53" name="TextBox 52">
            <a:extLst>
              <a:ext uri="{FF2B5EF4-FFF2-40B4-BE49-F238E27FC236}">
                <a16:creationId xmlns:a16="http://schemas.microsoft.com/office/drawing/2014/main" id="{16AA1435-B36C-F4C1-441C-C67DB722C5BE}"/>
              </a:ext>
            </a:extLst>
          </p:cNvPr>
          <p:cNvSpPr txBox="1"/>
          <p:nvPr/>
        </p:nvSpPr>
        <p:spPr>
          <a:xfrm>
            <a:off x="9163428" y="3490431"/>
            <a:ext cx="2699665" cy="1015663"/>
          </a:xfrm>
          <a:prstGeom prst="rect">
            <a:avLst/>
          </a:prstGeom>
          <a:noFill/>
        </p:spPr>
        <p:txBody>
          <a:bodyPr wrap="square" rtlCol="0">
            <a:spAutoFit/>
          </a:bodyPr>
          <a:lstStyle/>
          <a:p>
            <a:pPr algn="ctr"/>
            <a:r>
              <a:rPr lang="en-US" sz="1000" dirty="0"/>
              <a:t>The fields in the field schema may be schemas for different entity types or may all be the same where multiple document types each have some of the needed fields to extract to complete the entire schema for a single entity</a:t>
            </a:r>
            <a:endParaRPr lang="en-US" sz="1000" b="1" i="1" dirty="0"/>
          </a:p>
        </p:txBody>
      </p:sp>
      <p:sp>
        <p:nvSpPr>
          <p:cNvPr id="54" name="TextBox 53">
            <a:extLst>
              <a:ext uri="{FF2B5EF4-FFF2-40B4-BE49-F238E27FC236}">
                <a16:creationId xmlns:a16="http://schemas.microsoft.com/office/drawing/2014/main" id="{1DFE61A1-F1C3-0E56-6584-2A78EE616BAA}"/>
              </a:ext>
            </a:extLst>
          </p:cNvPr>
          <p:cNvSpPr txBox="1"/>
          <p:nvPr/>
        </p:nvSpPr>
        <p:spPr>
          <a:xfrm>
            <a:off x="7828905" y="297046"/>
            <a:ext cx="4000899" cy="307777"/>
          </a:xfrm>
          <a:prstGeom prst="rect">
            <a:avLst/>
          </a:prstGeom>
          <a:noFill/>
        </p:spPr>
        <p:txBody>
          <a:bodyPr wrap="square" rtlCol="0">
            <a:spAutoFit/>
          </a:bodyPr>
          <a:lstStyle/>
          <a:p>
            <a:pPr algn="ctr"/>
            <a:r>
              <a:rPr lang="en-US" sz="1400" b="1" i="1" dirty="0"/>
              <a:t>A lower code approach to enhancing your OCR</a:t>
            </a:r>
          </a:p>
        </p:txBody>
      </p:sp>
      <p:sp>
        <p:nvSpPr>
          <p:cNvPr id="2" name="Arrow: Bent 1">
            <a:extLst>
              <a:ext uri="{FF2B5EF4-FFF2-40B4-BE49-F238E27FC236}">
                <a16:creationId xmlns:a16="http://schemas.microsoft.com/office/drawing/2014/main" id="{7A4FE73D-777F-4767-347D-E9A5FA1CEC22}"/>
              </a:ext>
            </a:extLst>
          </p:cNvPr>
          <p:cNvSpPr/>
          <p:nvPr/>
        </p:nvSpPr>
        <p:spPr>
          <a:xfrm rot="5400000" flipH="1">
            <a:off x="6290860" y="1798523"/>
            <a:ext cx="695344" cy="1062110"/>
          </a:xfrm>
          <a:prstGeom prst="bentArrow">
            <a:avLst>
              <a:gd name="adj1" fmla="val 21745"/>
              <a:gd name="adj2" fmla="val 25000"/>
              <a:gd name="adj3" fmla="val 25000"/>
              <a:gd name="adj4" fmla="val 43750"/>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E426072-FAFB-DE74-418D-5CEFCC19DED3}"/>
              </a:ext>
            </a:extLst>
          </p:cNvPr>
          <p:cNvSpPr txBox="1"/>
          <p:nvPr/>
        </p:nvSpPr>
        <p:spPr>
          <a:xfrm>
            <a:off x="6985396" y="1901019"/>
            <a:ext cx="1194781" cy="261610"/>
          </a:xfrm>
          <a:prstGeom prst="rect">
            <a:avLst/>
          </a:prstGeom>
          <a:noFill/>
        </p:spPr>
        <p:txBody>
          <a:bodyPr wrap="square" rtlCol="0">
            <a:spAutoFit/>
          </a:bodyPr>
          <a:lstStyle/>
          <a:p>
            <a:pPr algn="ctr"/>
            <a:r>
              <a:rPr lang="en-US" sz="1100" dirty="0"/>
              <a:t>Extracted Fields</a:t>
            </a:r>
          </a:p>
        </p:txBody>
      </p:sp>
      <p:sp>
        <p:nvSpPr>
          <p:cNvPr id="4" name="TextBox 3">
            <a:extLst>
              <a:ext uri="{FF2B5EF4-FFF2-40B4-BE49-F238E27FC236}">
                <a16:creationId xmlns:a16="http://schemas.microsoft.com/office/drawing/2014/main" id="{13C87452-DB35-6C55-80E2-B146860AAC8A}"/>
              </a:ext>
            </a:extLst>
          </p:cNvPr>
          <p:cNvSpPr txBox="1"/>
          <p:nvPr/>
        </p:nvSpPr>
        <p:spPr>
          <a:xfrm>
            <a:off x="5096887" y="1948525"/>
            <a:ext cx="1194781" cy="430887"/>
          </a:xfrm>
          <a:prstGeom prst="rect">
            <a:avLst/>
          </a:prstGeom>
          <a:noFill/>
        </p:spPr>
        <p:txBody>
          <a:bodyPr wrap="square" rtlCol="0">
            <a:spAutoFit/>
          </a:bodyPr>
          <a:lstStyle/>
          <a:p>
            <a:pPr algn="ctr"/>
            <a:r>
              <a:rPr lang="en-US" sz="1100" dirty="0"/>
              <a:t>Generated Fields</a:t>
            </a:r>
          </a:p>
        </p:txBody>
      </p:sp>
      <p:pic>
        <p:nvPicPr>
          <p:cNvPr id="18" name="Picture 17">
            <a:extLst>
              <a:ext uri="{FF2B5EF4-FFF2-40B4-BE49-F238E27FC236}">
                <a16:creationId xmlns:a16="http://schemas.microsoft.com/office/drawing/2014/main" id="{E6959A82-C045-D05A-600F-0828AEDCD903}"/>
              </a:ext>
            </a:extLst>
          </p:cNvPr>
          <p:cNvPicPr>
            <a:picLocks noChangeAspect="1"/>
          </p:cNvPicPr>
          <p:nvPr/>
        </p:nvPicPr>
        <p:blipFill>
          <a:blip r:embed="rId4"/>
          <a:stretch>
            <a:fillRect/>
          </a:stretch>
        </p:blipFill>
        <p:spPr>
          <a:xfrm rot="10800000">
            <a:off x="6901132" y="5468948"/>
            <a:ext cx="386783" cy="287939"/>
          </a:xfrm>
          <a:prstGeom prst="rect">
            <a:avLst/>
          </a:prstGeom>
        </p:spPr>
      </p:pic>
    </p:spTree>
    <p:extLst>
      <p:ext uri="{BB962C8B-B14F-4D97-AF65-F5344CB8AC3E}">
        <p14:creationId xmlns:p14="http://schemas.microsoft.com/office/powerpoint/2010/main" val="294424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E6C0-7D77-274E-9425-4B1A58929FD5}"/>
              </a:ext>
            </a:extLst>
          </p:cNvPr>
          <p:cNvSpPr>
            <a:spLocks noGrp="1"/>
          </p:cNvSpPr>
          <p:nvPr>
            <p:ph type="title"/>
          </p:nvPr>
        </p:nvSpPr>
        <p:spPr/>
        <p:txBody>
          <a:bodyPr>
            <a:normAutofit/>
          </a:bodyPr>
          <a:lstStyle/>
          <a:p>
            <a:r>
              <a:rPr lang="en-US" sz="3600" dirty="0"/>
              <a:t>Why Content Understanding for Document Processing?</a:t>
            </a:r>
          </a:p>
        </p:txBody>
      </p:sp>
      <p:sp>
        <p:nvSpPr>
          <p:cNvPr id="3" name="Content Placeholder 2">
            <a:extLst>
              <a:ext uri="{FF2B5EF4-FFF2-40B4-BE49-F238E27FC236}">
                <a16:creationId xmlns:a16="http://schemas.microsoft.com/office/drawing/2014/main" id="{264CE75B-C338-2BC3-2AFA-7080CA5DEE90}"/>
              </a:ext>
            </a:extLst>
          </p:cNvPr>
          <p:cNvSpPr>
            <a:spLocks noGrp="1"/>
          </p:cNvSpPr>
          <p:nvPr>
            <p:ph idx="1"/>
          </p:nvPr>
        </p:nvSpPr>
        <p:spPr>
          <a:xfrm>
            <a:off x="838199" y="1825625"/>
            <a:ext cx="10932543" cy="4351338"/>
          </a:xfrm>
        </p:spPr>
        <p:txBody>
          <a:bodyPr>
            <a:normAutofit fontScale="92500" lnSpcReduction="20000"/>
          </a:bodyPr>
          <a:lstStyle/>
          <a:p>
            <a:r>
              <a:rPr lang="en-US" dirty="0"/>
              <a:t>Schema based extraction using Templates</a:t>
            </a:r>
          </a:p>
          <a:p>
            <a:pPr lvl="1"/>
            <a:r>
              <a:rPr lang="en-US" dirty="0"/>
              <a:t>Multiple document types can share the same analyzer</a:t>
            </a:r>
          </a:p>
          <a:p>
            <a:r>
              <a:rPr lang="en-US" dirty="0"/>
              <a:t>No dependency on field locations on a form</a:t>
            </a:r>
          </a:p>
          <a:p>
            <a:r>
              <a:rPr lang="en-US" dirty="0"/>
              <a:t>Less fragile than parsing extracted text for fields </a:t>
            </a:r>
          </a:p>
          <a:p>
            <a:r>
              <a:rPr lang="en-US" dirty="0"/>
              <a:t>Uses Document Intelligence like models to do the extraction</a:t>
            </a:r>
          </a:p>
          <a:p>
            <a:pPr lvl="1"/>
            <a:r>
              <a:rPr lang="en-US" dirty="0"/>
              <a:t>Specify “generate” or “extract” as the method in the field schema</a:t>
            </a:r>
          </a:p>
          <a:p>
            <a:pPr lvl="1"/>
            <a:r>
              <a:rPr lang="en-US" dirty="0"/>
              <a:t>“generate”  will use an LLM to generate a field value</a:t>
            </a:r>
          </a:p>
          <a:p>
            <a:pPr lvl="1"/>
            <a:r>
              <a:rPr lang="en-US" dirty="0"/>
              <a:t>It doesn’t use the LLM to do the OCR</a:t>
            </a:r>
          </a:p>
          <a:p>
            <a:r>
              <a:rPr lang="en-US" dirty="0"/>
              <a:t>Can extract top-level entity data and child entity data such as</a:t>
            </a:r>
          </a:p>
          <a:p>
            <a:pPr lvl="1"/>
            <a:r>
              <a:rPr lang="en-US" dirty="0"/>
              <a:t> an order and order items </a:t>
            </a:r>
          </a:p>
          <a:p>
            <a:pPr lvl="1"/>
            <a:r>
              <a:rPr lang="en-US" dirty="0"/>
              <a:t>or a bill and line-item charges</a:t>
            </a:r>
          </a:p>
          <a:p>
            <a:r>
              <a:rPr lang="en-US" dirty="0"/>
              <a:t>Returns a structured output</a:t>
            </a:r>
          </a:p>
          <a:p>
            <a:pPr lvl="1"/>
            <a:endParaRPr lang="en-US" dirty="0"/>
          </a:p>
        </p:txBody>
      </p:sp>
    </p:spTree>
    <p:extLst>
      <p:ext uri="{BB962C8B-B14F-4D97-AF65-F5344CB8AC3E}">
        <p14:creationId xmlns:p14="http://schemas.microsoft.com/office/powerpoint/2010/main" val="26274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3945-B723-70AC-0665-73CECEBA23D5}"/>
              </a:ext>
            </a:extLst>
          </p:cNvPr>
          <p:cNvSpPr>
            <a:spLocks noGrp="1"/>
          </p:cNvSpPr>
          <p:nvPr>
            <p:ph type="title"/>
          </p:nvPr>
        </p:nvSpPr>
        <p:spPr>
          <a:xfrm>
            <a:off x="68424" y="117768"/>
            <a:ext cx="10515600" cy="563271"/>
          </a:xfrm>
        </p:spPr>
        <p:txBody>
          <a:bodyPr>
            <a:normAutofit/>
          </a:bodyPr>
          <a:lstStyle/>
          <a:p>
            <a:r>
              <a:rPr lang="en-US" sz="2800" dirty="0"/>
              <a:t>When to choose Content Understanding over build your own model</a:t>
            </a:r>
          </a:p>
        </p:txBody>
      </p:sp>
      <p:graphicFrame>
        <p:nvGraphicFramePr>
          <p:cNvPr id="4" name="Table 3">
            <a:extLst>
              <a:ext uri="{FF2B5EF4-FFF2-40B4-BE49-F238E27FC236}">
                <a16:creationId xmlns:a16="http://schemas.microsoft.com/office/drawing/2014/main" id="{AA607788-0D2B-A0B6-E803-10FB08BB6B11}"/>
              </a:ext>
            </a:extLst>
          </p:cNvPr>
          <p:cNvGraphicFramePr>
            <a:graphicFrameLocks noGrp="1"/>
          </p:cNvGraphicFramePr>
          <p:nvPr>
            <p:extLst>
              <p:ext uri="{D42A27DB-BD31-4B8C-83A1-F6EECF244321}">
                <p14:modId xmlns:p14="http://schemas.microsoft.com/office/powerpoint/2010/main" val="3163479716"/>
              </p:ext>
            </p:extLst>
          </p:nvPr>
        </p:nvGraphicFramePr>
        <p:xfrm>
          <a:off x="298579" y="1124340"/>
          <a:ext cx="11383347" cy="5052621"/>
        </p:xfrm>
        <a:graphic>
          <a:graphicData uri="http://schemas.openxmlformats.org/drawingml/2006/table">
            <a:tbl>
              <a:tblPr firstRow="1">
                <a:tableStyleId>{073A0DAA-6AF3-43AB-8588-CEC1D06C72B9}</a:tableStyleId>
              </a:tblPr>
              <a:tblGrid>
                <a:gridCol w="3794449">
                  <a:extLst>
                    <a:ext uri="{9D8B030D-6E8A-4147-A177-3AD203B41FA5}">
                      <a16:colId xmlns:a16="http://schemas.microsoft.com/office/drawing/2014/main" val="752474026"/>
                    </a:ext>
                  </a:extLst>
                </a:gridCol>
                <a:gridCol w="3794449">
                  <a:extLst>
                    <a:ext uri="{9D8B030D-6E8A-4147-A177-3AD203B41FA5}">
                      <a16:colId xmlns:a16="http://schemas.microsoft.com/office/drawing/2014/main" val="2525422777"/>
                    </a:ext>
                  </a:extLst>
                </a:gridCol>
                <a:gridCol w="3794449">
                  <a:extLst>
                    <a:ext uri="{9D8B030D-6E8A-4147-A177-3AD203B41FA5}">
                      <a16:colId xmlns:a16="http://schemas.microsoft.com/office/drawing/2014/main" val="3134562064"/>
                    </a:ext>
                  </a:extLst>
                </a:gridCol>
              </a:tblGrid>
              <a:tr h="416098">
                <a:tc>
                  <a:txBody>
                    <a:bodyPr/>
                    <a:lstStyle/>
                    <a:p>
                      <a:pPr algn="l" fontAlgn="t">
                        <a:buNone/>
                      </a:pPr>
                      <a:r>
                        <a:rPr lang="en-US" sz="1400">
                          <a:effectLst/>
                        </a:rPr>
                        <a:t>Advantage</a:t>
                      </a:r>
                    </a:p>
                  </a:txBody>
                  <a:tcPr marL="51192" marR="51192" marT="25596" marB="25596"/>
                </a:tc>
                <a:tc>
                  <a:txBody>
                    <a:bodyPr/>
                    <a:lstStyle/>
                    <a:p>
                      <a:pPr algn="l" fontAlgn="t">
                        <a:buNone/>
                      </a:pPr>
                      <a:r>
                        <a:rPr lang="en-US" sz="1400" dirty="0">
                          <a:effectLst/>
                        </a:rPr>
                        <a:t>Azure AI Content Understanding</a:t>
                      </a:r>
                    </a:p>
                  </a:txBody>
                  <a:tcPr marL="51192" marR="51192" marT="25596" marB="25596"/>
                </a:tc>
                <a:tc>
                  <a:txBody>
                    <a:bodyPr/>
                    <a:lstStyle/>
                    <a:p>
                      <a:pPr algn="l" fontAlgn="t">
                        <a:buNone/>
                      </a:pPr>
                      <a:r>
                        <a:rPr lang="en-US" sz="1400">
                          <a:effectLst/>
                        </a:rPr>
                        <a:t>Build your own model</a:t>
                      </a:r>
                    </a:p>
                  </a:txBody>
                  <a:tcPr marL="51192" marR="51192" marT="25596" marB="25596"/>
                </a:tc>
                <a:extLst>
                  <a:ext uri="{0D108BD9-81ED-4DB2-BD59-A6C34878D82A}">
                    <a16:rowId xmlns:a16="http://schemas.microsoft.com/office/drawing/2014/main" val="3955638648"/>
                  </a:ext>
                </a:extLst>
              </a:tr>
              <a:tr h="594426">
                <a:tc>
                  <a:txBody>
                    <a:bodyPr/>
                    <a:lstStyle/>
                    <a:p>
                      <a:pPr algn="l" fontAlgn="t">
                        <a:buNone/>
                      </a:pPr>
                      <a:r>
                        <a:rPr lang="en-US" sz="1400">
                          <a:effectLst/>
                        </a:rPr>
                        <a:t>Unified, multimodal pipeline</a:t>
                      </a:r>
                    </a:p>
                  </a:txBody>
                  <a:tcPr marL="51192" marR="51192" marT="25596" marB="25596"/>
                </a:tc>
                <a:tc>
                  <a:txBody>
                    <a:bodyPr/>
                    <a:lstStyle/>
                    <a:p>
                      <a:pPr algn="l" fontAlgn="t">
                        <a:buNone/>
                      </a:pPr>
                      <a:r>
                        <a:rPr lang="fr-FR" sz="1400">
                          <a:effectLst/>
                        </a:rPr>
                        <a:t>✅ Supports docs, images, audio, video</a:t>
                      </a:r>
                    </a:p>
                  </a:txBody>
                  <a:tcPr marL="51192" marR="51192" marT="25596" marB="25596"/>
                </a:tc>
                <a:tc>
                  <a:txBody>
                    <a:bodyPr/>
                    <a:lstStyle/>
                    <a:p>
                      <a:pPr algn="l" fontAlgn="t">
                        <a:buNone/>
                      </a:pPr>
                      <a:r>
                        <a:rPr lang="en-US" sz="1400">
                          <a:effectLst/>
                        </a:rPr>
                        <a:t>❌ Requires orchestration</a:t>
                      </a:r>
                    </a:p>
                  </a:txBody>
                  <a:tcPr marL="51192" marR="51192" marT="25596" marB="25596"/>
                </a:tc>
                <a:extLst>
                  <a:ext uri="{0D108BD9-81ED-4DB2-BD59-A6C34878D82A}">
                    <a16:rowId xmlns:a16="http://schemas.microsoft.com/office/drawing/2014/main" val="200932556"/>
                  </a:ext>
                </a:extLst>
              </a:tr>
              <a:tr h="594426">
                <a:tc>
                  <a:txBody>
                    <a:bodyPr/>
                    <a:lstStyle/>
                    <a:p>
                      <a:pPr algn="l" fontAlgn="t">
                        <a:buNone/>
                      </a:pPr>
                      <a:r>
                        <a:rPr lang="en-US" sz="1400">
                          <a:effectLst/>
                        </a:rPr>
                        <a:t>Enterprise reasoning workflows</a:t>
                      </a:r>
                    </a:p>
                  </a:txBody>
                  <a:tcPr marL="51192" marR="51192" marT="25596" marB="25596"/>
                </a:tc>
                <a:tc>
                  <a:txBody>
                    <a:bodyPr/>
                    <a:lstStyle/>
                    <a:p>
                      <a:pPr algn="l" fontAlgn="t">
                        <a:buNone/>
                      </a:pPr>
                      <a:r>
                        <a:rPr lang="en-US" sz="1400">
                          <a:effectLst/>
                        </a:rPr>
                        <a:t>✅ In-built reasoning capabilities</a:t>
                      </a:r>
                    </a:p>
                  </a:txBody>
                  <a:tcPr marL="51192" marR="51192" marT="25596" marB="25596"/>
                </a:tc>
                <a:tc>
                  <a:txBody>
                    <a:bodyPr/>
                    <a:lstStyle/>
                    <a:p>
                      <a:pPr algn="l" fontAlgn="t">
                        <a:buNone/>
                      </a:pPr>
                      <a:r>
                        <a:rPr lang="en-US" sz="1400">
                          <a:effectLst/>
                        </a:rPr>
                        <a:t>❌ Custom chaining</a:t>
                      </a:r>
                    </a:p>
                  </a:txBody>
                  <a:tcPr marL="51192" marR="51192" marT="25596" marB="25596"/>
                </a:tc>
                <a:extLst>
                  <a:ext uri="{0D108BD9-81ED-4DB2-BD59-A6C34878D82A}">
                    <a16:rowId xmlns:a16="http://schemas.microsoft.com/office/drawing/2014/main" val="208561364"/>
                  </a:ext>
                </a:extLst>
              </a:tr>
              <a:tr h="772755">
                <a:tc>
                  <a:txBody>
                    <a:bodyPr/>
                    <a:lstStyle/>
                    <a:p>
                      <a:pPr algn="l" fontAlgn="t">
                        <a:buNone/>
                      </a:pPr>
                      <a:r>
                        <a:rPr lang="en-US" sz="1400">
                          <a:effectLst/>
                        </a:rPr>
                        <a:t>Prebuilt enrichments and schema normalization</a:t>
                      </a:r>
                    </a:p>
                  </a:txBody>
                  <a:tcPr marL="51192" marR="51192" marT="25596" marB="25596"/>
                </a:tc>
                <a:tc>
                  <a:txBody>
                    <a:bodyPr/>
                    <a:lstStyle/>
                    <a:p>
                      <a:pPr algn="l" fontAlgn="t">
                        <a:buNone/>
                      </a:pPr>
                      <a:r>
                        <a:rPr lang="en-US" sz="1400">
                          <a:effectLst/>
                        </a:rPr>
                        <a:t>✅ Prebuilt templates available</a:t>
                      </a:r>
                    </a:p>
                  </a:txBody>
                  <a:tcPr marL="51192" marR="51192" marT="25596" marB="25596"/>
                </a:tc>
                <a:tc>
                  <a:txBody>
                    <a:bodyPr/>
                    <a:lstStyle/>
                    <a:p>
                      <a:pPr algn="l" fontAlgn="t">
                        <a:buNone/>
                      </a:pPr>
                      <a:r>
                        <a:rPr lang="en-US" sz="1400">
                          <a:effectLst/>
                        </a:rPr>
                        <a:t>❌ Requires implementation</a:t>
                      </a:r>
                    </a:p>
                  </a:txBody>
                  <a:tcPr marL="51192" marR="51192" marT="25596" marB="25596"/>
                </a:tc>
                <a:extLst>
                  <a:ext uri="{0D108BD9-81ED-4DB2-BD59-A6C34878D82A}">
                    <a16:rowId xmlns:a16="http://schemas.microsoft.com/office/drawing/2014/main" val="2841990893"/>
                  </a:ext>
                </a:extLst>
              </a:tr>
              <a:tr h="416098">
                <a:tc>
                  <a:txBody>
                    <a:bodyPr/>
                    <a:lstStyle/>
                    <a:p>
                      <a:pPr algn="l" fontAlgn="t">
                        <a:buNone/>
                      </a:pPr>
                      <a:r>
                        <a:rPr lang="en-US" sz="1400">
                          <a:effectLst/>
                        </a:rPr>
                        <a:t>Simplified pricing</a:t>
                      </a:r>
                    </a:p>
                  </a:txBody>
                  <a:tcPr marL="51192" marR="51192" marT="25596" marB="25596"/>
                </a:tc>
                <a:tc>
                  <a:txBody>
                    <a:bodyPr/>
                    <a:lstStyle/>
                    <a:p>
                      <a:pPr algn="l" fontAlgn="t">
                        <a:buNone/>
                      </a:pPr>
                      <a:r>
                        <a:rPr lang="en-US" sz="1400">
                          <a:effectLst/>
                        </a:rPr>
                        <a:t>✅ Token based pricing</a:t>
                      </a:r>
                    </a:p>
                  </a:txBody>
                  <a:tcPr marL="51192" marR="51192" marT="25596" marB="25596"/>
                </a:tc>
                <a:tc>
                  <a:txBody>
                    <a:bodyPr/>
                    <a:lstStyle/>
                    <a:p>
                      <a:pPr algn="l" fontAlgn="t">
                        <a:buNone/>
                      </a:pPr>
                      <a:r>
                        <a:rPr lang="en-US" sz="1400">
                          <a:effectLst/>
                        </a:rPr>
                        <a:t>✅ Token based pricing</a:t>
                      </a:r>
                    </a:p>
                  </a:txBody>
                  <a:tcPr marL="51192" marR="51192" marT="25596" marB="25596"/>
                </a:tc>
                <a:extLst>
                  <a:ext uri="{0D108BD9-81ED-4DB2-BD59-A6C34878D82A}">
                    <a16:rowId xmlns:a16="http://schemas.microsoft.com/office/drawing/2014/main" val="4245271846"/>
                  </a:ext>
                </a:extLst>
              </a:tr>
              <a:tr h="594426">
                <a:tc>
                  <a:txBody>
                    <a:bodyPr/>
                    <a:lstStyle/>
                    <a:p>
                      <a:pPr algn="l" fontAlgn="t">
                        <a:buNone/>
                      </a:pPr>
                      <a:r>
                        <a:rPr lang="en-US" sz="1400">
                          <a:effectLst/>
                        </a:rPr>
                        <a:t>Enterprise governance &amp; security</a:t>
                      </a:r>
                    </a:p>
                  </a:txBody>
                  <a:tcPr marL="51192" marR="51192" marT="25596" marB="25596"/>
                </a:tc>
                <a:tc>
                  <a:txBody>
                    <a:bodyPr/>
                    <a:lstStyle/>
                    <a:p>
                      <a:pPr algn="l" fontAlgn="t">
                        <a:buNone/>
                      </a:pPr>
                      <a:r>
                        <a:rPr lang="en-US" sz="1400">
                          <a:effectLst/>
                        </a:rPr>
                        <a:t>✅ Azure security compliance</a:t>
                      </a:r>
                    </a:p>
                  </a:txBody>
                  <a:tcPr marL="51192" marR="51192" marT="25596" marB="25596"/>
                </a:tc>
                <a:tc>
                  <a:txBody>
                    <a:bodyPr/>
                    <a:lstStyle/>
                    <a:p>
                      <a:pPr algn="l" fontAlgn="t">
                        <a:buNone/>
                      </a:pPr>
                      <a:r>
                        <a:rPr lang="en-US" sz="1400">
                          <a:effectLst/>
                        </a:rPr>
                        <a:t>❌ Custom implementation</a:t>
                      </a:r>
                    </a:p>
                  </a:txBody>
                  <a:tcPr marL="51192" marR="51192" marT="25596" marB="25596"/>
                </a:tc>
                <a:extLst>
                  <a:ext uri="{0D108BD9-81ED-4DB2-BD59-A6C34878D82A}">
                    <a16:rowId xmlns:a16="http://schemas.microsoft.com/office/drawing/2014/main" val="1011681506"/>
                  </a:ext>
                </a:extLst>
              </a:tr>
              <a:tr h="416098">
                <a:tc>
                  <a:txBody>
                    <a:bodyPr/>
                    <a:lstStyle/>
                    <a:p>
                      <a:pPr algn="l" fontAlgn="t">
                        <a:buNone/>
                      </a:pPr>
                      <a:r>
                        <a:rPr lang="en-US" sz="1400">
                          <a:effectLst/>
                        </a:rPr>
                        <a:t>Confidence and Grounding</a:t>
                      </a:r>
                    </a:p>
                  </a:txBody>
                  <a:tcPr marL="51192" marR="51192" marT="25596" marB="25596"/>
                </a:tc>
                <a:tc>
                  <a:txBody>
                    <a:bodyPr/>
                    <a:lstStyle/>
                    <a:p>
                      <a:pPr algn="l" fontAlgn="t">
                        <a:buNone/>
                      </a:pPr>
                      <a:r>
                        <a:rPr lang="en-US" sz="1400">
                          <a:effectLst/>
                        </a:rPr>
                        <a:t>✅ In-built scores</a:t>
                      </a:r>
                    </a:p>
                  </a:txBody>
                  <a:tcPr marL="51192" marR="51192" marT="25596" marB="25596"/>
                </a:tc>
                <a:tc>
                  <a:txBody>
                    <a:bodyPr/>
                    <a:lstStyle/>
                    <a:p>
                      <a:pPr algn="l" fontAlgn="t">
                        <a:buNone/>
                      </a:pPr>
                      <a:r>
                        <a:rPr lang="en-US" sz="1400">
                          <a:effectLst/>
                        </a:rPr>
                        <a:t>❌ Custom implementation</a:t>
                      </a:r>
                    </a:p>
                  </a:txBody>
                  <a:tcPr marL="51192" marR="51192" marT="25596" marB="25596"/>
                </a:tc>
                <a:extLst>
                  <a:ext uri="{0D108BD9-81ED-4DB2-BD59-A6C34878D82A}">
                    <a16:rowId xmlns:a16="http://schemas.microsoft.com/office/drawing/2014/main" val="3261694805"/>
                  </a:ext>
                </a:extLst>
              </a:tr>
              <a:tr h="416098">
                <a:tc>
                  <a:txBody>
                    <a:bodyPr/>
                    <a:lstStyle/>
                    <a:p>
                      <a:pPr algn="l" fontAlgn="t">
                        <a:buNone/>
                      </a:pPr>
                      <a:r>
                        <a:rPr lang="en-US" sz="1400">
                          <a:effectLst/>
                        </a:rPr>
                        <a:t>Chunking &amp; normalization</a:t>
                      </a:r>
                    </a:p>
                  </a:txBody>
                  <a:tcPr marL="51192" marR="51192" marT="25596" marB="25596"/>
                </a:tc>
                <a:tc>
                  <a:txBody>
                    <a:bodyPr/>
                    <a:lstStyle/>
                    <a:p>
                      <a:pPr algn="l" fontAlgn="t">
                        <a:buNone/>
                      </a:pPr>
                      <a:r>
                        <a:rPr lang="en-US" sz="1400">
                          <a:effectLst/>
                        </a:rPr>
                        <a:t>✅ Built-in algorithms</a:t>
                      </a:r>
                    </a:p>
                  </a:txBody>
                  <a:tcPr marL="51192" marR="51192" marT="25596" marB="25596"/>
                </a:tc>
                <a:tc>
                  <a:txBody>
                    <a:bodyPr/>
                    <a:lstStyle/>
                    <a:p>
                      <a:pPr algn="l" fontAlgn="t">
                        <a:buNone/>
                      </a:pPr>
                      <a:r>
                        <a:rPr lang="en-US" sz="1400">
                          <a:effectLst/>
                        </a:rPr>
                        <a:t>❌ Custom implementation</a:t>
                      </a:r>
                    </a:p>
                  </a:txBody>
                  <a:tcPr marL="51192" marR="51192" marT="25596" marB="25596"/>
                </a:tc>
                <a:extLst>
                  <a:ext uri="{0D108BD9-81ED-4DB2-BD59-A6C34878D82A}">
                    <a16:rowId xmlns:a16="http://schemas.microsoft.com/office/drawing/2014/main" val="1683076093"/>
                  </a:ext>
                </a:extLst>
              </a:tr>
              <a:tr h="416098">
                <a:tc>
                  <a:txBody>
                    <a:bodyPr/>
                    <a:lstStyle/>
                    <a:p>
                      <a:pPr algn="l" fontAlgn="t">
                        <a:buNone/>
                      </a:pPr>
                      <a:r>
                        <a:rPr lang="en-US" sz="1400">
                          <a:effectLst/>
                        </a:rPr>
                        <a:t>Prompt tuning</a:t>
                      </a:r>
                    </a:p>
                  </a:txBody>
                  <a:tcPr marL="51192" marR="51192" marT="25596" marB="25596"/>
                </a:tc>
                <a:tc>
                  <a:txBody>
                    <a:bodyPr/>
                    <a:lstStyle/>
                    <a:p>
                      <a:pPr algn="l" fontAlgn="t">
                        <a:buNone/>
                      </a:pPr>
                      <a:r>
                        <a:rPr lang="en-US" sz="1400">
                          <a:effectLst/>
                        </a:rPr>
                        <a:t>✅ Optimized automatically</a:t>
                      </a:r>
                    </a:p>
                  </a:txBody>
                  <a:tcPr marL="51192" marR="51192" marT="25596" marB="25596"/>
                </a:tc>
                <a:tc>
                  <a:txBody>
                    <a:bodyPr/>
                    <a:lstStyle/>
                    <a:p>
                      <a:pPr algn="l" fontAlgn="t">
                        <a:buNone/>
                      </a:pPr>
                      <a:r>
                        <a:rPr lang="en-US" sz="1400">
                          <a:effectLst/>
                        </a:rPr>
                        <a:t>❌ Needs engineering</a:t>
                      </a:r>
                    </a:p>
                  </a:txBody>
                  <a:tcPr marL="51192" marR="51192" marT="25596" marB="25596"/>
                </a:tc>
                <a:extLst>
                  <a:ext uri="{0D108BD9-81ED-4DB2-BD59-A6C34878D82A}">
                    <a16:rowId xmlns:a16="http://schemas.microsoft.com/office/drawing/2014/main" val="1917488947"/>
                  </a:ext>
                </a:extLst>
              </a:tr>
              <a:tr h="416098">
                <a:tc>
                  <a:txBody>
                    <a:bodyPr/>
                    <a:lstStyle/>
                    <a:p>
                      <a:pPr algn="l" fontAlgn="t">
                        <a:buNone/>
                      </a:pPr>
                      <a:r>
                        <a:rPr lang="en-US" sz="1400">
                          <a:effectLst/>
                        </a:rPr>
                        <a:t>Context window</a:t>
                      </a:r>
                    </a:p>
                  </a:txBody>
                  <a:tcPr marL="51192" marR="51192" marT="25596" marB="25596"/>
                </a:tc>
                <a:tc>
                  <a:txBody>
                    <a:bodyPr/>
                    <a:lstStyle/>
                    <a:p>
                      <a:pPr algn="l" fontAlgn="t">
                        <a:buNone/>
                      </a:pPr>
                      <a:r>
                        <a:rPr lang="en-US" sz="1400">
                          <a:effectLst/>
                        </a:rPr>
                        <a:t>✅ Optimized for long files</a:t>
                      </a:r>
                    </a:p>
                  </a:txBody>
                  <a:tcPr marL="51192" marR="51192" marT="25596" marB="25596"/>
                </a:tc>
                <a:tc>
                  <a:txBody>
                    <a:bodyPr/>
                    <a:lstStyle/>
                    <a:p>
                      <a:pPr algn="l" fontAlgn="t">
                        <a:buNone/>
                      </a:pPr>
                      <a:r>
                        <a:rPr lang="en-US" sz="1400" dirty="0">
                          <a:effectLst/>
                        </a:rPr>
                        <a:t>❌ Manual handling</a:t>
                      </a:r>
                    </a:p>
                  </a:txBody>
                  <a:tcPr marL="51192" marR="51192" marT="25596" marB="25596"/>
                </a:tc>
                <a:extLst>
                  <a:ext uri="{0D108BD9-81ED-4DB2-BD59-A6C34878D82A}">
                    <a16:rowId xmlns:a16="http://schemas.microsoft.com/office/drawing/2014/main" val="3639083880"/>
                  </a:ext>
                </a:extLst>
              </a:tr>
            </a:tbl>
          </a:graphicData>
        </a:graphic>
      </p:graphicFrame>
    </p:spTree>
    <p:extLst>
      <p:ext uri="{BB962C8B-B14F-4D97-AF65-F5344CB8AC3E}">
        <p14:creationId xmlns:p14="http://schemas.microsoft.com/office/powerpoint/2010/main" val="358802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1DBE-2E66-583A-CF36-0CF0D7E7FDC1}"/>
              </a:ext>
            </a:extLst>
          </p:cNvPr>
          <p:cNvSpPr>
            <a:spLocks noGrp="1"/>
          </p:cNvSpPr>
          <p:nvPr>
            <p:ph type="title"/>
          </p:nvPr>
        </p:nvSpPr>
        <p:spPr>
          <a:xfrm>
            <a:off x="103837" y="26571"/>
            <a:ext cx="6477000" cy="819331"/>
          </a:xfrm>
        </p:spPr>
        <p:txBody>
          <a:bodyPr>
            <a:normAutofit/>
          </a:bodyPr>
          <a:lstStyle/>
          <a:p>
            <a:r>
              <a:rPr lang="en-US" sz="4000" dirty="0">
                <a:latin typeface="+mn-lt"/>
              </a:rPr>
              <a:t>A use case example</a:t>
            </a:r>
          </a:p>
        </p:txBody>
      </p:sp>
      <p:pic>
        <p:nvPicPr>
          <p:cNvPr id="4" name="Graphic 3" descr="Document with solid fill">
            <a:extLst>
              <a:ext uri="{FF2B5EF4-FFF2-40B4-BE49-F238E27FC236}">
                <a16:creationId xmlns:a16="http://schemas.microsoft.com/office/drawing/2014/main" id="{5B5C7E98-D611-87BC-61C1-D27456979A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359" y="1780633"/>
            <a:ext cx="914400" cy="914400"/>
          </a:xfrm>
          <a:prstGeom prst="rect">
            <a:avLst/>
          </a:prstGeom>
        </p:spPr>
      </p:pic>
      <p:sp>
        <p:nvSpPr>
          <p:cNvPr id="5" name="TextBox 4">
            <a:extLst>
              <a:ext uri="{FF2B5EF4-FFF2-40B4-BE49-F238E27FC236}">
                <a16:creationId xmlns:a16="http://schemas.microsoft.com/office/drawing/2014/main" id="{EA4E78E4-AC12-A9E3-BA83-5D0F255F3420}"/>
              </a:ext>
            </a:extLst>
          </p:cNvPr>
          <p:cNvSpPr txBox="1"/>
          <p:nvPr/>
        </p:nvSpPr>
        <p:spPr>
          <a:xfrm>
            <a:off x="2585305" y="2105751"/>
            <a:ext cx="1167269" cy="338554"/>
          </a:xfrm>
          <a:prstGeom prst="rect">
            <a:avLst/>
          </a:prstGeom>
          <a:noFill/>
        </p:spPr>
        <p:txBody>
          <a:bodyPr wrap="square" rtlCol="0">
            <a:spAutoFit/>
          </a:bodyPr>
          <a:lstStyle/>
          <a:p>
            <a:pPr algn="ctr"/>
            <a:r>
              <a:rPr lang="en-US" sz="1600" dirty="0"/>
              <a:t>Classifier</a:t>
            </a:r>
          </a:p>
        </p:txBody>
      </p:sp>
      <p:sp>
        <p:nvSpPr>
          <p:cNvPr id="6" name="Arrow: Right 5">
            <a:extLst>
              <a:ext uri="{FF2B5EF4-FFF2-40B4-BE49-F238E27FC236}">
                <a16:creationId xmlns:a16="http://schemas.microsoft.com/office/drawing/2014/main" id="{468E1926-B5F1-4354-A729-99647CB64067}"/>
              </a:ext>
            </a:extLst>
          </p:cNvPr>
          <p:cNvSpPr/>
          <p:nvPr/>
        </p:nvSpPr>
        <p:spPr>
          <a:xfrm>
            <a:off x="1637410" y="2105751"/>
            <a:ext cx="1034940"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3C2B878-D051-852D-7C0A-B86E560E29F3}"/>
              </a:ext>
            </a:extLst>
          </p:cNvPr>
          <p:cNvSpPr/>
          <p:nvPr/>
        </p:nvSpPr>
        <p:spPr>
          <a:xfrm rot="16200000">
            <a:off x="2736980" y="2883123"/>
            <a:ext cx="1034940"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0119A8F-BD21-DED1-9E40-F4D9F6578FBD}"/>
              </a:ext>
            </a:extLst>
          </p:cNvPr>
          <p:cNvSpPr txBox="1"/>
          <p:nvPr/>
        </p:nvSpPr>
        <p:spPr>
          <a:xfrm>
            <a:off x="1889138" y="3609577"/>
            <a:ext cx="3112588" cy="338554"/>
          </a:xfrm>
          <a:prstGeom prst="rect">
            <a:avLst/>
          </a:prstGeom>
          <a:noFill/>
        </p:spPr>
        <p:txBody>
          <a:bodyPr wrap="square" rtlCol="0">
            <a:spAutoFit/>
          </a:bodyPr>
          <a:lstStyle/>
          <a:p>
            <a:pPr algn="ctr"/>
            <a:r>
              <a:rPr lang="en-US" sz="1600" dirty="0"/>
              <a:t>Schema (11 document types)</a:t>
            </a:r>
          </a:p>
        </p:txBody>
      </p:sp>
      <p:sp>
        <p:nvSpPr>
          <p:cNvPr id="12" name="TextBox 11">
            <a:extLst>
              <a:ext uri="{FF2B5EF4-FFF2-40B4-BE49-F238E27FC236}">
                <a16:creationId xmlns:a16="http://schemas.microsoft.com/office/drawing/2014/main" id="{3FDC6577-311C-375C-00D5-56E12DC04BDE}"/>
              </a:ext>
            </a:extLst>
          </p:cNvPr>
          <p:cNvSpPr txBox="1"/>
          <p:nvPr/>
        </p:nvSpPr>
        <p:spPr>
          <a:xfrm>
            <a:off x="4637443" y="1452462"/>
            <a:ext cx="1105990" cy="307777"/>
          </a:xfrm>
          <a:prstGeom prst="rect">
            <a:avLst/>
          </a:prstGeom>
          <a:solidFill>
            <a:schemeClr val="bg1"/>
          </a:solidFill>
          <a:ln>
            <a:solidFill>
              <a:schemeClr val="accent5"/>
            </a:solidFill>
          </a:ln>
        </p:spPr>
        <p:txBody>
          <a:bodyPr wrap="square" rtlCol="0">
            <a:spAutoFit/>
          </a:bodyPr>
          <a:lstStyle/>
          <a:p>
            <a:pPr algn="ctr"/>
            <a:r>
              <a:rPr lang="en-US" sz="1400" dirty="0"/>
              <a:t>Analyzer 1</a:t>
            </a:r>
          </a:p>
        </p:txBody>
      </p:sp>
      <p:sp>
        <p:nvSpPr>
          <p:cNvPr id="13" name="TextBox 12">
            <a:extLst>
              <a:ext uri="{FF2B5EF4-FFF2-40B4-BE49-F238E27FC236}">
                <a16:creationId xmlns:a16="http://schemas.microsoft.com/office/drawing/2014/main" id="{B82406FE-080A-3342-E6F2-047EFA2B0358}"/>
              </a:ext>
            </a:extLst>
          </p:cNvPr>
          <p:cNvSpPr txBox="1"/>
          <p:nvPr/>
        </p:nvSpPr>
        <p:spPr>
          <a:xfrm>
            <a:off x="4637443" y="2083945"/>
            <a:ext cx="1105990" cy="307777"/>
          </a:xfrm>
          <a:prstGeom prst="rect">
            <a:avLst/>
          </a:prstGeom>
          <a:solidFill>
            <a:schemeClr val="bg1"/>
          </a:solidFill>
          <a:ln>
            <a:solidFill>
              <a:schemeClr val="accent5"/>
            </a:solidFill>
          </a:ln>
        </p:spPr>
        <p:txBody>
          <a:bodyPr wrap="square" rtlCol="0">
            <a:spAutoFit/>
          </a:bodyPr>
          <a:lstStyle/>
          <a:p>
            <a:pPr algn="ctr"/>
            <a:r>
              <a:rPr lang="en-US" sz="1400" dirty="0"/>
              <a:t>Analyzer 2</a:t>
            </a:r>
          </a:p>
        </p:txBody>
      </p:sp>
      <p:sp>
        <p:nvSpPr>
          <p:cNvPr id="14" name="TextBox 13">
            <a:extLst>
              <a:ext uri="{FF2B5EF4-FFF2-40B4-BE49-F238E27FC236}">
                <a16:creationId xmlns:a16="http://schemas.microsoft.com/office/drawing/2014/main" id="{3E2BC1A9-6D94-C14D-9605-6EC1214004B6}"/>
              </a:ext>
            </a:extLst>
          </p:cNvPr>
          <p:cNvSpPr txBox="1"/>
          <p:nvPr/>
        </p:nvSpPr>
        <p:spPr>
          <a:xfrm>
            <a:off x="4637443" y="2737661"/>
            <a:ext cx="1105990" cy="307777"/>
          </a:xfrm>
          <a:prstGeom prst="rect">
            <a:avLst/>
          </a:prstGeom>
          <a:solidFill>
            <a:schemeClr val="bg1"/>
          </a:solidFill>
          <a:ln>
            <a:solidFill>
              <a:schemeClr val="accent5"/>
            </a:solidFill>
          </a:ln>
        </p:spPr>
        <p:txBody>
          <a:bodyPr wrap="square" rtlCol="0">
            <a:spAutoFit/>
          </a:bodyPr>
          <a:lstStyle/>
          <a:p>
            <a:pPr algn="ctr"/>
            <a:r>
              <a:rPr lang="en-US" sz="1400" dirty="0"/>
              <a:t>Analyzer 3</a:t>
            </a:r>
          </a:p>
        </p:txBody>
      </p:sp>
      <p:sp>
        <p:nvSpPr>
          <p:cNvPr id="15" name="Arrow: Right 14">
            <a:extLst>
              <a:ext uri="{FF2B5EF4-FFF2-40B4-BE49-F238E27FC236}">
                <a16:creationId xmlns:a16="http://schemas.microsoft.com/office/drawing/2014/main" id="{6DD1CDBF-78A7-CAE5-603E-CE13948442F2}"/>
              </a:ext>
            </a:extLst>
          </p:cNvPr>
          <p:cNvSpPr/>
          <p:nvPr/>
        </p:nvSpPr>
        <p:spPr>
          <a:xfrm rot="1738368">
            <a:off x="5758288" y="3482739"/>
            <a:ext cx="2551207"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F80F078-142F-2143-157F-1350E0E746D0}"/>
              </a:ext>
            </a:extLst>
          </p:cNvPr>
          <p:cNvSpPr txBox="1"/>
          <p:nvPr/>
        </p:nvSpPr>
        <p:spPr>
          <a:xfrm rot="1783899">
            <a:off x="6242386" y="3259723"/>
            <a:ext cx="1923703" cy="338554"/>
          </a:xfrm>
          <a:prstGeom prst="rect">
            <a:avLst/>
          </a:prstGeom>
          <a:noFill/>
        </p:spPr>
        <p:txBody>
          <a:bodyPr wrap="square" rtlCol="0">
            <a:spAutoFit/>
          </a:bodyPr>
          <a:lstStyle/>
          <a:p>
            <a:pPr algn="ctr"/>
            <a:r>
              <a:rPr lang="en-US" sz="1600" dirty="0"/>
              <a:t>Patient Information</a:t>
            </a:r>
          </a:p>
        </p:txBody>
      </p:sp>
      <p:sp>
        <p:nvSpPr>
          <p:cNvPr id="17" name="Arrow: Right 16">
            <a:extLst>
              <a:ext uri="{FF2B5EF4-FFF2-40B4-BE49-F238E27FC236}">
                <a16:creationId xmlns:a16="http://schemas.microsoft.com/office/drawing/2014/main" id="{73B4CF64-6595-FC99-4367-BABE67E8A35A}"/>
              </a:ext>
            </a:extLst>
          </p:cNvPr>
          <p:cNvSpPr/>
          <p:nvPr/>
        </p:nvSpPr>
        <p:spPr>
          <a:xfrm>
            <a:off x="5877427" y="2077371"/>
            <a:ext cx="3112588"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3B7DE0D-47AF-4480-2733-B6D7CEB27A6F}"/>
              </a:ext>
            </a:extLst>
          </p:cNvPr>
          <p:cNvSpPr txBox="1"/>
          <p:nvPr/>
        </p:nvSpPr>
        <p:spPr>
          <a:xfrm>
            <a:off x="7063806" y="1883703"/>
            <a:ext cx="1684218" cy="338554"/>
          </a:xfrm>
          <a:prstGeom prst="rect">
            <a:avLst/>
          </a:prstGeom>
          <a:noFill/>
        </p:spPr>
        <p:txBody>
          <a:bodyPr wrap="square" rtlCol="0">
            <a:spAutoFit/>
          </a:bodyPr>
          <a:lstStyle/>
          <a:p>
            <a:pPr algn="ctr"/>
            <a:r>
              <a:rPr lang="en-US" sz="1600" dirty="0"/>
              <a:t>Itemized charges</a:t>
            </a:r>
          </a:p>
        </p:txBody>
      </p:sp>
      <p:sp>
        <p:nvSpPr>
          <p:cNvPr id="19" name="Arrow: Right 18">
            <a:extLst>
              <a:ext uri="{FF2B5EF4-FFF2-40B4-BE49-F238E27FC236}">
                <a16:creationId xmlns:a16="http://schemas.microsoft.com/office/drawing/2014/main" id="{197A6835-24B5-3302-1F35-6667A2D5C9FD}"/>
              </a:ext>
            </a:extLst>
          </p:cNvPr>
          <p:cNvSpPr/>
          <p:nvPr/>
        </p:nvSpPr>
        <p:spPr>
          <a:xfrm rot="20397283">
            <a:off x="6129788" y="1070106"/>
            <a:ext cx="1034940" cy="381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3A5FF1F-DDF6-0A02-A794-A845E33502FF}"/>
              </a:ext>
            </a:extLst>
          </p:cNvPr>
          <p:cNvSpPr txBox="1"/>
          <p:nvPr/>
        </p:nvSpPr>
        <p:spPr>
          <a:xfrm rot="20417664">
            <a:off x="5675146" y="831382"/>
            <a:ext cx="1658991" cy="338554"/>
          </a:xfrm>
          <a:prstGeom prst="rect">
            <a:avLst/>
          </a:prstGeom>
          <a:noFill/>
        </p:spPr>
        <p:txBody>
          <a:bodyPr wrap="square" rtlCol="0">
            <a:spAutoFit/>
          </a:bodyPr>
          <a:lstStyle/>
          <a:p>
            <a:pPr algn="ctr"/>
            <a:r>
              <a:rPr lang="en-US" sz="1600" dirty="0"/>
              <a:t>Document Title</a:t>
            </a:r>
          </a:p>
        </p:txBody>
      </p:sp>
      <p:sp>
        <p:nvSpPr>
          <p:cNvPr id="21" name="TextBox 20">
            <a:extLst>
              <a:ext uri="{FF2B5EF4-FFF2-40B4-BE49-F238E27FC236}">
                <a16:creationId xmlns:a16="http://schemas.microsoft.com/office/drawing/2014/main" id="{407A8078-9389-ED7A-B2F1-89125D78BA4E}"/>
              </a:ext>
            </a:extLst>
          </p:cNvPr>
          <p:cNvSpPr txBox="1"/>
          <p:nvPr/>
        </p:nvSpPr>
        <p:spPr>
          <a:xfrm>
            <a:off x="316999" y="2737661"/>
            <a:ext cx="1889449" cy="646331"/>
          </a:xfrm>
          <a:prstGeom prst="rect">
            <a:avLst/>
          </a:prstGeom>
          <a:noFill/>
        </p:spPr>
        <p:txBody>
          <a:bodyPr wrap="square" rtlCol="0">
            <a:spAutoFit/>
          </a:bodyPr>
          <a:lstStyle/>
          <a:p>
            <a:r>
              <a:rPr lang="en-US" sz="1200" dirty="0"/>
              <a:t>Automatic unbundling of single file into constituent documents</a:t>
            </a:r>
          </a:p>
        </p:txBody>
      </p:sp>
      <p:pic>
        <p:nvPicPr>
          <p:cNvPr id="23" name="Picture 22">
            <a:extLst>
              <a:ext uri="{FF2B5EF4-FFF2-40B4-BE49-F238E27FC236}">
                <a16:creationId xmlns:a16="http://schemas.microsoft.com/office/drawing/2014/main" id="{CEDBC513-202B-7DEE-BADA-2107AAB6ED38}"/>
              </a:ext>
            </a:extLst>
          </p:cNvPr>
          <p:cNvPicPr>
            <a:picLocks noChangeAspect="1"/>
          </p:cNvPicPr>
          <p:nvPr/>
        </p:nvPicPr>
        <p:blipFill>
          <a:blip r:embed="rId4"/>
          <a:stretch>
            <a:fillRect/>
          </a:stretch>
        </p:blipFill>
        <p:spPr>
          <a:xfrm>
            <a:off x="8031596" y="4542455"/>
            <a:ext cx="2728659" cy="2283819"/>
          </a:xfrm>
          <a:prstGeom prst="rect">
            <a:avLst/>
          </a:prstGeom>
        </p:spPr>
      </p:pic>
      <p:pic>
        <p:nvPicPr>
          <p:cNvPr id="25" name="Picture 24">
            <a:extLst>
              <a:ext uri="{FF2B5EF4-FFF2-40B4-BE49-F238E27FC236}">
                <a16:creationId xmlns:a16="http://schemas.microsoft.com/office/drawing/2014/main" id="{81147F1F-3CBE-D115-889E-BB0515744771}"/>
              </a:ext>
            </a:extLst>
          </p:cNvPr>
          <p:cNvPicPr>
            <a:picLocks noChangeAspect="1"/>
          </p:cNvPicPr>
          <p:nvPr/>
        </p:nvPicPr>
        <p:blipFill>
          <a:blip r:embed="rId5"/>
          <a:stretch>
            <a:fillRect/>
          </a:stretch>
        </p:blipFill>
        <p:spPr>
          <a:xfrm>
            <a:off x="9094099" y="1648413"/>
            <a:ext cx="2920982" cy="2591578"/>
          </a:xfrm>
          <a:prstGeom prst="rect">
            <a:avLst/>
          </a:prstGeom>
        </p:spPr>
      </p:pic>
      <p:pic>
        <p:nvPicPr>
          <p:cNvPr id="27" name="Picture 26">
            <a:extLst>
              <a:ext uri="{FF2B5EF4-FFF2-40B4-BE49-F238E27FC236}">
                <a16:creationId xmlns:a16="http://schemas.microsoft.com/office/drawing/2014/main" id="{3127A9ED-4B9E-050A-31E9-3E2A79A6442B}"/>
              </a:ext>
            </a:extLst>
          </p:cNvPr>
          <p:cNvPicPr>
            <a:picLocks noChangeAspect="1"/>
          </p:cNvPicPr>
          <p:nvPr/>
        </p:nvPicPr>
        <p:blipFill>
          <a:blip r:embed="rId6"/>
          <a:stretch>
            <a:fillRect/>
          </a:stretch>
        </p:blipFill>
        <p:spPr>
          <a:xfrm>
            <a:off x="316999" y="3895548"/>
            <a:ext cx="6542892" cy="1963374"/>
          </a:xfrm>
          <a:prstGeom prst="rect">
            <a:avLst/>
          </a:prstGeom>
        </p:spPr>
      </p:pic>
      <p:pic>
        <p:nvPicPr>
          <p:cNvPr id="29" name="Picture 28">
            <a:extLst>
              <a:ext uri="{FF2B5EF4-FFF2-40B4-BE49-F238E27FC236}">
                <a16:creationId xmlns:a16="http://schemas.microsoft.com/office/drawing/2014/main" id="{A5821AC6-B8DF-DEEE-A51D-4CD9AD05B7CF}"/>
              </a:ext>
            </a:extLst>
          </p:cNvPr>
          <p:cNvPicPr>
            <a:picLocks noChangeAspect="1"/>
          </p:cNvPicPr>
          <p:nvPr/>
        </p:nvPicPr>
        <p:blipFill>
          <a:blip r:embed="rId7"/>
          <a:stretch>
            <a:fillRect/>
          </a:stretch>
        </p:blipFill>
        <p:spPr>
          <a:xfrm>
            <a:off x="7872833" y="404317"/>
            <a:ext cx="3421872" cy="854378"/>
          </a:xfrm>
          <a:prstGeom prst="rect">
            <a:avLst/>
          </a:prstGeom>
        </p:spPr>
      </p:pic>
      <p:sp>
        <p:nvSpPr>
          <p:cNvPr id="30" name="TextBox 29">
            <a:extLst>
              <a:ext uri="{FF2B5EF4-FFF2-40B4-BE49-F238E27FC236}">
                <a16:creationId xmlns:a16="http://schemas.microsoft.com/office/drawing/2014/main" id="{2BF05BB7-F845-5360-AF87-3A85C6589A89}"/>
              </a:ext>
            </a:extLst>
          </p:cNvPr>
          <p:cNvSpPr txBox="1"/>
          <p:nvPr/>
        </p:nvSpPr>
        <p:spPr>
          <a:xfrm>
            <a:off x="7784193" y="140596"/>
            <a:ext cx="3972379" cy="261610"/>
          </a:xfrm>
          <a:prstGeom prst="rect">
            <a:avLst/>
          </a:prstGeom>
          <a:noFill/>
        </p:spPr>
        <p:txBody>
          <a:bodyPr wrap="square" rtlCol="0">
            <a:spAutoFit/>
          </a:bodyPr>
          <a:lstStyle/>
          <a:p>
            <a:r>
              <a:rPr lang="en-US" sz="1100" dirty="0"/>
              <a:t>Field Schema for non-bills, non-claim forms document types</a:t>
            </a:r>
          </a:p>
        </p:txBody>
      </p:sp>
      <p:sp>
        <p:nvSpPr>
          <p:cNvPr id="31" name="TextBox 30">
            <a:extLst>
              <a:ext uri="{FF2B5EF4-FFF2-40B4-BE49-F238E27FC236}">
                <a16:creationId xmlns:a16="http://schemas.microsoft.com/office/drawing/2014/main" id="{F37B5DD4-EC97-50A4-74BB-C126BFBF4847}"/>
              </a:ext>
            </a:extLst>
          </p:cNvPr>
          <p:cNvSpPr txBox="1"/>
          <p:nvPr/>
        </p:nvSpPr>
        <p:spPr>
          <a:xfrm>
            <a:off x="9519249" y="1452462"/>
            <a:ext cx="2495831" cy="261610"/>
          </a:xfrm>
          <a:prstGeom prst="rect">
            <a:avLst/>
          </a:prstGeom>
          <a:noFill/>
        </p:spPr>
        <p:txBody>
          <a:bodyPr wrap="square" rtlCol="0">
            <a:spAutoFit/>
          </a:bodyPr>
          <a:lstStyle/>
          <a:p>
            <a:r>
              <a:rPr lang="en-US" sz="1100" dirty="0"/>
              <a:t>Field Schema for bills</a:t>
            </a:r>
          </a:p>
        </p:txBody>
      </p:sp>
      <p:sp>
        <p:nvSpPr>
          <p:cNvPr id="32" name="TextBox 31">
            <a:extLst>
              <a:ext uri="{FF2B5EF4-FFF2-40B4-BE49-F238E27FC236}">
                <a16:creationId xmlns:a16="http://schemas.microsoft.com/office/drawing/2014/main" id="{0F678194-8786-5C4F-CF9A-720418BA6D27}"/>
              </a:ext>
            </a:extLst>
          </p:cNvPr>
          <p:cNvSpPr txBox="1"/>
          <p:nvPr/>
        </p:nvSpPr>
        <p:spPr>
          <a:xfrm>
            <a:off x="8186322" y="4340812"/>
            <a:ext cx="2290459" cy="261610"/>
          </a:xfrm>
          <a:prstGeom prst="rect">
            <a:avLst/>
          </a:prstGeom>
          <a:noFill/>
        </p:spPr>
        <p:txBody>
          <a:bodyPr wrap="square" rtlCol="0">
            <a:spAutoFit/>
          </a:bodyPr>
          <a:lstStyle/>
          <a:p>
            <a:r>
              <a:rPr lang="en-US" sz="1100" dirty="0"/>
              <a:t>Field Schema for claim forms</a:t>
            </a:r>
          </a:p>
        </p:txBody>
      </p:sp>
      <p:sp>
        <p:nvSpPr>
          <p:cNvPr id="33" name="TextBox 32">
            <a:extLst>
              <a:ext uri="{FF2B5EF4-FFF2-40B4-BE49-F238E27FC236}">
                <a16:creationId xmlns:a16="http://schemas.microsoft.com/office/drawing/2014/main" id="{394E3958-CB2D-F0EA-6B83-A48D1BDAA35F}"/>
              </a:ext>
            </a:extLst>
          </p:cNvPr>
          <p:cNvSpPr txBox="1"/>
          <p:nvPr/>
        </p:nvSpPr>
        <p:spPr>
          <a:xfrm>
            <a:off x="107062" y="631228"/>
            <a:ext cx="5356011" cy="261610"/>
          </a:xfrm>
          <a:prstGeom prst="rect">
            <a:avLst/>
          </a:prstGeom>
          <a:noFill/>
        </p:spPr>
        <p:txBody>
          <a:bodyPr wrap="square" rtlCol="0">
            <a:spAutoFit/>
          </a:bodyPr>
          <a:lstStyle/>
          <a:p>
            <a:r>
              <a:rPr lang="en-US" sz="1100" dirty="0"/>
              <a:t>Auditing of submitted medical charges for a claims processing company</a:t>
            </a:r>
          </a:p>
        </p:txBody>
      </p:sp>
      <p:sp>
        <p:nvSpPr>
          <p:cNvPr id="34" name="TextBox 33">
            <a:extLst>
              <a:ext uri="{FF2B5EF4-FFF2-40B4-BE49-F238E27FC236}">
                <a16:creationId xmlns:a16="http://schemas.microsoft.com/office/drawing/2014/main" id="{9F99C863-1113-86C8-23A9-41624794E253}"/>
              </a:ext>
            </a:extLst>
          </p:cNvPr>
          <p:cNvSpPr txBox="1"/>
          <p:nvPr/>
        </p:nvSpPr>
        <p:spPr>
          <a:xfrm>
            <a:off x="4944309" y="5856352"/>
            <a:ext cx="1866235" cy="577081"/>
          </a:xfrm>
          <a:prstGeom prst="rect">
            <a:avLst/>
          </a:prstGeom>
          <a:noFill/>
        </p:spPr>
        <p:txBody>
          <a:bodyPr wrap="square" rtlCol="0">
            <a:spAutoFit/>
          </a:bodyPr>
          <a:lstStyle/>
          <a:p>
            <a:r>
              <a:rPr lang="en-US" sz="1050" dirty="0"/>
              <a:t>The </a:t>
            </a:r>
            <a:r>
              <a:rPr lang="en-US" sz="1050" b="1" dirty="0">
                <a:solidFill>
                  <a:schemeClr val="accent1">
                    <a:lumMod val="60000"/>
                    <a:lumOff val="40000"/>
                  </a:schemeClr>
                </a:solidFill>
              </a:rPr>
              <a:t>blue</a:t>
            </a:r>
            <a:r>
              <a:rPr lang="en-US" sz="1050" dirty="0"/>
              <a:t> text in the schema is the name of the analyzer to use for this type of document</a:t>
            </a:r>
          </a:p>
        </p:txBody>
      </p:sp>
    </p:spTree>
    <p:extLst>
      <p:ext uri="{BB962C8B-B14F-4D97-AF65-F5344CB8AC3E}">
        <p14:creationId xmlns:p14="http://schemas.microsoft.com/office/powerpoint/2010/main" val="290506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7598-ECAA-A171-3B25-D08C35E5DE0F}"/>
              </a:ext>
            </a:extLst>
          </p:cNvPr>
          <p:cNvSpPr>
            <a:spLocks noGrp="1"/>
          </p:cNvSpPr>
          <p:nvPr>
            <p:ph type="title"/>
          </p:nvPr>
        </p:nvSpPr>
        <p:spPr/>
        <p:txBody>
          <a:bodyPr/>
          <a:lstStyle/>
          <a:p>
            <a:r>
              <a:rPr lang="en-US" dirty="0"/>
              <a:t>Generate vs extract</a:t>
            </a:r>
          </a:p>
        </p:txBody>
      </p:sp>
      <p:sp>
        <p:nvSpPr>
          <p:cNvPr id="3" name="Content Placeholder 2">
            <a:extLst>
              <a:ext uri="{FF2B5EF4-FFF2-40B4-BE49-F238E27FC236}">
                <a16:creationId xmlns:a16="http://schemas.microsoft.com/office/drawing/2014/main" id="{1D9C3C81-4BAD-E7CB-DB85-C764214BBCCF}"/>
              </a:ext>
            </a:extLst>
          </p:cNvPr>
          <p:cNvSpPr>
            <a:spLocks noGrp="1"/>
          </p:cNvSpPr>
          <p:nvPr>
            <p:ph idx="1"/>
          </p:nvPr>
        </p:nvSpPr>
        <p:spPr>
          <a:xfrm>
            <a:off x="838200" y="1811629"/>
            <a:ext cx="10515600" cy="4351338"/>
          </a:xfrm>
        </p:spPr>
        <p:txBody>
          <a:bodyPr>
            <a:normAutofit fontScale="92500" lnSpcReduction="20000"/>
          </a:bodyPr>
          <a:lstStyle/>
          <a:p>
            <a:r>
              <a:rPr lang="en-US" dirty="0"/>
              <a:t>Content Understanding's field extraction makes it easier to generate structured output from unstructured content. </a:t>
            </a:r>
          </a:p>
          <a:p>
            <a:r>
              <a:rPr lang="en-US" dirty="0"/>
              <a:t>Define a schema to </a:t>
            </a:r>
            <a:r>
              <a:rPr lang="en-US" b="1" dirty="0"/>
              <a:t>extract</a:t>
            </a:r>
            <a:r>
              <a:rPr lang="en-US" dirty="0"/>
              <a:t>, </a:t>
            </a:r>
            <a:r>
              <a:rPr lang="en-US" b="1" dirty="0"/>
              <a:t>classify</a:t>
            </a:r>
            <a:r>
              <a:rPr lang="en-US" dirty="0"/>
              <a:t>, or </a:t>
            </a:r>
            <a:r>
              <a:rPr lang="en-US" b="1" dirty="0"/>
              <a:t>generate</a:t>
            </a:r>
            <a:r>
              <a:rPr lang="en-US" dirty="0"/>
              <a:t> field values with no complex prompt engineering</a:t>
            </a:r>
          </a:p>
          <a:p>
            <a:pPr lvl="1"/>
            <a:r>
              <a:rPr lang="en-US" b="1" dirty="0"/>
              <a:t>Extract</a:t>
            </a:r>
            <a:r>
              <a:rPr lang="en-US" dirty="0"/>
              <a:t>: Directly extract values as they appear in the input content, such as dates from receipts or item details from invoices.</a:t>
            </a:r>
          </a:p>
          <a:p>
            <a:pPr lvl="1"/>
            <a:r>
              <a:rPr lang="en-US" b="1" dirty="0"/>
              <a:t>Classify</a:t>
            </a:r>
            <a:r>
              <a:rPr lang="en-US" dirty="0"/>
              <a:t>: Classify content from a predefined set of categories, such as call sentiment or chart type.</a:t>
            </a:r>
          </a:p>
          <a:p>
            <a:pPr lvl="1"/>
            <a:r>
              <a:rPr lang="en-US" b="1" dirty="0"/>
              <a:t>Generate</a:t>
            </a:r>
            <a:r>
              <a:rPr lang="en-US" dirty="0"/>
              <a:t>: Generate values freely from input data, such as summarizing an audio conversation or creating scene descriptions from videos.</a:t>
            </a:r>
          </a:p>
          <a:p>
            <a:r>
              <a:rPr lang="en-US" dirty="0"/>
              <a:t>All extracted fields that are captured directly from the document use Document Intelligence like models.</a:t>
            </a:r>
          </a:p>
          <a:p>
            <a:r>
              <a:rPr lang="en-US" dirty="0"/>
              <a:t>Only classify and generated model use an LLM. LLMs are not used for OCR.</a:t>
            </a:r>
          </a:p>
        </p:txBody>
      </p:sp>
    </p:spTree>
    <p:extLst>
      <p:ext uri="{BB962C8B-B14F-4D97-AF65-F5344CB8AC3E}">
        <p14:creationId xmlns:p14="http://schemas.microsoft.com/office/powerpoint/2010/main" val="270219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A9A3-212A-F63B-257F-51112E5391A5}"/>
              </a:ext>
            </a:extLst>
          </p:cNvPr>
          <p:cNvSpPr>
            <a:spLocks noGrp="1"/>
          </p:cNvSpPr>
          <p:nvPr>
            <p:ph type="title"/>
          </p:nvPr>
        </p:nvSpPr>
        <p:spPr>
          <a:xfrm>
            <a:off x="45098" y="66546"/>
            <a:ext cx="4428931" cy="642581"/>
          </a:xfrm>
        </p:spPr>
        <p:txBody>
          <a:bodyPr>
            <a:normAutofit fontScale="90000"/>
          </a:bodyPr>
          <a:lstStyle/>
          <a:p>
            <a:r>
              <a:rPr lang="en-US" dirty="0"/>
              <a:t>Service capabilities</a:t>
            </a:r>
          </a:p>
        </p:txBody>
      </p:sp>
      <p:graphicFrame>
        <p:nvGraphicFramePr>
          <p:cNvPr id="4" name="Table 3">
            <a:extLst>
              <a:ext uri="{FF2B5EF4-FFF2-40B4-BE49-F238E27FC236}">
                <a16:creationId xmlns:a16="http://schemas.microsoft.com/office/drawing/2014/main" id="{70A3CA75-EC3E-D3DC-5927-E11E10AAAC7F}"/>
              </a:ext>
            </a:extLst>
          </p:cNvPr>
          <p:cNvGraphicFramePr>
            <a:graphicFrameLocks noGrp="1"/>
          </p:cNvGraphicFramePr>
          <p:nvPr>
            <p:extLst>
              <p:ext uri="{D42A27DB-BD31-4B8C-83A1-F6EECF244321}">
                <p14:modId xmlns:p14="http://schemas.microsoft.com/office/powerpoint/2010/main" val="1552087472"/>
              </p:ext>
            </p:extLst>
          </p:nvPr>
        </p:nvGraphicFramePr>
        <p:xfrm>
          <a:off x="163286" y="653143"/>
          <a:ext cx="11733244" cy="6057768"/>
        </p:xfrm>
        <a:graphic>
          <a:graphicData uri="http://schemas.openxmlformats.org/drawingml/2006/table">
            <a:tbl>
              <a:tblPr firstRow="1">
                <a:tableStyleId>{073A0DAA-6AF3-43AB-8588-CEC1D06C72B9}</a:tableStyleId>
              </a:tblPr>
              <a:tblGrid>
                <a:gridCol w="2933311">
                  <a:extLst>
                    <a:ext uri="{9D8B030D-6E8A-4147-A177-3AD203B41FA5}">
                      <a16:colId xmlns:a16="http://schemas.microsoft.com/office/drawing/2014/main" val="1581613513"/>
                    </a:ext>
                  </a:extLst>
                </a:gridCol>
                <a:gridCol w="2933311">
                  <a:extLst>
                    <a:ext uri="{9D8B030D-6E8A-4147-A177-3AD203B41FA5}">
                      <a16:colId xmlns:a16="http://schemas.microsoft.com/office/drawing/2014/main" val="1011697797"/>
                    </a:ext>
                  </a:extLst>
                </a:gridCol>
                <a:gridCol w="2933311">
                  <a:extLst>
                    <a:ext uri="{9D8B030D-6E8A-4147-A177-3AD203B41FA5}">
                      <a16:colId xmlns:a16="http://schemas.microsoft.com/office/drawing/2014/main" val="1912109538"/>
                    </a:ext>
                  </a:extLst>
                </a:gridCol>
                <a:gridCol w="2933311">
                  <a:extLst>
                    <a:ext uri="{9D8B030D-6E8A-4147-A177-3AD203B41FA5}">
                      <a16:colId xmlns:a16="http://schemas.microsoft.com/office/drawing/2014/main" val="2176848178"/>
                    </a:ext>
                  </a:extLst>
                </a:gridCol>
              </a:tblGrid>
              <a:tr h="315880">
                <a:tc>
                  <a:txBody>
                    <a:bodyPr/>
                    <a:lstStyle/>
                    <a:p>
                      <a:pPr algn="l" fontAlgn="t">
                        <a:buNone/>
                      </a:pPr>
                      <a:r>
                        <a:rPr lang="en-US" sz="1400">
                          <a:effectLst/>
                        </a:rPr>
                        <a:t>Capabilities</a:t>
                      </a:r>
                    </a:p>
                  </a:txBody>
                  <a:tcPr marL="22663" marR="22663" marT="11332" marB="11332"/>
                </a:tc>
                <a:tc>
                  <a:txBody>
                    <a:bodyPr/>
                    <a:lstStyle/>
                    <a:p>
                      <a:pPr algn="l" fontAlgn="t">
                        <a:buNone/>
                      </a:pPr>
                      <a:r>
                        <a:rPr lang="en-US" sz="1400">
                          <a:effectLst/>
                        </a:rPr>
                        <a:t>Document Intelligence</a:t>
                      </a:r>
                    </a:p>
                  </a:txBody>
                  <a:tcPr marL="22663" marR="22663" marT="11332" marB="11332"/>
                </a:tc>
                <a:tc>
                  <a:txBody>
                    <a:bodyPr/>
                    <a:lstStyle/>
                    <a:p>
                      <a:pPr algn="l" fontAlgn="t">
                        <a:buNone/>
                      </a:pPr>
                      <a:r>
                        <a:rPr lang="en-US" sz="1400">
                          <a:effectLst/>
                        </a:rPr>
                        <a:t>Content Understanding</a:t>
                      </a:r>
                    </a:p>
                  </a:txBody>
                  <a:tcPr marL="22663" marR="22663" marT="11332" marB="11332"/>
                </a:tc>
                <a:tc>
                  <a:txBody>
                    <a:bodyPr/>
                    <a:lstStyle/>
                    <a:p>
                      <a:pPr algn="l" fontAlgn="t">
                        <a:buNone/>
                      </a:pPr>
                      <a:r>
                        <a:rPr lang="en-US" sz="1400">
                          <a:effectLst/>
                        </a:rPr>
                        <a:t>Build Your Own with AOAI</a:t>
                      </a:r>
                    </a:p>
                  </a:txBody>
                  <a:tcPr marL="22663" marR="22663" marT="11332" marB="11332"/>
                </a:tc>
                <a:extLst>
                  <a:ext uri="{0D108BD9-81ED-4DB2-BD59-A6C34878D82A}">
                    <a16:rowId xmlns:a16="http://schemas.microsoft.com/office/drawing/2014/main" val="2528582437"/>
                  </a:ext>
                </a:extLst>
              </a:tr>
              <a:tr h="221117">
                <a:tc>
                  <a:txBody>
                    <a:bodyPr/>
                    <a:lstStyle/>
                    <a:p>
                      <a:pPr algn="l" fontAlgn="t">
                        <a:buNone/>
                      </a:pPr>
                      <a:r>
                        <a:rPr lang="en-US" sz="1400">
                          <a:effectLst/>
                        </a:rPr>
                        <a:t>OCR</a:t>
                      </a:r>
                    </a:p>
                  </a:txBody>
                  <a:tcPr marL="22663" marR="22663" marT="11332" marB="11332"/>
                </a:tc>
                <a:tc>
                  <a:txBody>
                    <a:bodyPr/>
                    <a:lstStyle/>
                    <a:p>
                      <a:pPr algn="l" fontAlgn="t">
                        <a:buNone/>
                      </a:pPr>
                      <a:r>
                        <a:rPr lang="en-US" sz="1400" b="1">
                          <a:effectLst/>
                        </a:rPr>
                        <a:t>Industry leading OCR</a:t>
                      </a:r>
                    </a:p>
                  </a:txBody>
                  <a:tcPr marL="22663" marR="22663" marT="11332" marB="11332"/>
                </a:tc>
                <a:tc>
                  <a:txBody>
                    <a:bodyPr/>
                    <a:lstStyle/>
                    <a:p>
                      <a:pPr algn="l" fontAlgn="t">
                        <a:buNone/>
                      </a:pPr>
                      <a:r>
                        <a:rPr lang="en-US" sz="1400" b="1" dirty="0">
                          <a:effectLst/>
                        </a:rPr>
                        <a:t>Industry leading OCR</a:t>
                      </a:r>
                    </a:p>
                  </a:txBody>
                  <a:tcPr marL="22663" marR="22663" marT="11332" marB="11332"/>
                </a:tc>
                <a:tc>
                  <a:txBody>
                    <a:bodyPr/>
                    <a:lstStyle/>
                    <a:p>
                      <a:pPr algn="l" fontAlgn="t">
                        <a:buNone/>
                      </a:pPr>
                      <a:r>
                        <a:rPr lang="en-US" sz="1400">
                          <a:effectLst/>
                        </a:rPr>
                        <a:t>Requires preprocessing</a:t>
                      </a:r>
                    </a:p>
                  </a:txBody>
                  <a:tcPr marL="22663" marR="22663" marT="11332" marB="11332"/>
                </a:tc>
                <a:extLst>
                  <a:ext uri="{0D108BD9-81ED-4DB2-BD59-A6C34878D82A}">
                    <a16:rowId xmlns:a16="http://schemas.microsoft.com/office/drawing/2014/main" val="4266487896"/>
                  </a:ext>
                </a:extLst>
              </a:tr>
              <a:tr h="694936">
                <a:tc>
                  <a:txBody>
                    <a:bodyPr/>
                    <a:lstStyle/>
                    <a:p>
                      <a:pPr algn="l" fontAlgn="t">
                        <a:buNone/>
                      </a:pPr>
                      <a:r>
                        <a:rPr lang="en-US" sz="1400">
                          <a:effectLst/>
                        </a:rPr>
                        <a:t>Complex document structure</a:t>
                      </a:r>
                    </a:p>
                  </a:txBody>
                  <a:tcPr marL="22663" marR="22663" marT="11332" marB="11332"/>
                </a:tc>
                <a:tc>
                  <a:txBody>
                    <a:bodyPr/>
                    <a:lstStyle/>
                    <a:p>
                      <a:pPr algn="l" fontAlgn="t">
                        <a:buNone/>
                      </a:pPr>
                      <a:r>
                        <a:rPr lang="en-US" sz="1400">
                          <a:effectLst/>
                        </a:rPr>
                        <a:t>Layout with tables, sections, selection marks, figures, and more</a:t>
                      </a:r>
                    </a:p>
                  </a:txBody>
                  <a:tcPr marL="22663" marR="22663" marT="11332" marB="11332"/>
                </a:tc>
                <a:tc>
                  <a:txBody>
                    <a:bodyPr/>
                    <a:lstStyle/>
                    <a:p>
                      <a:pPr algn="l" fontAlgn="t">
                        <a:buNone/>
                      </a:pPr>
                      <a:r>
                        <a:rPr lang="en-US" sz="1400">
                          <a:effectLst/>
                        </a:rPr>
                        <a:t>Layout with tables, sections, selection marks, figures, and more</a:t>
                      </a:r>
                    </a:p>
                  </a:txBody>
                  <a:tcPr marL="22663" marR="22663" marT="11332" marB="11332"/>
                </a:tc>
                <a:tc>
                  <a:txBody>
                    <a:bodyPr/>
                    <a:lstStyle/>
                    <a:p>
                      <a:pPr algn="l" fontAlgn="t">
                        <a:buNone/>
                      </a:pPr>
                      <a:r>
                        <a:rPr lang="en-US" sz="1400">
                          <a:effectLst/>
                        </a:rPr>
                        <a:t>Requires preprocessing</a:t>
                      </a:r>
                    </a:p>
                  </a:txBody>
                  <a:tcPr marL="22663" marR="22663" marT="11332" marB="11332"/>
                </a:tc>
                <a:extLst>
                  <a:ext uri="{0D108BD9-81ED-4DB2-BD59-A6C34878D82A}">
                    <a16:rowId xmlns:a16="http://schemas.microsoft.com/office/drawing/2014/main" val="3168112086"/>
                  </a:ext>
                </a:extLst>
              </a:tr>
              <a:tr h="126352">
                <a:tc>
                  <a:txBody>
                    <a:bodyPr/>
                    <a:lstStyle/>
                    <a:p>
                      <a:pPr algn="l" fontAlgn="t">
                        <a:buNone/>
                      </a:pPr>
                      <a:r>
                        <a:rPr lang="en-US" sz="1400">
                          <a:effectLst/>
                        </a:rPr>
                        <a:t>Extract fields</a:t>
                      </a:r>
                    </a:p>
                  </a:txBody>
                  <a:tcPr marL="22663" marR="22663" marT="11332" marB="11332"/>
                </a:tc>
                <a:tc>
                  <a:txBody>
                    <a:bodyPr/>
                    <a:lstStyle/>
                    <a:p>
                      <a:pPr algn="l" fontAlgn="t">
                        <a:buNone/>
                      </a:pPr>
                      <a:r>
                        <a:rPr lang="en-US" sz="1400">
                          <a:effectLst/>
                        </a:rPr>
                        <a:t>Yes</a:t>
                      </a:r>
                    </a:p>
                  </a:txBody>
                  <a:tcPr marL="22663" marR="22663" marT="11332" marB="11332"/>
                </a:tc>
                <a:tc>
                  <a:txBody>
                    <a:bodyPr/>
                    <a:lstStyle/>
                    <a:p>
                      <a:pPr algn="l" fontAlgn="t">
                        <a:buNone/>
                      </a:pPr>
                      <a:r>
                        <a:rPr lang="en-US" sz="1400">
                          <a:effectLst/>
                        </a:rPr>
                        <a:t>Yes</a:t>
                      </a:r>
                    </a:p>
                  </a:txBody>
                  <a:tcPr marL="22663" marR="22663" marT="11332" marB="11332"/>
                </a:tc>
                <a:tc>
                  <a:txBody>
                    <a:bodyPr/>
                    <a:lstStyle/>
                    <a:p>
                      <a:pPr algn="l" fontAlgn="t">
                        <a:buNone/>
                      </a:pPr>
                      <a:r>
                        <a:rPr lang="en-US" sz="1400">
                          <a:effectLst/>
                        </a:rPr>
                        <a:t>Yes</a:t>
                      </a:r>
                    </a:p>
                  </a:txBody>
                  <a:tcPr marL="22663" marR="22663" marT="11332" marB="11332"/>
                </a:tc>
                <a:extLst>
                  <a:ext uri="{0D108BD9-81ED-4DB2-BD59-A6C34878D82A}">
                    <a16:rowId xmlns:a16="http://schemas.microsoft.com/office/drawing/2014/main" val="3072714062"/>
                  </a:ext>
                </a:extLst>
              </a:tr>
              <a:tr h="410644">
                <a:tc>
                  <a:txBody>
                    <a:bodyPr/>
                    <a:lstStyle/>
                    <a:p>
                      <a:pPr algn="l" fontAlgn="t">
                        <a:buNone/>
                      </a:pPr>
                      <a:r>
                        <a:rPr lang="en-US" sz="1400">
                          <a:effectLst/>
                        </a:rPr>
                        <a:t>Confidence and Grounding</a:t>
                      </a:r>
                    </a:p>
                  </a:txBody>
                  <a:tcPr marL="22663" marR="22663" marT="11332" marB="11332"/>
                </a:tc>
                <a:tc>
                  <a:txBody>
                    <a:bodyPr/>
                    <a:lstStyle/>
                    <a:p>
                      <a:pPr algn="l" fontAlgn="t">
                        <a:buNone/>
                      </a:pPr>
                      <a:r>
                        <a:rPr lang="en-US" sz="1400">
                          <a:effectLst/>
                        </a:rPr>
                        <a:t>Yes</a:t>
                      </a:r>
                    </a:p>
                  </a:txBody>
                  <a:tcPr marL="22663" marR="22663" marT="11332" marB="11332"/>
                </a:tc>
                <a:tc>
                  <a:txBody>
                    <a:bodyPr/>
                    <a:lstStyle/>
                    <a:p>
                      <a:pPr algn="l" fontAlgn="t">
                        <a:buNone/>
                      </a:pPr>
                      <a:r>
                        <a:rPr lang="en-US" sz="1400" dirty="0">
                          <a:effectLst/>
                        </a:rPr>
                        <a:t>Yes</a:t>
                      </a:r>
                    </a:p>
                  </a:txBody>
                  <a:tcPr marL="22663" marR="22663" marT="11332" marB="11332"/>
                </a:tc>
                <a:tc>
                  <a:txBody>
                    <a:bodyPr/>
                    <a:lstStyle/>
                    <a:p>
                      <a:pPr algn="l" fontAlgn="t">
                        <a:buNone/>
                      </a:pPr>
                      <a:r>
                        <a:rPr lang="en-US" sz="1400">
                          <a:effectLst/>
                        </a:rPr>
                        <a:t>No, requires extra implementation</a:t>
                      </a:r>
                    </a:p>
                  </a:txBody>
                  <a:tcPr marL="22663" marR="22663" marT="11332" marB="11332"/>
                </a:tc>
                <a:extLst>
                  <a:ext uri="{0D108BD9-81ED-4DB2-BD59-A6C34878D82A}">
                    <a16:rowId xmlns:a16="http://schemas.microsoft.com/office/drawing/2014/main" val="2010292316"/>
                  </a:ext>
                </a:extLst>
              </a:tr>
              <a:tr h="410644">
                <a:tc>
                  <a:txBody>
                    <a:bodyPr/>
                    <a:lstStyle/>
                    <a:p>
                      <a:pPr algn="l" fontAlgn="t">
                        <a:buNone/>
                      </a:pPr>
                      <a:r>
                        <a:rPr lang="en-US" sz="1400">
                          <a:effectLst/>
                        </a:rPr>
                        <a:t>Inferred fields</a:t>
                      </a:r>
                    </a:p>
                  </a:txBody>
                  <a:tcPr marL="22663" marR="22663" marT="11332" marB="11332"/>
                </a:tc>
                <a:tc>
                  <a:txBody>
                    <a:bodyPr/>
                    <a:lstStyle/>
                    <a:p>
                      <a:pPr algn="l" fontAlgn="t">
                        <a:buNone/>
                      </a:pPr>
                      <a:r>
                        <a:rPr lang="en-US" sz="1400">
                          <a:effectLst/>
                        </a:rPr>
                        <a:t>No</a:t>
                      </a:r>
                    </a:p>
                  </a:txBody>
                  <a:tcPr marL="22663" marR="22663" marT="11332" marB="11332"/>
                </a:tc>
                <a:tc>
                  <a:txBody>
                    <a:bodyPr/>
                    <a:lstStyle/>
                    <a:p>
                      <a:pPr algn="l" fontAlgn="t">
                        <a:buNone/>
                      </a:pPr>
                      <a:r>
                        <a:rPr lang="en-US" sz="1400" b="1" dirty="0">
                          <a:effectLst/>
                        </a:rPr>
                        <a:t>Yes, has support for generative and classify fields</a:t>
                      </a:r>
                    </a:p>
                  </a:txBody>
                  <a:tcPr marL="22663" marR="22663" marT="11332" marB="11332"/>
                </a:tc>
                <a:tc>
                  <a:txBody>
                    <a:bodyPr/>
                    <a:lstStyle/>
                    <a:p>
                      <a:pPr algn="l" fontAlgn="t">
                        <a:buNone/>
                      </a:pPr>
                      <a:r>
                        <a:rPr lang="en-US" sz="1400">
                          <a:effectLst/>
                        </a:rPr>
                        <a:t>Yes</a:t>
                      </a:r>
                    </a:p>
                  </a:txBody>
                  <a:tcPr marL="22663" marR="22663" marT="11332" marB="11332"/>
                </a:tc>
                <a:extLst>
                  <a:ext uri="{0D108BD9-81ED-4DB2-BD59-A6C34878D82A}">
                    <a16:rowId xmlns:a16="http://schemas.microsoft.com/office/drawing/2014/main" val="1072387387"/>
                  </a:ext>
                </a:extLst>
              </a:tr>
              <a:tr h="221117">
                <a:tc>
                  <a:txBody>
                    <a:bodyPr/>
                    <a:lstStyle/>
                    <a:p>
                      <a:pPr algn="l" fontAlgn="t">
                        <a:buNone/>
                      </a:pPr>
                      <a:r>
                        <a:rPr lang="en-US" sz="1400">
                          <a:effectLst/>
                        </a:rPr>
                        <a:t>Generate metadata</a:t>
                      </a:r>
                    </a:p>
                  </a:txBody>
                  <a:tcPr marL="22663" marR="22663" marT="11332" marB="11332"/>
                </a:tc>
                <a:tc>
                  <a:txBody>
                    <a:bodyPr/>
                    <a:lstStyle/>
                    <a:p>
                      <a:pPr algn="l" fontAlgn="t">
                        <a:buNone/>
                      </a:pPr>
                      <a:r>
                        <a:rPr lang="en-US" sz="1400">
                          <a:effectLst/>
                        </a:rPr>
                        <a:t>No</a:t>
                      </a:r>
                    </a:p>
                  </a:txBody>
                  <a:tcPr marL="22663" marR="22663" marT="11332" marB="11332"/>
                </a:tc>
                <a:tc>
                  <a:txBody>
                    <a:bodyPr/>
                    <a:lstStyle/>
                    <a:p>
                      <a:pPr algn="l" fontAlgn="t">
                        <a:buNone/>
                      </a:pPr>
                      <a:r>
                        <a:rPr lang="en-US" sz="1400" b="1" dirty="0">
                          <a:effectLst/>
                        </a:rPr>
                        <a:t>Yes</a:t>
                      </a:r>
                    </a:p>
                  </a:txBody>
                  <a:tcPr marL="22663" marR="22663" marT="11332" marB="11332"/>
                </a:tc>
                <a:tc>
                  <a:txBody>
                    <a:bodyPr/>
                    <a:lstStyle/>
                    <a:p>
                      <a:pPr algn="l" fontAlgn="t">
                        <a:buNone/>
                      </a:pPr>
                      <a:r>
                        <a:rPr lang="en-US" sz="1400">
                          <a:effectLst/>
                        </a:rPr>
                        <a:t>Yes</a:t>
                      </a:r>
                    </a:p>
                  </a:txBody>
                  <a:tcPr marL="22663" marR="22663" marT="11332" marB="11332"/>
                </a:tc>
                <a:extLst>
                  <a:ext uri="{0D108BD9-81ED-4DB2-BD59-A6C34878D82A}">
                    <a16:rowId xmlns:a16="http://schemas.microsoft.com/office/drawing/2014/main" val="64436151"/>
                  </a:ext>
                </a:extLst>
              </a:tr>
              <a:tr h="221117">
                <a:tc>
                  <a:txBody>
                    <a:bodyPr/>
                    <a:lstStyle/>
                    <a:p>
                      <a:pPr algn="l" fontAlgn="t">
                        <a:buNone/>
                      </a:pPr>
                      <a:r>
                        <a:rPr lang="en-US" sz="1400">
                          <a:effectLst/>
                        </a:rPr>
                        <a:t>Post-processing</a:t>
                      </a:r>
                    </a:p>
                  </a:txBody>
                  <a:tcPr marL="22663" marR="22663" marT="11332" marB="11332"/>
                </a:tc>
                <a:tc>
                  <a:txBody>
                    <a:bodyPr/>
                    <a:lstStyle/>
                    <a:p>
                      <a:pPr algn="l" fontAlgn="t">
                        <a:buNone/>
                      </a:pPr>
                      <a:r>
                        <a:rPr lang="en-US" sz="1400">
                          <a:effectLst/>
                        </a:rPr>
                        <a:t>Limited</a:t>
                      </a:r>
                    </a:p>
                  </a:txBody>
                  <a:tcPr marL="22663" marR="22663" marT="11332" marB="11332"/>
                </a:tc>
                <a:tc>
                  <a:txBody>
                    <a:bodyPr/>
                    <a:lstStyle/>
                    <a:p>
                      <a:pPr algn="l" fontAlgn="t">
                        <a:buNone/>
                      </a:pPr>
                      <a:r>
                        <a:rPr lang="en-US" sz="1400">
                          <a:effectLst/>
                        </a:rPr>
                        <a:t>Custom with limitations</a:t>
                      </a:r>
                    </a:p>
                  </a:txBody>
                  <a:tcPr marL="22663" marR="22663" marT="11332" marB="11332"/>
                </a:tc>
                <a:tc>
                  <a:txBody>
                    <a:bodyPr/>
                    <a:lstStyle/>
                    <a:p>
                      <a:pPr algn="l" fontAlgn="t">
                        <a:buNone/>
                      </a:pPr>
                      <a:r>
                        <a:rPr lang="en-US" sz="1400">
                          <a:effectLst/>
                        </a:rPr>
                        <a:t>User defined process</a:t>
                      </a:r>
                    </a:p>
                  </a:txBody>
                  <a:tcPr marL="22663" marR="22663" marT="11332" marB="11332"/>
                </a:tc>
                <a:extLst>
                  <a:ext uri="{0D108BD9-81ED-4DB2-BD59-A6C34878D82A}">
                    <a16:rowId xmlns:a16="http://schemas.microsoft.com/office/drawing/2014/main" val="2379543951"/>
                  </a:ext>
                </a:extLst>
              </a:tr>
              <a:tr h="600172">
                <a:tc>
                  <a:txBody>
                    <a:bodyPr/>
                    <a:lstStyle/>
                    <a:p>
                      <a:pPr algn="l" fontAlgn="t">
                        <a:buNone/>
                      </a:pPr>
                      <a:r>
                        <a:rPr lang="en-US" sz="1400">
                          <a:effectLst/>
                        </a:rPr>
                        <a:t>Process large files</a:t>
                      </a:r>
                    </a:p>
                  </a:txBody>
                  <a:tcPr marL="22663" marR="22663" marT="11332" marB="11332"/>
                </a:tc>
                <a:tc>
                  <a:txBody>
                    <a:bodyPr/>
                    <a:lstStyle/>
                    <a:p>
                      <a:pPr algn="l" fontAlgn="t">
                        <a:buNone/>
                      </a:pPr>
                      <a:r>
                        <a:rPr lang="en-US" sz="1400">
                          <a:effectLst/>
                        </a:rPr>
                        <a:t>Yes</a:t>
                      </a:r>
                    </a:p>
                  </a:txBody>
                  <a:tcPr marL="22663" marR="22663" marT="11332" marB="11332"/>
                </a:tc>
                <a:tc>
                  <a:txBody>
                    <a:bodyPr/>
                    <a:lstStyle/>
                    <a:p>
                      <a:pPr algn="l" fontAlgn="t">
                        <a:buNone/>
                      </a:pPr>
                      <a:r>
                        <a:rPr lang="en-US" sz="1400" dirty="0">
                          <a:effectLst/>
                        </a:rPr>
                        <a:t>Yes</a:t>
                      </a:r>
                    </a:p>
                  </a:txBody>
                  <a:tcPr marL="22663" marR="22663" marT="11332" marB="11332"/>
                </a:tc>
                <a:tc>
                  <a:txBody>
                    <a:bodyPr/>
                    <a:lstStyle/>
                    <a:p>
                      <a:pPr algn="l" fontAlgn="t">
                        <a:buNone/>
                      </a:pPr>
                      <a:r>
                        <a:rPr lang="en-US" sz="1400">
                          <a:effectLst/>
                        </a:rPr>
                        <a:t>Requires chunking and other strategies to get optimal performance</a:t>
                      </a:r>
                    </a:p>
                  </a:txBody>
                  <a:tcPr marL="22663" marR="22663" marT="11332" marB="11332"/>
                </a:tc>
                <a:extLst>
                  <a:ext uri="{0D108BD9-81ED-4DB2-BD59-A6C34878D82A}">
                    <a16:rowId xmlns:a16="http://schemas.microsoft.com/office/drawing/2014/main" val="1860328623"/>
                  </a:ext>
                </a:extLst>
              </a:tr>
              <a:tr h="600269">
                <a:tc>
                  <a:txBody>
                    <a:bodyPr/>
                    <a:lstStyle/>
                    <a:p>
                      <a:pPr algn="l" fontAlgn="t">
                        <a:buNone/>
                      </a:pPr>
                      <a:r>
                        <a:rPr lang="en-US" sz="1400">
                          <a:effectLst/>
                        </a:rPr>
                        <a:t>Ease of use</a:t>
                      </a:r>
                    </a:p>
                  </a:txBody>
                  <a:tcPr marL="22663" marR="22663" marT="11332" marB="11332"/>
                </a:tc>
                <a:tc>
                  <a:txBody>
                    <a:bodyPr/>
                    <a:lstStyle/>
                    <a:p>
                      <a:pPr algn="l" fontAlgn="t">
                        <a:buNone/>
                      </a:pPr>
                      <a:r>
                        <a:rPr lang="en-US" sz="1400" b="1" dirty="0">
                          <a:effectLst/>
                        </a:rPr>
                        <a:t>Requires labeling and training </a:t>
                      </a:r>
                      <a:r>
                        <a:rPr lang="en-US" sz="1400" dirty="0">
                          <a:effectLst/>
                        </a:rPr>
                        <a:t>to build a custom model, can directly use layout and prebuilt models</a:t>
                      </a:r>
                    </a:p>
                  </a:txBody>
                  <a:tcPr marL="22663" marR="22663" marT="11332" marB="11332"/>
                </a:tc>
                <a:tc>
                  <a:txBody>
                    <a:bodyPr/>
                    <a:lstStyle/>
                    <a:p>
                      <a:pPr algn="l" fontAlgn="t">
                        <a:buNone/>
                      </a:pPr>
                      <a:r>
                        <a:rPr lang="en-US" sz="1400" b="1" dirty="0">
                          <a:effectLst/>
                        </a:rPr>
                        <a:t>Simple schema definition without any labeling </a:t>
                      </a:r>
                      <a:r>
                        <a:rPr lang="en-US" sz="1400" dirty="0">
                          <a:effectLst/>
                        </a:rPr>
                        <a:t>required to get zero shot results</a:t>
                      </a:r>
                    </a:p>
                  </a:txBody>
                  <a:tcPr marL="22663" marR="22663" marT="11332" marB="11332"/>
                </a:tc>
                <a:tc>
                  <a:txBody>
                    <a:bodyPr/>
                    <a:lstStyle/>
                    <a:p>
                      <a:pPr algn="l" fontAlgn="t">
                        <a:buNone/>
                      </a:pPr>
                      <a:r>
                        <a:rPr lang="en-US" sz="1400">
                          <a:effectLst/>
                        </a:rPr>
                        <a:t>Optimize results with prompt engineering</a:t>
                      </a:r>
                    </a:p>
                  </a:txBody>
                  <a:tcPr marL="22663" marR="22663" marT="11332" marB="11332"/>
                </a:tc>
                <a:extLst>
                  <a:ext uri="{0D108BD9-81ED-4DB2-BD59-A6C34878D82A}">
                    <a16:rowId xmlns:a16="http://schemas.microsoft.com/office/drawing/2014/main" val="3154117691"/>
                  </a:ext>
                </a:extLst>
              </a:tr>
              <a:tr h="410644">
                <a:tc>
                  <a:txBody>
                    <a:bodyPr/>
                    <a:lstStyle/>
                    <a:p>
                      <a:pPr algn="l" fontAlgn="t">
                        <a:buNone/>
                      </a:pPr>
                      <a:r>
                        <a:rPr lang="en-US" sz="1400">
                          <a:effectLst/>
                        </a:rPr>
                        <a:t>Scale for use</a:t>
                      </a:r>
                    </a:p>
                  </a:txBody>
                  <a:tcPr marL="22663" marR="22663" marT="11332" marB="11332"/>
                </a:tc>
                <a:tc>
                  <a:txBody>
                    <a:bodyPr/>
                    <a:lstStyle/>
                    <a:p>
                      <a:pPr algn="l" fontAlgn="t">
                        <a:buNone/>
                      </a:pPr>
                      <a:r>
                        <a:rPr lang="en-US" sz="1400">
                          <a:effectLst/>
                        </a:rPr>
                        <a:t>Managed</a:t>
                      </a:r>
                    </a:p>
                  </a:txBody>
                  <a:tcPr marL="22663" marR="22663" marT="11332" marB="11332"/>
                </a:tc>
                <a:tc>
                  <a:txBody>
                    <a:bodyPr/>
                    <a:lstStyle/>
                    <a:p>
                      <a:pPr algn="l" fontAlgn="t">
                        <a:buNone/>
                      </a:pPr>
                      <a:r>
                        <a:rPr lang="en-US" sz="1400" dirty="0">
                          <a:effectLst/>
                        </a:rPr>
                        <a:t>Managed</a:t>
                      </a:r>
                    </a:p>
                  </a:txBody>
                  <a:tcPr marL="22663" marR="22663" marT="11332" marB="11332"/>
                </a:tc>
                <a:tc>
                  <a:txBody>
                    <a:bodyPr/>
                    <a:lstStyle/>
                    <a:p>
                      <a:pPr algn="l" fontAlgn="t">
                        <a:buNone/>
                      </a:pPr>
                      <a:r>
                        <a:rPr lang="en-US" sz="1400">
                          <a:effectLst/>
                        </a:rPr>
                        <a:t>Manually scale components as needed</a:t>
                      </a:r>
                    </a:p>
                  </a:txBody>
                  <a:tcPr marL="22663" marR="22663" marT="11332" marB="11332"/>
                </a:tc>
                <a:extLst>
                  <a:ext uri="{0D108BD9-81ED-4DB2-BD59-A6C34878D82A}">
                    <a16:rowId xmlns:a16="http://schemas.microsoft.com/office/drawing/2014/main" val="2536038661"/>
                  </a:ext>
                </a:extLst>
              </a:tr>
              <a:tr h="315880">
                <a:tc>
                  <a:txBody>
                    <a:bodyPr/>
                    <a:lstStyle/>
                    <a:p>
                      <a:pPr algn="l" fontAlgn="t">
                        <a:buNone/>
                      </a:pPr>
                      <a:r>
                        <a:rPr lang="en-US" sz="1400">
                          <a:effectLst/>
                        </a:rPr>
                        <a:t>Latency</a:t>
                      </a:r>
                    </a:p>
                  </a:txBody>
                  <a:tcPr marL="22663" marR="22663" marT="11332" marB="11332"/>
                </a:tc>
                <a:tc>
                  <a:txBody>
                    <a:bodyPr/>
                    <a:lstStyle/>
                    <a:p>
                      <a:pPr algn="l" fontAlgn="t">
                        <a:buNone/>
                      </a:pPr>
                      <a:r>
                        <a:rPr lang="en-US" sz="1400">
                          <a:effectLst/>
                        </a:rPr>
                        <a:t>Low</a:t>
                      </a:r>
                    </a:p>
                  </a:txBody>
                  <a:tcPr marL="22663" marR="22663" marT="11332" marB="11332"/>
                </a:tc>
                <a:tc>
                  <a:txBody>
                    <a:bodyPr/>
                    <a:lstStyle/>
                    <a:p>
                      <a:pPr algn="l" fontAlgn="t">
                        <a:buNone/>
                      </a:pPr>
                      <a:r>
                        <a:rPr lang="en-US" sz="1400">
                          <a:effectLst/>
                        </a:rPr>
                        <a:t>Medium</a:t>
                      </a:r>
                    </a:p>
                  </a:txBody>
                  <a:tcPr marL="22663" marR="22663" marT="11332" marB="11332"/>
                </a:tc>
                <a:tc>
                  <a:txBody>
                    <a:bodyPr/>
                    <a:lstStyle/>
                    <a:p>
                      <a:pPr algn="l" fontAlgn="t">
                        <a:buNone/>
                      </a:pPr>
                      <a:r>
                        <a:rPr lang="en-US" sz="1400">
                          <a:effectLst/>
                        </a:rPr>
                        <a:t>Depends on PTUs deployed</a:t>
                      </a:r>
                    </a:p>
                  </a:txBody>
                  <a:tcPr marL="22663" marR="22663" marT="11332" marB="11332"/>
                </a:tc>
                <a:extLst>
                  <a:ext uri="{0D108BD9-81ED-4DB2-BD59-A6C34878D82A}">
                    <a16:rowId xmlns:a16="http://schemas.microsoft.com/office/drawing/2014/main" val="2966795815"/>
                  </a:ext>
                </a:extLst>
              </a:tr>
              <a:tr h="410644">
                <a:tc>
                  <a:txBody>
                    <a:bodyPr/>
                    <a:lstStyle/>
                    <a:p>
                      <a:pPr algn="l" fontAlgn="t">
                        <a:buNone/>
                      </a:pPr>
                      <a:r>
                        <a:rPr lang="en-US" sz="1400">
                          <a:effectLst/>
                        </a:rPr>
                        <a:t>Multi-file inputs</a:t>
                      </a:r>
                    </a:p>
                  </a:txBody>
                  <a:tcPr marL="22663" marR="22663" marT="11332" marB="11332"/>
                </a:tc>
                <a:tc>
                  <a:txBody>
                    <a:bodyPr/>
                    <a:lstStyle/>
                    <a:p>
                      <a:pPr algn="l" fontAlgn="t">
                        <a:buNone/>
                      </a:pPr>
                      <a:r>
                        <a:rPr lang="en-US" sz="1400">
                          <a:effectLst/>
                        </a:rPr>
                        <a:t>No</a:t>
                      </a:r>
                    </a:p>
                  </a:txBody>
                  <a:tcPr marL="22663" marR="22663" marT="11332" marB="11332"/>
                </a:tc>
                <a:tc>
                  <a:txBody>
                    <a:bodyPr/>
                    <a:lstStyle/>
                    <a:p>
                      <a:pPr algn="l" fontAlgn="t">
                        <a:buNone/>
                      </a:pPr>
                      <a:r>
                        <a:rPr lang="en-US" sz="1400">
                          <a:effectLst/>
                        </a:rPr>
                        <a:t>Yes, support in multi file analysis or Pro Mode</a:t>
                      </a:r>
                    </a:p>
                  </a:txBody>
                  <a:tcPr marL="22663" marR="22663" marT="11332" marB="11332"/>
                </a:tc>
                <a:tc>
                  <a:txBody>
                    <a:bodyPr/>
                    <a:lstStyle/>
                    <a:p>
                      <a:pPr algn="l" fontAlgn="t">
                        <a:buNone/>
                      </a:pPr>
                      <a:r>
                        <a:rPr lang="en-US" sz="1400">
                          <a:effectLst/>
                        </a:rPr>
                        <a:t>No</a:t>
                      </a:r>
                    </a:p>
                  </a:txBody>
                  <a:tcPr marL="22663" marR="22663" marT="11332" marB="11332"/>
                </a:tc>
                <a:extLst>
                  <a:ext uri="{0D108BD9-81ED-4DB2-BD59-A6C34878D82A}">
                    <a16:rowId xmlns:a16="http://schemas.microsoft.com/office/drawing/2014/main" val="940590895"/>
                  </a:ext>
                </a:extLst>
              </a:tr>
              <a:tr h="315880">
                <a:tc>
                  <a:txBody>
                    <a:bodyPr/>
                    <a:lstStyle/>
                    <a:p>
                      <a:pPr algn="l" fontAlgn="t">
                        <a:buNone/>
                      </a:pPr>
                      <a:r>
                        <a:rPr lang="en-US" sz="1400">
                          <a:effectLst/>
                        </a:rPr>
                        <a:t>Knowledge base</a:t>
                      </a:r>
                    </a:p>
                  </a:txBody>
                  <a:tcPr marL="22663" marR="22663" marT="11332" marB="11332"/>
                </a:tc>
                <a:tc>
                  <a:txBody>
                    <a:bodyPr/>
                    <a:lstStyle/>
                    <a:p>
                      <a:pPr algn="l" fontAlgn="t">
                        <a:buNone/>
                      </a:pPr>
                      <a:r>
                        <a:rPr lang="en-US" sz="1400">
                          <a:effectLst/>
                        </a:rPr>
                        <a:t>No</a:t>
                      </a:r>
                    </a:p>
                  </a:txBody>
                  <a:tcPr marL="22663" marR="22663" marT="11332" marB="11332"/>
                </a:tc>
                <a:tc>
                  <a:txBody>
                    <a:bodyPr/>
                    <a:lstStyle/>
                    <a:p>
                      <a:pPr algn="l" fontAlgn="t">
                        <a:buNone/>
                      </a:pPr>
                      <a:r>
                        <a:rPr lang="en-US" sz="1400">
                          <a:effectLst/>
                        </a:rPr>
                        <a:t>Yes</a:t>
                      </a:r>
                    </a:p>
                  </a:txBody>
                  <a:tcPr marL="22663" marR="22663" marT="11332" marB="11332"/>
                </a:tc>
                <a:tc>
                  <a:txBody>
                    <a:bodyPr/>
                    <a:lstStyle/>
                    <a:p>
                      <a:pPr algn="l" fontAlgn="t">
                        <a:buNone/>
                      </a:pPr>
                      <a:r>
                        <a:rPr lang="en-US" sz="1400">
                          <a:effectLst/>
                        </a:rPr>
                        <a:t>Complex and requires engineering</a:t>
                      </a:r>
                    </a:p>
                  </a:txBody>
                  <a:tcPr marL="22663" marR="22663" marT="11332" marB="11332"/>
                </a:tc>
                <a:extLst>
                  <a:ext uri="{0D108BD9-81ED-4DB2-BD59-A6C34878D82A}">
                    <a16:rowId xmlns:a16="http://schemas.microsoft.com/office/drawing/2014/main" val="4073057376"/>
                  </a:ext>
                </a:extLst>
              </a:tr>
              <a:tr h="410644">
                <a:tc>
                  <a:txBody>
                    <a:bodyPr/>
                    <a:lstStyle/>
                    <a:p>
                      <a:pPr algn="l" fontAlgn="t">
                        <a:buNone/>
                      </a:pPr>
                      <a:r>
                        <a:rPr lang="en-US" sz="1400">
                          <a:effectLst/>
                        </a:rPr>
                        <a:t>Reasoning</a:t>
                      </a:r>
                    </a:p>
                  </a:txBody>
                  <a:tcPr marL="22663" marR="22663" marT="11332" marB="11332"/>
                </a:tc>
                <a:tc>
                  <a:txBody>
                    <a:bodyPr/>
                    <a:lstStyle/>
                    <a:p>
                      <a:pPr algn="l" fontAlgn="t">
                        <a:buNone/>
                      </a:pPr>
                      <a:r>
                        <a:rPr lang="en-US" sz="1400">
                          <a:effectLst/>
                        </a:rPr>
                        <a:t>No</a:t>
                      </a:r>
                    </a:p>
                  </a:txBody>
                  <a:tcPr marL="22663" marR="22663" marT="11332" marB="11332"/>
                </a:tc>
                <a:tc>
                  <a:txBody>
                    <a:bodyPr/>
                    <a:lstStyle/>
                    <a:p>
                      <a:pPr algn="l" fontAlgn="t">
                        <a:buNone/>
                      </a:pPr>
                      <a:r>
                        <a:rPr lang="en-US" sz="1400">
                          <a:effectLst/>
                        </a:rPr>
                        <a:t>Yes, support in multi file analysis or Pro Mode</a:t>
                      </a:r>
                    </a:p>
                  </a:txBody>
                  <a:tcPr marL="22663" marR="22663" marT="11332" marB="11332"/>
                </a:tc>
                <a:tc>
                  <a:txBody>
                    <a:bodyPr/>
                    <a:lstStyle/>
                    <a:p>
                      <a:pPr algn="l" fontAlgn="t">
                        <a:buNone/>
                      </a:pPr>
                      <a:r>
                        <a:rPr lang="en-US" sz="1400" dirty="0">
                          <a:effectLst/>
                        </a:rPr>
                        <a:t>Complex and requires engineering</a:t>
                      </a:r>
                    </a:p>
                  </a:txBody>
                  <a:tcPr marL="22663" marR="22663" marT="11332" marB="11332"/>
                </a:tc>
                <a:extLst>
                  <a:ext uri="{0D108BD9-81ED-4DB2-BD59-A6C34878D82A}">
                    <a16:rowId xmlns:a16="http://schemas.microsoft.com/office/drawing/2014/main" val="1827958451"/>
                  </a:ext>
                </a:extLst>
              </a:tr>
            </a:tbl>
          </a:graphicData>
        </a:graphic>
      </p:graphicFrame>
    </p:spTree>
    <p:extLst>
      <p:ext uri="{BB962C8B-B14F-4D97-AF65-F5344CB8AC3E}">
        <p14:creationId xmlns:p14="http://schemas.microsoft.com/office/powerpoint/2010/main" val="4019493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391</TotalTime>
  <Words>1481</Words>
  <Application>Microsoft Office PowerPoint</Application>
  <PresentationFormat>Widescreen</PresentationFormat>
  <Paragraphs>247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Segoe UI</vt:lpstr>
      <vt:lpstr>Office Theme</vt:lpstr>
      <vt:lpstr>Content Understanding</vt:lpstr>
      <vt:lpstr>What is Content Understanding?</vt:lpstr>
      <vt:lpstr>What is Content Understanding for Document Processing?</vt:lpstr>
      <vt:lpstr>PowerPoint Presentation</vt:lpstr>
      <vt:lpstr>Why Content Understanding for Document Processing?</vt:lpstr>
      <vt:lpstr>When to choose Content Understanding over build your own model</vt:lpstr>
      <vt:lpstr>A use case example</vt:lpstr>
      <vt:lpstr>Generate vs extract</vt:lpstr>
      <vt:lpstr>Service capabilities</vt:lpstr>
      <vt:lpstr>How it works</vt:lpstr>
      <vt:lpstr>OCR performance</vt:lpstr>
      <vt:lpstr>How to handle pages with low confidence – a possible solution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Wayne Wilkerson</dc:creator>
  <cp:lastModifiedBy>Wayne Wilkerson</cp:lastModifiedBy>
  <cp:revision>3</cp:revision>
  <dcterms:created xsi:type="dcterms:W3CDTF">2025-08-27T16:14:46Z</dcterms:created>
  <dcterms:modified xsi:type="dcterms:W3CDTF">2025-09-15T19:48:34Z</dcterms:modified>
</cp:coreProperties>
</file>