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8" r:id="rId2"/>
  </p:sldMasterIdLst>
  <p:notesMasterIdLst>
    <p:notesMasterId r:id="rId24"/>
  </p:notesMasterIdLst>
  <p:handoutMasterIdLst>
    <p:handoutMasterId r:id="rId25"/>
  </p:handoutMasterIdLst>
  <p:sldIdLst>
    <p:sldId id="256" r:id="rId3"/>
    <p:sldId id="257" r:id="rId4"/>
    <p:sldId id="272" r:id="rId5"/>
    <p:sldId id="273" r:id="rId6"/>
    <p:sldId id="274" r:id="rId7"/>
    <p:sldId id="267" r:id="rId8"/>
    <p:sldId id="276" r:id="rId9"/>
    <p:sldId id="277" r:id="rId10"/>
    <p:sldId id="278" r:id="rId11"/>
    <p:sldId id="279" r:id="rId12"/>
    <p:sldId id="280" r:id="rId13"/>
    <p:sldId id="281" r:id="rId14"/>
    <p:sldId id="282" r:id="rId15"/>
    <p:sldId id="265" r:id="rId16"/>
    <p:sldId id="275" r:id="rId17"/>
    <p:sldId id="268" r:id="rId18"/>
    <p:sldId id="270" r:id="rId19"/>
    <p:sldId id="266" r:id="rId20"/>
    <p:sldId id="269" r:id="rId21"/>
    <p:sldId id="283" r:id="rId22"/>
    <p:sldId id="271" r:id="rId2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7BAF"/>
    <a:srgbClr val="767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369" autoAdjust="0"/>
  </p:normalViewPr>
  <p:slideViewPr>
    <p:cSldViewPr>
      <p:cViewPr>
        <p:scale>
          <a:sx n="88" d="100"/>
          <a:sy n="88" d="100"/>
        </p:scale>
        <p:origin x="-1470" y="1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0872AB-2531-455B-B1A3-5BD9CBD4E847}" type="doc">
      <dgm:prSet loTypeId="urn:microsoft.com/office/officeart/2005/8/layout/hProcess9" loCatId="process" qsTypeId="urn:microsoft.com/office/officeart/2005/8/quickstyle/simple1" qsCatId="simple" csTypeId="urn:microsoft.com/office/officeart/2005/8/colors/accent1_2" csCatId="accent1" phldr="1"/>
      <dgm:spPr/>
    </dgm:pt>
    <dgm:pt modelId="{1E8CE87C-87C9-48B0-BFB4-F37834216864}">
      <dgm:prSet phldrT="[Text]" custT="1"/>
      <dgm:spPr>
        <a:solidFill>
          <a:srgbClr val="167BAF"/>
        </a:solidFill>
      </dgm:spPr>
      <dgm:t>
        <a:bodyPr/>
        <a:lstStyle/>
        <a:p>
          <a:r>
            <a:rPr lang="en-CA" sz="1100" dirty="0" smtClean="0">
              <a:solidFill>
                <a:schemeClr val="tx1"/>
              </a:solidFill>
            </a:rPr>
            <a:t>IT trends drive scale and complexity</a:t>
          </a:r>
          <a:endParaRPr lang="en-CA" sz="1100" dirty="0">
            <a:solidFill>
              <a:schemeClr val="tx1"/>
            </a:solidFill>
          </a:endParaRPr>
        </a:p>
      </dgm:t>
    </dgm:pt>
    <dgm:pt modelId="{FA28ACC4-9280-4A63-87F9-DBF9D2E03CFF}" type="parTrans" cxnId="{A5AC421E-8190-4611-B027-B9C021D71CA2}">
      <dgm:prSet/>
      <dgm:spPr/>
      <dgm:t>
        <a:bodyPr/>
        <a:lstStyle/>
        <a:p>
          <a:endParaRPr lang="en-CA"/>
        </a:p>
      </dgm:t>
    </dgm:pt>
    <dgm:pt modelId="{A598CBA3-2429-4D1A-87E5-37AFC41DBFC4}" type="sibTrans" cxnId="{A5AC421E-8190-4611-B027-B9C021D71CA2}">
      <dgm:prSet/>
      <dgm:spPr/>
      <dgm:t>
        <a:bodyPr/>
        <a:lstStyle/>
        <a:p>
          <a:endParaRPr lang="en-CA"/>
        </a:p>
      </dgm:t>
    </dgm:pt>
    <dgm:pt modelId="{79981AE4-C813-4E7B-8379-FD70AF7722F6}">
      <dgm:prSet phldrT="[Text]" custT="1"/>
      <dgm:spPr>
        <a:solidFill>
          <a:srgbClr val="167BAF"/>
        </a:solidFill>
      </dgm:spPr>
      <dgm:t>
        <a:bodyPr/>
        <a:lstStyle/>
        <a:p>
          <a:r>
            <a:rPr lang="en-CA" sz="1100" dirty="0" smtClean="0">
              <a:solidFill>
                <a:schemeClr val="tx1"/>
              </a:solidFill>
            </a:rPr>
            <a:t>Network discontinuity impacts network operations</a:t>
          </a:r>
          <a:endParaRPr lang="en-CA" sz="1100" dirty="0">
            <a:solidFill>
              <a:schemeClr val="tx1"/>
            </a:solidFill>
          </a:endParaRPr>
        </a:p>
      </dgm:t>
    </dgm:pt>
    <dgm:pt modelId="{11F0AD3E-FDA5-45C1-8A13-1B69F6645AF0}" type="parTrans" cxnId="{7B0418A6-0B0D-49F4-8A2D-5E672CA39754}">
      <dgm:prSet/>
      <dgm:spPr/>
      <dgm:t>
        <a:bodyPr/>
        <a:lstStyle/>
        <a:p>
          <a:endParaRPr lang="en-CA"/>
        </a:p>
      </dgm:t>
    </dgm:pt>
    <dgm:pt modelId="{247BD658-40A4-4931-8601-0ADCFC8C36BE}" type="sibTrans" cxnId="{7B0418A6-0B0D-49F4-8A2D-5E672CA39754}">
      <dgm:prSet/>
      <dgm:spPr/>
      <dgm:t>
        <a:bodyPr/>
        <a:lstStyle/>
        <a:p>
          <a:endParaRPr lang="en-CA"/>
        </a:p>
      </dgm:t>
    </dgm:pt>
    <dgm:pt modelId="{38C8FF45-077D-408C-B9B4-D1AC6F35D09E}">
      <dgm:prSet phldrT="[Text]" custT="1"/>
      <dgm:spPr>
        <a:solidFill>
          <a:srgbClr val="167BAF"/>
        </a:solidFill>
      </dgm:spPr>
      <dgm:t>
        <a:bodyPr/>
        <a:lstStyle/>
        <a:p>
          <a:r>
            <a:rPr lang="en-CA" sz="1100" dirty="0" smtClean="0">
              <a:solidFill>
                <a:schemeClr val="tx1"/>
              </a:solidFill>
            </a:rPr>
            <a:t>Enterprises deploy more network mgmt. and security tools</a:t>
          </a:r>
          <a:endParaRPr lang="en-CA" sz="1100" dirty="0">
            <a:solidFill>
              <a:schemeClr val="tx1"/>
            </a:solidFill>
          </a:endParaRPr>
        </a:p>
      </dgm:t>
    </dgm:pt>
    <dgm:pt modelId="{0FBBF43B-5C82-4ABE-8E18-379CE1693C48}" type="parTrans" cxnId="{523ED994-1525-442A-AE4D-B4C442008999}">
      <dgm:prSet/>
      <dgm:spPr/>
      <dgm:t>
        <a:bodyPr/>
        <a:lstStyle/>
        <a:p>
          <a:endParaRPr lang="en-CA"/>
        </a:p>
      </dgm:t>
    </dgm:pt>
    <dgm:pt modelId="{8B244260-9C6E-4EFA-B5B0-082AFFBD9DAC}" type="sibTrans" cxnId="{523ED994-1525-442A-AE4D-B4C442008999}">
      <dgm:prSet/>
      <dgm:spPr/>
      <dgm:t>
        <a:bodyPr/>
        <a:lstStyle/>
        <a:p>
          <a:endParaRPr lang="en-CA"/>
        </a:p>
      </dgm:t>
    </dgm:pt>
    <dgm:pt modelId="{98964223-6B81-4685-9860-6B667E9EF7EA}">
      <dgm:prSet phldrT="[Text]" custT="1"/>
      <dgm:spPr>
        <a:solidFill>
          <a:srgbClr val="167BAF"/>
        </a:solidFill>
      </dgm:spPr>
      <dgm:t>
        <a:bodyPr/>
        <a:lstStyle/>
        <a:p>
          <a:r>
            <a:rPr lang="en-CA" sz="1100" dirty="0" smtClean="0">
              <a:solidFill>
                <a:schemeClr val="tx1"/>
              </a:solidFill>
            </a:rPr>
            <a:t>Network mgmt, and security tools need network visibility</a:t>
          </a:r>
          <a:endParaRPr lang="en-CA" sz="1100" dirty="0">
            <a:solidFill>
              <a:schemeClr val="tx1"/>
            </a:solidFill>
          </a:endParaRPr>
        </a:p>
      </dgm:t>
    </dgm:pt>
    <dgm:pt modelId="{C59A3BCE-B7EE-4E1C-9AF2-B60FAA7B18A5}" type="parTrans" cxnId="{BA4249CC-EBCB-4523-A321-E2580B2A27CA}">
      <dgm:prSet/>
      <dgm:spPr/>
      <dgm:t>
        <a:bodyPr/>
        <a:lstStyle/>
        <a:p>
          <a:endParaRPr lang="en-CA"/>
        </a:p>
      </dgm:t>
    </dgm:pt>
    <dgm:pt modelId="{BCDC7DD0-CA29-426B-8452-E7A35015DE38}" type="sibTrans" cxnId="{BA4249CC-EBCB-4523-A321-E2580B2A27CA}">
      <dgm:prSet/>
      <dgm:spPr/>
      <dgm:t>
        <a:bodyPr/>
        <a:lstStyle/>
        <a:p>
          <a:endParaRPr lang="en-CA"/>
        </a:p>
      </dgm:t>
    </dgm:pt>
    <dgm:pt modelId="{295D17AF-85D7-42ED-A71C-5F4B515281F9}">
      <dgm:prSet phldrT="[Text]" custT="1"/>
      <dgm:spPr>
        <a:solidFill>
          <a:srgbClr val="167BAF"/>
        </a:solidFill>
      </dgm:spPr>
      <dgm:t>
        <a:bodyPr/>
        <a:lstStyle/>
        <a:p>
          <a:r>
            <a:rPr lang="en-CA" sz="1100" dirty="0" smtClean="0">
              <a:solidFill>
                <a:schemeClr val="tx1"/>
              </a:solidFill>
            </a:rPr>
            <a:t>Visibility requirements lead to greater use of SPAN/mirror ports and taps</a:t>
          </a:r>
          <a:endParaRPr lang="en-CA" sz="1100" dirty="0">
            <a:solidFill>
              <a:schemeClr val="tx1"/>
            </a:solidFill>
          </a:endParaRPr>
        </a:p>
      </dgm:t>
    </dgm:pt>
    <dgm:pt modelId="{02FC0283-F8EF-4FEB-9A97-B4C80FBFC9E3}" type="parTrans" cxnId="{1BA5A8D5-6F4E-4713-8E60-ACDB5EFAB4C1}">
      <dgm:prSet/>
      <dgm:spPr/>
      <dgm:t>
        <a:bodyPr/>
        <a:lstStyle/>
        <a:p>
          <a:endParaRPr lang="en-CA"/>
        </a:p>
      </dgm:t>
    </dgm:pt>
    <dgm:pt modelId="{BA2FAF92-1B07-452F-9EA9-6119A4970EC1}" type="sibTrans" cxnId="{1BA5A8D5-6F4E-4713-8E60-ACDB5EFAB4C1}">
      <dgm:prSet/>
      <dgm:spPr/>
      <dgm:t>
        <a:bodyPr/>
        <a:lstStyle/>
        <a:p>
          <a:endParaRPr lang="en-CA"/>
        </a:p>
      </dgm:t>
    </dgm:pt>
    <dgm:pt modelId="{1AEA82CF-B4AC-405E-BCC3-472573A2ABDB}">
      <dgm:prSet phldrT="[Text]" custT="1"/>
      <dgm:spPr>
        <a:solidFill>
          <a:srgbClr val="167BAF"/>
        </a:solidFill>
      </dgm:spPr>
      <dgm:t>
        <a:bodyPr/>
        <a:lstStyle/>
        <a:p>
          <a:r>
            <a:rPr lang="en-CA" sz="1100" dirty="0" smtClean="0">
              <a:solidFill>
                <a:schemeClr val="tx1"/>
              </a:solidFill>
            </a:rPr>
            <a:t>Greater use of SPAN/mirror ports and taps leads to scaling/visibility issues</a:t>
          </a:r>
          <a:endParaRPr lang="en-CA" sz="1100" dirty="0">
            <a:solidFill>
              <a:schemeClr val="tx1"/>
            </a:solidFill>
          </a:endParaRPr>
        </a:p>
      </dgm:t>
    </dgm:pt>
    <dgm:pt modelId="{7C08AEC0-15A3-4D50-A29C-B2F0BA90DC4B}" type="parTrans" cxnId="{F2F9B17E-BDE7-41C1-BE17-58269101ACCC}">
      <dgm:prSet/>
      <dgm:spPr/>
      <dgm:t>
        <a:bodyPr/>
        <a:lstStyle/>
        <a:p>
          <a:endParaRPr lang="en-CA"/>
        </a:p>
      </dgm:t>
    </dgm:pt>
    <dgm:pt modelId="{04FC301E-A803-4C69-B5E0-498A2AD15060}" type="sibTrans" cxnId="{F2F9B17E-BDE7-41C1-BE17-58269101ACCC}">
      <dgm:prSet/>
      <dgm:spPr/>
      <dgm:t>
        <a:bodyPr/>
        <a:lstStyle/>
        <a:p>
          <a:endParaRPr lang="en-CA"/>
        </a:p>
      </dgm:t>
    </dgm:pt>
    <dgm:pt modelId="{4FB5B8E0-F572-4B4D-806B-C240670EC43E}">
      <dgm:prSet phldrT="[Text]" custT="1"/>
      <dgm:spPr>
        <a:solidFill>
          <a:srgbClr val="167BAF"/>
        </a:solidFill>
      </dgm:spPr>
      <dgm:t>
        <a:bodyPr/>
        <a:lstStyle/>
        <a:p>
          <a:r>
            <a:rPr lang="en-CA" sz="1100" dirty="0" smtClean="0">
              <a:solidFill>
                <a:schemeClr val="tx1"/>
              </a:solidFill>
            </a:rPr>
            <a:t>Next Generation of Network Monitoring Devices</a:t>
          </a:r>
          <a:endParaRPr lang="en-CA" sz="1100" dirty="0">
            <a:solidFill>
              <a:schemeClr val="tx1"/>
            </a:solidFill>
          </a:endParaRPr>
        </a:p>
      </dgm:t>
    </dgm:pt>
    <dgm:pt modelId="{6384B598-C61A-4F3C-A55D-74CFB298E53A}" type="parTrans" cxnId="{DFEF3E32-BB52-4F0B-8ACE-132290BFD44D}">
      <dgm:prSet/>
      <dgm:spPr/>
      <dgm:t>
        <a:bodyPr/>
        <a:lstStyle/>
        <a:p>
          <a:endParaRPr lang="en-CA"/>
        </a:p>
      </dgm:t>
    </dgm:pt>
    <dgm:pt modelId="{230A6CC2-A94D-48DA-9C9A-6B69EA9EFF58}" type="sibTrans" cxnId="{DFEF3E32-BB52-4F0B-8ACE-132290BFD44D}">
      <dgm:prSet/>
      <dgm:spPr/>
      <dgm:t>
        <a:bodyPr/>
        <a:lstStyle/>
        <a:p>
          <a:endParaRPr lang="en-CA"/>
        </a:p>
      </dgm:t>
    </dgm:pt>
    <dgm:pt modelId="{6819D6BE-514D-498C-9F82-8458E0178F80}" type="pres">
      <dgm:prSet presAssocID="{B80872AB-2531-455B-B1A3-5BD9CBD4E847}" presName="CompostProcess" presStyleCnt="0">
        <dgm:presLayoutVars>
          <dgm:dir/>
          <dgm:resizeHandles val="exact"/>
        </dgm:presLayoutVars>
      </dgm:prSet>
      <dgm:spPr/>
    </dgm:pt>
    <dgm:pt modelId="{B2CE8792-54B1-48E5-8ACB-6A877869934C}" type="pres">
      <dgm:prSet presAssocID="{B80872AB-2531-455B-B1A3-5BD9CBD4E847}" presName="arrow" presStyleLbl="bgShp" presStyleIdx="0" presStyleCnt="1"/>
      <dgm:spPr>
        <a:solidFill>
          <a:srgbClr val="767676"/>
        </a:solidFill>
      </dgm:spPr>
      <dgm:t>
        <a:bodyPr/>
        <a:lstStyle/>
        <a:p>
          <a:endParaRPr lang="en-CA"/>
        </a:p>
      </dgm:t>
    </dgm:pt>
    <dgm:pt modelId="{B93C39B4-E8D9-4A6A-92E6-1436DCABA360}" type="pres">
      <dgm:prSet presAssocID="{B80872AB-2531-455B-B1A3-5BD9CBD4E847}" presName="linearProcess" presStyleCnt="0"/>
      <dgm:spPr/>
    </dgm:pt>
    <dgm:pt modelId="{3000F1DF-A6EA-4A39-9D55-70A1D972A0B0}" type="pres">
      <dgm:prSet presAssocID="{1E8CE87C-87C9-48B0-BFB4-F37834216864}" presName="textNode" presStyleLbl="node1" presStyleIdx="0" presStyleCnt="7">
        <dgm:presLayoutVars>
          <dgm:bulletEnabled val="1"/>
        </dgm:presLayoutVars>
      </dgm:prSet>
      <dgm:spPr/>
      <dgm:t>
        <a:bodyPr/>
        <a:lstStyle/>
        <a:p>
          <a:endParaRPr lang="en-CA"/>
        </a:p>
      </dgm:t>
    </dgm:pt>
    <dgm:pt modelId="{43C488F3-9456-40BB-8211-28E9C0BDC0C5}" type="pres">
      <dgm:prSet presAssocID="{A598CBA3-2429-4D1A-87E5-37AFC41DBFC4}" presName="sibTrans" presStyleCnt="0"/>
      <dgm:spPr/>
    </dgm:pt>
    <dgm:pt modelId="{BDBE8162-1AF5-4A58-80C3-5160FA56007D}" type="pres">
      <dgm:prSet presAssocID="{79981AE4-C813-4E7B-8379-FD70AF7722F6}" presName="textNode" presStyleLbl="node1" presStyleIdx="1" presStyleCnt="7" custScaleX="110152">
        <dgm:presLayoutVars>
          <dgm:bulletEnabled val="1"/>
        </dgm:presLayoutVars>
      </dgm:prSet>
      <dgm:spPr/>
      <dgm:t>
        <a:bodyPr/>
        <a:lstStyle/>
        <a:p>
          <a:endParaRPr lang="en-CA"/>
        </a:p>
      </dgm:t>
    </dgm:pt>
    <dgm:pt modelId="{8B4E75F0-FA1F-4B8C-B0A5-9BFB06DFB9B1}" type="pres">
      <dgm:prSet presAssocID="{247BD658-40A4-4931-8601-0ADCFC8C36BE}" presName="sibTrans" presStyleCnt="0"/>
      <dgm:spPr/>
    </dgm:pt>
    <dgm:pt modelId="{37B888A2-64EC-4B23-B764-63F5ECA3AA7B}" type="pres">
      <dgm:prSet presAssocID="{38C8FF45-077D-408C-B9B4-D1AC6F35D09E}" presName="textNode" presStyleLbl="node1" presStyleIdx="2" presStyleCnt="7">
        <dgm:presLayoutVars>
          <dgm:bulletEnabled val="1"/>
        </dgm:presLayoutVars>
      </dgm:prSet>
      <dgm:spPr/>
      <dgm:t>
        <a:bodyPr/>
        <a:lstStyle/>
        <a:p>
          <a:endParaRPr lang="en-CA"/>
        </a:p>
      </dgm:t>
    </dgm:pt>
    <dgm:pt modelId="{97338A74-64C4-4562-A7FA-C7A8EB3DEABD}" type="pres">
      <dgm:prSet presAssocID="{8B244260-9C6E-4EFA-B5B0-082AFFBD9DAC}" presName="sibTrans" presStyleCnt="0"/>
      <dgm:spPr/>
    </dgm:pt>
    <dgm:pt modelId="{48A8059E-A044-462D-BD96-16FF7BED1B36}" type="pres">
      <dgm:prSet presAssocID="{98964223-6B81-4685-9860-6B667E9EF7EA}" presName="textNode" presStyleLbl="node1" presStyleIdx="3" presStyleCnt="7">
        <dgm:presLayoutVars>
          <dgm:bulletEnabled val="1"/>
        </dgm:presLayoutVars>
      </dgm:prSet>
      <dgm:spPr/>
      <dgm:t>
        <a:bodyPr/>
        <a:lstStyle/>
        <a:p>
          <a:endParaRPr lang="en-CA"/>
        </a:p>
      </dgm:t>
    </dgm:pt>
    <dgm:pt modelId="{05F1801F-6B6B-4AAF-8D52-3483A1E9A4DA}" type="pres">
      <dgm:prSet presAssocID="{BCDC7DD0-CA29-426B-8452-E7A35015DE38}" presName="sibTrans" presStyleCnt="0"/>
      <dgm:spPr/>
    </dgm:pt>
    <dgm:pt modelId="{757A6677-E2DB-4F57-A176-B1F27DEA3A04}" type="pres">
      <dgm:prSet presAssocID="{295D17AF-85D7-42ED-A71C-5F4B515281F9}" presName="textNode" presStyleLbl="node1" presStyleIdx="4" presStyleCnt="7" custScaleX="122300">
        <dgm:presLayoutVars>
          <dgm:bulletEnabled val="1"/>
        </dgm:presLayoutVars>
      </dgm:prSet>
      <dgm:spPr/>
      <dgm:t>
        <a:bodyPr/>
        <a:lstStyle/>
        <a:p>
          <a:endParaRPr lang="en-CA"/>
        </a:p>
      </dgm:t>
    </dgm:pt>
    <dgm:pt modelId="{1185640B-6848-48D2-B303-66D5EA8A067C}" type="pres">
      <dgm:prSet presAssocID="{BA2FAF92-1B07-452F-9EA9-6119A4970EC1}" presName="sibTrans" presStyleCnt="0"/>
      <dgm:spPr/>
    </dgm:pt>
    <dgm:pt modelId="{C6184236-36EA-4510-B354-163E34A7BD89}" type="pres">
      <dgm:prSet presAssocID="{1AEA82CF-B4AC-405E-BCC3-472573A2ABDB}" presName="textNode" presStyleLbl="node1" presStyleIdx="5" presStyleCnt="7" custScaleX="111020">
        <dgm:presLayoutVars>
          <dgm:bulletEnabled val="1"/>
        </dgm:presLayoutVars>
      </dgm:prSet>
      <dgm:spPr/>
      <dgm:t>
        <a:bodyPr/>
        <a:lstStyle/>
        <a:p>
          <a:endParaRPr lang="en-CA"/>
        </a:p>
      </dgm:t>
    </dgm:pt>
    <dgm:pt modelId="{06B96EE7-07A8-4EA1-BB46-BA196D90FFF9}" type="pres">
      <dgm:prSet presAssocID="{04FC301E-A803-4C69-B5E0-498A2AD15060}" presName="sibTrans" presStyleCnt="0"/>
      <dgm:spPr/>
    </dgm:pt>
    <dgm:pt modelId="{842DCA85-254D-41E6-AFA4-C79570E4293F}" type="pres">
      <dgm:prSet presAssocID="{4FB5B8E0-F572-4B4D-806B-C240670EC43E}" presName="textNode" presStyleLbl="node1" presStyleIdx="6" presStyleCnt="7">
        <dgm:presLayoutVars>
          <dgm:bulletEnabled val="1"/>
        </dgm:presLayoutVars>
      </dgm:prSet>
      <dgm:spPr/>
      <dgm:t>
        <a:bodyPr/>
        <a:lstStyle/>
        <a:p>
          <a:endParaRPr lang="en-CA"/>
        </a:p>
      </dgm:t>
    </dgm:pt>
  </dgm:ptLst>
  <dgm:cxnLst>
    <dgm:cxn modelId="{4783A779-C51F-4EB6-93CC-12951654B0F8}" type="presOf" srcId="{79981AE4-C813-4E7B-8379-FD70AF7722F6}" destId="{BDBE8162-1AF5-4A58-80C3-5160FA56007D}" srcOrd="0" destOrd="0" presId="urn:microsoft.com/office/officeart/2005/8/layout/hProcess9"/>
    <dgm:cxn modelId="{DFEF3E32-BB52-4F0B-8ACE-132290BFD44D}" srcId="{B80872AB-2531-455B-B1A3-5BD9CBD4E847}" destId="{4FB5B8E0-F572-4B4D-806B-C240670EC43E}" srcOrd="6" destOrd="0" parTransId="{6384B598-C61A-4F3C-A55D-74CFB298E53A}" sibTransId="{230A6CC2-A94D-48DA-9C9A-6B69EA9EFF58}"/>
    <dgm:cxn modelId="{7B0418A6-0B0D-49F4-8A2D-5E672CA39754}" srcId="{B80872AB-2531-455B-B1A3-5BD9CBD4E847}" destId="{79981AE4-C813-4E7B-8379-FD70AF7722F6}" srcOrd="1" destOrd="0" parTransId="{11F0AD3E-FDA5-45C1-8A13-1B69F6645AF0}" sibTransId="{247BD658-40A4-4931-8601-0ADCFC8C36BE}"/>
    <dgm:cxn modelId="{72E4D200-5471-4242-BB07-BE43C3D5A735}" type="presOf" srcId="{B80872AB-2531-455B-B1A3-5BD9CBD4E847}" destId="{6819D6BE-514D-498C-9F82-8458E0178F80}" srcOrd="0" destOrd="0" presId="urn:microsoft.com/office/officeart/2005/8/layout/hProcess9"/>
    <dgm:cxn modelId="{51492EF9-45A1-4885-96DB-D705CED23236}" type="presOf" srcId="{295D17AF-85D7-42ED-A71C-5F4B515281F9}" destId="{757A6677-E2DB-4F57-A176-B1F27DEA3A04}" srcOrd="0" destOrd="0" presId="urn:microsoft.com/office/officeart/2005/8/layout/hProcess9"/>
    <dgm:cxn modelId="{1BA5A8D5-6F4E-4713-8E60-ACDB5EFAB4C1}" srcId="{B80872AB-2531-455B-B1A3-5BD9CBD4E847}" destId="{295D17AF-85D7-42ED-A71C-5F4B515281F9}" srcOrd="4" destOrd="0" parTransId="{02FC0283-F8EF-4FEB-9A97-B4C80FBFC9E3}" sibTransId="{BA2FAF92-1B07-452F-9EA9-6119A4970EC1}"/>
    <dgm:cxn modelId="{A797BA65-75FE-4874-B396-6E035D3B5D71}" type="presOf" srcId="{38C8FF45-077D-408C-B9B4-D1AC6F35D09E}" destId="{37B888A2-64EC-4B23-B764-63F5ECA3AA7B}" srcOrd="0" destOrd="0" presId="urn:microsoft.com/office/officeart/2005/8/layout/hProcess9"/>
    <dgm:cxn modelId="{98CD6FD9-DF9C-426C-80BB-5B8BD558B787}" type="presOf" srcId="{1AEA82CF-B4AC-405E-BCC3-472573A2ABDB}" destId="{C6184236-36EA-4510-B354-163E34A7BD89}" srcOrd="0" destOrd="0" presId="urn:microsoft.com/office/officeart/2005/8/layout/hProcess9"/>
    <dgm:cxn modelId="{A72B9753-63B5-4B32-89C3-8C69F6D156D4}" type="presOf" srcId="{4FB5B8E0-F572-4B4D-806B-C240670EC43E}" destId="{842DCA85-254D-41E6-AFA4-C79570E4293F}" srcOrd="0" destOrd="0" presId="urn:microsoft.com/office/officeart/2005/8/layout/hProcess9"/>
    <dgm:cxn modelId="{F2F9B17E-BDE7-41C1-BE17-58269101ACCC}" srcId="{B80872AB-2531-455B-B1A3-5BD9CBD4E847}" destId="{1AEA82CF-B4AC-405E-BCC3-472573A2ABDB}" srcOrd="5" destOrd="0" parTransId="{7C08AEC0-15A3-4D50-A29C-B2F0BA90DC4B}" sibTransId="{04FC301E-A803-4C69-B5E0-498A2AD15060}"/>
    <dgm:cxn modelId="{6FE3C0E5-8DCA-4C5D-A75D-7EC4799F9C4E}" type="presOf" srcId="{1E8CE87C-87C9-48B0-BFB4-F37834216864}" destId="{3000F1DF-A6EA-4A39-9D55-70A1D972A0B0}" srcOrd="0" destOrd="0" presId="urn:microsoft.com/office/officeart/2005/8/layout/hProcess9"/>
    <dgm:cxn modelId="{523ED994-1525-442A-AE4D-B4C442008999}" srcId="{B80872AB-2531-455B-B1A3-5BD9CBD4E847}" destId="{38C8FF45-077D-408C-B9B4-D1AC6F35D09E}" srcOrd="2" destOrd="0" parTransId="{0FBBF43B-5C82-4ABE-8E18-379CE1693C48}" sibTransId="{8B244260-9C6E-4EFA-B5B0-082AFFBD9DAC}"/>
    <dgm:cxn modelId="{BA4249CC-EBCB-4523-A321-E2580B2A27CA}" srcId="{B80872AB-2531-455B-B1A3-5BD9CBD4E847}" destId="{98964223-6B81-4685-9860-6B667E9EF7EA}" srcOrd="3" destOrd="0" parTransId="{C59A3BCE-B7EE-4E1C-9AF2-B60FAA7B18A5}" sibTransId="{BCDC7DD0-CA29-426B-8452-E7A35015DE38}"/>
    <dgm:cxn modelId="{A5AC421E-8190-4611-B027-B9C021D71CA2}" srcId="{B80872AB-2531-455B-B1A3-5BD9CBD4E847}" destId="{1E8CE87C-87C9-48B0-BFB4-F37834216864}" srcOrd="0" destOrd="0" parTransId="{FA28ACC4-9280-4A63-87F9-DBF9D2E03CFF}" sibTransId="{A598CBA3-2429-4D1A-87E5-37AFC41DBFC4}"/>
    <dgm:cxn modelId="{29C0ACA1-9CB9-4F29-8D61-3F670231FC04}" type="presOf" srcId="{98964223-6B81-4685-9860-6B667E9EF7EA}" destId="{48A8059E-A044-462D-BD96-16FF7BED1B36}" srcOrd="0" destOrd="0" presId="urn:microsoft.com/office/officeart/2005/8/layout/hProcess9"/>
    <dgm:cxn modelId="{EC2D3522-EF6C-4ECF-8EC2-1CC7B9F91329}" type="presParOf" srcId="{6819D6BE-514D-498C-9F82-8458E0178F80}" destId="{B2CE8792-54B1-48E5-8ACB-6A877869934C}" srcOrd="0" destOrd="0" presId="urn:microsoft.com/office/officeart/2005/8/layout/hProcess9"/>
    <dgm:cxn modelId="{6584498D-17B9-4A31-B890-3B381CD972E9}" type="presParOf" srcId="{6819D6BE-514D-498C-9F82-8458E0178F80}" destId="{B93C39B4-E8D9-4A6A-92E6-1436DCABA360}" srcOrd="1" destOrd="0" presId="urn:microsoft.com/office/officeart/2005/8/layout/hProcess9"/>
    <dgm:cxn modelId="{380617F6-3D8D-48AF-BD44-9AB81C4B8558}" type="presParOf" srcId="{B93C39B4-E8D9-4A6A-92E6-1436DCABA360}" destId="{3000F1DF-A6EA-4A39-9D55-70A1D972A0B0}" srcOrd="0" destOrd="0" presId="urn:microsoft.com/office/officeart/2005/8/layout/hProcess9"/>
    <dgm:cxn modelId="{DDE6A2BE-FE9D-45BB-B86F-36DB83FCA286}" type="presParOf" srcId="{B93C39B4-E8D9-4A6A-92E6-1436DCABA360}" destId="{43C488F3-9456-40BB-8211-28E9C0BDC0C5}" srcOrd="1" destOrd="0" presId="urn:microsoft.com/office/officeart/2005/8/layout/hProcess9"/>
    <dgm:cxn modelId="{572AB33B-D856-4ADA-AE49-F0DEDA0F2B6C}" type="presParOf" srcId="{B93C39B4-E8D9-4A6A-92E6-1436DCABA360}" destId="{BDBE8162-1AF5-4A58-80C3-5160FA56007D}" srcOrd="2" destOrd="0" presId="urn:microsoft.com/office/officeart/2005/8/layout/hProcess9"/>
    <dgm:cxn modelId="{944314BA-0209-4BE8-B115-8D35EAD6A1B2}" type="presParOf" srcId="{B93C39B4-E8D9-4A6A-92E6-1436DCABA360}" destId="{8B4E75F0-FA1F-4B8C-B0A5-9BFB06DFB9B1}" srcOrd="3" destOrd="0" presId="urn:microsoft.com/office/officeart/2005/8/layout/hProcess9"/>
    <dgm:cxn modelId="{47D2A9A7-E26C-4527-A111-F2FA53AE5B29}" type="presParOf" srcId="{B93C39B4-E8D9-4A6A-92E6-1436DCABA360}" destId="{37B888A2-64EC-4B23-B764-63F5ECA3AA7B}" srcOrd="4" destOrd="0" presId="urn:microsoft.com/office/officeart/2005/8/layout/hProcess9"/>
    <dgm:cxn modelId="{129BBB07-54E5-4E7D-A672-AF3FD61A578C}" type="presParOf" srcId="{B93C39B4-E8D9-4A6A-92E6-1436DCABA360}" destId="{97338A74-64C4-4562-A7FA-C7A8EB3DEABD}" srcOrd="5" destOrd="0" presId="urn:microsoft.com/office/officeart/2005/8/layout/hProcess9"/>
    <dgm:cxn modelId="{16D69DD1-CD51-402E-BCF8-6BBDCE5C5DC5}" type="presParOf" srcId="{B93C39B4-E8D9-4A6A-92E6-1436DCABA360}" destId="{48A8059E-A044-462D-BD96-16FF7BED1B36}" srcOrd="6" destOrd="0" presId="urn:microsoft.com/office/officeart/2005/8/layout/hProcess9"/>
    <dgm:cxn modelId="{EEE0E7F5-13E4-48FB-8CE0-22F854286171}" type="presParOf" srcId="{B93C39B4-E8D9-4A6A-92E6-1436DCABA360}" destId="{05F1801F-6B6B-4AAF-8D52-3483A1E9A4DA}" srcOrd="7" destOrd="0" presId="urn:microsoft.com/office/officeart/2005/8/layout/hProcess9"/>
    <dgm:cxn modelId="{19E16E52-A4DD-4673-9BC6-904705391337}" type="presParOf" srcId="{B93C39B4-E8D9-4A6A-92E6-1436DCABA360}" destId="{757A6677-E2DB-4F57-A176-B1F27DEA3A04}" srcOrd="8" destOrd="0" presId="urn:microsoft.com/office/officeart/2005/8/layout/hProcess9"/>
    <dgm:cxn modelId="{7991BAB3-B4DA-42FC-B861-DAA9F0E1A7B7}" type="presParOf" srcId="{B93C39B4-E8D9-4A6A-92E6-1436DCABA360}" destId="{1185640B-6848-48D2-B303-66D5EA8A067C}" srcOrd="9" destOrd="0" presId="urn:microsoft.com/office/officeart/2005/8/layout/hProcess9"/>
    <dgm:cxn modelId="{A6088273-3A16-4D79-9242-C7734205B79D}" type="presParOf" srcId="{B93C39B4-E8D9-4A6A-92E6-1436DCABA360}" destId="{C6184236-36EA-4510-B354-163E34A7BD89}" srcOrd="10" destOrd="0" presId="urn:microsoft.com/office/officeart/2005/8/layout/hProcess9"/>
    <dgm:cxn modelId="{9DD89BC1-985D-4FFF-89F3-474466D6AE9A}" type="presParOf" srcId="{B93C39B4-E8D9-4A6A-92E6-1436DCABA360}" destId="{06B96EE7-07A8-4EA1-BB46-BA196D90FFF9}" srcOrd="11" destOrd="0" presId="urn:microsoft.com/office/officeart/2005/8/layout/hProcess9"/>
    <dgm:cxn modelId="{4F10840F-AB83-40BA-ACD8-04778EA70E9E}" type="presParOf" srcId="{B93C39B4-E8D9-4A6A-92E6-1436DCABA360}" destId="{842DCA85-254D-41E6-AFA4-C79570E4293F}" srcOrd="1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CE8792-54B1-48E5-8ACB-6A877869934C}">
      <dsp:nvSpPr>
        <dsp:cNvPr id="0" name=""/>
        <dsp:cNvSpPr/>
      </dsp:nvSpPr>
      <dsp:spPr>
        <a:xfrm>
          <a:off x="642671" y="0"/>
          <a:ext cx="7283609" cy="4608512"/>
        </a:xfrm>
        <a:prstGeom prst="rightArrow">
          <a:avLst/>
        </a:prstGeom>
        <a:solidFill>
          <a:srgbClr val="767676"/>
        </a:solidFill>
        <a:ln>
          <a:noFill/>
        </a:ln>
        <a:effectLst/>
      </dsp:spPr>
      <dsp:style>
        <a:lnRef idx="0">
          <a:scrgbClr r="0" g="0" b="0"/>
        </a:lnRef>
        <a:fillRef idx="1">
          <a:scrgbClr r="0" g="0" b="0"/>
        </a:fillRef>
        <a:effectRef idx="0">
          <a:scrgbClr r="0" g="0" b="0"/>
        </a:effectRef>
        <a:fontRef idx="minor"/>
      </dsp:style>
    </dsp:sp>
    <dsp:sp modelId="{3000F1DF-A6EA-4A39-9D55-70A1D972A0B0}">
      <dsp:nvSpPr>
        <dsp:cNvPr id="0" name=""/>
        <dsp:cNvSpPr/>
      </dsp:nvSpPr>
      <dsp:spPr>
        <a:xfrm>
          <a:off x="1869" y="1382553"/>
          <a:ext cx="1015471"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IT trends drive scale and complexity</a:t>
          </a:r>
          <a:endParaRPr lang="en-CA" sz="1100" kern="1200" dirty="0">
            <a:solidFill>
              <a:schemeClr val="tx1"/>
            </a:solidFill>
          </a:endParaRPr>
        </a:p>
      </dsp:txBody>
      <dsp:txXfrm>
        <a:off x="51440" y="1432124"/>
        <a:ext cx="916329" cy="1744262"/>
      </dsp:txXfrm>
    </dsp:sp>
    <dsp:sp modelId="{BDBE8162-1AF5-4A58-80C3-5160FA56007D}">
      <dsp:nvSpPr>
        <dsp:cNvPr id="0" name=""/>
        <dsp:cNvSpPr/>
      </dsp:nvSpPr>
      <dsp:spPr>
        <a:xfrm>
          <a:off x="1186585" y="1382553"/>
          <a:ext cx="1118561"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Network discontinuity impacts network operations</a:t>
          </a:r>
          <a:endParaRPr lang="en-CA" sz="1100" kern="1200" dirty="0">
            <a:solidFill>
              <a:schemeClr val="tx1"/>
            </a:solidFill>
          </a:endParaRPr>
        </a:p>
      </dsp:txBody>
      <dsp:txXfrm>
        <a:off x="1241189" y="1437157"/>
        <a:ext cx="1009353" cy="1734196"/>
      </dsp:txXfrm>
    </dsp:sp>
    <dsp:sp modelId="{37B888A2-64EC-4B23-B764-63F5ECA3AA7B}">
      <dsp:nvSpPr>
        <dsp:cNvPr id="0" name=""/>
        <dsp:cNvSpPr/>
      </dsp:nvSpPr>
      <dsp:spPr>
        <a:xfrm>
          <a:off x="2474392" y="1382553"/>
          <a:ext cx="1015471"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Enterprises deploy more network mgmt. and security tools</a:t>
          </a:r>
          <a:endParaRPr lang="en-CA" sz="1100" kern="1200" dirty="0">
            <a:solidFill>
              <a:schemeClr val="tx1"/>
            </a:solidFill>
          </a:endParaRPr>
        </a:p>
      </dsp:txBody>
      <dsp:txXfrm>
        <a:off x="2523963" y="1432124"/>
        <a:ext cx="916329" cy="1744262"/>
      </dsp:txXfrm>
    </dsp:sp>
    <dsp:sp modelId="{48A8059E-A044-462D-BD96-16FF7BED1B36}">
      <dsp:nvSpPr>
        <dsp:cNvPr id="0" name=""/>
        <dsp:cNvSpPr/>
      </dsp:nvSpPr>
      <dsp:spPr>
        <a:xfrm>
          <a:off x="3659108" y="1382553"/>
          <a:ext cx="1015471"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Network mgmt, and security tools need network visibility</a:t>
          </a:r>
          <a:endParaRPr lang="en-CA" sz="1100" kern="1200" dirty="0">
            <a:solidFill>
              <a:schemeClr val="tx1"/>
            </a:solidFill>
          </a:endParaRPr>
        </a:p>
      </dsp:txBody>
      <dsp:txXfrm>
        <a:off x="3708679" y="1432124"/>
        <a:ext cx="916329" cy="1744262"/>
      </dsp:txXfrm>
    </dsp:sp>
    <dsp:sp modelId="{757A6677-E2DB-4F57-A176-B1F27DEA3A04}">
      <dsp:nvSpPr>
        <dsp:cNvPr id="0" name=""/>
        <dsp:cNvSpPr/>
      </dsp:nvSpPr>
      <dsp:spPr>
        <a:xfrm>
          <a:off x="4843824" y="1382553"/>
          <a:ext cx="1241921"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Visibility requirements lead to greater use of SPAN/mirror ports and taps</a:t>
          </a:r>
          <a:endParaRPr lang="en-CA" sz="1100" kern="1200" dirty="0">
            <a:solidFill>
              <a:schemeClr val="tx1"/>
            </a:solidFill>
          </a:endParaRPr>
        </a:p>
      </dsp:txBody>
      <dsp:txXfrm>
        <a:off x="4904450" y="1443179"/>
        <a:ext cx="1120669" cy="1722152"/>
      </dsp:txXfrm>
    </dsp:sp>
    <dsp:sp modelId="{C6184236-36EA-4510-B354-163E34A7BD89}">
      <dsp:nvSpPr>
        <dsp:cNvPr id="0" name=""/>
        <dsp:cNvSpPr/>
      </dsp:nvSpPr>
      <dsp:spPr>
        <a:xfrm>
          <a:off x="6254990" y="1382553"/>
          <a:ext cx="1127375"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Greater use of SPAN/mirror ports and taps leads to scaling/visibility issues</a:t>
          </a:r>
          <a:endParaRPr lang="en-CA" sz="1100" kern="1200" dirty="0">
            <a:solidFill>
              <a:schemeClr val="tx1"/>
            </a:solidFill>
          </a:endParaRPr>
        </a:p>
      </dsp:txBody>
      <dsp:txXfrm>
        <a:off x="6310024" y="1437587"/>
        <a:ext cx="1017307" cy="1733336"/>
      </dsp:txXfrm>
    </dsp:sp>
    <dsp:sp modelId="{842DCA85-254D-41E6-AFA4-C79570E4293F}">
      <dsp:nvSpPr>
        <dsp:cNvPr id="0" name=""/>
        <dsp:cNvSpPr/>
      </dsp:nvSpPr>
      <dsp:spPr>
        <a:xfrm>
          <a:off x="7551611" y="1382553"/>
          <a:ext cx="1015471" cy="1843404"/>
        </a:xfrm>
        <a:prstGeom prst="roundRect">
          <a:avLst/>
        </a:prstGeom>
        <a:solidFill>
          <a:srgbClr val="167BAF"/>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CA" sz="1100" kern="1200" dirty="0" smtClean="0">
              <a:solidFill>
                <a:schemeClr val="tx1"/>
              </a:solidFill>
            </a:rPr>
            <a:t>Next Generation of Network Monitoring Devices</a:t>
          </a:r>
          <a:endParaRPr lang="en-CA" sz="1100" kern="1200" dirty="0">
            <a:solidFill>
              <a:schemeClr val="tx1"/>
            </a:solidFill>
          </a:endParaRPr>
        </a:p>
      </dsp:txBody>
      <dsp:txXfrm>
        <a:off x="7601182" y="1432124"/>
        <a:ext cx="916329" cy="174426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AFDA0CB1-A55F-4F9E-8BA9-5F35439E9B7A}" type="datetimeFigureOut">
              <a:rPr lang="en-CA" smtClean="0"/>
              <a:t>06/09/2014</a:t>
            </a:fld>
            <a:endParaRPr lang="en-CA"/>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96B84B02-27D8-46F5-BFD0-1DE1C963155B}" type="slidenum">
              <a:rPr lang="en-CA" smtClean="0"/>
              <a:t>‹#›</a:t>
            </a:fld>
            <a:endParaRPr lang="en-CA"/>
          </a:p>
        </p:txBody>
      </p:sp>
    </p:spTree>
    <p:extLst>
      <p:ext uri="{BB962C8B-B14F-4D97-AF65-F5344CB8AC3E}">
        <p14:creationId xmlns:p14="http://schemas.microsoft.com/office/powerpoint/2010/main" val="996640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842907C-D0AA-4C58-9F94-58B40AD65B29}" type="datetimeFigureOut">
              <a:rPr lang="en-US" smtClean="0"/>
              <a:pPr/>
              <a:t>9/6/2014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endParaRPr lang="en-US"/>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1D76769E-C829-4283-B80E-CB90D995C291}" type="slidenum">
              <a:rPr lang="en-US" smtClean="0"/>
              <a:pPr/>
              <a:t>‹#›</a:t>
            </a:fld>
            <a:endParaRPr lang="en-US"/>
          </a:p>
        </p:txBody>
      </p:sp>
    </p:spTree>
    <p:extLst>
      <p:ext uri="{BB962C8B-B14F-4D97-AF65-F5344CB8AC3E}">
        <p14:creationId xmlns:p14="http://schemas.microsoft.com/office/powerpoint/2010/main" val="478561785"/>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20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NetFlow</a:t>
            </a:r>
            <a:r>
              <a:rPr lang="en-US" dirty="0" smtClean="0"/>
              <a:t> is a network protocol originally developed by Cisco for collecting IP traffic information and monitoring network traffic. By analyzing flow data, a picture of network traffic flow and volume can be built. Using a </a:t>
            </a:r>
            <a:r>
              <a:rPr lang="en-US" dirty="0" err="1" smtClean="0"/>
              <a:t>NetFlow</a:t>
            </a:r>
            <a:r>
              <a:rPr lang="en-US" dirty="0" smtClean="0"/>
              <a:t> collector and analyzer, you can see where network traffic is coming from and going to and how much traffic is being generated. In other words, It is a single cache entry representing one to thousands of packets with a matching </a:t>
            </a:r>
            <a:r>
              <a:rPr lang="en-US" dirty="0" err="1" smtClean="0"/>
              <a:t>tuple</a:t>
            </a:r>
            <a:r>
              <a:rPr lang="en-US" dirty="0" smtClean="0"/>
              <a:t>. Typically a device will export two flows for a TCP, UDP, ICMP, etc. connection between Host A and Host B. We end up with two flows: one from A to B and a second from B back to A. Some devices export bidirectional flows whereby a single flow entry represents traffic in both directions however, this implementation is primarily witnessed from firewalls.</a:t>
            </a:r>
            <a:endParaRPr lang="en-US"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network administrator argues with the need to understand his network traffic. Understanding how the network is being used is the key to meet </a:t>
            </a:r>
            <a:r>
              <a:rPr lang="en-US" dirty="0" err="1" smtClean="0"/>
              <a:t>QoS</a:t>
            </a:r>
            <a:r>
              <a:rPr lang="en-US" dirty="0" smtClean="0"/>
              <a:t> norms. It is essential that we know what is really happening to our network and who is using what percentage of the available bandwidth.</a:t>
            </a:r>
            <a:endParaRPr lang="en-CA"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i="1" dirty="0" smtClean="0"/>
              <a:t>Network Auditing</a:t>
            </a:r>
            <a:r>
              <a:rPr lang="en-US" dirty="0" smtClean="0"/>
              <a:t> - Different networks have different record-keeping requirements. If you handle medical records you are required to show HIPAA compliance. If you handle credit card details you must maintain PCI compliance. In all cases you are required to track the flow of data to and from the systems that process this vital information.</a:t>
            </a:r>
            <a:endParaRPr lang="en-CA" dirty="0" smtClean="0"/>
          </a:p>
          <a:p>
            <a:r>
              <a:rPr lang="en-US" i="1" dirty="0" smtClean="0"/>
              <a:t>Informative Decisions</a:t>
            </a:r>
            <a:r>
              <a:rPr lang="en-US" dirty="0" smtClean="0"/>
              <a:t> - The more you know about your network, the better prepared you’ll be for the decisions you’ll need to make:  Is your web service suffering a denial of service attack? Are all of your backups made on time, every time?  That foreign IP address that is currently trying a brute-force attack against a system in your network: has it contacted any of your other networks today? (Last week? Last year?) Are they trying blindly, or did they perform any reconnaissance first? </a:t>
            </a:r>
            <a:endParaRPr lang="en-CA" dirty="0" smtClean="0"/>
          </a:p>
          <a:p>
            <a:r>
              <a:rPr lang="en-US" dirty="0" smtClean="0"/>
              <a:t> </a:t>
            </a:r>
            <a:endParaRPr lang="en-CA" dirty="0" smtClean="0"/>
          </a:p>
          <a:p>
            <a:r>
              <a:rPr lang="en-US" i="1" dirty="0" smtClean="0"/>
              <a:t>Availability</a:t>
            </a:r>
            <a:r>
              <a:rPr lang="en-US" dirty="0" smtClean="0"/>
              <a:t> - Networks grow. Whether your site is getting more popular, your team is expanding, your partners start preferring video conferences to voice calls, or the size of the average web page is increasing; the only certainty is that you will need more bandwidth. But where?</a:t>
            </a:r>
            <a:endParaRPr lang="en-CA" dirty="0" smtClean="0"/>
          </a:p>
          <a:p>
            <a:r>
              <a:rPr lang="en-US" dirty="0" smtClean="0"/>
              <a:t> </a:t>
            </a:r>
            <a:endParaRPr lang="en-CA" dirty="0" smtClean="0"/>
          </a:p>
          <a:p>
            <a:r>
              <a:rPr lang="en-US" i="1" dirty="0" smtClean="0"/>
              <a:t>Insiders Engaged in Malicious Actions, Data </a:t>
            </a:r>
            <a:r>
              <a:rPr lang="en-US" i="1" dirty="0" err="1" smtClean="0"/>
              <a:t>Exfiltration</a:t>
            </a:r>
            <a:r>
              <a:rPr lang="en-US" i="1" dirty="0" smtClean="0"/>
              <a:t> </a:t>
            </a:r>
            <a:r>
              <a:rPr lang="en-US" dirty="0" smtClean="0"/>
              <a:t>- In order to operate you must collect, store, and protect your data from exposure. Whether a large bulky upload, or a slow trickle over a long time, </a:t>
            </a:r>
            <a:r>
              <a:rPr lang="en-US" dirty="0" err="1" smtClean="0"/>
              <a:t>NetFlow</a:t>
            </a:r>
            <a:r>
              <a:rPr lang="en-US" dirty="0" smtClean="0"/>
              <a:t> makes it easy to track how much data leaves your network and where it’s going. If an employee or contractor is downloading large amounts of data to his laptop, or using network scanning tools, or hacking in general, </a:t>
            </a:r>
            <a:r>
              <a:rPr lang="en-US" dirty="0" err="1" smtClean="0"/>
              <a:t>NetFlow</a:t>
            </a:r>
            <a:r>
              <a:rPr lang="en-US" dirty="0" smtClean="0"/>
              <a:t> can be used to catch and identify them.</a:t>
            </a:r>
            <a:endParaRPr lang="en-CA" dirty="0" smtClean="0"/>
          </a:p>
          <a:p>
            <a:r>
              <a:rPr lang="en-US" dirty="0" smtClean="0"/>
              <a:t> </a:t>
            </a:r>
            <a:endParaRPr lang="en-CA" dirty="0" smtClean="0"/>
          </a:p>
          <a:p>
            <a:r>
              <a:rPr lang="en-US" i="1" dirty="0" smtClean="0"/>
              <a:t>Full History Attack Investigation</a:t>
            </a:r>
            <a:r>
              <a:rPr lang="en-US" dirty="0" smtClean="0"/>
              <a:t> – often times a new attack can run undetected for months, or even years. A full-fidelity </a:t>
            </a:r>
            <a:r>
              <a:rPr lang="en-US" dirty="0" err="1" smtClean="0"/>
              <a:t>NetFlow</a:t>
            </a:r>
            <a:r>
              <a:rPr lang="en-US" dirty="0" smtClean="0"/>
              <a:t> search is therefore critical to finding these lurking infections. Even long after the initial infection, </a:t>
            </a:r>
            <a:r>
              <a:rPr lang="en-US" dirty="0" err="1" smtClean="0"/>
              <a:t>NetFlow</a:t>
            </a:r>
            <a:r>
              <a:rPr lang="en-US" dirty="0" smtClean="0"/>
              <a:t> study can still find the original conversations. Once an initial malicious connection is identified, the spread can be tracked through the network to determine exactly which systems are affected and require cleaning.</a:t>
            </a:r>
            <a:endParaRPr lang="en-CA" dirty="0" smtClean="0"/>
          </a:p>
          <a:p>
            <a:r>
              <a:rPr lang="en-US" dirty="0" smtClean="0"/>
              <a:t> </a:t>
            </a:r>
            <a:endParaRPr lang="en-CA" dirty="0" smtClean="0"/>
          </a:p>
          <a:p>
            <a:r>
              <a:rPr lang="en-US" i="1" dirty="0" smtClean="0"/>
              <a:t>Identification of Compromised Hosts</a:t>
            </a:r>
            <a:r>
              <a:rPr lang="en-US" dirty="0" smtClean="0"/>
              <a:t> - Denial of service (</a:t>
            </a:r>
            <a:r>
              <a:rPr lang="en-US" dirty="0" err="1" smtClean="0"/>
              <a:t>DDoS</a:t>
            </a:r>
            <a:r>
              <a:rPr lang="en-US" dirty="0" smtClean="0"/>
              <a:t>) attacks overwhelm a network or service with a flood of fake requests. Is your network participating in a denial of service attack against someone else? Is your equipment part of a malicious </a:t>
            </a:r>
            <a:r>
              <a:rPr lang="en-US" dirty="0" err="1" smtClean="0"/>
              <a:t>botnet</a:t>
            </a:r>
            <a:r>
              <a:rPr lang="en-US" dirty="0" smtClean="0"/>
              <a:t>? Compromised hosts can be discovered by using </a:t>
            </a:r>
            <a:r>
              <a:rPr lang="en-US" dirty="0" err="1" smtClean="0"/>
              <a:t>NetFlow</a:t>
            </a:r>
            <a:r>
              <a:rPr lang="en-US" dirty="0" smtClean="0"/>
              <a:t> behavioral analysis which uses machine learning techniques to track computer systems’ behavior over time and determine when new behavior patterns are out of the ordinary.</a:t>
            </a:r>
            <a:endParaRPr lang="en-CA" dirty="0" smtClean="0"/>
          </a:p>
          <a:p>
            <a:r>
              <a:rPr lang="en-US" dirty="0" smtClean="0"/>
              <a:t> </a:t>
            </a:r>
            <a:endParaRPr lang="en-CA" dirty="0" smtClean="0"/>
          </a:p>
          <a:p>
            <a:r>
              <a:rPr lang="en-US" i="1" dirty="0" smtClean="0"/>
              <a:t>Anomalous Network Behavior</a:t>
            </a:r>
            <a:r>
              <a:rPr lang="en-US" dirty="0" smtClean="0"/>
              <a:t> - Protecting a computer network from data theft and data leakage requires the same knowledge of the usual and expected so you can spot the unusual and unexpected. Behavioral Analysis tools use </a:t>
            </a:r>
            <a:r>
              <a:rPr lang="en-US" dirty="0" err="1" smtClean="0"/>
              <a:t>NetFlow</a:t>
            </a:r>
            <a:r>
              <a:rPr lang="en-US" dirty="0" smtClean="0"/>
              <a:t> to expose these behaviors in the millions of connections that are made in a computer network.</a:t>
            </a:r>
            <a:endParaRPr lang="en-CA" dirty="0" smtClean="0"/>
          </a:p>
          <a:p>
            <a:r>
              <a:rPr lang="en-US" dirty="0" smtClean="0"/>
              <a:t> </a:t>
            </a:r>
            <a:endParaRPr lang="en-CA" dirty="0" smtClean="0"/>
          </a:p>
          <a:p>
            <a:r>
              <a:rPr lang="en-US" i="1" dirty="0" smtClean="0"/>
              <a:t>Policy Enforcement </a:t>
            </a:r>
            <a:r>
              <a:rPr lang="en-US" dirty="0" smtClean="0"/>
              <a:t>- Even access attempts that violate policies can be identified using </a:t>
            </a:r>
            <a:r>
              <a:rPr lang="en-US" dirty="0" err="1" smtClean="0"/>
              <a:t>NetFlow</a:t>
            </a:r>
            <a:r>
              <a:rPr lang="en-US" dirty="0" smtClean="0"/>
              <a:t>.  This could be as simple as visiting inappropriate websites from work or as dangerous as repeated login attempts to a database server.</a:t>
            </a:r>
            <a:endParaRPr lang="en-CA"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76769E-C829-4283-B80E-CB90D995C291}"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17" name="Subtitle 16"/>
          <p:cNvSpPr>
            <a:spLocks noGrp="1"/>
          </p:cNvSpPr>
          <p:nvPr>
            <p:ph type="subTitle" idx="1"/>
          </p:nvPr>
        </p:nvSpPr>
        <p:spPr>
          <a:xfrm>
            <a:off x="685800" y="3582807"/>
            <a:ext cx="7772400" cy="1199704"/>
          </a:xfrm>
        </p:spPr>
        <p:txBody>
          <a:bodyPr/>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smtClean="0"/>
              <a:t>Click to edit Master subtitle style</a:t>
            </a:r>
            <a:endParaRPr lang="en-US" dirty="0"/>
          </a:p>
        </p:txBody>
      </p:sp>
      <p:grpSp>
        <p:nvGrpSpPr>
          <p:cNvPr id="2" name="Group 14"/>
          <p:cNvGrpSpPr/>
          <p:nvPr/>
        </p:nvGrpSpPr>
        <p:grpSpPr>
          <a:xfrm>
            <a:off x="-3765" y="4953000"/>
            <a:ext cx="9147765" cy="1912088"/>
            <a:chOff x="-3765" y="4832896"/>
            <a:chExt cx="9147765" cy="2032192"/>
          </a:xfrm>
        </p:grpSpPr>
        <p:sp>
          <p:nvSpPr>
            <p:cNvPr id="7" name="Shape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8" name="Shape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1" name="Shape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6E13C79-1C97-4B32-B2AE-1A69C169643E}" type="datetime2">
              <a:rPr lang="en-US" smtClean="0"/>
              <a:pPr/>
              <a:t>Saturday, September 06, 2014</a:t>
            </a:fld>
            <a:endParaRPr lang="en-US" dirty="0">
              <a:solidFill>
                <a:srgbClr val="FFFFFF"/>
              </a:solidFill>
            </a:endParaRPr>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solidFill>
                <a:schemeClr val="accent1">
                  <a:tint val="20000"/>
                </a:schemeClr>
              </a:solidFill>
            </a:endParaRP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5292C34-3E5E-4BA5-AF54-F1601B144FB0}" type="slidenum">
              <a:rPr lang="en-US" smtClean="0"/>
              <a:pPr/>
              <a:t>‹#›</a:t>
            </a:fld>
            <a:endParaRPr lang="en-US" dirty="0">
              <a:solidFill>
                <a:srgbClr val="FFFFFF"/>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extLst/>
          </a:lstStyle>
          <a:p>
            <a:fld id="{D10E14BF-C004-4398-9186-5EE680724D95}" type="datetime2">
              <a:rPr lang="en-US" smtClean="0"/>
              <a:pPr/>
              <a:t>Saturday, September 06,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extLst/>
          </a:lstStyle>
          <a:p>
            <a:fld id="{D10E14BF-C004-4398-9186-5EE680724D95}" type="datetime2">
              <a:rPr lang="en-US" smtClean="0"/>
              <a:pPr/>
              <a:t>Saturday, September 06,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5292C34-3E5E-4BA5-AF54-F1601B144FB0}" type="slidenum">
              <a:rPr lang="en-US" sz="1400" smtClean="0">
                <a:solidFill>
                  <a:schemeClr val="tx2">
                    <a:shade val="50000"/>
                  </a:schemeClr>
                </a:solidFill>
              </a: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extLst/>
          </a:lstStyle>
          <a:p>
            <a:fld id="{227FEF5B-F2CC-4EC5-8F1F-29A8BF9EFFA9}" type="datetime2">
              <a:rPr lang="en-US" smtClean="0"/>
              <a:pPr/>
              <a:t>Saturday, September 06,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3922713" y="2888512"/>
            <a:ext cx="4572000" cy="1454888"/>
          </a:xfrm>
        </p:spPr>
        <p:txBody>
          <a:bodyPr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4" name="Date Placeholder 3"/>
          <p:cNvSpPr>
            <a:spLocks noGrp="1"/>
          </p:cNvSpPr>
          <p:nvPr>
            <p:ph type="dt" sz="half" idx="10"/>
          </p:nvPr>
        </p:nvSpPr>
        <p:spPr/>
        <p:txBody>
          <a:bodyPr/>
          <a:lstStyle>
            <a:extLst/>
          </a:lstStyle>
          <a:p>
            <a:fld id="{5F4709C1-563D-4D9C-B702-B64C84A5A174}" type="datetime2">
              <a:rPr lang="en-US" smtClean="0"/>
              <a:pPr/>
              <a:t>Saturday, September 06, 2014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extLst/>
          </a:lstStyle>
          <a:p>
            <a:fld id="{2E8303D9-A6EB-41FB-BF22-3F49E470997E}" type="datetime2">
              <a:rPr lang="en-US" smtClean="0"/>
              <a:pPr/>
              <a:t>Saturday, September 06,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lang="en-US" smtClean="0"/>
              <a:t>Click to edit Master title style</a:t>
            </a:r>
            <a:endParaRPr lang="en-US" dirty="0"/>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7243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4645025" y="147243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extLst/>
          </a:lstStyle>
          <a:p>
            <a:fld id="{89BB0534-5698-4F62-9CFE-5DE61A073E78}" type="datetime2">
              <a:rPr lang="en-US" smtClean="0"/>
              <a:pPr/>
              <a:t>Saturday, September 06, 2014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084827A3-B249-4F87-AB1A-1E06AC1AA2A4}" type="datetime2">
              <a:rPr lang="en-US" smtClean="0"/>
              <a:pPr/>
              <a:t>Saturday, September 06, 2014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C410EEA-824F-4D46-AFE7-60426C8C06B0}" type="slidenum">
              <a:rPr lang="en-US" smtClean="0"/>
              <a:pPr/>
              <a:t>‹#›</a:t>
            </a:fld>
            <a:endParaRPr lang="en-US"/>
          </a:p>
        </p:txBody>
      </p:sp>
      <p:sp>
        <p:nvSpPr>
          <p:cNvPr id="6" name="Title 5"/>
          <p:cNvSpPr>
            <a:spLocks noGrp="1"/>
          </p:cNvSpPr>
          <p:nvPr>
            <p:ph type="title"/>
          </p:nvPr>
        </p:nvSpPr>
        <p:spPr/>
        <p:txBody>
          <a:bodyPr rtlCol="0"/>
          <a:lstStyle>
            <a:extLst/>
          </a:lstStyle>
          <a:p>
            <a:r>
              <a:rPr lang="en-US" smtClean="0"/>
              <a:t>Click to edit Master title style</a:t>
            </a:r>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1546142-29B2-49CC-BCC6-A3AD70B4960E}" type="datetime2">
              <a:rPr lang="en-US" smtClean="0"/>
              <a:pPr/>
              <a:t>Saturday, September 06, 2014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dirty="0"/>
          </a:p>
        </p:txBody>
      </p:sp>
      <p:sp>
        <p:nvSpPr>
          <p:cNvPr id="3" name="Text Placeholder 2"/>
          <p:cNvSpPr>
            <a:spLocks noGrp="1"/>
          </p:cNvSpPr>
          <p:nvPr>
            <p:ph type="body" idx="2"/>
          </p:nvPr>
        </p:nvSpPr>
        <p:spPr>
          <a:xfrm>
            <a:off x="4419600" y="5334000"/>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727032" y="6407944"/>
            <a:ext cx="1920240" cy="365760"/>
          </a:xfrm>
        </p:spPr>
        <p:txBody>
          <a:bodyPr/>
          <a:lstStyle>
            <a:extLst/>
          </a:lstStyle>
          <a:p>
            <a:fld id="{E86C4691-4882-40A8-AF62-8CF6A18D40B2}" type="datetime2">
              <a:rPr lang="en-US" smtClean="0"/>
              <a:pPr/>
              <a:t>Saturday, September 06, 2014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C410EEA-824F-4D46-AFE7-60426C8C06B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371568"/>
            <a:ext cx="7162800" cy="648232"/>
          </a:xfrm>
          <a:noFill/>
        </p:spPr>
        <p:txBody>
          <a:bodyPr anchor="t"/>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lang="en-US" smtClean="0"/>
              <a:t>Click icon to add picture</a:t>
            </a:r>
            <a:endParaRPr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1C6776A-4DEC-47EE-8A49-2C150ECB5465}" type="datetime2">
              <a:rPr lang="en-US" smtClean="0"/>
              <a:pPr/>
              <a:t>Saturday, September 06, 2014</a:t>
            </a:fld>
            <a:endParaRPr lang="en-US">
              <a:solidFill>
                <a:schemeClr val="tx1"/>
              </a:solidFill>
            </a:endParaRP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solidFill>
                <a:schemeClr val="tx1"/>
              </a:solidFill>
            </a:endParaRP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C410EEA-824F-4D46-AFE7-60426C8C06B0}" type="slidenum">
              <a:rPr lang="en-US" smtClean="0"/>
              <a:pPr/>
              <a:t>‹#›</a:t>
            </a:fld>
            <a:endParaRPr lang="en-US">
              <a:solidFill>
                <a:schemeClr val="tx1"/>
              </a:solidFill>
            </a:endParaRPr>
          </a:p>
        </p:txBody>
      </p:sp>
      <p:sp>
        <p:nvSpPr>
          <p:cNvPr id="2" name="Title 1"/>
          <p:cNvSpPr>
            <a:spLocks noGrp="1"/>
          </p:cNvSpPr>
          <p:nvPr>
            <p:ph type="title"/>
          </p:nvPr>
        </p:nvSpPr>
        <p:spPr>
          <a:xfrm>
            <a:off x="228600" y="4807688"/>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dirty="0"/>
          </a:p>
        </p:txBody>
      </p:sp>
      <p:sp>
        <p:nvSpPr>
          <p:cNvPr id="8" name="Shape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9" name="Shape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Shape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2" name="Shape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dirty="0"/>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a:defRPr sz="1000">
                <a:solidFill>
                  <a:schemeClr val="tx1"/>
                </a:solidFill>
              </a:defRPr>
            </a:lvl1pPr>
            <a:extLst/>
          </a:lstStyle>
          <a:p>
            <a:fld id="{D10E14BF-C004-4398-9186-5EE680724D95}" type="datetime2">
              <a:rPr lang="en-US" smtClean="0"/>
              <a:pPr/>
              <a:t>Saturday, September 06, 2014</a:t>
            </a:fld>
            <a:endParaRPr lang="en-US" sz="1000" dirty="0">
              <a:solidFill>
                <a:schemeClr val="tx1"/>
              </a:solidFill>
            </a:endParaRP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a:defRPr sz="1000">
                <a:solidFill>
                  <a:schemeClr val="tx1"/>
                </a:solidFill>
              </a:defRPr>
            </a:lvl1pPr>
            <a:extLst/>
          </a:lstStyle>
          <a:p>
            <a:pPr algn="r"/>
            <a:endParaRPr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a:defRPr sz="1000" b="0">
                <a:solidFill>
                  <a:schemeClr val="tx1"/>
                </a:solidFill>
              </a:defRPr>
            </a:lvl1pPr>
            <a:extLst/>
          </a:lstStyle>
          <a:p>
            <a:fld id="{45292C34-3E5E-4BA5-AF54-F1601B144FB0}" type="slidenum">
              <a:rPr lang="en-US" sz="1400" smtClean="0">
                <a:solidFill>
                  <a:schemeClr val="tx2">
                    <a:shade val="50000"/>
                  </a:schemeClr>
                </a:solidFill>
              </a:rPr>
              <a:pPr/>
              <a:t>‹#›</a:t>
            </a:fld>
            <a:endParaRPr lang="en-US" sz="1000" b="0">
              <a:solidFill>
                <a:schemeClr val="tx1"/>
              </a:solidFill>
            </a:endParaRPr>
          </a:p>
        </p:txBody>
      </p:sp>
      <p:pic>
        <p:nvPicPr>
          <p:cNvPr id="16" name="Picture 15" descr="WAWfinalHiRes.png"/>
          <p:cNvPicPr>
            <a:picLocks noChangeAspect="1"/>
          </p:cNvPicPr>
          <p:nvPr userDrawn="1"/>
        </p:nvPicPr>
        <p:blipFill>
          <a:blip r:embed="rId14" cstate="print"/>
          <a:stretch>
            <a:fillRect/>
          </a:stretch>
        </p:blipFill>
        <p:spPr>
          <a:xfrm>
            <a:off x="7884368" y="6165304"/>
            <a:ext cx="948186" cy="471315"/>
          </a:xfrm>
          <a:prstGeom prst="rect">
            <a:avLst/>
          </a:prstGeom>
        </p:spPr>
      </p:pic>
      <p:pic>
        <p:nvPicPr>
          <p:cNvPr id="1026" name="Picture 2"/>
          <p:cNvPicPr>
            <a:picLocks noChangeAspect="1" noChangeArrowheads="1"/>
          </p:cNvPicPr>
          <p:nvPr userDrawn="1"/>
        </p:nvPicPr>
        <p:blipFill>
          <a:blip r:embed="rId15" cstate="print"/>
          <a:srcRect/>
          <a:stretch>
            <a:fillRect/>
          </a:stretch>
        </p:blipFill>
        <p:spPr bwMode="auto">
          <a:xfrm>
            <a:off x="7812360" y="476672"/>
            <a:ext cx="1080120" cy="518329"/>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xStyles>
    <p:titleStyle>
      <a:lvl1pPr algn="l" rtl="0" eaLnBrk="1" latinLnBrk="0" hangingPunct="1">
        <a:spcBef>
          <a:spcPct val="0"/>
        </a:spcBef>
        <a:buNone/>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5000"/>
        <a:buFont typeface="Wingdings 3"/>
        <a:buChar char=""/>
        <a:defRPr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sz="16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alexander.zakharov@wawtechnologies.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www.wawtechnologies.com/" TargetMode="External"/><Relationship Id="rId4" Type="http://schemas.openxmlformats.org/officeDocument/2006/relationships/hyperlink" Target="mailto:robert.venczel@wawtechnologie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683568" y="3789040"/>
            <a:ext cx="7772400" cy="576064"/>
          </a:xfrm>
        </p:spPr>
        <p:txBody>
          <a:bodyPr>
            <a:normAutofit/>
          </a:bodyPr>
          <a:lstStyle/>
          <a:p>
            <a:pPr algn="ctr"/>
            <a:r>
              <a:rPr lang="en-US" sz="1800" dirty="0" smtClean="0"/>
              <a:t>Alexander Zakharov &amp; Robert Venczel</a:t>
            </a:r>
            <a:endParaRPr lang="en-US" sz="1800" dirty="0"/>
          </a:p>
        </p:txBody>
      </p:sp>
      <p:pic>
        <p:nvPicPr>
          <p:cNvPr id="2050" name="Picture 2"/>
          <p:cNvPicPr>
            <a:picLocks noChangeAspect="1" noChangeArrowheads="1"/>
          </p:cNvPicPr>
          <p:nvPr/>
        </p:nvPicPr>
        <p:blipFill>
          <a:blip r:embed="rId3" cstate="print"/>
          <a:srcRect/>
          <a:stretch>
            <a:fillRect/>
          </a:stretch>
        </p:blipFill>
        <p:spPr bwMode="auto">
          <a:xfrm>
            <a:off x="3851920" y="4437112"/>
            <a:ext cx="1179414" cy="565978"/>
          </a:xfrm>
          <a:prstGeom prst="rect">
            <a:avLst/>
          </a:prstGeom>
          <a:noFill/>
          <a:ln w="9525">
            <a:noFill/>
            <a:miter lim="800000"/>
            <a:headEnd/>
            <a:tailEnd/>
          </a:ln>
        </p:spPr>
      </p:pic>
      <p:sp>
        <p:nvSpPr>
          <p:cNvPr id="5" name="Rectangle 1"/>
          <p:cNvSpPr txBox="1">
            <a:spLocks/>
          </p:cNvSpPr>
          <p:nvPr/>
        </p:nvSpPr>
        <p:spPr>
          <a:xfrm>
            <a:off x="838200" y="1905001"/>
            <a:ext cx="7772400" cy="1829761"/>
          </a:xfrm>
          <a:prstGeom prst="rect">
            <a:avLst/>
          </a:prstGeom>
        </p:spPr>
        <p:txBody>
          <a:bodyPr vert="horz" anchor="b">
            <a:normAutofit/>
            <a:scene3d>
              <a:camera prst="orthographicFront"/>
              <a:lightRig rig="soft" dir="t"/>
            </a:scene3d>
            <a:sp3d prstMaterial="softEdge">
              <a:bevelT w="25400" h="2540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CA" sz="28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Examining How NetFlow™ Tools Can Be Used to Meet ITSG-33 Security Control</a:t>
            </a:r>
            <a:br>
              <a:rPr kumimoji="0" lang="en-CA" sz="28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br>
            <a:r>
              <a:rPr kumimoji="0" lang="en-CA" sz="2800" b="1" i="0" u="none" strike="noStrike" kern="1200" cap="none" spc="0" normalizeH="0" baseline="0" noProof="0" smtClean="0">
                <a:ln>
                  <a:noFill/>
                </a:ln>
                <a:solidFill>
                  <a:schemeClr val="tx2"/>
                </a:solidFill>
                <a:effectLst>
                  <a:outerShdw blurRad="31750" dist="25400" dir="5400000" algn="tl" rotWithShape="0">
                    <a:srgbClr val="000000">
                      <a:alpha val="25000"/>
                    </a:srgbClr>
                  </a:outerShdw>
                </a:effectLst>
                <a:uLnTx/>
                <a:uFillTx/>
                <a:latin typeface="+mj-lt"/>
                <a:ea typeface="+mj-ea"/>
                <a:cs typeface="+mj-cs"/>
              </a:rPr>
              <a:t>Requirements</a:t>
            </a:r>
            <a:endParaRPr kumimoji="0" lang="en-US" sz="28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47500" lnSpcReduction="20000"/>
          </a:bodyPr>
          <a:lstStyle/>
          <a:p>
            <a:pPr>
              <a:buNone/>
            </a:pPr>
            <a:r>
              <a:rPr lang="en-US" sz="4800" b="1" u="sng" dirty="0" smtClean="0"/>
              <a:t>Security Testing, Surveillance and Monitoring</a:t>
            </a:r>
          </a:p>
          <a:p>
            <a:r>
              <a:rPr lang="en-US" sz="4200" dirty="0" smtClean="0"/>
              <a:t>ITSG-33</a:t>
            </a:r>
          </a:p>
          <a:p>
            <a:pPr lvl="1"/>
            <a:r>
              <a:rPr lang="en-US" sz="3600" dirty="0" smtClean="0"/>
              <a:t>To ensure that IT security implementation is tested and monitored proactively. </a:t>
            </a:r>
          </a:p>
          <a:p>
            <a:pPr lvl="1"/>
            <a:r>
              <a:rPr lang="en-US" sz="3600" dirty="0" smtClean="0"/>
              <a:t>A logging and monitoring function enables the early detection of unusual or abnormal activities that may need to be addressed.</a:t>
            </a:r>
            <a:endParaRPr lang="en-CA" sz="3600" dirty="0" smtClean="0"/>
          </a:p>
          <a:p>
            <a:pPr lvl="1"/>
            <a:r>
              <a:rPr lang="en-US" sz="3600" dirty="0" smtClean="0"/>
              <a:t>Applicable controls: </a:t>
            </a:r>
            <a:r>
              <a:rPr lang="en-US" sz="3400" dirty="0" smtClean="0"/>
              <a:t>AU-6, CA-2, CA-6, CA-7, CM-4, RA-5, </a:t>
            </a:r>
            <a:r>
              <a:rPr lang="en-US" sz="3400" dirty="0"/>
              <a:t>SI-4</a:t>
            </a:r>
            <a:endParaRPr lang="en-US" sz="3400" dirty="0" smtClean="0"/>
          </a:p>
          <a:p>
            <a:r>
              <a:rPr lang="en-US" sz="4200" dirty="0" err="1" smtClean="0"/>
              <a:t>NetFlow</a:t>
            </a:r>
            <a:r>
              <a:rPr lang="en-US" sz="4200" dirty="0" smtClean="0"/>
              <a:t>:</a:t>
            </a:r>
          </a:p>
          <a:p>
            <a:pPr lvl="1"/>
            <a:r>
              <a:rPr lang="en-US" sz="3700" dirty="0" smtClean="0"/>
              <a:t>Not only provides network visibility and monitoring but also a “quick clue” as to what is actually happening on the network and where, expediting incident resolution. </a:t>
            </a:r>
          </a:p>
          <a:p>
            <a:pPr lvl="1"/>
            <a:r>
              <a:rPr lang="en-US" sz="3700" dirty="0" smtClean="0"/>
              <a:t>Security teams find tremendous value in this immediate contextual awareness because it enables them to focus their research on the records specific to the problem at hand.</a:t>
            </a:r>
            <a:endParaRPr lang="en-CA" sz="37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55000" lnSpcReduction="20000"/>
          </a:bodyPr>
          <a:lstStyle/>
          <a:p>
            <a:pPr marL="0" indent="0">
              <a:buNone/>
            </a:pPr>
            <a:r>
              <a:rPr lang="en-US" sz="4800" b="1" u="sng" dirty="0" smtClean="0"/>
              <a:t>Malicious Software Prevention, Detection and Correction</a:t>
            </a:r>
          </a:p>
          <a:p>
            <a:r>
              <a:rPr lang="en-US" sz="4200" dirty="0" smtClean="0"/>
              <a:t>ITSG-33</a:t>
            </a:r>
          </a:p>
          <a:p>
            <a:pPr lvl="1"/>
            <a:r>
              <a:rPr lang="en-US" sz="3700" dirty="0" smtClean="0"/>
              <a:t>To ensure that preventive, detective and corrective measure are in place across the organization to protect information systems and technology from malware. </a:t>
            </a:r>
          </a:p>
          <a:p>
            <a:pPr lvl="1"/>
            <a:r>
              <a:rPr lang="en-US" sz="3600" dirty="0" smtClean="0"/>
              <a:t>Applicable controls: </a:t>
            </a:r>
            <a:r>
              <a:rPr lang="en-US" sz="3600" dirty="0" smtClean="0"/>
              <a:t>SC-18, SI-3, SI-7, </a:t>
            </a:r>
            <a:r>
              <a:rPr lang="en-US" sz="3600" dirty="0"/>
              <a:t>SI-8</a:t>
            </a:r>
            <a:endParaRPr lang="en-US" sz="3600" dirty="0" smtClean="0"/>
          </a:p>
          <a:p>
            <a:r>
              <a:rPr lang="en-US" sz="4200" dirty="0" err="1" smtClean="0"/>
              <a:t>NetFlow</a:t>
            </a:r>
            <a:r>
              <a:rPr lang="en-US" sz="4200" dirty="0" smtClean="0"/>
              <a:t>:</a:t>
            </a:r>
          </a:p>
          <a:p>
            <a:pPr lvl="1"/>
            <a:r>
              <a:rPr lang="en-US" sz="3700" dirty="0" smtClean="0"/>
              <a:t>Helps detect malware, when oftentimes signature-based systems cannot do it. </a:t>
            </a:r>
          </a:p>
          <a:p>
            <a:pPr lvl="1"/>
            <a:r>
              <a:rPr lang="en-US" sz="3700" dirty="0" smtClean="0"/>
              <a:t>Moreover, some enterprises have also deployed </a:t>
            </a:r>
            <a:r>
              <a:rPr lang="en-US" sz="3700" dirty="0" err="1" smtClean="0"/>
              <a:t>NetFlow</a:t>
            </a:r>
            <a:r>
              <a:rPr lang="en-US" sz="3700" dirty="0" smtClean="0"/>
              <a:t> as a “catch all” for their Data Leakage Prevention (DLP) project to supplement traditional DLP tools.</a:t>
            </a:r>
            <a:endParaRPr lang="en-CA" sz="37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70000" lnSpcReduction="20000"/>
          </a:bodyPr>
          <a:lstStyle/>
          <a:p>
            <a:pPr marL="0" indent="0">
              <a:buNone/>
            </a:pPr>
            <a:r>
              <a:rPr lang="en-US" sz="4700" b="1" u="sng" dirty="0" smtClean="0"/>
              <a:t>Network Security</a:t>
            </a:r>
          </a:p>
          <a:p>
            <a:r>
              <a:rPr lang="en-US" sz="4200" dirty="0" smtClean="0"/>
              <a:t>ITSG-33</a:t>
            </a:r>
          </a:p>
          <a:p>
            <a:pPr lvl="1"/>
            <a:r>
              <a:rPr lang="en-US" sz="3600" dirty="0" smtClean="0"/>
              <a:t>To ensure that security techniques and related management procedures (e.g., firewalls, security appliances, network segmentation and intrusion detection) are used to authorize access and control information flows from and to networks.</a:t>
            </a:r>
          </a:p>
          <a:p>
            <a:pPr lvl="1"/>
            <a:r>
              <a:rPr lang="en-US" sz="3600" dirty="0" smtClean="0"/>
              <a:t>Applicable controls: </a:t>
            </a:r>
            <a:r>
              <a:rPr lang="en-US" sz="3400" dirty="0" smtClean="0"/>
              <a:t>AC-4, SC-7, </a:t>
            </a:r>
            <a:r>
              <a:rPr lang="en-US" sz="3400" dirty="0"/>
              <a:t>SI-4</a:t>
            </a:r>
            <a:endParaRPr lang="en-US" sz="3400" dirty="0" smtClean="0"/>
          </a:p>
          <a:p>
            <a:r>
              <a:rPr lang="en-US" sz="4200" dirty="0" err="1" smtClean="0"/>
              <a:t>NetFlow</a:t>
            </a:r>
            <a:r>
              <a:rPr lang="en-US" sz="4200" dirty="0" smtClean="0"/>
              <a:t>:</a:t>
            </a:r>
          </a:p>
          <a:p>
            <a:pPr lvl="1"/>
            <a:r>
              <a:rPr lang="en-US" sz="3600" dirty="0" smtClean="0"/>
              <a:t>Helps detect unauthorized access, firewall </a:t>
            </a:r>
            <a:r>
              <a:rPr lang="en-US" sz="3600" dirty="0" err="1" smtClean="0"/>
              <a:t>misconfiguration</a:t>
            </a:r>
            <a:r>
              <a:rPr lang="en-US" sz="3600" dirty="0" smtClean="0"/>
              <a:t>, and third-party integration issues.</a:t>
            </a:r>
            <a:endParaRPr lang="en-CA" sz="36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55000" lnSpcReduction="20000"/>
          </a:bodyPr>
          <a:lstStyle/>
          <a:p>
            <a:pPr marL="0" indent="0">
              <a:buNone/>
            </a:pPr>
            <a:r>
              <a:rPr lang="en-US" sz="4000" b="1" u="sng" dirty="0" smtClean="0"/>
              <a:t>Infrastructure Monitoring</a:t>
            </a:r>
            <a:endParaRPr lang="en-US" sz="4700" b="1" u="sng" dirty="0" smtClean="0"/>
          </a:p>
          <a:p>
            <a:r>
              <a:rPr lang="en-US" sz="4200" dirty="0" smtClean="0"/>
              <a:t>ITSG-33</a:t>
            </a:r>
          </a:p>
          <a:p>
            <a:pPr lvl="1"/>
            <a:r>
              <a:rPr lang="en-US" sz="3600" dirty="0" smtClean="0"/>
              <a:t>To define and implement procedures to monitor the IT infrastructure and related events.</a:t>
            </a:r>
          </a:p>
          <a:p>
            <a:pPr lvl="1"/>
            <a:r>
              <a:rPr lang="en-US" sz="3600" dirty="0" smtClean="0"/>
              <a:t>Ensure sufficient chronological information is being stored in operations logs to enable the reconstruction, review and examination of the time sequences of operations and the other activities surrounding or supporting operations. </a:t>
            </a:r>
          </a:p>
          <a:p>
            <a:pPr lvl="1"/>
            <a:r>
              <a:rPr lang="en-US" sz="3600" dirty="0" smtClean="0"/>
              <a:t>Applicable controls: </a:t>
            </a:r>
            <a:r>
              <a:rPr lang="en-US" sz="3600" dirty="0" smtClean="0"/>
              <a:t>AU-13, CA-7, IR-5, SI-4</a:t>
            </a:r>
            <a:endParaRPr lang="en-US" sz="3600" dirty="0" smtClean="0"/>
          </a:p>
          <a:p>
            <a:r>
              <a:rPr lang="en-US" sz="4200" dirty="0" err="1" smtClean="0"/>
              <a:t>NetFlow</a:t>
            </a:r>
            <a:r>
              <a:rPr lang="en-US" sz="4200" dirty="0" smtClean="0"/>
              <a:t>:</a:t>
            </a:r>
          </a:p>
          <a:p>
            <a:pPr lvl="1"/>
            <a:r>
              <a:rPr lang="en-US" sz="3700" dirty="0" smtClean="0"/>
              <a:t>Host-centric view of the network provides broader context around network activity not available with packet-centric technologies. </a:t>
            </a:r>
          </a:p>
          <a:p>
            <a:pPr lvl="1"/>
            <a:r>
              <a:rPr lang="en-US" sz="3700" dirty="0" smtClean="0"/>
              <a:t>Helps to quickly focus incident resolution efforts on only those security event logs pertinent to the problem at hand.</a:t>
            </a:r>
            <a:endParaRPr lang="en-CA" sz="37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Existing </a:t>
            </a:r>
            <a:r>
              <a:rPr lang="en-CA" dirty="0" smtClean="0"/>
              <a:t>Monitoring</a:t>
            </a:r>
            <a:r>
              <a:rPr lang="en-CA" dirty="0" smtClean="0"/>
              <a:t> </a:t>
            </a:r>
            <a:r>
              <a:rPr lang="en-US" dirty="0" smtClean="0"/>
              <a:t>Tools</a:t>
            </a:r>
          </a:p>
        </p:txBody>
      </p:sp>
      <p:sp>
        <p:nvSpPr>
          <p:cNvPr id="3" name="Rectangle 2"/>
          <p:cNvSpPr>
            <a:spLocks noGrp="1"/>
          </p:cNvSpPr>
          <p:nvPr>
            <p:ph idx="1"/>
          </p:nvPr>
        </p:nvSpPr>
        <p:spPr/>
        <p:txBody>
          <a:bodyPr>
            <a:normAutofit fontScale="92500" lnSpcReduction="20000"/>
          </a:bodyPr>
          <a:lstStyle/>
          <a:p>
            <a:r>
              <a:rPr lang="en-CA" dirty="0" smtClean="0"/>
              <a:t>While full network visibility is needed at all times, achieving deep, selective and continuous monitoring goals is difficult, if not impossible, with the current market offerings:</a:t>
            </a:r>
          </a:p>
          <a:p>
            <a:pPr lvl="1"/>
            <a:r>
              <a:rPr lang="en-CA" dirty="0" smtClean="0"/>
              <a:t>Too many tools, not enough SPAN/Mirror ports or network taps for access.</a:t>
            </a:r>
          </a:p>
          <a:p>
            <a:pPr lvl="1"/>
            <a:r>
              <a:rPr lang="en-CA" dirty="0" smtClean="0"/>
              <a:t>SPAN port contention and limited network access.</a:t>
            </a:r>
          </a:p>
          <a:p>
            <a:pPr lvl="1"/>
            <a:r>
              <a:rPr lang="en-CA" dirty="0" smtClean="0"/>
              <a:t>Time-consuming change order and configuration management processes.</a:t>
            </a:r>
          </a:p>
          <a:p>
            <a:pPr lvl="1"/>
            <a:r>
              <a:rPr lang="en-CA" dirty="0" smtClean="0"/>
              <a:t>High management overhead.</a:t>
            </a:r>
          </a:p>
          <a:p>
            <a:pPr lvl="1"/>
            <a:r>
              <a:rPr lang="en-CA" dirty="0" smtClean="0"/>
              <a:t>Lack of scalability resulting in multiple gaps in the monitoring coverage. </a:t>
            </a:r>
          </a:p>
          <a:p>
            <a:pPr lvl="1"/>
            <a:r>
              <a:rPr lang="en-CA" dirty="0" smtClean="0"/>
              <a:t>Security tools being over- or undersubscribed, and not being used at capacity, i.e., not cost effective.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Existing </a:t>
            </a:r>
            <a:r>
              <a:rPr lang="en-CA" dirty="0" smtClean="0"/>
              <a:t>Monitoring</a:t>
            </a:r>
            <a:r>
              <a:rPr lang="en-CA" dirty="0" smtClean="0"/>
              <a:t> </a:t>
            </a:r>
            <a:r>
              <a:rPr lang="en-US" dirty="0" smtClean="0"/>
              <a:t>Tools</a:t>
            </a:r>
          </a:p>
        </p:txBody>
      </p:sp>
      <p:sp>
        <p:nvSpPr>
          <p:cNvPr id="3" name="Rectangle 2"/>
          <p:cNvSpPr>
            <a:spLocks noGrp="1"/>
          </p:cNvSpPr>
          <p:nvPr>
            <p:ph idx="1"/>
          </p:nvPr>
        </p:nvSpPr>
        <p:spPr/>
        <p:txBody>
          <a:bodyPr>
            <a:normAutofit/>
          </a:bodyPr>
          <a:lstStyle/>
          <a:p>
            <a:r>
              <a:rPr lang="en-CA" dirty="0" smtClean="0"/>
              <a:t>Network monitoring may take many forms:</a:t>
            </a:r>
          </a:p>
          <a:p>
            <a:pPr lvl="1"/>
            <a:r>
              <a:rPr lang="en-CA" dirty="0" smtClean="0"/>
              <a:t>Software-based monitoring</a:t>
            </a:r>
          </a:p>
          <a:p>
            <a:pPr lvl="1"/>
            <a:r>
              <a:rPr lang="en-CA" dirty="0" smtClean="0"/>
              <a:t>Network monitoring and capture hardware</a:t>
            </a:r>
          </a:p>
          <a:p>
            <a:pPr lvl="1"/>
            <a:r>
              <a:rPr lang="en-CA" dirty="0" smtClean="0"/>
              <a:t>Security monitoring hardware</a:t>
            </a:r>
          </a:p>
          <a:p>
            <a:r>
              <a:rPr lang="en-CA" dirty="0" smtClean="0"/>
              <a:t>Some techniques are more operationally focused, while others were put in place for security and compliance reasons (e.g., monitoring traffic for attacks vs. to ensure throughput is adequate)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Existing </a:t>
            </a:r>
            <a:r>
              <a:rPr lang="en-CA" dirty="0" smtClean="0"/>
              <a:t>Monitoring</a:t>
            </a:r>
            <a:r>
              <a:rPr lang="en-CA" dirty="0" smtClean="0"/>
              <a:t> </a:t>
            </a:r>
            <a:r>
              <a:rPr lang="en-US" dirty="0" smtClean="0"/>
              <a:t>Tools</a:t>
            </a:r>
          </a:p>
        </p:txBody>
      </p:sp>
      <p:sp>
        <p:nvSpPr>
          <p:cNvPr id="3" name="Rectangle 2"/>
          <p:cNvSpPr>
            <a:spLocks noGrp="1"/>
          </p:cNvSpPr>
          <p:nvPr>
            <p:ph idx="1"/>
          </p:nvPr>
        </p:nvSpPr>
        <p:spPr/>
        <p:txBody>
          <a:bodyPr>
            <a:normAutofit fontScale="85000" lnSpcReduction="20000"/>
          </a:bodyPr>
          <a:lstStyle/>
          <a:p>
            <a:r>
              <a:rPr lang="en-CA" sz="3200" dirty="0" smtClean="0"/>
              <a:t>SPAN Port Monitoring</a:t>
            </a:r>
          </a:p>
          <a:p>
            <a:pPr lvl="1"/>
            <a:r>
              <a:rPr lang="en-CA" sz="2500" dirty="0" smtClean="0"/>
              <a:t>Most switches cannot feasibly support more than two SPAN ports.</a:t>
            </a:r>
          </a:p>
          <a:p>
            <a:pPr lvl="1"/>
            <a:r>
              <a:rPr lang="en-CA" sz="2500" dirty="0" smtClean="0"/>
              <a:t>SPAN ports can create:</a:t>
            </a:r>
          </a:p>
          <a:p>
            <a:pPr marL="858457" lvl="2">
              <a:buClrTx/>
              <a:buFont typeface="Wingdings" pitchFamily="2" charset="2"/>
              <a:buChar char="§"/>
            </a:pPr>
            <a:r>
              <a:rPr lang="en-CA" dirty="0" smtClean="0"/>
              <a:t>Additional performance issues</a:t>
            </a:r>
          </a:p>
          <a:p>
            <a:pPr marL="858457" lvl="2">
              <a:buClrTx/>
              <a:buFont typeface="Wingdings" pitchFamily="2" charset="2"/>
              <a:buChar char="§"/>
            </a:pPr>
            <a:r>
              <a:rPr lang="en-CA" dirty="0" smtClean="0"/>
              <a:t>Changes in the architecture that also introduce performance and potential security gaps</a:t>
            </a:r>
          </a:p>
          <a:p>
            <a:pPr marL="342900" lvl="1" indent="-342900">
              <a:buFont typeface="Arial" pitchFamily="34" charset="0"/>
              <a:buChar char="•"/>
            </a:pPr>
            <a:r>
              <a:rPr lang="en-CA" sz="3200" dirty="0" smtClean="0"/>
              <a:t>Network Taps for Monitoring</a:t>
            </a:r>
          </a:p>
          <a:p>
            <a:pPr lvl="1"/>
            <a:r>
              <a:rPr lang="en-CA" sz="2500" dirty="0" smtClean="0"/>
              <a:t>Many taps do not have port density necessary for advance deployment</a:t>
            </a:r>
          </a:p>
          <a:p>
            <a:pPr lvl="1"/>
            <a:r>
              <a:rPr lang="en-CA" sz="2500" dirty="0" smtClean="0"/>
              <a:t>Multiple management requirements increase operational overhead</a:t>
            </a:r>
          </a:p>
          <a:p>
            <a:pPr lvl="1"/>
            <a:r>
              <a:rPr lang="en-CA" sz="2500" dirty="0" smtClean="0"/>
              <a:t>Lack of granularity</a:t>
            </a:r>
          </a:p>
          <a:p>
            <a:pPr lvl="1"/>
            <a:r>
              <a:rPr lang="en-CA" sz="2500" dirty="0" smtClean="0"/>
              <a:t>High cost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CA" dirty="0" smtClean="0"/>
              <a:t>Network Monitoring and</a:t>
            </a:r>
            <a:br>
              <a:rPr lang="en-CA" dirty="0" smtClean="0"/>
            </a:br>
            <a:r>
              <a:rPr lang="en-CA" dirty="0" smtClean="0"/>
              <a:t>Visibility Challenges</a:t>
            </a:r>
            <a:endParaRPr lang="en-US" dirty="0">
              <a:solidFill>
                <a:srgbClr val="FF0000"/>
              </a:solidFill>
            </a:endParaRPr>
          </a:p>
        </p:txBody>
      </p:sp>
      <p:graphicFrame>
        <p:nvGraphicFramePr>
          <p:cNvPr id="6" name="Diagram 5"/>
          <p:cNvGraphicFramePr/>
          <p:nvPr/>
        </p:nvGraphicFramePr>
        <p:xfrm>
          <a:off x="251520" y="1196752"/>
          <a:ext cx="8568952"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CA" dirty="0" smtClean="0"/>
              <a:t>Technology of the Future</a:t>
            </a:r>
            <a:endParaRPr lang="en-US" dirty="0" smtClean="0"/>
          </a:p>
        </p:txBody>
      </p:sp>
      <p:sp>
        <p:nvSpPr>
          <p:cNvPr id="3" name="Rectangle 2"/>
          <p:cNvSpPr>
            <a:spLocks noGrp="1"/>
          </p:cNvSpPr>
          <p:nvPr>
            <p:ph idx="1"/>
          </p:nvPr>
        </p:nvSpPr>
        <p:spPr/>
        <p:txBody>
          <a:bodyPr>
            <a:normAutofit fontScale="92500" lnSpcReduction="20000"/>
          </a:bodyPr>
          <a:lstStyle/>
          <a:p>
            <a:pPr marL="365760" lvl="1" indent="-256032">
              <a:spcBef>
                <a:spcPts val="400"/>
              </a:spcBef>
              <a:buSzPct val="65000"/>
              <a:buFont typeface="Wingdings 3"/>
              <a:buChar char=""/>
            </a:pPr>
            <a:r>
              <a:rPr lang="en-CA" sz="2900" dirty="0" smtClean="0"/>
              <a:t>Small and inexpensive, inline taps installed at the end point equipment </a:t>
            </a:r>
            <a:r>
              <a:rPr lang="en-CA" sz="2800" dirty="0" smtClean="0"/>
              <a:t>that help improve the overall efficiency within the environment.</a:t>
            </a:r>
          </a:p>
          <a:p>
            <a:r>
              <a:rPr lang="en-CA" sz="2800" dirty="0" smtClean="0"/>
              <a:t>Remotely configurable and administered.</a:t>
            </a:r>
          </a:p>
          <a:p>
            <a:r>
              <a:rPr lang="en-CA" sz="2800" dirty="0" smtClean="0"/>
              <a:t>Intelligent taps that make sense economically and simplify the implementation and ongoing maintenance of network monitoring.</a:t>
            </a:r>
          </a:p>
          <a:p>
            <a:r>
              <a:rPr lang="en-CA" sz="2800" dirty="0" smtClean="0"/>
              <a:t>Devices that integrate well with existing network and security tools and vendors, and provides ample functionality for various IT teams to leverage for improved efficiencies and operations.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CA" dirty="0" smtClean="0"/>
              <a:t>Technology of the Future</a:t>
            </a:r>
            <a:endParaRPr lang="en-US" dirty="0" smtClean="0"/>
          </a:p>
        </p:txBody>
      </p:sp>
      <p:sp>
        <p:nvSpPr>
          <p:cNvPr id="3" name="Rectangle 2"/>
          <p:cNvSpPr>
            <a:spLocks noGrp="1"/>
          </p:cNvSpPr>
          <p:nvPr>
            <p:ph idx="1"/>
          </p:nvPr>
        </p:nvSpPr>
        <p:spPr/>
        <p:txBody>
          <a:bodyPr>
            <a:normAutofit fontScale="47500" lnSpcReduction="20000"/>
          </a:bodyPr>
          <a:lstStyle/>
          <a:p>
            <a:pPr>
              <a:lnSpc>
                <a:spcPct val="110000"/>
              </a:lnSpc>
            </a:pPr>
            <a:r>
              <a:rPr lang="en-CA" sz="5700" dirty="0" smtClean="0"/>
              <a:t>Network Security &amp; IT Operations:</a:t>
            </a:r>
          </a:p>
          <a:p>
            <a:pPr lvl="1">
              <a:lnSpc>
                <a:spcPct val="110000"/>
              </a:lnSpc>
            </a:pPr>
            <a:r>
              <a:rPr lang="en-CA" sz="4400" dirty="0" smtClean="0"/>
              <a:t>Self-discovering network layer</a:t>
            </a:r>
          </a:p>
          <a:p>
            <a:pPr lvl="1">
              <a:lnSpc>
                <a:spcPct val="110000"/>
              </a:lnSpc>
            </a:pPr>
            <a:r>
              <a:rPr lang="en-CA" sz="4400" dirty="0" smtClean="0"/>
              <a:t>Limitless network visibility</a:t>
            </a:r>
          </a:p>
          <a:p>
            <a:pPr lvl="1">
              <a:lnSpc>
                <a:spcPct val="110000"/>
              </a:lnSpc>
            </a:pPr>
            <a:r>
              <a:rPr lang="en-CA" sz="4400" dirty="0" smtClean="0"/>
              <a:t>Defence in depth</a:t>
            </a:r>
          </a:p>
          <a:p>
            <a:pPr lvl="1">
              <a:lnSpc>
                <a:spcPct val="110000"/>
              </a:lnSpc>
            </a:pPr>
            <a:r>
              <a:rPr lang="en-CA" sz="4400" dirty="0" smtClean="0"/>
              <a:t>Reduced time to protection and lower cost</a:t>
            </a:r>
          </a:p>
          <a:p>
            <a:pPr lvl="1">
              <a:lnSpc>
                <a:spcPct val="110000"/>
              </a:lnSpc>
            </a:pPr>
            <a:r>
              <a:rPr lang="en-CA" sz="4400" dirty="0" smtClean="0"/>
              <a:t>Support for different data reporting standards, e.g., </a:t>
            </a:r>
            <a:r>
              <a:rPr lang="en-CA" sz="4400" dirty="0" err="1" smtClean="0"/>
              <a:t>Syslog</a:t>
            </a:r>
            <a:r>
              <a:rPr lang="en-CA" sz="4400" dirty="0" smtClean="0"/>
              <a:t>, </a:t>
            </a:r>
            <a:r>
              <a:rPr lang="en-CA" sz="4400" dirty="0" err="1" smtClean="0"/>
              <a:t>NetFlow</a:t>
            </a:r>
            <a:r>
              <a:rPr lang="en-CA" sz="4400" dirty="0" smtClean="0"/>
              <a:t>, IPFIX, </a:t>
            </a:r>
            <a:r>
              <a:rPr lang="en-CA" sz="4400" dirty="0" err="1" smtClean="0"/>
              <a:t>JFlow</a:t>
            </a:r>
            <a:r>
              <a:rPr lang="en-CA" sz="4400" dirty="0" smtClean="0"/>
              <a:t>, </a:t>
            </a:r>
            <a:r>
              <a:rPr lang="en-CA" sz="4400" dirty="0" err="1" smtClean="0"/>
              <a:t>SFlow</a:t>
            </a:r>
            <a:r>
              <a:rPr lang="en-CA" sz="4400" dirty="0" smtClean="0"/>
              <a:t>, etc.</a:t>
            </a:r>
          </a:p>
          <a:p>
            <a:pPr>
              <a:buNone/>
            </a:pPr>
            <a:endParaRPr lang="en-CA" sz="6000" dirty="0" smtClean="0"/>
          </a:p>
          <a:p>
            <a:pPr>
              <a:buNone/>
            </a:pPr>
            <a:r>
              <a:rPr lang="en-CA" sz="5800" dirty="0" smtClean="0"/>
              <a:t>Senior Management:</a:t>
            </a:r>
          </a:p>
          <a:p>
            <a:pPr lvl="1">
              <a:lnSpc>
                <a:spcPct val="110000"/>
              </a:lnSpc>
            </a:pPr>
            <a:r>
              <a:rPr lang="en-CA" sz="4400" dirty="0" smtClean="0"/>
              <a:t>Increased tool ROI</a:t>
            </a:r>
          </a:p>
          <a:p>
            <a:pPr lvl="1">
              <a:lnSpc>
                <a:spcPct val="110000"/>
              </a:lnSpc>
            </a:pPr>
            <a:r>
              <a:rPr lang="en-CA" sz="4400" dirty="0" smtClean="0"/>
              <a:t>Reduced tool cost</a:t>
            </a:r>
          </a:p>
          <a:p>
            <a:pPr lvl="1">
              <a:lnSpc>
                <a:spcPct val="110000"/>
              </a:lnSpc>
            </a:pPr>
            <a:r>
              <a:rPr lang="en-CA" sz="4400" dirty="0" smtClean="0"/>
              <a:t>Lower cost of ownership</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Agenda</a:t>
            </a:r>
            <a:endParaRPr lang="en-US" dirty="0"/>
          </a:p>
        </p:txBody>
      </p:sp>
      <p:sp>
        <p:nvSpPr>
          <p:cNvPr id="3" name="Rectangle 2"/>
          <p:cNvSpPr>
            <a:spLocks noGrp="1"/>
          </p:cNvSpPr>
          <p:nvPr>
            <p:ph idx="1"/>
          </p:nvPr>
        </p:nvSpPr>
        <p:spPr/>
        <p:txBody>
          <a:bodyPr/>
          <a:lstStyle/>
          <a:p>
            <a:r>
              <a:rPr lang="en-US" dirty="0" smtClean="0"/>
              <a:t>Overview of </a:t>
            </a:r>
            <a:r>
              <a:rPr lang="en-CA" dirty="0" err="1" smtClean="0"/>
              <a:t>NetFlow</a:t>
            </a:r>
            <a:r>
              <a:rPr lang="en-CA" dirty="0" smtClean="0"/>
              <a:t>™ </a:t>
            </a:r>
            <a:endParaRPr lang="en-US" dirty="0"/>
          </a:p>
          <a:p>
            <a:r>
              <a:rPr lang="en-CA" dirty="0" err="1" smtClean="0"/>
              <a:t>NetFlow</a:t>
            </a:r>
            <a:r>
              <a:rPr lang="en-CA" dirty="0" smtClean="0"/>
              <a:t>™ and ITSG-33</a:t>
            </a:r>
            <a:endParaRPr lang="en-US" dirty="0" smtClean="0"/>
          </a:p>
          <a:p>
            <a:r>
              <a:rPr lang="en-US" dirty="0" smtClean="0"/>
              <a:t>Existing </a:t>
            </a:r>
            <a:r>
              <a:rPr lang="en-CA" dirty="0" smtClean="0"/>
              <a:t>Monitoring</a:t>
            </a:r>
            <a:r>
              <a:rPr lang="en-CA" dirty="0" smtClean="0"/>
              <a:t> </a:t>
            </a:r>
            <a:r>
              <a:rPr lang="en-US" dirty="0" smtClean="0"/>
              <a:t>Tools</a:t>
            </a:r>
          </a:p>
          <a:p>
            <a:r>
              <a:rPr lang="en-CA" dirty="0" smtClean="0"/>
              <a:t>Network Monitoring and Visibility Challenges</a:t>
            </a:r>
            <a:endParaRPr lang="en-US" dirty="0" smtClean="0"/>
          </a:p>
          <a:p>
            <a:r>
              <a:rPr lang="en-US" dirty="0" smtClean="0"/>
              <a:t>Technology of the future</a:t>
            </a:r>
          </a:p>
          <a:p>
            <a:r>
              <a:rPr lang="en-US" dirty="0" smtClean="0"/>
              <a:t>Q&amp;A</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CA" dirty="0" smtClean="0"/>
              <a:t>Contact</a:t>
            </a:r>
            <a:endParaRPr lang="en-US" dirty="0" smtClean="0"/>
          </a:p>
        </p:txBody>
      </p:sp>
      <p:sp>
        <p:nvSpPr>
          <p:cNvPr id="3" name="Rectangle 2"/>
          <p:cNvSpPr>
            <a:spLocks noGrp="1"/>
          </p:cNvSpPr>
          <p:nvPr>
            <p:ph idx="1"/>
          </p:nvPr>
        </p:nvSpPr>
        <p:spPr/>
        <p:txBody>
          <a:bodyPr>
            <a:normAutofit fontScale="77500" lnSpcReduction="20000"/>
          </a:bodyPr>
          <a:lstStyle/>
          <a:p>
            <a:pPr marL="0" indent="0">
              <a:lnSpc>
                <a:spcPct val="110000"/>
              </a:lnSpc>
              <a:buNone/>
            </a:pPr>
            <a:r>
              <a:rPr lang="en-CA" sz="4200" b="1" dirty="0" smtClean="0"/>
              <a:t>Alexander Zakharov</a:t>
            </a:r>
          </a:p>
          <a:p>
            <a:pPr marL="0" indent="0">
              <a:lnSpc>
                <a:spcPct val="110000"/>
              </a:lnSpc>
              <a:buNone/>
            </a:pPr>
            <a:r>
              <a:rPr lang="en-CA" sz="2800" dirty="0" smtClean="0">
                <a:hlinkClick r:id="rId3"/>
              </a:rPr>
              <a:t>alexander.zakharov@wawtechnologies.com</a:t>
            </a:r>
            <a:endParaRPr lang="en-CA" sz="2800" dirty="0" smtClean="0"/>
          </a:p>
          <a:p>
            <a:pPr marL="0" indent="0">
              <a:lnSpc>
                <a:spcPct val="110000"/>
              </a:lnSpc>
              <a:buNone/>
            </a:pPr>
            <a:endParaRPr lang="en-CA" sz="5700" dirty="0" smtClean="0"/>
          </a:p>
          <a:p>
            <a:pPr marL="0" indent="0">
              <a:lnSpc>
                <a:spcPct val="110000"/>
              </a:lnSpc>
              <a:buNone/>
            </a:pPr>
            <a:r>
              <a:rPr lang="en-CA" sz="4200" b="1" dirty="0" smtClean="0"/>
              <a:t>Robert Venczel</a:t>
            </a:r>
          </a:p>
          <a:p>
            <a:pPr marL="0" indent="0">
              <a:lnSpc>
                <a:spcPct val="110000"/>
              </a:lnSpc>
              <a:buNone/>
            </a:pPr>
            <a:r>
              <a:rPr lang="en-CA" sz="3100" dirty="0" smtClean="0">
                <a:hlinkClick r:id="rId4"/>
              </a:rPr>
              <a:t>robert.venczel@wawtechnologies.com</a:t>
            </a:r>
            <a:endParaRPr lang="en-CA" sz="3100" dirty="0" smtClean="0"/>
          </a:p>
          <a:p>
            <a:pPr marL="0" indent="0">
              <a:lnSpc>
                <a:spcPct val="110000"/>
              </a:lnSpc>
              <a:buNone/>
            </a:pPr>
            <a:endParaRPr lang="en-CA" sz="3100" dirty="0" smtClean="0"/>
          </a:p>
          <a:p>
            <a:pPr marL="0" indent="0">
              <a:lnSpc>
                <a:spcPct val="110000"/>
              </a:lnSpc>
              <a:buNone/>
            </a:pPr>
            <a:endParaRPr lang="en-CA" sz="3100" dirty="0" smtClean="0"/>
          </a:p>
          <a:p>
            <a:pPr marL="0" indent="0">
              <a:lnSpc>
                <a:spcPct val="110000"/>
              </a:lnSpc>
              <a:buNone/>
            </a:pPr>
            <a:r>
              <a:rPr lang="en-CA" sz="4200" b="1" dirty="0" smtClean="0"/>
              <a:t>WAW Technologies Inc.</a:t>
            </a:r>
          </a:p>
          <a:p>
            <a:pPr marL="0" indent="0">
              <a:lnSpc>
                <a:spcPct val="110000"/>
              </a:lnSpc>
              <a:buNone/>
            </a:pPr>
            <a:r>
              <a:rPr lang="en-CA" sz="3100" dirty="0" smtClean="0">
                <a:hlinkClick r:id="rId5"/>
              </a:rPr>
              <a:t>www.wawtechnologies.com</a:t>
            </a:r>
            <a:endParaRPr lang="en-CA" sz="3100" dirty="0" smtClean="0"/>
          </a:p>
          <a:p>
            <a:pPr marL="0" indent="0">
              <a:lnSpc>
                <a:spcPct val="110000"/>
              </a:lnSpc>
              <a:buNone/>
            </a:pPr>
            <a:r>
              <a:rPr lang="en-CA" sz="3100" dirty="0" smtClean="0"/>
              <a:t>613-366-3055</a:t>
            </a:r>
          </a:p>
          <a:p>
            <a:pPr marL="0" indent="0">
              <a:lnSpc>
                <a:spcPct val="110000"/>
              </a:lnSpc>
              <a:buNone/>
            </a:pPr>
            <a:endParaRPr lang="en-CA" sz="3100" dirty="0" smtClean="0"/>
          </a:p>
          <a:p>
            <a:pPr marL="0" indent="0">
              <a:lnSpc>
                <a:spcPct val="110000"/>
              </a:lnSpc>
              <a:buNone/>
            </a:pPr>
            <a:endParaRPr lang="en-CA" sz="57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1880" y="2852936"/>
            <a:ext cx="2664296" cy="1015663"/>
          </a:xfrm>
          <a:prstGeom prst="rect">
            <a:avLst/>
          </a:prstGeom>
          <a:noFill/>
        </p:spPr>
        <p:txBody>
          <a:bodyPr wrap="square" rtlCol="0">
            <a:spAutoFit/>
          </a:bodyPr>
          <a:lstStyle/>
          <a:p>
            <a:pPr algn="ctr">
              <a:spcBef>
                <a:spcPct val="0"/>
              </a:spcBef>
            </a:pPr>
            <a:r>
              <a:rPr lang="en-CA" sz="6000" b="1" dirty="0" smtClean="0">
                <a:solidFill>
                  <a:schemeClr val="tx2"/>
                </a:solidFill>
                <a:effectLst>
                  <a:outerShdw blurRad="31750" dist="25400" dir="5400000" algn="tl" rotWithShape="0">
                    <a:srgbClr val="000000">
                      <a:alpha val="25000"/>
                    </a:srgbClr>
                  </a:outerShdw>
                </a:effectLst>
                <a:latin typeface="+mj-lt"/>
                <a:ea typeface="+mj-ea"/>
                <a:cs typeface="+mj-cs"/>
              </a:rPr>
              <a:t>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 of </a:t>
            </a:r>
            <a:r>
              <a:rPr lang="en-CA" dirty="0" err="1" smtClean="0"/>
              <a:t>NetFlow</a:t>
            </a:r>
            <a:r>
              <a:rPr lang="en-CA" dirty="0" smtClean="0"/>
              <a:t>™</a:t>
            </a:r>
            <a:endParaRPr lang="en-US" dirty="0" smtClean="0"/>
          </a:p>
        </p:txBody>
      </p:sp>
      <p:sp>
        <p:nvSpPr>
          <p:cNvPr id="3" name="Rectangle 2"/>
          <p:cNvSpPr>
            <a:spLocks noGrp="1"/>
          </p:cNvSpPr>
          <p:nvPr>
            <p:ph idx="1"/>
          </p:nvPr>
        </p:nvSpPr>
        <p:spPr/>
        <p:txBody>
          <a:bodyPr>
            <a:normAutofit fontScale="85000" lnSpcReduction="20000"/>
          </a:bodyPr>
          <a:lstStyle/>
          <a:p>
            <a:pPr>
              <a:buNone/>
            </a:pPr>
            <a:r>
              <a:rPr lang="en-US" b="1" u="sng" dirty="0" smtClean="0"/>
              <a:t>What is </a:t>
            </a:r>
            <a:r>
              <a:rPr lang="en-US" b="1" u="sng" dirty="0" err="1" smtClean="0"/>
              <a:t>NetFlow</a:t>
            </a:r>
            <a:r>
              <a:rPr lang="en-US" b="1" u="sng" dirty="0" smtClean="0"/>
              <a:t>?</a:t>
            </a:r>
            <a:endParaRPr lang="en-CA" dirty="0" smtClean="0"/>
          </a:p>
          <a:p>
            <a:r>
              <a:rPr lang="en-US" dirty="0" smtClean="0"/>
              <a:t>Network protocol originally developed by Cisco for collecting IP traffic information and monitoring network traffic.</a:t>
            </a:r>
          </a:p>
          <a:p>
            <a:r>
              <a:rPr lang="en-US" dirty="0" err="1" smtClean="0"/>
              <a:t>NetFlow</a:t>
            </a:r>
            <a:r>
              <a:rPr lang="en-US" dirty="0" smtClean="0"/>
              <a:t> looks at IP flows rather than counting bytes at interfaces.</a:t>
            </a:r>
          </a:p>
          <a:p>
            <a:r>
              <a:rPr lang="en-US" dirty="0" smtClean="0"/>
              <a:t>A flow is a stream of IP packets that have the following seven identical fields:</a:t>
            </a:r>
            <a:endParaRPr lang="en-CA" dirty="0" smtClean="0"/>
          </a:p>
          <a:p>
            <a:pPr lvl="1"/>
            <a:r>
              <a:rPr lang="en-US" sz="2400" dirty="0" smtClean="0"/>
              <a:t>A common source IP address</a:t>
            </a:r>
            <a:endParaRPr lang="en-CA" sz="2400" dirty="0" smtClean="0"/>
          </a:p>
          <a:p>
            <a:pPr lvl="1"/>
            <a:r>
              <a:rPr lang="en-US" sz="2400" dirty="0" smtClean="0"/>
              <a:t>A common destination IP address</a:t>
            </a:r>
            <a:endParaRPr lang="en-CA" sz="2400" dirty="0" smtClean="0"/>
          </a:p>
          <a:p>
            <a:pPr lvl="1"/>
            <a:r>
              <a:rPr lang="en-US" sz="2400" dirty="0" smtClean="0"/>
              <a:t>A common source port</a:t>
            </a:r>
            <a:endParaRPr lang="en-CA" sz="2400" dirty="0" smtClean="0"/>
          </a:p>
          <a:p>
            <a:pPr lvl="1"/>
            <a:r>
              <a:rPr lang="en-US" sz="2400" dirty="0" smtClean="0"/>
              <a:t>A common destination port</a:t>
            </a:r>
            <a:endParaRPr lang="en-CA" sz="2400" dirty="0" smtClean="0"/>
          </a:p>
          <a:p>
            <a:pPr lvl="1"/>
            <a:r>
              <a:rPr lang="en-US" sz="2400" dirty="0" smtClean="0"/>
              <a:t>Same layer 3 protocol</a:t>
            </a:r>
            <a:endParaRPr lang="en-CA" sz="2400" dirty="0" smtClean="0"/>
          </a:p>
          <a:p>
            <a:pPr lvl="1"/>
            <a:r>
              <a:rPr lang="en-US" sz="2400" dirty="0" smtClean="0"/>
              <a:t>Same type of service</a:t>
            </a:r>
            <a:endParaRPr lang="en-CA" sz="2400" dirty="0" smtClean="0"/>
          </a:p>
          <a:p>
            <a:pPr lvl="1"/>
            <a:r>
              <a:rPr lang="en-US" sz="2400" dirty="0" smtClean="0"/>
              <a:t>The same logical interface</a:t>
            </a:r>
            <a:endParaRPr lang="en-CA"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 of </a:t>
            </a:r>
            <a:r>
              <a:rPr lang="en-CA" dirty="0" err="1" smtClean="0"/>
              <a:t>NetFlow</a:t>
            </a:r>
            <a:r>
              <a:rPr lang="en-CA" dirty="0" smtClean="0"/>
              <a:t>™</a:t>
            </a:r>
            <a:endParaRPr lang="en-US" dirty="0" smtClean="0"/>
          </a:p>
        </p:txBody>
      </p:sp>
      <p:sp>
        <p:nvSpPr>
          <p:cNvPr id="3" name="Rectangle 2"/>
          <p:cNvSpPr>
            <a:spLocks noGrp="1"/>
          </p:cNvSpPr>
          <p:nvPr>
            <p:ph idx="1"/>
          </p:nvPr>
        </p:nvSpPr>
        <p:spPr/>
        <p:txBody>
          <a:bodyPr>
            <a:normAutofit fontScale="92500" lnSpcReduction="20000"/>
          </a:bodyPr>
          <a:lstStyle/>
          <a:p>
            <a:pPr>
              <a:buNone/>
            </a:pPr>
            <a:r>
              <a:rPr lang="en-US" b="1" u="sng" dirty="0" err="1" smtClean="0"/>
              <a:t>NetFlow</a:t>
            </a:r>
            <a:r>
              <a:rPr lang="en-US" b="1" u="sng" dirty="0" smtClean="0"/>
              <a:t> Benefits</a:t>
            </a:r>
            <a:endParaRPr lang="en-CA" dirty="0" smtClean="0"/>
          </a:p>
          <a:p>
            <a:r>
              <a:rPr lang="en-US" dirty="0" smtClean="0"/>
              <a:t>Network administrators can use </a:t>
            </a:r>
            <a:r>
              <a:rPr lang="en-US" dirty="0" err="1" smtClean="0"/>
              <a:t>NetFlow</a:t>
            </a:r>
            <a:r>
              <a:rPr lang="en-US" dirty="0" smtClean="0"/>
              <a:t> in many different ways to get valuable insights into their network:</a:t>
            </a:r>
            <a:endParaRPr lang="en-CA" dirty="0" smtClean="0"/>
          </a:p>
          <a:p>
            <a:pPr lvl="1"/>
            <a:r>
              <a:rPr lang="en-US" sz="2400" dirty="0" smtClean="0"/>
              <a:t>Bandwidth Monitoring and Traffic Analysis</a:t>
            </a:r>
            <a:endParaRPr lang="en-CA" sz="2400" dirty="0" smtClean="0"/>
          </a:p>
          <a:p>
            <a:pPr lvl="1"/>
            <a:r>
              <a:rPr lang="en-US" sz="2400" dirty="0" smtClean="0"/>
              <a:t>Network Forensics and Security Management</a:t>
            </a:r>
            <a:endParaRPr lang="en-CA" sz="2400" dirty="0" smtClean="0"/>
          </a:p>
          <a:p>
            <a:pPr lvl="1"/>
            <a:r>
              <a:rPr lang="en-US" sz="2400" dirty="0" smtClean="0"/>
              <a:t>Application Monitoring</a:t>
            </a:r>
            <a:endParaRPr lang="en-CA" sz="2400" dirty="0" smtClean="0"/>
          </a:p>
          <a:p>
            <a:pPr lvl="1"/>
            <a:r>
              <a:rPr lang="en-US" sz="2400" dirty="0" smtClean="0"/>
              <a:t>Tracking Application Migration</a:t>
            </a:r>
            <a:endParaRPr lang="en-CA" sz="2400" dirty="0" smtClean="0"/>
          </a:p>
          <a:p>
            <a:pPr lvl="1"/>
            <a:r>
              <a:rPr lang="en-US" sz="2400" dirty="0" smtClean="0"/>
              <a:t>Validating </a:t>
            </a:r>
            <a:r>
              <a:rPr lang="en-US" sz="2400" dirty="0" err="1" smtClean="0"/>
              <a:t>QoS</a:t>
            </a:r>
            <a:endParaRPr lang="en-CA" sz="2400" dirty="0" smtClean="0"/>
          </a:p>
          <a:p>
            <a:pPr lvl="1"/>
            <a:r>
              <a:rPr lang="en-US" sz="2400" dirty="0" smtClean="0"/>
              <a:t>Capacity Planning</a:t>
            </a:r>
            <a:endParaRPr lang="en-CA" sz="2400" dirty="0" smtClean="0"/>
          </a:p>
          <a:p>
            <a:pPr lvl="1"/>
            <a:r>
              <a:rPr lang="en-US" sz="2400" dirty="0" smtClean="0"/>
              <a:t>Identify worms and malware</a:t>
            </a:r>
            <a:endParaRPr lang="en-CA" sz="2400" dirty="0" smtClean="0"/>
          </a:p>
          <a:p>
            <a:pPr lvl="1"/>
            <a:r>
              <a:rPr lang="en-US" sz="2400" dirty="0" smtClean="0"/>
              <a:t>Analysis of VPN traffic and </a:t>
            </a:r>
            <a:r>
              <a:rPr lang="en-US" sz="2400" dirty="0" err="1" smtClean="0"/>
              <a:t>Teleworker</a:t>
            </a:r>
            <a:r>
              <a:rPr lang="en-US" sz="2400" dirty="0" smtClean="0"/>
              <a:t> behavior</a:t>
            </a:r>
            <a:endParaRPr lang="en-CA" sz="2400" dirty="0" smtClean="0"/>
          </a:p>
          <a:p>
            <a:pPr lvl="1"/>
            <a:r>
              <a:rPr lang="en-US" sz="2400" dirty="0" smtClean="0"/>
              <a:t>Calculating total cost of ownership for applications</a:t>
            </a:r>
            <a:endParaRPr lang="en-CA"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smtClean="0"/>
              <a:t>Overview of </a:t>
            </a:r>
            <a:r>
              <a:rPr lang="en-CA" dirty="0" err="1" smtClean="0"/>
              <a:t>NetFlow</a:t>
            </a:r>
            <a:r>
              <a:rPr lang="en-CA" dirty="0" smtClean="0"/>
              <a:t>™</a:t>
            </a:r>
            <a:endParaRPr lang="en-US" dirty="0" smtClean="0"/>
          </a:p>
        </p:txBody>
      </p:sp>
      <p:sp>
        <p:nvSpPr>
          <p:cNvPr id="3" name="Rectangle 2"/>
          <p:cNvSpPr>
            <a:spLocks noGrp="1"/>
          </p:cNvSpPr>
          <p:nvPr>
            <p:ph idx="1"/>
          </p:nvPr>
        </p:nvSpPr>
        <p:spPr/>
        <p:txBody>
          <a:bodyPr>
            <a:normAutofit fontScale="62500" lnSpcReduction="20000"/>
          </a:bodyPr>
          <a:lstStyle/>
          <a:p>
            <a:pPr>
              <a:buNone/>
            </a:pPr>
            <a:r>
              <a:rPr lang="en-US" b="1" u="sng" dirty="0" smtClean="0"/>
              <a:t>Use of </a:t>
            </a:r>
            <a:r>
              <a:rPr lang="en-US" b="1" u="sng" dirty="0" err="1" smtClean="0"/>
              <a:t>NetFlow</a:t>
            </a:r>
            <a:r>
              <a:rPr lang="en-US" b="1" u="sng" dirty="0" smtClean="0"/>
              <a:t> for Security (Examples)</a:t>
            </a:r>
            <a:endParaRPr lang="en-CA" dirty="0" smtClean="0"/>
          </a:p>
          <a:p>
            <a:r>
              <a:rPr lang="en-US" dirty="0" smtClean="0"/>
              <a:t>Network Auditing - Tracking the flow of data to and from the systems that process the information.</a:t>
            </a:r>
          </a:p>
          <a:p>
            <a:r>
              <a:rPr lang="en-US" dirty="0" smtClean="0"/>
              <a:t>Informed Decisions - More and better information leads to better decisions.</a:t>
            </a:r>
          </a:p>
          <a:p>
            <a:r>
              <a:rPr lang="en-US" dirty="0" smtClean="0"/>
              <a:t>Availability – Determining where more bandwidth  is required as a result of the network’s growth.</a:t>
            </a:r>
          </a:p>
          <a:p>
            <a:r>
              <a:rPr lang="en-US" dirty="0" smtClean="0"/>
              <a:t>Insiders Engaged in Malicious Actions, Data </a:t>
            </a:r>
            <a:r>
              <a:rPr lang="en-US" dirty="0" err="1" smtClean="0"/>
              <a:t>Exfiltration</a:t>
            </a:r>
            <a:r>
              <a:rPr lang="en-US" dirty="0" smtClean="0"/>
              <a:t> - Tracking how much data leaves the network and where is it going.</a:t>
            </a:r>
          </a:p>
          <a:p>
            <a:r>
              <a:rPr lang="en-US" dirty="0" smtClean="0"/>
              <a:t>Full History Attack Investigation – Identification of “lurking infections” and determining exactly which systems are affected and require cleaning.</a:t>
            </a:r>
          </a:p>
          <a:p>
            <a:r>
              <a:rPr lang="en-US" dirty="0" smtClean="0"/>
              <a:t>Identification of Compromised Hosts – Tracking computer systems’ behavior over time and determining when new behavior patterns are out of the ordinary.</a:t>
            </a:r>
          </a:p>
          <a:p>
            <a:r>
              <a:rPr lang="en-US" dirty="0" smtClean="0"/>
              <a:t>Anomalous Network Behavior – Using the knowledge of the usual and expected to spot the unusual and unexpected.</a:t>
            </a:r>
          </a:p>
          <a:p>
            <a:r>
              <a:rPr lang="en-US" dirty="0" smtClean="0"/>
              <a:t>Policy Enforcement – Identification of access attempts that violate policies.</a:t>
            </a:r>
            <a:endParaRPr lang="en-CA" dirty="0" smtClean="0"/>
          </a:p>
          <a:p>
            <a:endParaRPr lang="en-US" dirty="0" smtClean="0"/>
          </a:p>
          <a:p>
            <a:endParaRPr lang="en-US" dirty="0" smtClean="0"/>
          </a:p>
          <a:p>
            <a:endParaRPr lang="en-CA" dirty="0" smtClean="0"/>
          </a:p>
          <a:p>
            <a:endParaRPr lang="en-US" dirty="0" smtClean="0"/>
          </a:p>
          <a:p>
            <a:endParaRPr lang="en-CA" dirty="0" smtClean="0"/>
          </a:p>
          <a:p>
            <a:endParaRPr lang="en-US" dirty="0" smtClean="0"/>
          </a:p>
          <a:p>
            <a:endParaRPr lang="en-CA" dirty="0" smtClean="0"/>
          </a:p>
          <a:p>
            <a:endParaRPr lang="en-CA"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70000" lnSpcReduction="20000"/>
          </a:bodyPr>
          <a:lstStyle/>
          <a:p>
            <a:pPr>
              <a:buNone/>
            </a:pPr>
            <a:r>
              <a:rPr lang="en-US" b="1" u="sng" dirty="0" smtClean="0"/>
              <a:t>ITSG-33 Overview</a:t>
            </a:r>
            <a:endParaRPr lang="en-CA" dirty="0" smtClean="0"/>
          </a:p>
          <a:p>
            <a:r>
              <a:rPr lang="en-US" dirty="0" smtClean="0"/>
              <a:t>ITSG-33 Document Structure:</a:t>
            </a:r>
            <a:endParaRPr lang="en-CA" dirty="0" smtClean="0"/>
          </a:p>
          <a:p>
            <a:pPr lvl="1"/>
            <a:r>
              <a:rPr lang="en-US" dirty="0" smtClean="0"/>
              <a:t>Annex 1 – Departmental IT Security</a:t>
            </a:r>
            <a:endParaRPr lang="en-CA" dirty="0" smtClean="0"/>
          </a:p>
          <a:p>
            <a:pPr lvl="1"/>
            <a:r>
              <a:rPr lang="en-US" dirty="0" smtClean="0"/>
              <a:t>Annex 2 – Information System Security</a:t>
            </a:r>
            <a:endParaRPr lang="en-CA" dirty="0" smtClean="0"/>
          </a:p>
          <a:p>
            <a:pPr lvl="1"/>
            <a:r>
              <a:rPr lang="en-US" dirty="0" smtClean="0"/>
              <a:t>Annex 3 – Security Control Catalogue</a:t>
            </a:r>
            <a:endParaRPr lang="en-CA" dirty="0" smtClean="0"/>
          </a:p>
          <a:p>
            <a:pPr lvl="1"/>
            <a:r>
              <a:rPr lang="en-US" dirty="0" smtClean="0"/>
              <a:t>Annex 4-1,2,3 – Security Control Profiles for PB/M/M, PA/L/L, Secret/M/M</a:t>
            </a:r>
            <a:endParaRPr lang="en-CA" dirty="0" smtClean="0"/>
          </a:p>
          <a:p>
            <a:pPr lvl="1"/>
            <a:r>
              <a:rPr lang="en-US" dirty="0" smtClean="0"/>
              <a:t>Annex 5 – Glossary</a:t>
            </a:r>
            <a:endParaRPr lang="en-CA" dirty="0" smtClean="0"/>
          </a:p>
          <a:p>
            <a:r>
              <a:rPr lang="en-US" dirty="0" smtClean="0"/>
              <a:t>Purpose</a:t>
            </a:r>
            <a:endParaRPr lang="en-CA" dirty="0" smtClean="0"/>
          </a:p>
          <a:p>
            <a:pPr lvl="1"/>
            <a:r>
              <a:rPr lang="en-US" dirty="0" smtClean="0"/>
              <a:t>Support Compliance to GC Policy Instruments</a:t>
            </a:r>
            <a:endParaRPr lang="en-CA" dirty="0" smtClean="0"/>
          </a:p>
          <a:p>
            <a:pPr lvl="1"/>
            <a:r>
              <a:rPr lang="en-US" dirty="0" smtClean="0"/>
              <a:t>Provide a Catalogue of Security Controls</a:t>
            </a:r>
            <a:endParaRPr lang="en-CA" dirty="0" smtClean="0"/>
          </a:p>
          <a:p>
            <a:pPr lvl="1"/>
            <a:r>
              <a:rPr lang="en-US" dirty="0" smtClean="0"/>
              <a:t>Facilitate Consistent and Repeatable Selection of Security Controls</a:t>
            </a:r>
            <a:endParaRPr lang="en-CA" dirty="0" smtClean="0"/>
          </a:p>
          <a:p>
            <a:pPr lvl="1"/>
            <a:r>
              <a:rPr lang="en-US" dirty="0" smtClean="0"/>
              <a:t>Establish a Common Lexicon</a:t>
            </a:r>
            <a:endParaRPr lang="en-CA" dirty="0" smtClean="0"/>
          </a:p>
          <a:p>
            <a:r>
              <a:rPr lang="en-US" dirty="0" smtClean="0"/>
              <a:t>Audience</a:t>
            </a:r>
            <a:endParaRPr lang="en-CA" dirty="0" smtClean="0"/>
          </a:p>
          <a:p>
            <a:pPr lvl="1"/>
            <a:r>
              <a:rPr lang="en-US" dirty="0" smtClean="0"/>
              <a:t>IT Security Community</a:t>
            </a:r>
            <a:endParaRPr lang="en-CA" dirty="0" smtClean="0"/>
          </a:p>
          <a:p>
            <a:pPr lvl="1"/>
            <a:r>
              <a:rPr lang="en-US" dirty="0" smtClean="0"/>
              <a:t>Program and Project Managers</a:t>
            </a:r>
            <a:endParaRPr lang="en-CA" dirty="0" smtClean="0"/>
          </a:p>
          <a:p>
            <a:pPr lvl="1"/>
            <a:r>
              <a:rPr lang="en-US" dirty="0" smtClean="0"/>
              <a:t>System Architects and Designers</a:t>
            </a:r>
            <a:endParaRPr lang="en-CA"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92500" lnSpcReduction="20000"/>
          </a:bodyPr>
          <a:lstStyle/>
          <a:p>
            <a:pPr>
              <a:buNone/>
            </a:pPr>
            <a:r>
              <a:rPr lang="en-US" b="1" u="sng" dirty="0" smtClean="0"/>
              <a:t>ITSG-33 Security Controls Library</a:t>
            </a:r>
          </a:p>
          <a:p>
            <a:r>
              <a:rPr lang="en-US" sz="2400" dirty="0" smtClean="0"/>
              <a:t>Security Control Definition: </a:t>
            </a:r>
            <a:r>
              <a:rPr lang="en-US" sz="2400" i="1" dirty="0" smtClean="0"/>
              <a:t>“A management, operational, or technical security functional requirement prescribed for an information system to protect the confidentiality, integrity, and availability of its IT assets. Security controls are implemented using various types of security solutions that include security products, security policies, security practices, and security procedures.”</a:t>
            </a:r>
          </a:p>
          <a:p>
            <a:r>
              <a:rPr lang="en-US" dirty="0" smtClean="0"/>
              <a:t>ITSG-33 Controls Catalog:</a:t>
            </a:r>
            <a:endParaRPr lang="en-CA" dirty="0" smtClean="0"/>
          </a:p>
          <a:p>
            <a:pPr lvl="1"/>
            <a:r>
              <a:rPr lang="en-US" sz="2100" dirty="0" smtClean="0"/>
              <a:t> 3 Security Control Classes</a:t>
            </a:r>
            <a:endParaRPr lang="en-CA" sz="2100" dirty="0" smtClean="0"/>
          </a:p>
          <a:p>
            <a:pPr lvl="1"/>
            <a:r>
              <a:rPr lang="en-US" sz="2100" dirty="0" smtClean="0"/>
              <a:t>17 Security Control Families</a:t>
            </a:r>
            <a:endParaRPr lang="en-CA" sz="2100" dirty="0" smtClean="0"/>
          </a:p>
          <a:p>
            <a:pPr lvl="1"/>
            <a:r>
              <a:rPr lang="en-US" sz="2100" dirty="0" smtClean="0"/>
              <a:t>194 Security Controls</a:t>
            </a:r>
            <a:endParaRPr lang="en-CA" sz="2100" dirty="0" smtClean="0"/>
          </a:p>
          <a:p>
            <a:pPr lvl="1"/>
            <a:r>
              <a:rPr lang="en-US" sz="2100" dirty="0" smtClean="0"/>
              <a:t>442 Control Enhancements</a:t>
            </a:r>
            <a:endParaRPr lang="en-CA" sz="2100" dirty="0" smtClean="0"/>
          </a:p>
          <a:p>
            <a:pPr lvl="1"/>
            <a:r>
              <a:rPr lang="en-US" sz="2100" dirty="0" smtClean="0"/>
              <a:t>636 Requirements</a:t>
            </a:r>
            <a:endParaRPr lang="en-CA" sz="21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47500" lnSpcReduction="20000"/>
          </a:bodyPr>
          <a:lstStyle/>
          <a:p>
            <a:pPr>
              <a:buNone/>
            </a:pPr>
            <a:r>
              <a:rPr lang="en-US" sz="4800" b="1" u="sng" dirty="0" smtClean="0"/>
              <a:t>Infrastructure Resource Protection and Availability</a:t>
            </a:r>
          </a:p>
          <a:p>
            <a:r>
              <a:rPr lang="en-US" sz="4200" dirty="0" smtClean="0"/>
              <a:t>ITSG-33</a:t>
            </a:r>
          </a:p>
          <a:p>
            <a:pPr lvl="1"/>
            <a:r>
              <a:rPr lang="en-US" sz="3300" dirty="0" smtClean="0"/>
              <a:t>To implement internal control, security and audit-ability measures during configuration, integration and maintenance for hardware and infrastructural software to protect resources and ensure availability and integrity.</a:t>
            </a:r>
          </a:p>
          <a:p>
            <a:pPr lvl="1"/>
            <a:r>
              <a:rPr lang="en-US" sz="3300" dirty="0" smtClean="0"/>
              <a:t>Responsibilities for using sensitive infrastructure components should be clearly defined and understood by those who develop and integrate infrastructure components. </a:t>
            </a:r>
          </a:p>
          <a:p>
            <a:pPr lvl="1"/>
            <a:r>
              <a:rPr lang="en-US" sz="3300" dirty="0" smtClean="0"/>
              <a:t>Their use should be monitored and evaluated.</a:t>
            </a:r>
          </a:p>
          <a:p>
            <a:pPr lvl="1"/>
            <a:r>
              <a:rPr lang="en-US" sz="3300" dirty="0" smtClean="0"/>
              <a:t>Applicable controls: </a:t>
            </a:r>
            <a:r>
              <a:rPr lang="en-US" sz="3300" dirty="0" smtClean="0"/>
              <a:t>CM-8</a:t>
            </a:r>
            <a:endParaRPr lang="en-US" sz="3300" dirty="0" smtClean="0"/>
          </a:p>
          <a:p>
            <a:r>
              <a:rPr lang="en-US" sz="4200" dirty="0" err="1" smtClean="0"/>
              <a:t>NetFlow</a:t>
            </a:r>
            <a:endParaRPr lang="en-US" sz="4200" dirty="0" smtClean="0"/>
          </a:p>
          <a:p>
            <a:pPr lvl="1"/>
            <a:r>
              <a:rPr lang="en-US" sz="3400" dirty="0" smtClean="0"/>
              <a:t>Monitors host and traffic activity.</a:t>
            </a:r>
          </a:p>
          <a:p>
            <a:pPr lvl="1"/>
            <a:r>
              <a:rPr lang="en-US" sz="3300" dirty="0" smtClean="0"/>
              <a:t>Operates as an internal technical control that provides an added layer of network security and ensures continuous network availability.</a:t>
            </a:r>
          </a:p>
          <a:p>
            <a:pPr lvl="1"/>
            <a:r>
              <a:rPr lang="en-US" sz="3300" dirty="0" smtClean="0"/>
              <a:t>Used during times of change, such as in the case of mergers and acquisitions when disparate networks merge to provide a level of stability and control during unstable and uncertain network transition.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CA" dirty="0" err="1" smtClean="0"/>
              <a:t>NetFlow</a:t>
            </a:r>
            <a:r>
              <a:rPr lang="en-CA" dirty="0" smtClean="0"/>
              <a:t>™ and ITSG-33</a:t>
            </a:r>
            <a:endParaRPr lang="en-US" dirty="0" smtClean="0"/>
          </a:p>
        </p:txBody>
      </p:sp>
      <p:sp>
        <p:nvSpPr>
          <p:cNvPr id="3" name="Rectangle 2"/>
          <p:cNvSpPr>
            <a:spLocks noGrp="1"/>
          </p:cNvSpPr>
          <p:nvPr>
            <p:ph idx="1"/>
          </p:nvPr>
        </p:nvSpPr>
        <p:spPr/>
        <p:txBody>
          <a:bodyPr>
            <a:normAutofit fontScale="47500" lnSpcReduction="20000"/>
          </a:bodyPr>
          <a:lstStyle/>
          <a:p>
            <a:pPr>
              <a:buNone/>
            </a:pPr>
            <a:r>
              <a:rPr lang="en-US" sz="4800" b="1" u="sng" dirty="0" smtClean="0"/>
              <a:t>Capacity and Performance of IT Resources</a:t>
            </a:r>
          </a:p>
          <a:p>
            <a:r>
              <a:rPr lang="en-US" sz="4200" dirty="0" smtClean="0"/>
              <a:t>ITSG-33</a:t>
            </a:r>
          </a:p>
          <a:p>
            <a:pPr lvl="1"/>
            <a:r>
              <a:rPr lang="en-US" sz="3400" dirty="0" smtClean="0"/>
              <a:t>To plan, review and model the performance and capacity of IT resources; forecast future needs to minimize the risk of service disruptions; monitor to maintain and tune current performance and to report on service availability.</a:t>
            </a:r>
          </a:p>
          <a:p>
            <a:pPr lvl="1"/>
            <a:r>
              <a:rPr lang="en-US" sz="3400" dirty="0" smtClean="0"/>
              <a:t>Applicable controls: </a:t>
            </a:r>
            <a:r>
              <a:rPr lang="en-US" sz="3400" dirty="0" smtClean="0"/>
              <a:t>CP-2</a:t>
            </a:r>
            <a:endParaRPr lang="en-US" sz="3400" dirty="0" smtClean="0"/>
          </a:p>
          <a:p>
            <a:r>
              <a:rPr lang="en-US" sz="4200" dirty="0" err="1" smtClean="0"/>
              <a:t>NetFlow</a:t>
            </a:r>
            <a:r>
              <a:rPr lang="en-US" sz="4200" dirty="0" smtClean="0"/>
              <a:t> </a:t>
            </a:r>
            <a:r>
              <a:rPr lang="en-US" sz="4400" dirty="0" smtClean="0"/>
              <a:t>baselines network traffic for historical trending, capacity planning as well as network security purposes</a:t>
            </a:r>
            <a:r>
              <a:rPr lang="en-US" sz="4200" dirty="0" smtClean="0"/>
              <a:t>:</a:t>
            </a:r>
          </a:p>
          <a:p>
            <a:pPr lvl="1"/>
            <a:r>
              <a:rPr lang="en-US" sz="3400" dirty="0" smtClean="0"/>
              <a:t>Traffic statistics include interface utilization in general, traffic composition, out of profile ports and services, </a:t>
            </a:r>
            <a:r>
              <a:rPr lang="en-US" sz="3400" dirty="0" err="1" smtClean="0"/>
              <a:t>QoS</a:t>
            </a:r>
            <a:r>
              <a:rPr lang="en-US" sz="3400" dirty="0" smtClean="0"/>
              <a:t> bandwidth utilization to name a few. </a:t>
            </a:r>
          </a:p>
          <a:p>
            <a:pPr lvl="1"/>
            <a:r>
              <a:rPr lang="en-US" sz="3400" dirty="0" smtClean="0"/>
              <a:t>By alarming on deviations from this baseline, it helps organizations retain control of resource consumption and assist with proactive and quantifiable network upgrade decisions as opposed to reactive and potentially unfounded bandwidth upgrades.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ainstrmSess">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130000" t="-95000" r="40000" b="21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F64B2C8F-C7CE-4FA1-B28D-E59C84E153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BrainstrmSess</Template>
  <TotalTime>0</TotalTime>
  <Words>1941</Words>
  <Application>Microsoft Office PowerPoint</Application>
  <PresentationFormat>On-screen Show (4:3)</PresentationFormat>
  <Paragraphs>225</Paragraphs>
  <Slides>21</Slides>
  <Notes>20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BrainstrmSess</vt:lpstr>
      <vt:lpstr>Alexander Zakharov &amp; Robert Venczel</vt:lpstr>
      <vt:lpstr>Agenda</vt:lpstr>
      <vt:lpstr>Overview of NetFlow™</vt:lpstr>
      <vt:lpstr>Overview of NetFlow™</vt:lpstr>
      <vt:lpstr>Overview of NetFlow™</vt:lpstr>
      <vt:lpstr>NetFlow™ and ITSG-33</vt:lpstr>
      <vt:lpstr>NetFlow™ and ITSG-33</vt:lpstr>
      <vt:lpstr>NetFlow™ and ITSG-33</vt:lpstr>
      <vt:lpstr>NetFlow™ and ITSG-33</vt:lpstr>
      <vt:lpstr>NetFlow™ and ITSG-33</vt:lpstr>
      <vt:lpstr>NetFlow™ and ITSG-33</vt:lpstr>
      <vt:lpstr>NetFlow™ and ITSG-33</vt:lpstr>
      <vt:lpstr>NetFlow™ and ITSG-33</vt:lpstr>
      <vt:lpstr>Existing Monitoring Tools</vt:lpstr>
      <vt:lpstr>Existing Monitoring Tools</vt:lpstr>
      <vt:lpstr>Existing Monitoring Tools</vt:lpstr>
      <vt:lpstr>Network Monitoring and Visibility Challenges</vt:lpstr>
      <vt:lpstr>Technology of the Future</vt:lpstr>
      <vt:lpstr>Technology of the Future</vt:lpstr>
      <vt:lpstr>Contact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2014-09-05T22:17:21Z</dcterms:created>
  <dcterms:modified xsi:type="dcterms:W3CDTF">2014-09-06T05:58:40Z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TC101671239990</vt:lpwstr>
  </property>
</Properties>
</file>