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22"/>
  </p:notesMasterIdLst>
  <p:handoutMasterIdLst>
    <p:handoutMasterId r:id="rId23"/>
  </p:handoutMasterIdLst>
  <p:sldIdLst>
    <p:sldId id="256" r:id="rId3"/>
    <p:sldId id="295" r:id="rId4"/>
    <p:sldId id="272" r:id="rId5"/>
    <p:sldId id="300" r:id="rId6"/>
    <p:sldId id="301" r:id="rId7"/>
    <p:sldId id="299" r:id="rId8"/>
    <p:sldId id="302" r:id="rId9"/>
    <p:sldId id="303" r:id="rId10"/>
    <p:sldId id="290" r:id="rId11"/>
    <p:sldId id="304" r:id="rId12"/>
    <p:sldId id="286" r:id="rId13"/>
    <p:sldId id="305" r:id="rId14"/>
    <p:sldId id="287" r:id="rId15"/>
    <p:sldId id="306" r:id="rId16"/>
    <p:sldId id="288" r:id="rId17"/>
    <p:sldId id="307" r:id="rId18"/>
    <p:sldId id="296" r:id="rId19"/>
    <p:sldId id="297" r:id="rId20"/>
    <p:sldId id="283" r:id="rId2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7BAF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57" autoAdjust="0"/>
  </p:normalViewPr>
  <p:slideViewPr>
    <p:cSldViewPr>
      <p:cViewPr>
        <p:scale>
          <a:sx n="60" d="100"/>
          <a:sy n="60" d="100"/>
        </p:scale>
        <p:origin x="-798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872AB-2531-455B-B1A3-5BD9CBD4E84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E8CE87C-87C9-48B0-BFB4-F37834216864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CA" sz="1100" dirty="0" smtClean="0">
              <a:solidFill>
                <a:schemeClr val="tx1"/>
              </a:solidFill>
            </a:rPr>
            <a:t>IT trends drive scale and complexity</a:t>
          </a:r>
          <a:endParaRPr lang="en-CA" sz="1100" dirty="0">
            <a:solidFill>
              <a:schemeClr val="tx1"/>
            </a:solidFill>
          </a:endParaRPr>
        </a:p>
      </dgm:t>
    </dgm:pt>
    <dgm:pt modelId="{FA28ACC4-9280-4A63-87F9-DBF9D2E03CFF}" type="parTrans" cxnId="{A5AC421E-8190-4611-B027-B9C021D71CA2}">
      <dgm:prSet/>
      <dgm:spPr/>
      <dgm:t>
        <a:bodyPr/>
        <a:lstStyle/>
        <a:p>
          <a:endParaRPr lang="en-CA"/>
        </a:p>
      </dgm:t>
    </dgm:pt>
    <dgm:pt modelId="{A598CBA3-2429-4D1A-87E5-37AFC41DBFC4}" type="sibTrans" cxnId="{A5AC421E-8190-4611-B027-B9C021D71CA2}">
      <dgm:prSet/>
      <dgm:spPr/>
      <dgm:t>
        <a:bodyPr/>
        <a:lstStyle/>
        <a:p>
          <a:endParaRPr lang="en-CA"/>
        </a:p>
      </dgm:t>
    </dgm:pt>
    <dgm:pt modelId="{79981AE4-C813-4E7B-8379-FD70AF7722F6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CA" sz="1100" dirty="0" smtClean="0">
              <a:solidFill>
                <a:schemeClr val="tx1"/>
              </a:solidFill>
            </a:rPr>
            <a:t>Network discontinuity impacts network operations</a:t>
          </a:r>
          <a:endParaRPr lang="en-CA" sz="1100" dirty="0">
            <a:solidFill>
              <a:schemeClr val="tx1"/>
            </a:solidFill>
          </a:endParaRPr>
        </a:p>
      </dgm:t>
    </dgm:pt>
    <dgm:pt modelId="{11F0AD3E-FDA5-45C1-8A13-1B69F6645AF0}" type="parTrans" cxnId="{7B0418A6-0B0D-49F4-8A2D-5E672CA39754}">
      <dgm:prSet/>
      <dgm:spPr/>
      <dgm:t>
        <a:bodyPr/>
        <a:lstStyle/>
        <a:p>
          <a:endParaRPr lang="en-CA"/>
        </a:p>
      </dgm:t>
    </dgm:pt>
    <dgm:pt modelId="{247BD658-40A4-4931-8601-0ADCFC8C36BE}" type="sibTrans" cxnId="{7B0418A6-0B0D-49F4-8A2D-5E672CA39754}">
      <dgm:prSet/>
      <dgm:spPr/>
      <dgm:t>
        <a:bodyPr/>
        <a:lstStyle/>
        <a:p>
          <a:endParaRPr lang="en-CA"/>
        </a:p>
      </dgm:t>
    </dgm:pt>
    <dgm:pt modelId="{38C8FF45-077D-408C-B9B4-D1AC6F35D09E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CA" sz="1100" dirty="0" smtClean="0">
              <a:solidFill>
                <a:schemeClr val="tx1"/>
              </a:solidFill>
            </a:rPr>
            <a:t>Enterprises deploy more network mgmt. and security tools</a:t>
          </a:r>
          <a:endParaRPr lang="en-CA" sz="1100" dirty="0">
            <a:solidFill>
              <a:schemeClr val="tx1"/>
            </a:solidFill>
          </a:endParaRPr>
        </a:p>
      </dgm:t>
    </dgm:pt>
    <dgm:pt modelId="{0FBBF43B-5C82-4ABE-8E18-379CE1693C48}" type="parTrans" cxnId="{523ED994-1525-442A-AE4D-B4C442008999}">
      <dgm:prSet/>
      <dgm:spPr/>
      <dgm:t>
        <a:bodyPr/>
        <a:lstStyle/>
        <a:p>
          <a:endParaRPr lang="en-CA"/>
        </a:p>
      </dgm:t>
    </dgm:pt>
    <dgm:pt modelId="{8B244260-9C6E-4EFA-B5B0-082AFFBD9DAC}" type="sibTrans" cxnId="{523ED994-1525-442A-AE4D-B4C442008999}">
      <dgm:prSet/>
      <dgm:spPr/>
      <dgm:t>
        <a:bodyPr/>
        <a:lstStyle/>
        <a:p>
          <a:endParaRPr lang="en-CA"/>
        </a:p>
      </dgm:t>
    </dgm:pt>
    <dgm:pt modelId="{98964223-6B81-4685-9860-6B667E9EF7EA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CA" sz="1100" dirty="0" smtClean="0">
              <a:solidFill>
                <a:schemeClr val="tx1"/>
              </a:solidFill>
            </a:rPr>
            <a:t>Network mgmt, and security tools need network visibility</a:t>
          </a:r>
          <a:endParaRPr lang="en-CA" sz="1100" dirty="0">
            <a:solidFill>
              <a:schemeClr val="tx1"/>
            </a:solidFill>
          </a:endParaRPr>
        </a:p>
      </dgm:t>
    </dgm:pt>
    <dgm:pt modelId="{C59A3BCE-B7EE-4E1C-9AF2-B60FAA7B18A5}" type="parTrans" cxnId="{BA4249CC-EBCB-4523-A321-E2580B2A27CA}">
      <dgm:prSet/>
      <dgm:spPr/>
      <dgm:t>
        <a:bodyPr/>
        <a:lstStyle/>
        <a:p>
          <a:endParaRPr lang="en-CA"/>
        </a:p>
      </dgm:t>
    </dgm:pt>
    <dgm:pt modelId="{BCDC7DD0-CA29-426B-8452-E7A35015DE38}" type="sibTrans" cxnId="{BA4249CC-EBCB-4523-A321-E2580B2A27CA}">
      <dgm:prSet/>
      <dgm:spPr/>
      <dgm:t>
        <a:bodyPr/>
        <a:lstStyle/>
        <a:p>
          <a:endParaRPr lang="en-CA"/>
        </a:p>
      </dgm:t>
    </dgm:pt>
    <dgm:pt modelId="{295D17AF-85D7-42ED-A71C-5F4B515281F9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CA" sz="1100" dirty="0" smtClean="0">
              <a:solidFill>
                <a:schemeClr val="tx1"/>
              </a:solidFill>
            </a:rPr>
            <a:t>Visibility requirements lead to greater use of SPAN/mirror ports and taps</a:t>
          </a:r>
          <a:endParaRPr lang="en-CA" sz="1100" dirty="0">
            <a:solidFill>
              <a:schemeClr val="tx1"/>
            </a:solidFill>
          </a:endParaRPr>
        </a:p>
      </dgm:t>
    </dgm:pt>
    <dgm:pt modelId="{02FC0283-F8EF-4FEB-9A97-B4C80FBFC9E3}" type="parTrans" cxnId="{1BA5A8D5-6F4E-4713-8E60-ACDB5EFAB4C1}">
      <dgm:prSet/>
      <dgm:spPr/>
      <dgm:t>
        <a:bodyPr/>
        <a:lstStyle/>
        <a:p>
          <a:endParaRPr lang="en-CA"/>
        </a:p>
      </dgm:t>
    </dgm:pt>
    <dgm:pt modelId="{BA2FAF92-1B07-452F-9EA9-6119A4970EC1}" type="sibTrans" cxnId="{1BA5A8D5-6F4E-4713-8E60-ACDB5EFAB4C1}">
      <dgm:prSet/>
      <dgm:spPr/>
      <dgm:t>
        <a:bodyPr/>
        <a:lstStyle/>
        <a:p>
          <a:endParaRPr lang="en-CA"/>
        </a:p>
      </dgm:t>
    </dgm:pt>
    <dgm:pt modelId="{1AEA82CF-B4AC-405E-BCC3-472573A2ABDB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CA" sz="1100" dirty="0" smtClean="0">
              <a:solidFill>
                <a:schemeClr val="tx1"/>
              </a:solidFill>
            </a:rPr>
            <a:t>Greater use of SPAN/mirror ports and taps leads to scaling/visibility issues</a:t>
          </a:r>
          <a:endParaRPr lang="en-CA" sz="1100" dirty="0">
            <a:solidFill>
              <a:schemeClr val="tx1"/>
            </a:solidFill>
          </a:endParaRPr>
        </a:p>
      </dgm:t>
    </dgm:pt>
    <dgm:pt modelId="{7C08AEC0-15A3-4D50-A29C-B2F0BA90DC4B}" type="parTrans" cxnId="{F2F9B17E-BDE7-41C1-BE17-58269101ACCC}">
      <dgm:prSet/>
      <dgm:spPr/>
      <dgm:t>
        <a:bodyPr/>
        <a:lstStyle/>
        <a:p>
          <a:endParaRPr lang="en-CA"/>
        </a:p>
      </dgm:t>
    </dgm:pt>
    <dgm:pt modelId="{04FC301E-A803-4C69-B5E0-498A2AD15060}" type="sibTrans" cxnId="{F2F9B17E-BDE7-41C1-BE17-58269101ACCC}">
      <dgm:prSet/>
      <dgm:spPr/>
      <dgm:t>
        <a:bodyPr/>
        <a:lstStyle/>
        <a:p>
          <a:endParaRPr lang="en-CA"/>
        </a:p>
      </dgm:t>
    </dgm:pt>
    <dgm:pt modelId="{4FB5B8E0-F572-4B4D-806B-C240670EC43E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CA" sz="1100" dirty="0" smtClean="0">
              <a:solidFill>
                <a:schemeClr val="tx1"/>
              </a:solidFill>
            </a:rPr>
            <a:t>Next Generation of Network Monitoring Devices</a:t>
          </a:r>
          <a:endParaRPr lang="en-CA" sz="1100" dirty="0">
            <a:solidFill>
              <a:schemeClr val="tx1"/>
            </a:solidFill>
          </a:endParaRPr>
        </a:p>
      </dgm:t>
    </dgm:pt>
    <dgm:pt modelId="{6384B598-C61A-4F3C-A55D-74CFB298E53A}" type="parTrans" cxnId="{DFEF3E32-BB52-4F0B-8ACE-132290BFD44D}">
      <dgm:prSet/>
      <dgm:spPr/>
      <dgm:t>
        <a:bodyPr/>
        <a:lstStyle/>
        <a:p>
          <a:endParaRPr lang="en-CA"/>
        </a:p>
      </dgm:t>
    </dgm:pt>
    <dgm:pt modelId="{230A6CC2-A94D-48DA-9C9A-6B69EA9EFF58}" type="sibTrans" cxnId="{DFEF3E32-BB52-4F0B-8ACE-132290BFD44D}">
      <dgm:prSet/>
      <dgm:spPr/>
      <dgm:t>
        <a:bodyPr/>
        <a:lstStyle/>
        <a:p>
          <a:endParaRPr lang="en-CA"/>
        </a:p>
      </dgm:t>
    </dgm:pt>
    <dgm:pt modelId="{6819D6BE-514D-498C-9F82-8458E0178F80}" type="pres">
      <dgm:prSet presAssocID="{B80872AB-2531-455B-B1A3-5BD9CBD4E847}" presName="CompostProcess" presStyleCnt="0">
        <dgm:presLayoutVars>
          <dgm:dir/>
          <dgm:resizeHandles val="exact"/>
        </dgm:presLayoutVars>
      </dgm:prSet>
      <dgm:spPr/>
    </dgm:pt>
    <dgm:pt modelId="{B2CE8792-54B1-48E5-8ACB-6A877869934C}" type="pres">
      <dgm:prSet presAssocID="{B80872AB-2531-455B-B1A3-5BD9CBD4E847}" presName="arrow" presStyleLbl="bgShp" presStyleIdx="0" presStyleCnt="1"/>
      <dgm:spPr>
        <a:solidFill>
          <a:srgbClr val="767676"/>
        </a:solidFill>
      </dgm:spPr>
      <dgm:t>
        <a:bodyPr/>
        <a:lstStyle/>
        <a:p>
          <a:endParaRPr lang="en-CA"/>
        </a:p>
      </dgm:t>
    </dgm:pt>
    <dgm:pt modelId="{B93C39B4-E8D9-4A6A-92E6-1436DCABA360}" type="pres">
      <dgm:prSet presAssocID="{B80872AB-2531-455B-B1A3-5BD9CBD4E847}" presName="linearProcess" presStyleCnt="0"/>
      <dgm:spPr/>
    </dgm:pt>
    <dgm:pt modelId="{3000F1DF-A6EA-4A39-9D55-70A1D972A0B0}" type="pres">
      <dgm:prSet presAssocID="{1E8CE87C-87C9-48B0-BFB4-F37834216864}" presName="tex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3C488F3-9456-40BB-8211-28E9C0BDC0C5}" type="pres">
      <dgm:prSet presAssocID="{A598CBA3-2429-4D1A-87E5-37AFC41DBFC4}" presName="sibTrans" presStyleCnt="0"/>
      <dgm:spPr/>
    </dgm:pt>
    <dgm:pt modelId="{BDBE8162-1AF5-4A58-80C3-5160FA56007D}" type="pres">
      <dgm:prSet presAssocID="{79981AE4-C813-4E7B-8379-FD70AF7722F6}" presName="textNode" presStyleLbl="node1" presStyleIdx="1" presStyleCnt="7" custScaleX="11015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B4E75F0-FA1F-4B8C-B0A5-9BFB06DFB9B1}" type="pres">
      <dgm:prSet presAssocID="{247BD658-40A4-4931-8601-0ADCFC8C36BE}" presName="sibTrans" presStyleCnt="0"/>
      <dgm:spPr/>
    </dgm:pt>
    <dgm:pt modelId="{37B888A2-64EC-4B23-B764-63F5ECA3AA7B}" type="pres">
      <dgm:prSet presAssocID="{38C8FF45-077D-408C-B9B4-D1AC6F35D09E}" presName="text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7338A74-64C4-4562-A7FA-C7A8EB3DEABD}" type="pres">
      <dgm:prSet presAssocID="{8B244260-9C6E-4EFA-B5B0-082AFFBD9DAC}" presName="sibTrans" presStyleCnt="0"/>
      <dgm:spPr/>
    </dgm:pt>
    <dgm:pt modelId="{48A8059E-A044-462D-BD96-16FF7BED1B36}" type="pres">
      <dgm:prSet presAssocID="{98964223-6B81-4685-9860-6B667E9EF7EA}" presName="text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5F1801F-6B6B-4AAF-8D52-3483A1E9A4DA}" type="pres">
      <dgm:prSet presAssocID="{BCDC7DD0-CA29-426B-8452-E7A35015DE38}" presName="sibTrans" presStyleCnt="0"/>
      <dgm:spPr/>
    </dgm:pt>
    <dgm:pt modelId="{757A6677-E2DB-4F57-A176-B1F27DEA3A04}" type="pres">
      <dgm:prSet presAssocID="{295D17AF-85D7-42ED-A71C-5F4B515281F9}" presName="textNode" presStyleLbl="node1" presStyleIdx="4" presStyleCnt="7" custScaleX="12230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185640B-6848-48D2-B303-66D5EA8A067C}" type="pres">
      <dgm:prSet presAssocID="{BA2FAF92-1B07-452F-9EA9-6119A4970EC1}" presName="sibTrans" presStyleCnt="0"/>
      <dgm:spPr/>
    </dgm:pt>
    <dgm:pt modelId="{C6184236-36EA-4510-B354-163E34A7BD89}" type="pres">
      <dgm:prSet presAssocID="{1AEA82CF-B4AC-405E-BCC3-472573A2ABDB}" presName="textNode" presStyleLbl="node1" presStyleIdx="5" presStyleCnt="7" custScaleX="11102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6B96EE7-07A8-4EA1-BB46-BA196D90FFF9}" type="pres">
      <dgm:prSet presAssocID="{04FC301E-A803-4C69-B5E0-498A2AD15060}" presName="sibTrans" presStyleCnt="0"/>
      <dgm:spPr/>
    </dgm:pt>
    <dgm:pt modelId="{842DCA85-254D-41E6-AFA4-C79570E4293F}" type="pres">
      <dgm:prSet presAssocID="{4FB5B8E0-F572-4B4D-806B-C240670EC43E}" presName="text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DFEF3E32-BB52-4F0B-8ACE-132290BFD44D}" srcId="{B80872AB-2531-455B-B1A3-5BD9CBD4E847}" destId="{4FB5B8E0-F572-4B4D-806B-C240670EC43E}" srcOrd="6" destOrd="0" parTransId="{6384B598-C61A-4F3C-A55D-74CFB298E53A}" sibTransId="{230A6CC2-A94D-48DA-9C9A-6B69EA9EFF58}"/>
    <dgm:cxn modelId="{90F69580-A4A8-4416-A206-C21463741691}" type="presOf" srcId="{B80872AB-2531-455B-B1A3-5BD9CBD4E847}" destId="{6819D6BE-514D-498C-9F82-8458E0178F80}" srcOrd="0" destOrd="0" presId="urn:microsoft.com/office/officeart/2005/8/layout/hProcess9"/>
    <dgm:cxn modelId="{7B0418A6-0B0D-49F4-8A2D-5E672CA39754}" srcId="{B80872AB-2531-455B-B1A3-5BD9CBD4E847}" destId="{79981AE4-C813-4E7B-8379-FD70AF7722F6}" srcOrd="1" destOrd="0" parTransId="{11F0AD3E-FDA5-45C1-8A13-1B69F6645AF0}" sibTransId="{247BD658-40A4-4931-8601-0ADCFC8C36BE}"/>
    <dgm:cxn modelId="{2F5C57EE-2B5E-4D06-965B-AA19D9090E29}" type="presOf" srcId="{79981AE4-C813-4E7B-8379-FD70AF7722F6}" destId="{BDBE8162-1AF5-4A58-80C3-5160FA56007D}" srcOrd="0" destOrd="0" presId="urn:microsoft.com/office/officeart/2005/8/layout/hProcess9"/>
    <dgm:cxn modelId="{7D91F0E5-E5C1-43FB-93D8-A2247EE9AD41}" type="presOf" srcId="{295D17AF-85D7-42ED-A71C-5F4B515281F9}" destId="{757A6677-E2DB-4F57-A176-B1F27DEA3A04}" srcOrd="0" destOrd="0" presId="urn:microsoft.com/office/officeart/2005/8/layout/hProcess9"/>
    <dgm:cxn modelId="{C9C09858-2013-4076-8551-2322B8559373}" type="presOf" srcId="{1E8CE87C-87C9-48B0-BFB4-F37834216864}" destId="{3000F1DF-A6EA-4A39-9D55-70A1D972A0B0}" srcOrd="0" destOrd="0" presId="urn:microsoft.com/office/officeart/2005/8/layout/hProcess9"/>
    <dgm:cxn modelId="{1BA5A8D5-6F4E-4713-8E60-ACDB5EFAB4C1}" srcId="{B80872AB-2531-455B-B1A3-5BD9CBD4E847}" destId="{295D17AF-85D7-42ED-A71C-5F4B515281F9}" srcOrd="4" destOrd="0" parTransId="{02FC0283-F8EF-4FEB-9A97-B4C80FBFC9E3}" sibTransId="{BA2FAF92-1B07-452F-9EA9-6119A4970EC1}"/>
    <dgm:cxn modelId="{32E5C8A4-7C4F-4F7C-807B-3CF2AE193A50}" type="presOf" srcId="{38C8FF45-077D-408C-B9B4-D1AC6F35D09E}" destId="{37B888A2-64EC-4B23-B764-63F5ECA3AA7B}" srcOrd="0" destOrd="0" presId="urn:microsoft.com/office/officeart/2005/8/layout/hProcess9"/>
    <dgm:cxn modelId="{85D3F837-CD85-4497-8C25-902711C2E534}" type="presOf" srcId="{98964223-6B81-4685-9860-6B667E9EF7EA}" destId="{48A8059E-A044-462D-BD96-16FF7BED1B36}" srcOrd="0" destOrd="0" presId="urn:microsoft.com/office/officeart/2005/8/layout/hProcess9"/>
    <dgm:cxn modelId="{82D47443-E12A-4129-A249-27109E5F7CCA}" type="presOf" srcId="{4FB5B8E0-F572-4B4D-806B-C240670EC43E}" destId="{842DCA85-254D-41E6-AFA4-C79570E4293F}" srcOrd="0" destOrd="0" presId="urn:microsoft.com/office/officeart/2005/8/layout/hProcess9"/>
    <dgm:cxn modelId="{F2F9B17E-BDE7-41C1-BE17-58269101ACCC}" srcId="{B80872AB-2531-455B-B1A3-5BD9CBD4E847}" destId="{1AEA82CF-B4AC-405E-BCC3-472573A2ABDB}" srcOrd="5" destOrd="0" parTransId="{7C08AEC0-15A3-4D50-A29C-B2F0BA90DC4B}" sibTransId="{04FC301E-A803-4C69-B5E0-498A2AD15060}"/>
    <dgm:cxn modelId="{523ED994-1525-442A-AE4D-B4C442008999}" srcId="{B80872AB-2531-455B-B1A3-5BD9CBD4E847}" destId="{38C8FF45-077D-408C-B9B4-D1AC6F35D09E}" srcOrd="2" destOrd="0" parTransId="{0FBBF43B-5C82-4ABE-8E18-379CE1693C48}" sibTransId="{8B244260-9C6E-4EFA-B5B0-082AFFBD9DAC}"/>
    <dgm:cxn modelId="{BA4249CC-EBCB-4523-A321-E2580B2A27CA}" srcId="{B80872AB-2531-455B-B1A3-5BD9CBD4E847}" destId="{98964223-6B81-4685-9860-6B667E9EF7EA}" srcOrd="3" destOrd="0" parTransId="{C59A3BCE-B7EE-4E1C-9AF2-B60FAA7B18A5}" sibTransId="{BCDC7DD0-CA29-426B-8452-E7A35015DE38}"/>
    <dgm:cxn modelId="{29CC2ECA-9BDD-4F4B-94B8-4104F4B16DAE}" type="presOf" srcId="{1AEA82CF-B4AC-405E-BCC3-472573A2ABDB}" destId="{C6184236-36EA-4510-B354-163E34A7BD89}" srcOrd="0" destOrd="0" presId="urn:microsoft.com/office/officeart/2005/8/layout/hProcess9"/>
    <dgm:cxn modelId="{A5AC421E-8190-4611-B027-B9C021D71CA2}" srcId="{B80872AB-2531-455B-B1A3-5BD9CBD4E847}" destId="{1E8CE87C-87C9-48B0-BFB4-F37834216864}" srcOrd="0" destOrd="0" parTransId="{FA28ACC4-9280-4A63-87F9-DBF9D2E03CFF}" sibTransId="{A598CBA3-2429-4D1A-87E5-37AFC41DBFC4}"/>
    <dgm:cxn modelId="{2ACD8AD8-DE19-4F4B-9BF9-B23AC1C74618}" type="presParOf" srcId="{6819D6BE-514D-498C-9F82-8458E0178F80}" destId="{B2CE8792-54B1-48E5-8ACB-6A877869934C}" srcOrd="0" destOrd="0" presId="urn:microsoft.com/office/officeart/2005/8/layout/hProcess9"/>
    <dgm:cxn modelId="{5703EFF4-7912-43E0-AFC3-9EF9290C8DAE}" type="presParOf" srcId="{6819D6BE-514D-498C-9F82-8458E0178F80}" destId="{B93C39B4-E8D9-4A6A-92E6-1436DCABA360}" srcOrd="1" destOrd="0" presId="urn:microsoft.com/office/officeart/2005/8/layout/hProcess9"/>
    <dgm:cxn modelId="{E940696F-7972-4A81-872E-808EAE335733}" type="presParOf" srcId="{B93C39B4-E8D9-4A6A-92E6-1436DCABA360}" destId="{3000F1DF-A6EA-4A39-9D55-70A1D972A0B0}" srcOrd="0" destOrd="0" presId="urn:microsoft.com/office/officeart/2005/8/layout/hProcess9"/>
    <dgm:cxn modelId="{203E693D-1005-48AE-B6B4-E03253B12519}" type="presParOf" srcId="{B93C39B4-E8D9-4A6A-92E6-1436DCABA360}" destId="{43C488F3-9456-40BB-8211-28E9C0BDC0C5}" srcOrd="1" destOrd="0" presId="urn:microsoft.com/office/officeart/2005/8/layout/hProcess9"/>
    <dgm:cxn modelId="{8DB5CB3C-7182-4862-90B7-23CCC84AA507}" type="presParOf" srcId="{B93C39B4-E8D9-4A6A-92E6-1436DCABA360}" destId="{BDBE8162-1AF5-4A58-80C3-5160FA56007D}" srcOrd="2" destOrd="0" presId="urn:microsoft.com/office/officeart/2005/8/layout/hProcess9"/>
    <dgm:cxn modelId="{CEE1A6F5-DD95-47BD-9BA5-74370A3C5A51}" type="presParOf" srcId="{B93C39B4-E8D9-4A6A-92E6-1436DCABA360}" destId="{8B4E75F0-FA1F-4B8C-B0A5-9BFB06DFB9B1}" srcOrd="3" destOrd="0" presId="urn:microsoft.com/office/officeart/2005/8/layout/hProcess9"/>
    <dgm:cxn modelId="{C2645BCF-2E5F-4A10-8AAF-B4ED73B4F52E}" type="presParOf" srcId="{B93C39B4-E8D9-4A6A-92E6-1436DCABA360}" destId="{37B888A2-64EC-4B23-B764-63F5ECA3AA7B}" srcOrd="4" destOrd="0" presId="urn:microsoft.com/office/officeart/2005/8/layout/hProcess9"/>
    <dgm:cxn modelId="{898E5560-FD1A-4DEC-91C5-371B870510BD}" type="presParOf" srcId="{B93C39B4-E8D9-4A6A-92E6-1436DCABA360}" destId="{97338A74-64C4-4562-A7FA-C7A8EB3DEABD}" srcOrd="5" destOrd="0" presId="urn:microsoft.com/office/officeart/2005/8/layout/hProcess9"/>
    <dgm:cxn modelId="{2DAE5A9A-2F31-495A-9A8E-A94AAD66B1F5}" type="presParOf" srcId="{B93C39B4-E8D9-4A6A-92E6-1436DCABA360}" destId="{48A8059E-A044-462D-BD96-16FF7BED1B36}" srcOrd="6" destOrd="0" presId="urn:microsoft.com/office/officeart/2005/8/layout/hProcess9"/>
    <dgm:cxn modelId="{1457E0AC-89F0-466E-9662-627D01F3A687}" type="presParOf" srcId="{B93C39B4-E8D9-4A6A-92E6-1436DCABA360}" destId="{05F1801F-6B6B-4AAF-8D52-3483A1E9A4DA}" srcOrd="7" destOrd="0" presId="urn:microsoft.com/office/officeart/2005/8/layout/hProcess9"/>
    <dgm:cxn modelId="{F3F0A670-536A-499F-BA36-14BDD5172469}" type="presParOf" srcId="{B93C39B4-E8D9-4A6A-92E6-1436DCABA360}" destId="{757A6677-E2DB-4F57-A176-B1F27DEA3A04}" srcOrd="8" destOrd="0" presId="urn:microsoft.com/office/officeart/2005/8/layout/hProcess9"/>
    <dgm:cxn modelId="{73286FD0-1CFE-4703-8846-2AC6C221897C}" type="presParOf" srcId="{B93C39B4-E8D9-4A6A-92E6-1436DCABA360}" destId="{1185640B-6848-48D2-B303-66D5EA8A067C}" srcOrd="9" destOrd="0" presId="urn:microsoft.com/office/officeart/2005/8/layout/hProcess9"/>
    <dgm:cxn modelId="{05FB91BC-4D63-41D9-B28D-A81E486AF6B0}" type="presParOf" srcId="{B93C39B4-E8D9-4A6A-92E6-1436DCABA360}" destId="{C6184236-36EA-4510-B354-163E34A7BD89}" srcOrd="10" destOrd="0" presId="urn:microsoft.com/office/officeart/2005/8/layout/hProcess9"/>
    <dgm:cxn modelId="{D6651859-2737-4A49-AEDD-8E5407BA7F4C}" type="presParOf" srcId="{B93C39B4-E8D9-4A6A-92E6-1436DCABA360}" destId="{06B96EE7-07A8-4EA1-BB46-BA196D90FFF9}" srcOrd="11" destOrd="0" presId="urn:microsoft.com/office/officeart/2005/8/layout/hProcess9"/>
    <dgm:cxn modelId="{B1EACEBD-B90C-48C1-B8A6-ED700C51CBA8}" type="presParOf" srcId="{B93C39B4-E8D9-4A6A-92E6-1436DCABA360}" destId="{842DCA85-254D-41E6-AFA4-C79570E4293F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A0CB1-A55F-4F9E-8BA9-5F35439E9B7A}" type="datetimeFigureOut">
              <a:rPr lang="en-CA" smtClean="0"/>
              <a:pPr/>
              <a:t>10/02/2015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84B02-27D8-46F5-BFD0-1DE1C963155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640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842907C-D0AA-4C58-9F94-58B40AD65B2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D76769E-C829-4283-B80E-CB90D995C2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1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VENUS - Virtual Environment for Networks of Ubiquitous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sz="1200" b="1" dirty="0" smtClean="0"/>
              <a:t>Forensics and Investigations</a:t>
            </a:r>
            <a:r>
              <a:rPr lang="en-US" sz="1200" dirty="0" smtClean="0"/>
              <a:t>: continuous, flow-based information; attack history reconstruction; reporting on one, or on multiple users </a:t>
            </a:r>
            <a:endParaRPr lang="en-CA" sz="1200" dirty="0" smtClean="0"/>
          </a:p>
          <a:p>
            <a:pPr lvl="0">
              <a:spcBef>
                <a:spcPts val="400"/>
              </a:spcBef>
            </a:pPr>
            <a:r>
              <a:rPr lang="en-US" sz="1200" b="1" dirty="0" smtClean="0"/>
              <a:t>Advanced Threat Detection</a:t>
            </a:r>
            <a:r>
              <a:rPr lang="en-US" sz="1200" dirty="0" smtClean="0"/>
              <a:t>: internal IDS; data leakage; botnet detection; worm detection</a:t>
            </a:r>
            <a:endParaRPr lang="en-CA" sz="1200" dirty="0" smtClean="0"/>
          </a:p>
          <a:p>
            <a:pPr lvl="0">
              <a:spcBef>
                <a:spcPts val="400"/>
              </a:spcBef>
            </a:pPr>
            <a:r>
              <a:rPr lang="en-US" sz="1200" b="1" dirty="0" smtClean="0"/>
              <a:t>Network Visibility and Security</a:t>
            </a:r>
            <a:r>
              <a:rPr lang="en-US" sz="1200" dirty="0" smtClean="0"/>
              <a:t>: communication monitoring; data leakage</a:t>
            </a:r>
            <a:endParaRPr lang="en-CA" sz="1200" dirty="0" smtClean="0"/>
          </a:p>
          <a:p>
            <a:pPr lvl="0">
              <a:spcBef>
                <a:spcPts val="400"/>
              </a:spcBef>
            </a:pPr>
            <a:r>
              <a:rPr lang="en-US" sz="1200" b="1" dirty="0" smtClean="0"/>
              <a:t>Compliance</a:t>
            </a:r>
            <a:r>
              <a:rPr lang="en-US" sz="1200" dirty="0" smtClean="0"/>
              <a:t>: HIPAA; PCI; FISCA; SCADA; ITSG-33; </a:t>
            </a:r>
            <a:r>
              <a:rPr lang="en-US" sz="1200" dirty="0" err="1" smtClean="0"/>
              <a:t>QoS</a:t>
            </a:r>
            <a:r>
              <a:rPr lang="en-US" sz="1200" dirty="0" smtClean="0"/>
              <a:t> monitoring</a:t>
            </a:r>
            <a:endParaRPr lang="en-CA" sz="1200" dirty="0" smtClean="0"/>
          </a:p>
          <a:p>
            <a:pPr lvl="0">
              <a:spcBef>
                <a:spcPts val="400"/>
              </a:spcBef>
            </a:pPr>
            <a:r>
              <a:rPr lang="en-US" sz="1200" b="1" dirty="0" smtClean="0"/>
              <a:t>Network Troubleshooting and Planning</a:t>
            </a:r>
            <a:r>
              <a:rPr lang="en-US" sz="1200" dirty="0" smtClean="0"/>
              <a:t>: enterprise-wide view of network traffic usage; planning for capacity upgrades and elimination of bottlenecks</a:t>
            </a:r>
            <a:endParaRPr lang="en-CA" sz="1200" dirty="0" smtClean="0"/>
          </a:p>
          <a:p>
            <a:pPr lvl="0">
              <a:spcBef>
                <a:spcPts val="400"/>
              </a:spcBef>
            </a:pPr>
            <a:r>
              <a:rPr lang="en-US" sz="1200" b="1" dirty="0" smtClean="0"/>
              <a:t>Industry</a:t>
            </a:r>
            <a:r>
              <a:rPr lang="en-US" sz="1200" dirty="0" smtClean="0"/>
              <a:t>: continuous industrial process monitoring</a:t>
            </a:r>
            <a:endParaRPr lang="en-CA" sz="1200" dirty="0" smtClean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3200" dirty="0" smtClean="0"/>
              <a:t>SPAN Port Monitoring</a:t>
            </a:r>
          </a:p>
          <a:p>
            <a:pPr lvl="1"/>
            <a:r>
              <a:rPr lang="en-CA" sz="2500" dirty="0" smtClean="0"/>
              <a:t>Most switches cannot feasibly support more than two SPAN ports.</a:t>
            </a:r>
          </a:p>
          <a:p>
            <a:pPr lvl="1"/>
            <a:r>
              <a:rPr lang="en-CA" sz="2500" dirty="0" smtClean="0"/>
              <a:t>SPAN ports can create:</a:t>
            </a:r>
          </a:p>
          <a:p>
            <a:pPr marL="858457" lvl="2">
              <a:buClrTx/>
              <a:buFont typeface="Wingdings" pitchFamily="2" charset="2"/>
              <a:buChar char="§"/>
            </a:pPr>
            <a:r>
              <a:rPr lang="en-CA" dirty="0" smtClean="0"/>
              <a:t>Additional performance issues</a:t>
            </a:r>
          </a:p>
          <a:p>
            <a:pPr marL="858457" lvl="2">
              <a:buClrTx/>
              <a:buFont typeface="Wingdings" pitchFamily="2" charset="2"/>
              <a:buChar char="§"/>
            </a:pPr>
            <a:r>
              <a:rPr lang="en-CA" dirty="0" smtClean="0"/>
              <a:t>Changes in the architecture that also introduce performance and potential security gaps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CA" sz="3200" dirty="0" smtClean="0"/>
              <a:t>Network Taps for Monitoring</a:t>
            </a:r>
          </a:p>
          <a:p>
            <a:pPr lvl="1"/>
            <a:r>
              <a:rPr lang="en-CA" sz="2500" dirty="0" smtClean="0"/>
              <a:t>Many taps do not have port density necessary for advance deployment</a:t>
            </a:r>
          </a:p>
          <a:p>
            <a:pPr lvl="1"/>
            <a:r>
              <a:rPr lang="en-CA" sz="2500" dirty="0" smtClean="0"/>
              <a:t>Multiple management requirements increase operational overhead</a:t>
            </a:r>
          </a:p>
          <a:p>
            <a:pPr lvl="1"/>
            <a:r>
              <a:rPr lang="en-CA" sz="2500" dirty="0" smtClean="0"/>
              <a:t>Lack of granularity</a:t>
            </a:r>
          </a:p>
          <a:p>
            <a:pPr lvl="1"/>
            <a:r>
              <a:rPr lang="en-CA" sz="2500" dirty="0" smtClean="0"/>
              <a:t>High cost</a:t>
            </a:r>
          </a:p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2" name="Group 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en-US" smtClean="0"/>
              <a:pPr/>
              <a:t>Tuesday, February 10,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en-US" smtClean="0"/>
              <a:pPr/>
              <a:t>Tuesday, February 10,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en-US" smtClean="0"/>
              <a:pPr/>
              <a:t>Tuesday, February 10,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7FEF5B-F2CC-4EC5-8F1F-29A8BF9EFFA9}" type="datetime2">
              <a:rPr lang="en-US" smtClean="0"/>
              <a:pPr/>
              <a:t>Tuesday, February 10,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4709C1-563D-4D9C-B702-B64C84A5A174}" type="datetime2">
              <a:rPr lang="en-US" smtClean="0"/>
              <a:pPr/>
              <a:t>Tuesday, February 10,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303D9-A6EB-41FB-BF22-3F49E470997E}" type="datetime2">
              <a:rPr lang="en-US" smtClean="0"/>
              <a:pPr/>
              <a:t>Tuesday, February 10,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7243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BB0534-5698-4F62-9CFE-5DE61A073E78}" type="datetime2">
              <a:rPr lang="en-US" smtClean="0"/>
              <a:pPr/>
              <a:t>Tuesday, February 10,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4827A3-B249-4F87-AB1A-1E06AC1AA2A4}" type="datetime2">
              <a:rPr lang="en-US" smtClean="0"/>
              <a:pPr/>
              <a:t>Tuesday, February 10,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546142-29B2-49CC-BCC6-A3AD70B4960E}" type="datetime2">
              <a:rPr lang="en-US" smtClean="0"/>
              <a:pPr/>
              <a:t>Tuesday, February 10,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86C4691-4882-40A8-AF62-8CF6A18D40B2}" type="datetime2">
              <a:rPr lang="en-US" smtClean="0"/>
              <a:pPr/>
              <a:t>Tuesday, February 10,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en-US" smtClean="0"/>
              <a:pPr/>
              <a:t>Tuesday, February 10, 2015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en-US" smtClean="0"/>
              <a:pPr/>
              <a:t>Tuesday, February 10, 2015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  <p:pic>
        <p:nvPicPr>
          <p:cNvPr id="16" name="Picture 15" descr="WAWfinalHiRes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884368" y="6165304"/>
            <a:ext cx="948186" cy="471315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37610" y="332656"/>
            <a:ext cx="122365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shark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pcap.sourceforge.net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shark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shark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alex@wawtechnologies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awtechnologies.com/" TargetMode="External"/><Relationship Id="rId4" Type="http://schemas.openxmlformats.org/officeDocument/2006/relationships/hyperlink" Target="mailto:robert@wawtechnologies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11560" y="3429000"/>
            <a:ext cx="7772400" cy="576064"/>
          </a:xfrm>
        </p:spPr>
        <p:txBody>
          <a:bodyPr>
            <a:normAutofit/>
          </a:bodyPr>
          <a:lstStyle/>
          <a:p>
            <a:pPr algn="ctr"/>
            <a:r>
              <a:rPr lang="en-CA" sz="1400" dirty="0" smtClean="0"/>
              <a:t>February 10, 2015</a:t>
            </a:r>
            <a:endParaRPr lang="en-US" sz="1400" dirty="0"/>
          </a:p>
        </p:txBody>
      </p:sp>
      <p:sp>
        <p:nvSpPr>
          <p:cNvPr id="5" name="Rectangle 1"/>
          <p:cNvSpPr txBox="1">
            <a:spLocks/>
          </p:cNvSpPr>
          <p:nvPr/>
        </p:nvSpPr>
        <p:spPr>
          <a:xfrm>
            <a:off x="827584" y="1340768"/>
            <a:ext cx="7772400" cy="1829761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CA" sz="28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Network Analysis and Security Monitoring with WAW Technologies</a:t>
            </a:r>
          </a:p>
          <a:p>
            <a:pPr algn="ctr">
              <a:spcBef>
                <a:spcPct val="0"/>
              </a:spcBef>
              <a:defRPr/>
            </a:pPr>
            <a:endParaRPr lang="en-CA" sz="2800" b="1" dirty="0" smtClean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WAW Technologies</a:t>
            </a:r>
            <a:r>
              <a:rPr kumimoji="0" lang="en-CA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Inc.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4365104"/>
            <a:ext cx="932880" cy="6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19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Kali Linux (</a:t>
            </a:r>
            <a:r>
              <a:rPr lang="en-US" dirty="0" err="1" smtClean="0"/>
              <a:t>BackTrack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Deck Linux (hacking and penetration testing distribution for low power devices)</a:t>
            </a:r>
          </a:p>
          <a:p>
            <a:r>
              <a:rPr lang="en-US" dirty="0" err="1" smtClean="0"/>
              <a:t>Ntop</a:t>
            </a:r>
            <a:r>
              <a:rPr lang="en-US" dirty="0" smtClean="0"/>
              <a:t> tools (</a:t>
            </a:r>
            <a:r>
              <a:rPr lang="en-US" dirty="0" err="1" smtClean="0"/>
              <a:t>nProbe</a:t>
            </a:r>
            <a:r>
              <a:rPr lang="en-US" dirty="0" smtClean="0"/>
              <a:t>, </a:t>
            </a:r>
            <a:r>
              <a:rPr lang="en-US" dirty="0" err="1" smtClean="0"/>
              <a:t>ntopng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Ipt-netflow</a:t>
            </a:r>
            <a:endParaRPr lang="en-US" dirty="0" smtClean="0"/>
          </a:p>
          <a:p>
            <a:r>
              <a:rPr lang="en-US" dirty="0" smtClean="0"/>
              <a:t>Security Access Controls</a:t>
            </a:r>
          </a:p>
          <a:p>
            <a:r>
              <a:rPr lang="en-US" dirty="0" smtClean="0"/>
              <a:t>Distributed Sensor Mesh Framework</a:t>
            </a:r>
          </a:p>
          <a:p>
            <a:r>
              <a:rPr lang="en-US" dirty="0" smtClean="0"/>
              <a:t>Cloud Based </a:t>
            </a:r>
            <a:r>
              <a:rPr lang="en-US" dirty="0"/>
              <a:t>A</a:t>
            </a:r>
            <a:r>
              <a:rPr lang="en-US" dirty="0" smtClean="0"/>
              <a:t>nalytic Support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USERS ARE ENCURAGED TO DEVELOP THEIR OWN!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We will develop and promote a marketplace for user written applications. Monetize your ideas!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30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Demo #1: Remote </a:t>
            </a:r>
            <a:r>
              <a:rPr lang="en-CA" dirty="0" err="1" smtClean="0"/>
              <a:t>Wireshark</a:t>
            </a:r>
            <a:r>
              <a:rPr lang="en-CA" dirty="0" smtClean="0"/>
              <a:t> Sensor</a:t>
            </a:r>
            <a:endParaRPr lang="en-US" dirty="0" smtClean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dirty="0" smtClean="0"/>
          </a:p>
          <a:p>
            <a:pPr marL="95250" indent="0">
              <a:buNone/>
            </a:pPr>
            <a:r>
              <a:rPr lang="en-CA" dirty="0" smtClean="0"/>
              <a:t>Use </a:t>
            </a:r>
            <a:r>
              <a:rPr lang="en-CA" dirty="0" err="1" smtClean="0">
                <a:hlinkClick r:id="rId3"/>
              </a:rPr>
              <a:t>Wireshark</a:t>
            </a:r>
            <a:r>
              <a:rPr lang="en-CA" dirty="0" smtClean="0"/>
              <a:t> with our device and </a:t>
            </a:r>
            <a:r>
              <a:rPr lang="en-CA" dirty="0" smtClean="0">
                <a:hlinkClick r:id="rId4"/>
              </a:rPr>
              <a:t>RPCAP</a:t>
            </a:r>
            <a:r>
              <a:rPr lang="en-CA" dirty="0" smtClean="0"/>
              <a:t> (Remote Packet Capture) to perform remote network data captures. It enables you to run a packet capture program on our device, which will help you sniff the network traffic sent over the wire and uplink the captured packets to another host (i.e., your </a:t>
            </a:r>
            <a:r>
              <a:rPr lang="en-CA" dirty="0" err="1" smtClean="0"/>
              <a:t>Wireshark</a:t>
            </a:r>
            <a:r>
              <a:rPr lang="en-CA" dirty="0" smtClean="0"/>
              <a:t> PC), where the captured packets can be processed, analyzed and/or archived.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16832"/>
            <a:ext cx="8229600" cy="407673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Demo #1: Remote Wireshark </a:t>
            </a:r>
            <a:r>
              <a:rPr lang="en-CA" dirty="0" smtClean="0"/>
              <a:t>Sensor (continue)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29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Demo #2: Remote Wireless Wireshark Sensor (</a:t>
            </a:r>
            <a:r>
              <a:rPr lang="en-CA" dirty="0" err="1" smtClean="0"/>
              <a:t>WiFi</a:t>
            </a:r>
            <a:r>
              <a:rPr lang="en-CA" dirty="0" smtClean="0"/>
              <a:t>)</a:t>
            </a:r>
            <a:endParaRPr lang="en-US" dirty="0" smtClean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dirty="0" smtClean="0"/>
          </a:p>
          <a:p>
            <a:pPr marL="95250" indent="0">
              <a:buNone/>
            </a:pPr>
            <a:r>
              <a:rPr lang="en-CA" dirty="0" smtClean="0"/>
              <a:t>Remote wireless </a:t>
            </a:r>
            <a:r>
              <a:rPr lang="en-CA" dirty="0" smtClean="0">
                <a:hlinkClick r:id="rId3"/>
              </a:rPr>
              <a:t>Wireshark</a:t>
            </a:r>
            <a:r>
              <a:rPr lang="en-CA" dirty="0" smtClean="0"/>
              <a:t> sensor that delivers data collected from the wire over </a:t>
            </a:r>
            <a:r>
              <a:rPr lang="en-CA" dirty="0" err="1" smtClean="0"/>
              <a:t>WiFi</a:t>
            </a:r>
            <a:r>
              <a:rPr lang="en-CA" dirty="0" smtClean="0"/>
              <a:t> link.</a:t>
            </a:r>
          </a:p>
          <a:p>
            <a:pPr marL="95250" indent="0">
              <a:buNone/>
            </a:pPr>
            <a:endParaRPr lang="en-US" dirty="0" smtClean="0"/>
          </a:p>
          <a:p>
            <a:pPr marL="95250" indent="0">
              <a:buNone/>
            </a:pPr>
            <a:r>
              <a:rPr lang="en-US" dirty="0" smtClean="0"/>
              <a:t>LUNA in this demo serves as AP (Access </a:t>
            </a:r>
            <a:r>
              <a:rPr lang="en-US" dirty="0"/>
              <a:t>P</a:t>
            </a:r>
            <a:r>
              <a:rPr lang="en-US" dirty="0" smtClean="0"/>
              <a:t>oint)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44824"/>
            <a:ext cx="8229600" cy="407673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Demo #2: Remote Wireless Wireshark Sensor (</a:t>
            </a:r>
            <a:r>
              <a:rPr lang="en-CA" dirty="0" err="1"/>
              <a:t>WiFi</a:t>
            </a:r>
            <a:r>
              <a:rPr lang="en-CA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3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Demo #3</a:t>
            </a:r>
            <a:r>
              <a:rPr lang="en-CA" dirty="0"/>
              <a:t>: Remote Wireless Wireshark Sensor </a:t>
            </a:r>
            <a:r>
              <a:rPr lang="en-CA" dirty="0" smtClean="0"/>
              <a:t>(3G/LTE)</a:t>
            </a:r>
            <a:endParaRPr lang="en-US" dirty="0" smtClean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Remote </a:t>
            </a:r>
            <a:r>
              <a:rPr lang="en-CA" dirty="0"/>
              <a:t>wireless </a:t>
            </a:r>
            <a:r>
              <a:rPr lang="en-CA" dirty="0">
                <a:hlinkClick r:id="rId3"/>
              </a:rPr>
              <a:t>Wireshark</a:t>
            </a:r>
            <a:r>
              <a:rPr lang="en-CA" dirty="0"/>
              <a:t> sensor that delivers data collected from the wire over </a:t>
            </a:r>
            <a:r>
              <a:rPr lang="en-CA" dirty="0" smtClean="0"/>
              <a:t>3G/LTE.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Wireless without boundaries…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time permits…</a:t>
            </a:r>
          </a:p>
          <a:p>
            <a:endParaRPr lang="en-US" dirty="0"/>
          </a:p>
          <a:p>
            <a:r>
              <a:rPr lang="en-US" dirty="0" smtClean="0"/>
              <a:t>LUNA as </a:t>
            </a:r>
            <a:r>
              <a:rPr lang="en-US" dirty="0" err="1" smtClean="0"/>
              <a:t>NetFlow</a:t>
            </a:r>
            <a:r>
              <a:rPr lang="en-US" dirty="0" smtClean="0"/>
              <a:t> exporter using </a:t>
            </a:r>
            <a:r>
              <a:rPr lang="en-US" dirty="0" err="1" smtClean="0"/>
              <a:t>nProbe</a:t>
            </a:r>
            <a:r>
              <a:rPr lang="en-US" dirty="0" smtClean="0"/>
              <a:t> software</a:t>
            </a:r>
          </a:p>
          <a:p>
            <a:r>
              <a:rPr lang="en-US" dirty="0" err="1" smtClean="0"/>
              <a:t>Plixer</a:t>
            </a:r>
            <a:r>
              <a:rPr lang="en-US" dirty="0" smtClean="0"/>
              <a:t> Scrutinizer as Analytics Platform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Demo #3: </a:t>
            </a:r>
            <a:r>
              <a:rPr lang="en-CA" dirty="0" smtClean="0"/>
              <a:t>Remote </a:t>
            </a:r>
            <a:r>
              <a:rPr lang="en-CA" dirty="0" err="1" smtClean="0"/>
              <a:t>NetFlow</a:t>
            </a:r>
            <a:r>
              <a:rPr lang="en-CA" dirty="0" smtClean="0"/>
              <a:t> Exporter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56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>
            <a:normAutofit/>
          </a:bodyPr>
          <a:lstStyle/>
          <a:p>
            <a:r>
              <a:rPr lang="en-CA" dirty="0" smtClean="0"/>
              <a:t>Door Prize</a:t>
            </a:r>
            <a:endParaRPr lang="en-US" dirty="0" smtClean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5250" indent="0">
              <a:buNone/>
            </a:pPr>
            <a:r>
              <a:rPr lang="en-US" dirty="0" smtClean="0"/>
              <a:t>Door prize for the January 12</a:t>
            </a:r>
            <a:r>
              <a:rPr lang="en-US" baseline="30000" dirty="0" smtClean="0"/>
              <a:t>th</a:t>
            </a:r>
            <a:r>
              <a:rPr lang="en-US" dirty="0" smtClean="0"/>
              <a:t> HTCIA Training Day event:</a:t>
            </a:r>
          </a:p>
          <a:p>
            <a:pPr marL="95250" indent="0">
              <a:buNone/>
            </a:pPr>
            <a:endParaRPr lang="en-US" dirty="0" smtClean="0"/>
          </a:p>
          <a:p>
            <a:r>
              <a:rPr lang="en-US" b="1" u="sng" dirty="0" smtClean="0"/>
              <a:t>Two</a:t>
            </a:r>
            <a:r>
              <a:rPr lang="en-US" dirty="0" smtClean="0"/>
              <a:t> </a:t>
            </a:r>
            <a:r>
              <a:rPr lang="en-US" dirty="0" smtClean="0"/>
              <a:t>LUNA prototype </a:t>
            </a:r>
          </a:p>
          <a:p>
            <a:pPr lvl="1"/>
            <a:r>
              <a:rPr lang="en-US" dirty="0" smtClean="0"/>
              <a:t>KALI Linux pre-installed</a:t>
            </a:r>
          </a:p>
          <a:p>
            <a:pPr lvl="1"/>
            <a:r>
              <a:rPr lang="en-US" dirty="0" smtClean="0"/>
              <a:t>+ One-on-one, hands on training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sz="5400" b="1" i="1" dirty="0" smtClean="0">
                <a:solidFill>
                  <a:schemeClr val="accent1"/>
                </a:solidFill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Contact</a:t>
            </a:r>
            <a:endParaRPr lang="en-US" dirty="0" smtClean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CA" sz="4200" b="1" dirty="0" smtClean="0"/>
              <a:t>Alexander Zakharov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2800" dirty="0" smtClean="0">
                <a:hlinkClick r:id="rId3"/>
              </a:rPr>
              <a:t>alex@wawtechnologies.com</a:t>
            </a:r>
            <a:endParaRPr lang="en-CA" sz="2800" dirty="0" smtClean="0"/>
          </a:p>
          <a:p>
            <a:pPr marL="0" indent="0">
              <a:lnSpc>
                <a:spcPct val="110000"/>
              </a:lnSpc>
              <a:buNone/>
            </a:pPr>
            <a:endParaRPr lang="en-CA" sz="57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CA" sz="4200" b="1" dirty="0" smtClean="0"/>
              <a:t>Robert Venczel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3100" dirty="0" smtClean="0">
                <a:hlinkClick r:id="rId4"/>
              </a:rPr>
              <a:t>robert@wawtechnologies.com</a:t>
            </a:r>
            <a:endParaRPr lang="en-CA" sz="3100" dirty="0" smtClean="0"/>
          </a:p>
          <a:p>
            <a:pPr marL="0" indent="0">
              <a:lnSpc>
                <a:spcPct val="110000"/>
              </a:lnSpc>
              <a:buNone/>
            </a:pPr>
            <a:endParaRPr lang="en-CA" sz="3100" dirty="0" smtClean="0"/>
          </a:p>
          <a:p>
            <a:pPr marL="0" indent="0">
              <a:lnSpc>
                <a:spcPct val="110000"/>
              </a:lnSpc>
              <a:buNone/>
            </a:pPr>
            <a:endParaRPr lang="en-CA" sz="31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CA" sz="4200" b="1" dirty="0" smtClean="0"/>
              <a:t>WAW Technologies Inc.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3100" dirty="0" smtClean="0">
                <a:hlinkClick r:id="rId5"/>
              </a:rPr>
              <a:t>www.wawtechnologies.com</a:t>
            </a:r>
            <a:endParaRPr lang="en-CA" sz="31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CA" sz="3100" dirty="0" smtClean="0"/>
              <a:t>613-366-3055</a:t>
            </a:r>
          </a:p>
          <a:p>
            <a:pPr marL="0" indent="0">
              <a:lnSpc>
                <a:spcPct val="110000"/>
              </a:lnSpc>
              <a:buNone/>
            </a:pPr>
            <a:endParaRPr lang="en-CA" sz="3100" dirty="0" smtClean="0"/>
          </a:p>
          <a:p>
            <a:pPr marL="0" indent="0">
              <a:lnSpc>
                <a:spcPct val="110000"/>
              </a:lnSpc>
              <a:buNone/>
            </a:pPr>
            <a:endParaRPr lang="en-CA" sz="5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WAW Technologies Inc.</a:t>
            </a:r>
            <a:endParaRPr lang="en-CA" dirty="0" smtClean="0"/>
          </a:p>
          <a:p>
            <a:r>
              <a:rPr lang="en-CA" dirty="0" smtClean="0"/>
              <a:t>Monitoring </a:t>
            </a:r>
            <a:r>
              <a:rPr lang="en-CA" dirty="0"/>
              <a:t>And </a:t>
            </a:r>
            <a:r>
              <a:rPr lang="en-CA" dirty="0" smtClean="0"/>
              <a:t>Visibility Requirements</a:t>
            </a:r>
          </a:p>
          <a:p>
            <a:r>
              <a:rPr lang="en-CA" dirty="0" smtClean="0"/>
              <a:t>Current Solutions </a:t>
            </a:r>
            <a:r>
              <a:rPr lang="en-CA" dirty="0"/>
              <a:t>A</a:t>
            </a:r>
            <a:r>
              <a:rPr lang="en-CA" dirty="0" smtClean="0"/>
              <a:t>nd Challenges </a:t>
            </a:r>
            <a:endParaRPr lang="en-US" dirty="0" smtClean="0"/>
          </a:p>
          <a:p>
            <a:r>
              <a:rPr lang="en-US" dirty="0" smtClean="0"/>
              <a:t>Next Generation Network Monitoring Device</a:t>
            </a:r>
          </a:p>
          <a:p>
            <a:r>
              <a:rPr lang="en-CA" dirty="0"/>
              <a:t>Future Development </a:t>
            </a:r>
            <a:r>
              <a:rPr lang="en-CA" dirty="0" smtClean="0"/>
              <a:t>Plans</a:t>
            </a:r>
            <a:endParaRPr lang="en-US" dirty="0" smtClean="0"/>
          </a:p>
          <a:p>
            <a:r>
              <a:rPr lang="en-CA" dirty="0" smtClean="0"/>
              <a:t>Demos</a:t>
            </a:r>
            <a:endParaRPr lang="en-US" dirty="0" smtClean="0"/>
          </a:p>
          <a:p>
            <a:r>
              <a:rPr lang="en-US" dirty="0" smtClean="0"/>
              <a:t>Q&amp;A</a:t>
            </a:r>
          </a:p>
          <a:p>
            <a:r>
              <a:rPr lang="en-US" dirty="0" smtClean="0"/>
              <a:t>Door Prize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About WAW Technologies</a:t>
            </a:r>
            <a:endParaRPr lang="en-US" dirty="0" smtClean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Launched in March 2014 by Alexander Zakharov and Robert Venczel</a:t>
            </a:r>
          </a:p>
          <a:p>
            <a:r>
              <a:rPr lang="en-US" dirty="0" smtClean="0"/>
              <a:t>IT security technology company located as part of VENUS Cybersecurity Corporation in Orleans.</a:t>
            </a:r>
          </a:p>
          <a:p>
            <a:r>
              <a:rPr lang="en-US" dirty="0"/>
              <a:t>C</a:t>
            </a:r>
            <a:r>
              <a:rPr lang="en-US" dirty="0" smtClean="0"/>
              <a:t>urrent focus is on developing small form factor intelligent security appliances, architected to integrate with existing network and security tools and vendors.</a:t>
            </a:r>
          </a:p>
          <a:p>
            <a:r>
              <a:rPr lang="en-US" dirty="0" smtClean="0"/>
              <a:t>Successfully completed Kickstarter project in December 2014 (LUNA – Little Universal Network Appliance)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Monitoring And Visibility Requirements</a:t>
            </a:r>
            <a:endParaRPr lang="en-US" dirty="0" smtClean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2800" dirty="0" smtClean="0"/>
          </a:p>
          <a:p>
            <a:pPr lvl="0"/>
            <a:r>
              <a:rPr lang="en-US" sz="2800" dirty="0" smtClean="0"/>
              <a:t>Advanced </a:t>
            </a:r>
            <a:r>
              <a:rPr lang="en-US" sz="2800" dirty="0"/>
              <a:t>Threat </a:t>
            </a:r>
            <a:r>
              <a:rPr lang="en-US" sz="2800" dirty="0" smtClean="0"/>
              <a:t>Detection</a:t>
            </a:r>
            <a:endParaRPr lang="en-US" sz="1400" dirty="0"/>
          </a:p>
          <a:p>
            <a:pPr lvl="0"/>
            <a:r>
              <a:rPr lang="en-US" sz="2800" dirty="0"/>
              <a:t>Network Visibility </a:t>
            </a:r>
            <a:r>
              <a:rPr lang="en-US" sz="2800" dirty="0" smtClean="0"/>
              <a:t>And Security</a:t>
            </a:r>
            <a:endParaRPr lang="en-US" sz="1400" dirty="0"/>
          </a:p>
          <a:p>
            <a:pPr lvl="0"/>
            <a:r>
              <a:rPr lang="en-US" sz="2800" dirty="0" smtClean="0"/>
              <a:t>Compliance </a:t>
            </a:r>
            <a:r>
              <a:rPr lang="en-US" sz="2800" dirty="0"/>
              <a:t>(HIPAA, PCI, </a:t>
            </a:r>
            <a:r>
              <a:rPr lang="en-US" sz="2800" dirty="0" smtClean="0"/>
              <a:t>FISMA</a:t>
            </a:r>
            <a:r>
              <a:rPr lang="en-US" sz="2800" dirty="0"/>
              <a:t>, SCADA, ITSG-33)</a:t>
            </a:r>
            <a:r>
              <a:rPr lang="en-US" sz="2800" dirty="0" smtClean="0"/>
              <a:t> </a:t>
            </a:r>
            <a:endParaRPr lang="en-US" sz="1400" dirty="0"/>
          </a:p>
          <a:p>
            <a:pPr lvl="0"/>
            <a:r>
              <a:rPr lang="en-US" sz="2800" dirty="0" smtClean="0"/>
              <a:t>Network </a:t>
            </a:r>
            <a:r>
              <a:rPr lang="en-US" sz="2800" dirty="0"/>
              <a:t>Troubleshooting </a:t>
            </a:r>
            <a:r>
              <a:rPr lang="en-US" sz="2800" dirty="0" smtClean="0"/>
              <a:t>And Planning</a:t>
            </a:r>
            <a:endParaRPr lang="en-US" sz="1400" dirty="0"/>
          </a:p>
          <a:p>
            <a:pPr lvl="0"/>
            <a:r>
              <a:rPr lang="en-US" sz="2800" dirty="0"/>
              <a:t>Forensics </a:t>
            </a:r>
            <a:r>
              <a:rPr lang="en-US" sz="2800" dirty="0" smtClean="0"/>
              <a:t>And Investigations</a:t>
            </a:r>
            <a:endParaRPr lang="en-US" sz="1400" dirty="0"/>
          </a:p>
          <a:p>
            <a:r>
              <a:rPr lang="en-US" sz="2800" dirty="0"/>
              <a:t>I</a:t>
            </a:r>
            <a:r>
              <a:rPr lang="en-US" sz="2800" dirty="0" smtClean="0"/>
              <a:t>ndustrial </a:t>
            </a:r>
            <a:r>
              <a:rPr lang="en-US" sz="2800" dirty="0"/>
              <a:t>P</a:t>
            </a:r>
            <a:r>
              <a:rPr lang="en-US" sz="2800" dirty="0" smtClean="0"/>
              <a:t>rocess </a:t>
            </a:r>
            <a:r>
              <a:rPr lang="en-US" sz="2800" dirty="0"/>
              <a:t>M</a:t>
            </a:r>
            <a:r>
              <a:rPr lang="en-US" sz="2800" dirty="0" smtClean="0"/>
              <a:t>onitoring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953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Monitoring And</a:t>
            </a:r>
            <a:br>
              <a:rPr lang="en-CA" dirty="0" smtClean="0"/>
            </a:br>
            <a:r>
              <a:rPr lang="en-CA" dirty="0" smtClean="0"/>
              <a:t>Visibility Solutions</a:t>
            </a:r>
            <a:endParaRPr lang="en-US" dirty="0" smtClean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endParaRPr lang="en-US" sz="2800" dirty="0" smtClean="0"/>
          </a:p>
          <a:p>
            <a:r>
              <a:rPr lang="en-CA" dirty="0"/>
              <a:t>Network monitoring </a:t>
            </a:r>
            <a:r>
              <a:rPr lang="en-CA" dirty="0" smtClean="0"/>
              <a:t>is usually a host-based software solution or specialized hardware</a:t>
            </a:r>
          </a:p>
          <a:p>
            <a:r>
              <a:rPr lang="en-CA" dirty="0" smtClean="0"/>
              <a:t>SPAN/MIRROR Port Monitoring</a:t>
            </a:r>
          </a:p>
          <a:p>
            <a:r>
              <a:rPr lang="en-CA" dirty="0" smtClean="0"/>
              <a:t>Network TAP</a:t>
            </a:r>
          </a:p>
          <a:p>
            <a:r>
              <a:rPr lang="en-CA" dirty="0" smtClean="0"/>
              <a:t>Metadata, partial or full data capture for analysis and remediation (</a:t>
            </a:r>
            <a:r>
              <a:rPr lang="en-CA" dirty="0" err="1" smtClean="0"/>
              <a:t>WireShark</a:t>
            </a:r>
            <a:r>
              <a:rPr lang="en-CA" dirty="0" smtClean="0"/>
              <a:t>, </a:t>
            </a:r>
            <a:r>
              <a:rPr lang="en-CA" dirty="0" err="1" smtClean="0"/>
              <a:t>Plixer</a:t>
            </a:r>
            <a:r>
              <a:rPr lang="en-CA" dirty="0" smtClean="0"/>
              <a:t> Scrutinizer, </a:t>
            </a:r>
            <a:r>
              <a:rPr lang="en-CA" dirty="0" err="1" smtClean="0"/>
              <a:t>IdealData</a:t>
            </a:r>
            <a:r>
              <a:rPr lang="en-CA" dirty="0" smtClean="0"/>
              <a:t> </a:t>
            </a:r>
            <a:r>
              <a:rPr lang="en-CA" dirty="0" err="1" smtClean="0"/>
              <a:t>NetFlow</a:t>
            </a:r>
            <a:r>
              <a:rPr lang="en-CA" dirty="0" smtClean="0"/>
              <a:t> Auditor, </a:t>
            </a:r>
            <a:r>
              <a:rPr lang="en-CA" dirty="0" err="1" smtClean="0"/>
              <a:t>Flowtraq</a:t>
            </a:r>
            <a:r>
              <a:rPr lang="en-CA" dirty="0" smtClean="0"/>
              <a:t>, </a:t>
            </a:r>
            <a:r>
              <a:rPr lang="en-CA" dirty="0" err="1" smtClean="0"/>
              <a:t>PaloAlto</a:t>
            </a:r>
            <a:r>
              <a:rPr lang="en-CA" dirty="0" smtClean="0"/>
              <a:t> Panorama, SolarWinds NTA etc.)</a:t>
            </a:r>
          </a:p>
          <a:p>
            <a:r>
              <a:rPr lang="en-CA" dirty="0" smtClean="0"/>
              <a:t>Wide choice of metadata capture options (</a:t>
            </a:r>
            <a:r>
              <a:rPr lang="en-CA" dirty="0" err="1" smtClean="0"/>
              <a:t>NetFlow</a:t>
            </a:r>
            <a:r>
              <a:rPr lang="en-CA" dirty="0" smtClean="0"/>
              <a:t>, S-Flow, J-</a:t>
            </a:r>
            <a:r>
              <a:rPr lang="en-CA" dirty="0" err="1" smtClean="0"/>
              <a:t>FLow</a:t>
            </a:r>
            <a:r>
              <a:rPr lang="en-CA" dirty="0" smtClean="0"/>
              <a:t>, IPFIX, IP headers etc.) 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300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Monitoring </a:t>
            </a:r>
            <a:r>
              <a:rPr lang="en-CA" dirty="0"/>
              <a:t>A</a:t>
            </a:r>
            <a:r>
              <a:rPr lang="en-CA" dirty="0" smtClean="0"/>
              <a:t>nd</a:t>
            </a:r>
            <a:br>
              <a:rPr lang="en-CA" dirty="0" smtClean="0"/>
            </a:br>
            <a:r>
              <a:rPr lang="en-CA" dirty="0" smtClean="0"/>
              <a:t>Visibility Challenges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02450234"/>
              </p:ext>
            </p:extLst>
          </p:nvPr>
        </p:nvGraphicFramePr>
        <p:xfrm>
          <a:off x="251520" y="1196752"/>
          <a:ext cx="8568952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LUNA – Network</a:t>
            </a:r>
            <a:r>
              <a:rPr lang="en-US" dirty="0"/>
              <a:t> </a:t>
            </a:r>
            <a:r>
              <a:rPr lang="en-US" dirty="0" smtClean="0"/>
              <a:t>Security </a:t>
            </a:r>
            <a:r>
              <a:rPr lang="en-US" dirty="0"/>
              <a:t>Monitoring </a:t>
            </a:r>
            <a:r>
              <a:rPr lang="en-US" dirty="0" smtClean="0"/>
              <a:t>Device</a:t>
            </a:r>
            <a:endParaRPr lang="en-US" dirty="0"/>
          </a:p>
        </p:txBody>
      </p:sp>
      <p:pic>
        <p:nvPicPr>
          <p:cNvPr id="4" name="Picture 2" descr="Picture 3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129" y="2132856"/>
            <a:ext cx="6042199" cy="3403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1051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ARM A8 Core 1GHz</a:t>
            </a:r>
          </a:p>
          <a:p>
            <a:r>
              <a:rPr lang="en-US" dirty="0" smtClean="0"/>
              <a:t>512MB RAM, 1GB – 64GB Flash Memory</a:t>
            </a:r>
          </a:p>
          <a:p>
            <a:r>
              <a:rPr lang="en-US" dirty="0" smtClean="0"/>
              <a:t>2 x Gigabit Network Interfaces</a:t>
            </a:r>
          </a:p>
          <a:p>
            <a:r>
              <a:rPr lang="en-US" dirty="0" smtClean="0"/>
              <a:t>Built-In 3-Way </a:t>
            </a:r>
            <a:r>
              <a:rPr lang="en-US" dirty="0"/>
              <a:t>S</a:t>
            </a:r>
            <a:r>
              <a:rPr lang="en-US" dirty="0" smtClean="0"/>
              <a:t>witching Fabric (max 800ns latency on full duplex gigabit line speed)</a:t>
            </a:r>
          </a:p>
          <a:p>
            <a:r>
              <a:rPr lang="en-US" dirty="0" smtClean="0"/>
              <a:t>Dual Gigabit MAC or Transparent Switching Bridge Configuration Options</a:t>
            </a:r>
          </a:p>
          <a:p>
            <a:r>
              <a:rPr lang="en-US" dirty="0" err="1" smtClean="0"/>
              <a:t>PoE</a:t>
            </a:r>
            <a:r>
              <a:rPr lang="en-US" dirty="0" smtClean="0"/>
              <a:t>+ or USB Bus Powered</a:t>
            </a:r>
          </a:p>
          <a:p>
            <a:r>
              <a:rPr lang="en-US" dirty="0" smtClean="0"/>
              <a:t>USB 2.0 Host Interface For Flexible Extension Options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LUNA Specs And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2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>
            <a:normAutofit/>
          </a:bodyPr>
          <a:lstStyle/>
          <a:p>
            <a:r>
              <a:rPr lang="en-CA" dirty="0" smtClean="0"/>
              <a:t>Hardware Development</a:t>
            </a:r>
            <a:endParaRPr lang="en-US" dirty="0" smtClean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96544"/>
          </a:xfrm>
        </p:spPr>
        <p:txBody>
          <a:bodyPr>
            <a:normAutofit fontScale="70000" lnSpcReduction="20000"/>
          </a:bodyPr>
          <a:lstStyle/>
          <a:p>
            <a:endParaRPr lang="en-CA" dirty="0" smtClean="0"/>
          </a:p>
          <a:p>
            <a:r>
              <a:rPr lang="en-CA" sz="3200" dirty="0" smtClean="0"/>
              <a:t>Fail-safe feature on power loss</a:t>
            </a:r>
          </a:p>
          <a:p>
            <a:r>
              <a:rPr lang="en-CA" sz="3200" dirty="0" smtClean="0"/>
              <a:t>Optical interfaces through SFP cages</a:t>
            </a:r>
          </a:p>
          <a:p>
            <a:r>
              <a:rPr lang="en-CA" sz="3200" dirty="0" smtClean="0"/>
              <a:t>10Gb interface support</a:t>
            </a:r>
          </a:p>
          <a:p>
            <a:r>
              <a:rPr lang="en-CA" sz="3200" dirty="0" smtClean="0"/>
              <a:t>Build-in HSM module (hardware security module for real-time encryption/decryption)</a:t>
            </a:r>
          </a:p>
          <a:p>
            <a:r>
              <a:rPr lang="en-CA" sz="3200" dirty="0" smtClean="0"/>
              <a:t>Up to 8 DSP cores to enable more sophisticated processing</a:t>
            </a:r>
          </a:p>
          <a:p>
            <a:r>
              <a:rPr lang="en-CA" sz="3200" dirty="0" smtClean="0"/>
              <a:t>Flexible memory options and more powerful processor</a:t>
            </a:r>
          </a:p>
          <a:p>
            <a:r>
              <a:rPr lang="en-CA" sz="3200" dirty="0" smtClean="0"/>
              <a:t>Expanded storage capacity through PCI express and/or USB 3.0</a:t>
            </a:r>
          </a:p>
          <a:p>
            <a:r>
              <a:rPr lang="en-CA" sz="3200" dirty="0" smtClean="0"/>
              <a:t>Flexible out-of-band wireless options (</a:t>
            </a:r>
            <a:r>
              <a:rPr lang="en-CA" sz="3200" dirty="0" err="1" smtClean="0"/>
              <a:t>WiFi</a:t>
            </a:r>
            <a:r>
              <a:rPr lang="en-CA" sz="3200" dirty="0" smtClean="0"/>
              <a:t> 802.11 a/b/g/n/ac, </a:t>
            </a:r>
            <a:r>
              <a:rPr lang="en-CA" sz="3200" dirty="0" err="1" smtClean="0"/>
              <a:t>Xbee</a:t>
            </a:r>
            <a:r>
              <a:rPr lang="en-CA" sz="3200" dirty="0" smtClean="0"/>
              <a:t> 802.15.4, GSM/GPRS/LTE/UMTS, ISM 400MHz and 900MHz etc.)</a:t>
            </a:r>
          </a:p>
          <a:p>
            <a:r>
              <a:rPr lang="en-CA" sz="3200" dirty="0" smtClean="0"/>
              <a:t>True </a:t>
            </a:r>
            <a:r>
              <a:rPr lang="en-CA" sz="3200" dirty="0" err="1" smtClean="0"/>
              <a:t>PoE</a:t>
            </a:r>
            <a:r>
              <a:rPr lang="en-CA" sz="3200" dirty="0" smtClean="0"/>
              <a:t> pass-through functionality (</a:t>
            </a:r>
            <a:r>
              <a:rPr lang="en-CA" sz="3200" dirty="0" err="1" smtClean="0"/>
              <a:t>PoE</a:t>
            </a:r>
            <a:r>
              <a:rPr lang="en-CA" sz="3200" dirty="0" smtClean="0"/>
              <a:t> bridging)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ainstrmSess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64B2C8F-C7CE-4FA1-B28D-E59C84E153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BrainstrmSess</Template>
  <TotalTime>0</TotalTime>
  <Words>871</Words>
  <Application>Microsoft Office PowerPoint</Application>
  <PresentationFormat>On-screen Show (4:3)</PresentationFormat>
  <Paragraphs>144</Paragraphs>
  <Slides>19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BrainstrmSess</vt:lpstr>
      <vt:lpstr>February 10, 2015</vt:lpstr>
      <vt:lpstr>Agenda</vt:lpstr>
      <vt:lpstr>About WAW Technologies</vt:lpstr>
      <vt:lpstr>Monitoring And Visibility Requirements</vt:lpstr>
      <vt:lpstr>Monitoring And Visibility Solutions</vt:lpstr>
      <vt:lpstr>Monitoring And Visibility Challenges</vt:lpstr>
      <vt:lpstr>LUNA – Network Security Monitoring Device</vt:lpstr>
      <vt:lpstr>LUNA Specs And Features</vt:lpstr>
      <vt:lpstr>Hardware Development</vt:lpstr>
      <vt:lpstr>Software Development</vt:lpstr>
      <vt:lpstr>Demo #1: Remote Wireshark Sensor</vt:lpstr>
      <vt:lpstr>Demo #1: Remote Wireshark Sensor (continue)</vt:lpstr>
      <vt:lpstr>Demo #2: Remote Wireless Wireshark Sensor (WiFi)</vt:lpstr>
      <vt:lpstr>Demo #2: Remote Wireless Wireshark Sensor (WiFi) </vt:lpstr>
      <vt:lpstr>Demo #3: Remote Wireless Wireshark Sensor (3G/LTE)</vt:lpstr>
      <vt:lpstr>Demo #3: Remote NetFlow Exporter</vt:lpstr>
      <vt:lpstr>Door Prize</vt:lpstr>
      <vt:lpstr>PowerPoint Presentation</vt:lpstr>
      <vt:lpstr>Contact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2014-09-05T22:17:21Z</dcterms:created>
  <dcterms:modified xsi:type="dcterms:W3CDTF">2015-02-11T00:28:31Z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