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1C26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37160" y="2194560"/>
            <a:ext cx="137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D98083"/>
                </a:solidFill>
                <a:latin typeface="Hiragino Sans"/>
              </a:defRPr>
            </a:pPr>
            <a:r>
              <a:t>Taylor Tower used 56.1 percent more total energy than Busch House</a:t>
            </a:r>
          </a:p>
          <a:p/>
          <a:p/>
          <a:p/>
          <a:p>
            <a:pPr>
              <a:defRPr sz="2300" b="1">
                <a:solidFill>
                  <a:srgbClr val="A3DBAE"/>
                </a:solidFill>
                <a:latin typeface="Hiragino Sans"/>
              </a:defRPr>
            </a:pPr>
            <a:r>
              <a:t> Used 5.7 percent less gas than last week</a:t>
            </a:r>
          </a:p>
          <a:p>
            <a:pPr>
              <a:defRPr sz="2300" b="1">
                <a:solidFill>
                  <a:srgbClr val="D98083"/>
                </a:solidFill>
                <a:latin typeface="Hiragino Sans"/>
              </a:defRPr>
            </a:pPr>
            <a:r>
              <a:t> Used 0.0 percent more electricity than last week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" y="4572000"/>
            <a:ext cx="137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>
                <a:solidFill>
                  <a:srgbClr val="E4E4E4"/>
                </a:solidFill>
                <a:latin typeface="Hiragino Sans"/>
              </a:defRPr>
            </a:pPr>
            <a:r>
              <a:t>Some Resource Saving Tips:</a:t>
            </a:r>
          </a:p>
          <a:p>
            <a:pPr>
              <a:defRPr sz="2300">
                <a:solidFill>
                  <a:srgbClr val="E4E4E4"/>
                </a:solidFill>
                <a:latin typeface="Hiragino Sans"/>
              </a:defRPr>
            </a:pPr>
            <a:r>
              <a:t>Pull your blinds down when you aren't there</a:t>
            </a:r>
          </a:p>
          <a:p>
            <a:pPr>
              <a:defRPr sz="2300">
                <a:solidFill>
                  <a:srgbClr val="E4E4E4"/>
                </a:solidFill>
                <a:latin typeface="Hiragino Sans"/>
              </a:defRPr>
            </a:pPr>
            <a:r>
              <a:t>Don't leave running water 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274320"/>
            <a:ext cx="137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>
                <a:solidFill>
                  <a:srgbClr val="E4E4E4"/>
                </a:solidFill>
                <a:latin typeface="Hiragino Sans"/>
              </a:defRPr>
            </a:pPr>
            <a:r>
              <a:t>Resource Consumption of </a:t>
            </a:r>
          </a:p>
          <a:p>
            <a:pPr>
              <a:defRPr sz="4000">
                <a:solidFill>
                  <a:srgbClr val="E4E4E4"/>
                </a:solidFill>
                <a:latin typeface="Hiragino Sans"/>
              </a:defRPr>
            </a:pPr>
            <a:r>
              <a:t>Taylor Tower</a:t>
            </a:r>
          </a:p>
        </p:txBody>
      </p:sp>
      <p:pic>
        <p:nvPicPr>
          <p:cNvPr id="7" name="Picture 6" descr="bol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457200"/>
            <a:ext cx="2011680" cy="1397947"/>
          </a:xfrm>
          <a:prstGeom prst="rect">
            <a:avLst/>
          </a:prstGeom>
        </p:spPr>
      </p:pic>
      <p:pic>
        <p:nvPicPr>
          <p:cNvPr id="8" name="Picture 7" descr="OSU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5715000"/>
            <a:ext cx="2743200" cy="1906292"/>
          </a:xfrm>
          <a:prstGeom prst="rect">
            <a:avLst/>
          </a:prstGeom>
        </p:spPr>
      </p:pic>
      <p:pic>
        <p:nvPicPr>
          <p:cNvPr id="9" name="Picture 8" descr="en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5029200"/>
            <a:ext cx="2743200" cy="19062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