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9144000" cx="10058400"/>
  <p:notesSz cx="6858000" cy="9144000"/>
  <p:embeddedFontLst>
    <p:embeddedFont>
      <p:font typeface="Helvetica Neue"/>
      <p:regular r:id="rId31"/>
      <p:bold r:id="rId32"/>
      <p:italic r:id="rId33"/>
      <p:boldItalic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3.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HelveticaNeue-italic.fntdata"/><Relationship Id="rId10" Type="http://schemas.openxmlformats.org/officeDocument/2006/relationships/slide" Target="slides/slide3.xml"/><Relationship Id="rId32" Type="http://schemas.openxmlformats.org/officeDocument/2006/relationships/font" Target="fonts/HelveticaNeue-bold.fntdata"/><Relationship Id="rId13" Type="http://schemas.openxmlformats.org/officeDocument/2006/relationships/slide" Target="slides/slide6.xml"/><Relationship Id="rId35" Type="http://schemas.openxmlformats.org/officeDocument/2006/relationships/font" Target="fonts/OpenSansLight-regular.fntdata"/><Relationship Id="rId12" Type="http://schemas.openxmlformats.org/officeDocument/2006/relationships/slide" Target="slides/slide5.xml"/><Relationship Id="rId34" Type="http://schemas.openxmlformats.org/officeDocument/2006/relationships/font" Target="fonts/HelveticaNeue-boldItalic.fntdata"/><Relationship Id="rId15" Type="http://schemas.openxmlformats.org/officeDocument/2006/relationships/slide" Target="slides/slide8.xml"/><Relationship Id="rId37" Type="http://schemas.openxmlformats.org/officeDocument/2006/relationships/font" Target="fonts/OpenSansLight-italic.fntdata"/><Relationship Id="rId14" Type="http://schemas.openxmlformats.org/officeDocument/2006/relationships/slide" Target="slides/slide7.xml"/><Relationship Id="rId36" Type="http://schemas.openxmlformats.org/officeDocument/2006/relationships/font" Target="fonts/OpenSansLight-bold.fntdata"/><Relationship Id="rId17" Type="http://schemas.openxmlformats.org/officeDocument/2006/relationships/slide" Target="slides/slide10.xml"/><Relationship Id="rId39" Type="http://schemas.openxmlformats.org/officeDocument/2006/relationships/font" Target="fonts/OpenSans-regular.fntdata"/><Relationship Id="rId16" Type="http://schemas.openxmlformats.org/officeDocument/2006/relationships/slide" Target="slides/slide9.xml"/><Relationship Id="rId38" Type="http://schemas.openxmlformats.org/officeDocument/2006/relationships/font" Target="fonts/OpenSansLight-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43383" y="685800"/>
            <a:ext cx="37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1e537952f_0_14: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1e53795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dd260ecd2_0_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9dd260ecd2_0_55:notes"/>
          <p:cNvSpPr/>
          <p:nvPr>
            <p:ph idx="2" type="sldImg"/>
          </p:nvPr>
        </p:nvSpPr>
        <p:spPr>
          <a:xfrm>
            <a:off x="2014554" y="685800"/>
            <a:ext cx="2828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c24cf9085_0_39: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c24cf90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90220eb12_0_8: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90220eb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99c421a1e_0_14: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599c421a1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dd260ecd2_0_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9dd260ecd2_0_75:notes"/>
          <p:cNvSpPr/>
          <p:nvPr>
            <p:ph idx="2" type="sldImg"/>
          </p:nvPr>
        </p:nvSpPr>
        <p:spPr>
          <a:xfrm>
            <a:off x="2014554" y="685800"/>
            <a:ext cx="2828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dd260ecd2_0_91: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9dd260ecd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45bde9993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a45bde9993_0_5:notes"/>
          <p:cNvSpPr/>
          <p:nvPr>
            <p:ph idx="2" type="sldImg"/>
          </p:nvPr>
        </p:nvSpPr>
        <p:spPr>
          <a:xfrm>
            <a:off x="2014554" y="685800"/>
            <a:ext cx="2828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45bde9993_0_10: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45bde99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90220eb12_0_18: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590220eb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cfc2a9a8d_0_0: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cfc2a9a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dd260ecd2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9dd260ecd2_0_80:notes"/>
          <p:cNvSpPr/>
          <p:nvPr>
            <p:ph idx="2" type="sldImg"/>
          </p:nvPr>
        </p:nvSpPr>
        <p:spPr>
          <a:xfrm>
            <a:off x="2014554" y="685800"/>
            <a:ext cx="2828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c24cf9085_0_45:notes"/>
          <p:cNvSpPr/>
          <p:nvPr>
            <p:ph idx="2" type="sldImg"/>
          </p:nvPr>
        </p:nvSpPr>
        <p:spPr>
          <a:xfrm>
            <a:off x="1543383"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c24cf908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b75228fd4_1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9b75228fd4_1_1:notes"/>
          <p:cNvSpPr/>
          <p:nvPr>
            <p:ph idx="2" type="sldImg"/>
          </p:nvPr>
        </p:nvSpPr>
        <p:spPr>
          <a:xfrm>
            <a:off x="2014554" y="685800"/>
            <a:ext cx="2828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8a4f3b878_0_22: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8a4f3b87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d8c850c2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8d8c850c25_0_33:notes"/>
          <p:cNvSpPr/>
          <p:nvPr>
            <p:ph idx="2" type="sldImg"/>
          </p:nvPr>
        </p:nvSpPr>
        <p:spPr>
          <a:xfrm>
            <a:off x="2014554" y="685800"/>
            <a:ext cx="2828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c24cf9085_0_4: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c24cf90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1e537952f_0_3: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1e53795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2fb0d8af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62fb0d8af8_0_0:notes"/>
          <p:cNvSpPr/>
          <p:nvPr>
            <p:ph idx="2" type="sldImg"/>
          </p:nvPr>
        </p:nvSpPr>
        <p:spPr>
          <a:xfrm>
            <a:off x="2014554" y="685800"/>
            <a:ext cx="2828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d8c850c25_0_103:notes"/>
          <p:cNvSpPr/>
          <p:nvPr>
            <p:ph idx="2" type="sldImg"/>
          </p:nvPr>
        </p:nvSpPr>
        <p:spPr>
          <a:xfrm>
            <a:off x="1543362"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d8c850c2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8a4f3b878_0_4:notes"/>
          <p:cNvSpPr/>
          <p:nvPr>
            <p:ph idx="2" type="sldImg"/>
          </p:nvPr>
        </p:nvSpPr>
        <p:spPr>
          <a:xfrm>
            <a:off x="1543383" y="685800"/>
            <a:ext cx="37719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8a4f3b87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4b864f3db_0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64b864f3db_0_1:notes"/>
          <p:cNvSpPr/>
          <p:nvPr>
            <p:ph idx="2" type="sldImg"/>
          </p:nvPr>
        </p:nvSpPr>
        <p:spPr>
          <a:xfrm>
            <a:off x="2014554" y="685800"/>
            <a:ext cx="2828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2879" y="1323689"/>
            <a:ext cx="9372900" cy="36492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42870" y="5038444"/>
            <a:ext cx="9372900" cy="1409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9319704" y="8290163"/>
            <a:ext cx="603600" cy="69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2870" y="1966444"/>
            <a:ext cx="9372900" cy="3490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42870" y="5603956"/>
            <a:ext cx="9372900" cy="2312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9319704" y="8290163"/>
            <a:ext cx="603600" cy="69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319704" y="8290163"/>
            <a:ext cx="603600" cy="69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42879" y="1323689"/>
            <a:ext cx="9372900" cy="364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42870" y="5038444"/>
            <a:ext cx="9372900" cy="14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42870" y="3823733"/>
            <a:ext cx="9372900" cy="149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342870" y="791156"/>
            <a:ext cx="9372900" cy="1018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342870" y="2048844"/>
            <a:ext cx="9372900" cy="567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342870" y="791156"/>
            <a:ext cx="9372900" cy="1018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342870" y="2048844"/>
            <a:ext cx="4399800" cy="607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5315640" y="2048844"/>
            <a:ext cx="4399800" cy="607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342870" y="791156"/>
            <a:ext cx="9372900" cy="1018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342870" y="987733"/>
            <a:ext cx="3088800" cy="134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idx="1" type="body"/>
          </p:nvPr>
        </p:nvSpPr>
        <p:spPr>
          <a:xfrm>
            <a:off x="342870" y="2470400"/>
            <a:ext cx="3088800" cy="5652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539275" y="800267"/>
            <a:ext cx="7004400" cy="72726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5029200" y="-222"/>
            <a:ext cx="50292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292050" y="2192311"/>
            <a:ext cx="4449600" cy="263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 name="Google Shape;77;p21"/>
          <p:cNvSpPr txBox="1"/>
          <p:nvPr>
            <p:ph idx="1" type="subTitle"/>
          </p:nvPr>
        </p:nvSpPr>
        <p:spPr>
          <a:xfrm>
            <a:off x="292050" y="4983244"/>
            <a:ext cx="4449600" cy="219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21"/>
          <p:cNvSpPr txBox="1"/>
          <p:nvPr>
            <p:ph idx="2" type="body"/>
          </p:nvPr>
        </p:nvSpPr>
        <p:spPr>
          <a:xfrm>
            <a:off x="5433450" y="1287244"/>
            <a:ext cx="4220400" cy="6569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2870" y="3823733"/>
            <a:ext cx="9372900" cy="14964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9319704" y="8290163"/>
            <a:ext cx="603600" cy="69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2"/>
          <p:cNvSpPr txBox="1"/>
          <p:nvPr>
            <p:ph idx="1" type="body"/>
          </p:nvPr>
        </p:nvSpPr>
        <p:spPr>
          <a:xfrm>
            <a:off x="342870" y="7521022"/>
            <a:ext cx="6598800" cy="1075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3"/>
          <p:cNvSpPr txBox="1"/>
          <p:nvPr>
            <p:ph hasCustomPrompt="1" type="title"/>
          </p:nvPr>
        </p:nvSpPr>
        <p:spPr>
          <a:xfrm>
            <a:off x="342870" y="1966444"/>
            <a:ext cx="9372900" cy="349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23"/>
          <p:cNvSpPr txBox="1"/>
          <p:nvPr>
            <p:ph idx="1" type="body"/>
          </p:nvPr>
        </p:nvSpPr>
        <p:spPr>
          <a:xfrm>
            <a:off x="342870" y="5603956"/>
            <a:ext cx="9372900" cy="23124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342879" y="1323689"/>
            <a:ext cx="9372900" cy="364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6"/>
          <p:cNvSpPr txBox="1"/>
          <p:nvPr>
            <p:ph idx="1" type="subTitle"/>
          </p:nvPr>
        </p:nvSpPr>
        <p:spPr>
          <a:xfrm>
            <a:off x="342870" y="5038444"/>
            <a:ext cx="9372900" cy="14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342870" y="3823733"/>
            <a:ext cx="9372900" cy="149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342870" y="791156"/>
            <a:ext cx="9372900" cy="1018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idx="1" type="body"/>
          </p:nvPr>
        </p:nvSpPr>
        <p:spPr>
          <a:xfrm>
            <a:off x="342870" y="2048844"/>
            <a:ext cx="9372900" cy="5672400"/>
          </a:xfrm>
          <a:prstGeom prst="rect">
            <a:avLst/>
          </a:prstGeom>
        </p:spPr>
        <p:txBody>
          <a:bodyPr anchorCtr="0" anchor="t" bIns="91425" lIns="91425" spcFirstLastPara="1" rIns="91425" wrap="square" tIns="91425">
            <a:noAutofit/>
          </a:bodyPr>
          <a:lstStyle>
            <a:lvl1pPr indent="-419100" lvl="0" marL="457200" rtl="0">
              <a:spcBef>
                <a:spcPts val="0"/>
              </a:spcBef>
              <a:spcAft>
                <a:spcPts val="0"/>
              </a:spcAft>
              <a:buSzPts val="3000"/>
              <a:buChar char="●"/>
              <a:defRPr sz="3000"/>
            </a:lvl1pPr>
            <a:lvl2pPr indent="-381000" lvl="1" marL="914400" rtl="0">
              <a:spcBef>
                <a:spcPts val="1600"/>
              </a:spcBef>
              <a:spcAft>
                <a:spcPts val="0"/>
              </a:spcAft>
              <a:buSzPts val="2400"/>
              <a:buChar char="○"/>
              <a:defRPr sz="2400"/>
            </a:lvl2pPr>
            <a:lvl3pPr indent="-342900" lvl="2" marL="1371600" rtl="0">
              <a:spcBef>
                <a:spcPts val="1600"/>
              </a:spcBef>
              <a:spcAft>
                <a:spcPts val="0"/>
              </a:spcAft>
              <a:buSzPts val="1800"/>
              <a:buChar char="■"/>
              <a:defRPr sz="18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342870" y="791156"/>
            <a:ext cx="9372900" cy="1018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idx="1" type="body"/>
          </p:nvPr>
        </p:nvSpPr>
        <p:spPr>
          <a:xfrm>
            <a:off x="342870" y="2048844"/>
            <a:ext cx="4399800" cy="607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29"/>
          <p:cNvSpPr txBox="1"/>
          <p:nvPr>
            <p:ph idx="2" type="body"/>
          </p:nvPr>
        </p:nvSpPr>
        <p:spPr>
          <a:xfrm>
            <a:off x="5315640" y="2048844"/>
            <a:ext cx="4399800" cy="607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342870" y="791156"/>
            <a:ext cx="9372900" cy="1018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342870" y="987733"/>
            <a:ext cx="3088800" cy="134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idx="1" type="body"/>
          </p:nvPr>
        </p:nvSpPr>
        <p:spPr>
          <a:xfrm>
            <a:off x="342870" y="2470400"/>
            <a:ext cx="3088800" cy="5652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539275" y="800267"/>
            <a:ext cx="7004400" cy="72726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2870" y="791156"/>
            <a:ext cx="9372900" cy="101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42870" y="2048844"/>
            <a:ext cx="9372900" cy="6073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9319704" y="8290163"/>
            <a:ext cx="603600" cy="69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5029200" y="-222"/>
            <a:ext cx="50292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txBox="1"/>
          <p:nvPr>
            <p:ph type="title"/>
          </p:nvPr>
        </p:nvSpPr>
        <p:spPr>
          <a:xfrm>
            <a:off x="292050" y="2192311"/>
            <a:ext cx="4449600" cy="263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33"/>
          <p:cNvSpPr txBox="1"/>
          <p:nvPr>
            <p:ph idx="1" type="subTitle"/>
          </p:nvPr>
        </p:nvSpPr>
        <p:spPr>
          <a:xfrm>
            <a:off x="292050" y="4983244"/>
            <a:ext cx="4449600" cy="219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33"/>
          <p:cNvSpPr txBox="1"/>
          <p:nvPr>
            <p:ph idx="2" type="body"/>
          </p:nvPr>
        </p:nvSpPr>
        <p:spPr>
          <a:xfrm>
            <a:off x="5433450" y="1287244"/>
            <a:ext cx="4220400" cy="6569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34"/>
          <p:cNvSpPr txBox="1"/>
          <p:nvPr>
            <p:ph idx="1" type="body"/>
          </p:nvPr>
        </p:nvSpPr>
        <p:spPr>
          <a:xfrm>
            <a:off x="342870" y="7521022"/>
            <a:ext cx="6598800" cy="1075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35"/>
          <p:cNvSpPr txBox="1"/>
          <p:nvPr>
            <p:ph hasCustomPrompt="1" type="title"/>
          </p:nvPr>
        </p:nvSpPr>
        <p:spPr>
          <a:xfrm>
            <a:off x="342870" y="1966444"/>
            <a:ext cx="9372900" cy="349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35"/>
          <p:cNvSpPr txBox="1"/>
          <p:nvPr>
            <p:ph idx="1" type="body"/>
          </p:nvPr>
        </p:nvSpPr>
        <p:spPr>
          <a:xfrm>
            <a:off x="342870" y="5603956"/>
            <a:ext cx="9372900" cy="23124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993999" y="1535906"/>
            <a:ext cx="6070500" cy="3095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38"/>
          <p:cNvSpPr txBox="1"/>
          <p:nvPr>
            <p:ph idx="1" type="body"/>
          </p:nvPr>
        </p:nvSpPr>
        <p:spPr>
          <a:xfrm>
            <a:off x="1993999" y="4714874"/>
            <a:ext cx="6070500" cy="10599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6" name="Google Shape;126;p38"/>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27" name="Shape 127"/>
        <p:cNvGrpSpPr/>
        <p:nvPr/>
      </p:nvGrpSpPr>
      <p:grpSpPr>
        <a:xfrm>
          <a:off x="0" y="0"/>
          <a:ext cx="0" cy="0"/>
          <a:chOff x="0" y="0"/>
          <a:chExt cx="0" cy="0"/>
        </a:xfrm>
      </p:grpSpPr>
      <p:sp>
        <p:nvSpPr>
          <p:cNvPr id="128" name="Google Shape;128;p39"/>
          <p:cNvSpPr/>
          <p:nvPr>
            <p:ph idx="2" type="pic"/>
          </p:nvPr>
        </p:nvSpPr>
        <p:spPr>
          <a:xfrm>
            <a:off x="2189224" y="595312"/>
            <a:ext cx="5672400" cy="5548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9" name="Google Shape;129;p39"/>
          <p:cNvSpPr txBox="1"/>
          <p:nvPr>
            <p:ph type="title"/>
          </p:nvPr>
        </p:nvSpPr>
        <p:spPr>
          <a:xfrm>
            <a:off x="1993999" y="6298406"/>
            <a:ext cx="6070500" cy="13335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0" name="Google Shape;130;p39"/>
          <p:cNvSpPr txBox="1"/>
          <p:nvPr>
            <p:ph idx="1" type="body"/>
          </p:nvPr>
        </p:nvSpPr>
        <p:spPr>
          <a:xfrm>
            <a:off x="1993999" y="7679531"/>
            <a:ext cx="6070500" cy="10599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1" name="Google Shape;131;p39"/>
          <p:cNvSpPr txBox="1"/>
          <p:nvPr>
            <p:ph idx="12" type="sldNum"/>
          </p:nvPr>
        </p:nvSpPr>
        <p:spPr>
          <a:xfrm>
            <a:off x="4923523" y="8667750"/>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993999" y="3024187"/>
            <a:ext cx="6070500" cy="30954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4" name="Google Shape;134;p40"/>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35" name="Shape 135"/>
        <p:cNvGrpSpPr/>
        <p:nvPr/>
      </p:nvGrpSpPr>
      <p:grpSpPr>
        <a:xfrm>
          <a:off x="0" y="0"/>
          <a:ext cx="0" cy="0"/>
          <a:chOff x="0" y="0"/>
          <a:chExt cx="0" cy="0"/>
        </a:xfrm>
      </p:grpSpPr>
      <p:sp>
        <p:nvSpPr>
          <p:cNvPr id="136" name="Google Shape;136;p41"/>
          <p:cNvSpPr/>
          <p:nvPr>
            <p:ph idx="2" type="pic"/>
          </p:nvPr>
        </p:nvSpPr>
        <p:spPr>
          <a:xfrm>
            <a:off x="5154439" y="595312"/>
            <a:ext cx="3094200" cy="771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7" name="Google Shape;137;p41"/>
          <p:cNvSpPr txBox="1"/>
          <p:nvPr>
            <p:ph type="title"/>
          </p:nvPr>
        </p:nvSpPr>
        <p:spPr>
          <a:xfrm>
            <a:off x="1809824" y="595312"/>
            <a:ext cx="3094200" cy="37386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8" name="Google Shape;138;p41"/>
          <p:cNvSpPr txBox="1"/>
          <p:nvPr>
            <p:ph idx="1" type="body"/>
          </p:nvPr>
        </p:nvSpPr>
        <p:spPr>
          <a:xfrm>
            <a:off x="1809824" y="4464843"/>
            <a:ext cx="3094200" cy="38460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9" name="Google Shape;139;p41"/>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809824" y="416719"/>
            <a:ext cx="6438600" cy="20238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2" name="Google Shape;142;p42"/>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809824" y="416719"/>
            <a:ext cx="6438600" cy="20238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5" name="Google Shape;145;p43"/>
          <p:cNvSpPr txBox="1"/>
          <p:nvPr>
            <p:ph idx="1" type="body"/>
          </p:nvPr>
        </p:nvSpPr>
        <p:spPr>
          <a:xfrm>
            <a:off x="1809824" y="2440781"/>
            <a:ext cx="6438600" cy="5893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6" name="Google Shape;146;p43"/>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2870" y="791156"/>
            <a:ext cx="9372900" cy="101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42870" y="2048844"/>
            <a:ext cx="4399800" cy="607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5315640" y="2048844"/>
            <a:ext cx="4399800" cy="607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9319704" y="8290163"/>
            <a:ext cx="603600" cy="69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idx="2" type="pic"/>
          </p:nvPr>
        </p:nvSpPr>
        <p:spPr>
          <a:xfrm>
            <a:off x="5154439" y="2440781"/>
            <a:ext cx="3094200" cy="5893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9" name="Google Shape;149;p44"/>
          <p:cNvSpPr txBox="1"/>
          <p:nvPr>
            <p:ph type="title"/>
          </p:nvPr>
        </p:nvSpPr>
        <p:spPr>
          <a:xfrm>
            <a:off x="1809824" y="416719"/>
            <a:ext cx="6438600" cy="20238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50" name="Google Shape;150;p44"/>
          <p:cNvSpPr txBox="1"/>
          <p:nvPr>
            <p:ph idx="1" type="body"/>
          </p:nvPr>
        </p:nvSpPr>
        <p:spPr>
          <a:xfrm>
            <a:off x="1809824" y="2440781"/>
            <a:ext cx="3094200" cy="58935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1" name="Google Shape;151;p44"/>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52" name="Shape 152"/>
        <p:cNvGrpSpPr/>
        <p:nvPr/>
      </p:nvGrpSpPr>
      <p:grpSpPr>
        <a:xfrm>
          <a:off x="0" y="0"/>
          <a:ext cx="0" cy="0"/>
          <a:chOff x="0" y="0"/>
          <a:chExt cx="0" cy="0"/>
        </a:xfrm>
      </p:grpSpPr>
      <p:sp>
        <p:nvSpPr>
          <p:cNvPr id="153" name="Google Shape;153;p45"/>
          <p:cNvSpPr txBox="1"/>
          <p:nvPr>
            <p:ph idx="1" type="body"/>
          </p:nvPr>
        </p:nvSpPr>
        <p:spPr>
          <a:xfrm>
            <a:off x="1809824" y="1190625"/>
            <a:ext cx="6438600" cy="67626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4" name="Google Shape;154;p45"/>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55" name="Shape 155"/>
        <p:cNvGrpSpPr/>
        <p:nvPr/>
      </p:nvGrpSpPr>
      <p:grpSpPr>
        <a:xfrm>
          <a:off x="0" y="0"/>
          <a:ext cx="0" cy="0"/>
          <a:chOff x="0" y="0"/>
          <a:chExt cx="0" cy="0"/>
        </a:xfrm>
      </p:grpSpPr>
      <p:sp>
        <p:nvSpPr>
          <p:cNvPr id="156" name="Google Shape;156;p46"/>
          <p:cNvSpPr/>
          <p:nvPr>
            <p:ph idx="2" type="pic"/>
          </p:nvPr>
        </p:nvSpPr>
        <p:spPr>
          <a:xfrm>
            <a:off x="5154439" y="4774406"/>
            <a:ext cx="3094200" cy="35358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7" name="Google Shape;157;p46"/>
          <p:cNvSpPr/>
          <p:nvPr>
            <p:ph idx="3" type="pic"/>
          </p:nvPr>
        </p:nvSpPr>
        <p:spPr>
          <a:xfrm>
            <a:off x="5158046" y="833437"/>
            <a:ext cx="3094200" cy="35358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8" name="Google Shape;158;p46"/>
          <p:cNvSpPr/>
          <p:nvPr>
            <p:ph idx="4" type="pic"/>
          </p:nvPr>
        </p:nvSpPr>
        <p:spPr>
          <a:xfrm>
            <a:off x="1809824" y="833437"/>
            <a:ext cx="3094200" cy="7477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9" name="Google Shape;159;p46"/>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0" name="Shape 160"/>
        <p:cNvGrpSpPr/>
        <p:nvPr/>
      </p:nvGrpSpPr>
      <p:grpSpPr>
        <a:xfrm>
          <a:off x="0" y="0"/>
          <a:ext cx="0" cy="0"/>
          <a:chOff x="0" y="0"/>
          <a:chExt cx="0" cy="0"/>
        </a:xfrm>
      </p:grpSpPr>
      <p:sp>
        <p:nvSpPr>
          <p:cNvPr id="161" name="Google Shape;161;p47"/>
          <p:cNvSpPr txBox="1"/>
          <p:nvPr>
            <p:ph idx="1" type="body"/>
          </p:nvPr>
        </p:nvSpPr>
        <p:spPr>
          <a:xfrm>
            <a:off x="1993999" y="5965031"/>
            <a:ext cx="6070500" cy="4404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2" name="Google Shape;162;p47"/>
          <p:cNvSpPr txBox="1"/>
          <p:nvPr>
            <p:ph idx="2" type="body"/>
          </p:nvPr>
        </p:nvSpPr>
        <p:spPr>
          <a:xfrm>
            <a:off x="1993999" y="4000235"/>
            <a:ext cx="6070500" cy="6435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3" name="Google Shape;163;p47"/>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64" name="Shape 164"/>
        <p:cNvGrpSpPr/>
        <p:nvPr/>
      </p:nvGrpSpPr>
      <p:grpSpPr>
        <a:xfrm>
          <a:off x="0" y="0"/>
          <a:ext cx="0" cy="0"/>
          <a:chOff x="0" y="0"/>
          <a:chExt cx="0" cy="0"/>
        </a:xfrm>
      </p:grpSpPr>
      <p:sp>
        <p:nvSpPr>
          <p:cNvPr id="165" name="Google Shape;165;p48"/>
          <p:cNvSpPr/>
          <p:nvPr>
            <p:ph idx="2" type="pic"/>
          </p:nvPr>
        </p:nvSpPr>
        <p:spPr>
          <a:xfrm>
            <a:off x="1257300" y="0"/>
            <a:ext cx="7543800" cy="91440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6" name="Google Shape;166;p48"/>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7" name="Shape 167"/>
        <p:cNvGrpSpPr/>
        <p:nvPr/>
      </p:nvGrpSpPr>
      <p:grpSpPr>
        <a:xfrm>
          <a:off x="0" y="0"/>
          <a:ext cx="0" cy="0"/>
          <a:chOff x="0" y="0"/>
          <a:chExt cx="0" cy="0"/>
        </a:xfrm>
      </p:grpSpPr>
      <p:sp>
        <p:nvSpPr>
          <p:cNvPr id="168" name="Google Shape;168;p49"/>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342870" y="791156"/>
            <a:ext cx="9372900" cy="1018200"/>
          </a:xfrm>
          <a:prstGeom prst="rect">
            <a:avLst/>
          </a:prstGeom>
        </p:spPr>
        <p:txBody>
          <a:bodyPr anchorCtr="0" anchor="ctr" bIns="34275" lIns="34275" spcFirstLastPara="1" rIns="34275" wrap="square" tIns="34275">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idx="1" type="body"/>
          </p:nvPr>
        </p:nvSpPr>
        <p:spPr>
          <a:xfrm>
            <a:off x="342870" y="2048844"/>
            <a:ext cx="9372900" cy="5672400"/>
          </a:xfrm>
          <a:prstGeom prst="rect">
            <a:avLst/>
          </a:prstGeom>
        </p:spPr>
        <p:txBody>
          <a:bodyPr anchorCtr="0" anchor="ctr" bIns="34275" lIns="34275" spcFirstLastPara="1" rIns="34275" wrap="square" tIns="34275">
            <a:noAutofit/>
          </a:bodyPr>
          <a:lstStyle>
            <a:lvl1pPr indent="-317500" lvl="0" marL="457200" rtl="0">
              <a:spcBef>
                <a:spcPts val="2200"/>
              </a:spcBef>
              <a:spcAft>
                <a:spcPts val="0"/>
              </a:spcAft>
              <a:buSzPts val="1400"/>
              <a:buChar char="•"/>
              <a:defRPr/>
            </a:lvl1pPr>
            <a:lvl2pPr indent="-317500" lvl="1" marL="914400" rtl="0">
              <a:spcBef>
                <a:spcPts val="2200"/>
              </a:spcBef>
              <a:spcAft>
                <a:spcPts val="0"/>
              </a:spcAft>
              <a:buSzPts val="1400"/>
              <a:buChar char="•"/>
              <a:defRPr/>
            </a:lvl2pPr>
            <a:lvl3pPr indent="-317500" lvl="2" marL="1371600" rtl="0">
              <a:spcBef>
                <a:spcPts val="2200"/>
              </a:spcBef>
              <a:spcAft>
                <a:spcPts val="0"/>
              </a:spcAft>
              <a:buSzPts val="1400"/>
              <a:buChar char="•"/>
              <a:defRPr/>
            </a:lvl3pPr>
            <a:lvl4pPr indent="-317500" lvl="3" marL="1828800" rtl="0">
              <a:spcBef>
                <a:spcPts val="2200"/>
              </a:spcBef>
              <a:spcAft>
                <a:spcPts val="0"/>
              </a:spcAft>
              <a:buSzPts val="1400"/>
              <a:buChar char="•"/>
              <a:defRPr/>
            </a:lvl4pPr>
            <a:lvl5pPr indent="-317500" lvl="4" marL="2286000" rtl="0">
              <a:spcBef>
                <a:spcPts val="2200"/>
              </a:spcBef>
              <a:spcAft>
                <a:spcPts val="0"/>
              </a:spcAft>
              <a:buSzPts val="1400"/>
              <a:buChar char="•"/>
              <a:defRPr/>
            </a:lvl5pPr>
            <a:lvl6pPr indent="-317500" lvl="5" marL="2743200" rtl="0">
              <a:spcBef>
                <a:spcPts val="2200"/>
              </a:spcBef>
              <a:spcAft>
                <a:spcPts val="0"/>
              </a:spcAft>
              <a:buSzPts val="1400"/>
              <a:buChar char="•"/>
              <a:defRPr/>
            </a:lvl6pPr>
            <a:lvl7pPr indent="-317500" lvl="6" marL="3200400" rtl="0">
              <a:spcBef>
                <a:spcPts val="2200"/>
              </a:spcBef>
              <a:spcAft>
                <a:spcPts val="0"/>
              </a:spcAft>
              <a:buSzPts val="1400"/>
              <a:buChar char="•"/>
              <a:defRPr/>
            </a:lvl7pPr>
            <a:lvl8pPr indent="-317500" lvl="7" marL="3657600" rtl="0">
              <a:spcBef>
                <a:spcPts val="2200"/>
              </a:spcBef>
              <a:spcAft>
                <a:spcPts val="0"/>
              </a:spcAft>
              <a:buSzPts val="1400"/>
              <a:buChar char="•"/>
              <a:defRPr/>
            </a:lvl8pPr>
            <a:lvl9pPr indent="-317500" lvl="8" marL="41148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2870" y="791156"/>
            <a:ext cx="9372900" cy="101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9319704" y="8290163"/>
            <a:ext cx="603600" cy="69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2870" y="987733"/>
            <a:ext cx="3088800" cy="134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42870" y="2470400"/>
            <a:ext cx="3088800" cy="565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9319704" y="8290163"/>
            <a:ext cx="603600" cy="69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39275" y="800267"/>
            <a:ext cx="7004400" cy="727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9319704" y="8290163"/>
            <a:ext cx="603600" cy="69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29200" y="-222"/>
            <a:ext cx="50292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92050" y="2192311"/>
            <a:ext cx="4449600" cy="2635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92050" y="4983244"/>
            <a:ext cx="4449600" cy="2195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5433450" y="1287244"/>
            <a:ext cx="4220400" cy="6569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9319704" y="8290163"/>
            <a:ext cx="603600" cy="69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42870" y="7521022"/>
            <a:ext cx="6598800" cy="1075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9319704" y="8290163"/>
            <a:ext cx="603600" cy="69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5.xml"/><Relationship Id="rId12"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791156"/>
            <a:ext cx="9372900" cy="101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42870" y="2048844"/>
            <a:ext cx="9372900" cy="60735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9319704" y="8290163"/>
            <a:ext cx="603600" cy="6999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42870" y="791156"/>
            <a:ext cx="9372900" cy="1018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42870" y="2048844"/>
            <a:ext cx="9372900" cy="567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4" y="876756"/>
            <a:ext cx="42000" cy="8469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
            <a:alphaModFix/>
          </a:blip>
          <a:stretch>
            <a:fillRect/>
          </a:stretch>
        </p:blipFill>
        <p:spPr>
          <a:xfrm>
            <a:off x="8727758" y="8122445"/>
            <a:ext cx="734632" cy="2483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342870" y="791156"/>
            <a:ext cx="9372900" cy="101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idx="1" type="body"/>
          </p:nvPr>
        </p:nvSpPr>
        <p:spPr>
          <a:xfrm>
            <a:off x="342870" y="2048844"/>
            <a:ext cx="9372900" cy="567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88" name="Google Shape;88;p25"/>
          <p:cNvSpPr/>
          <p:nvPr/>
        </p:nvSpPr>
        <p:spPr>
          <a:xfrm>
            <a:off x="-14" y="876756"/>
            <a:ext cx="42000" cy="8469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809824" y="416719"/>
            <a:ext cx="6438600" cy="20238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1" name="Google Shape;121;p37"/>
          <p:cNvSpPr txBox="1"/>
          <p:nvPr>
            <p:ph idx="1" type="body"/>
          </p:nvPr>
        </p:nvSpPr>
        <p:spPr>
          <a:xfrm>
            <a:off x="1809824" y="2440781"/>
            <a:ext cx="6438600" cy="5893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2" name="Google Shape;122;p37"/>
          <p:cNvSpPr txBox="1"/>
          <p:nvPr>
            <p:ph idx="12" type="sldNum"/>
          </p:nvPr>
        </p:nvSpPr>
        <p:spPr>
          <a:xfrm>
            <a:off x="4923523" y="8673703"/>
            <a:ext cx="203700" cy="340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hyperlink" Target="https://docs.google.com/spreadsheets/d/1pacWk1AnnjA26xVhQ6B6BfISABomA_rH/edit#gid=578200901" TargetMode="External"/><Relationship Id="rId4" Type="http://schemas.openxmlformats.org/officeDocument/2006/relationships/hyperlink" Target="https://docs.google.com/spreadsheets/d/1pacWk1AnnjA26xVhQ6B6BfISABomA_rH/edit#gid=578200901" TargetMode="External"/><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5" name="Shape 175"/>
        <p:cNvGrpSpPr/>
        <p:nvPr/>
      </p:nvGrpSpPr>
      <p:grpSpPr>
        <a:xfrm>
          <a:off x="0" y="0"/>
          <a:ext cx="0" cy="0"/>
          <a:chOff x="0" y="0"/>
          <a:chExt cx="0" cy="0"/>
        </a:xfrm>
      </p:grpSpPr>
      <p:sp>
        <p:nvSpPr>
          <p:cNvPr id="176" name="Google Shape;176;p51"/>
          <p:cNvSpPr/>
          <p:nvPr/>
        </p:nvSpPr>
        <p:spPr>
          <a:xfrm rot="-5400000">
            <a:off x="6200229" y="5285850"/>
            <a:ext cx="3183900" cy="45324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51"/>
          <p:cNvPicPr preferRelativeResize="0"/>
          <p:nvPr/>
        </p:nvPicPr>
        <p:blipFill>
          <a:blip r:embed="rId3">
            <a:alphaModFix/>
          </a:blip>
          <a:stretch>
            <a:fillRect/>
          </a:stretch>
        </p:blipFill>
        <p:spPr>
          <a:xfrm>
            <a:off x="8147797" y="7818727"/>
            <a:ext cx="956591" cy="956591"/>
          </a:xfrm>
          <a:prstGeom prst="rect">
            <a:avLst/>
          </a:prstGeom>
          <a:noFill/>
          <a:ln>
            <a:noFill/>
          </a:ln>
        </p:spPr>
      </p:pic>
      <p:sp>
        <p:nvSpPr>
          <p:cNvPr id="178" name="Google Shape;178;p51"/>
          <p:cNvSpPr txBox="1"/>
          <p:nvPr>
            <p:ph idx="4294967295" type="title"/>
          </p:nvPr>
        </p:nvSpPr>
        <p:spPr>
          <a:xfrm>
            <a:off x="342805" y="878451"/>
            <a:ext cx="9372900" cy="1018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000">
                <a:solidFill>
                  <a:srgbClr val="FFFFFF"/>
                </a:solidFill>
              </a:rPr>
              <a:t>Data </a:t>
            </a:r>
            <a:r>
              <a:rPr lang="en" sz="4000">
                <a:solidFill>
                  <a:srgbClr val="FFFFFF"/>
                </a:solidFill>
              </a:rPr>
              <a:t>Governance </a:t>
            </a:r>
            <a:r>
              <a:rPr lang="en" sz="4000">
                <a:solidFill>
                  <a:srgbClr val="FFFFFF"/>
                </a:solidFill>
              </a:rPr>
              <a:t>@ </a:t>
            </a:r>
            <a:r>
              <a:rPr lang="en" sz="4000">
                <a:solidFill>
                  <a:srgbClr val="FFFFFF"/>
                </a:solidFill>
              </a:rPr>
              <a:t>SneakerPark</a:t>
            </a:r>
            <a:endParaRPr sz="4000">
              <a:solidFill>
                <a:srgbClr val="FFFFFF"/>
              </a:solidFill>
            </a:endParaRPr>
          </a:p>
          <a:p>
            <a:pPr indent="0" lvl="0" marL="0" rtl="0" algn="l">
              <a:spcBef>
                <a:spcPts val="0"/>
              </a:spcBef>
              <a:spcAft>
                <a:spcPts val="0"/>
              </a:spcAft>
              <a:buNone/>
            </a:pPr>
            <a:r>
              <a:t/>
            </a:r>
            <a:endParaRPr/>
          </a:p>
        </p:txBody>
      </p:sp>
      <p:pic>
        <p:nvPicPr>
          <p:cNvPr id="179" name="Google Shape;179;p51"/>
          <p:cNvPicPr preferRelativeResize="0"/>
          <p:nvPr/>
        </p:nvPicPr>
        <p:blipFill rotWithShape="1">
          <a:blip r:embed="rId4">
            <a:alphaModFix/>
          </a:blip>
          <a:srcRect b="1820" l="0" r="0" t="-1820"/>
          <a:stretch/>
        </p:blipFill>
        <p:spPr>
          <a:xfrm>
            <a:off x="2093526" y="3389227"/>
            <a:ext cx="5832392" cy="2355978"/>
          </a:xfrm>
          <a:prstGeom prst="rect">
            <a:avLst/>
          </a:prstGeom>
          <a:noFill/>
          <a:ln>
            <a:noFill/>
          </a:ln>
        </p:spPr>
      </p:pic>
      <p:sp>
        <p:nvSpPr>
          <p:cNvPr id="180" name="Google Shape;180;p51"/>
          <p:cNvSpPr txBox="1"/>
          <p:nvPr/>
        </p:nvSpPr>
        <p:spPr>
          <a:xfrm>
            <a:off x="342812" y="8182841"/>
            <a:ext cx="5595900" cy="7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EEEEEE"/>
                </a:solidFill>
                <a:latin typeface="Open Sans"/>
                <a:ea typeface="Open Sans"/>
                <a:cs typeface="Open Sans"/>
                <a:sym typeface="Open Sans"/>
              </a:rPr>
              <a:t>Prepared by: Xabier Laibarra</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rPr i="1" lang="en">
                <a:solidFill>
                  <a:srgbClr val="EEEEEE"/>
                </a:solidFill>
                <a:latin typeface="Open Sans"/>
                <a:ea typeface="Open Sans"/>
                <a:cs typeface="Open Sans"/>
                <a:sym typeface="Open Sans"/>
              </a:rPr>
              <a:t>Submitted on: 16/07/2023</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0"/>
          <p:cNvSpPr txBox="1"/>
          <p:nvPr/>
        </p:nvSpPr>
        <p:spPr>
          <a:xfrm>
            <a:off x="652882" y="539377"/>
            <a:ext cx="8813700" cy="2727300"/>
          </a:xfrm>
          <a:prstGeom prst="rect">
            <a:avLst/>
          </a:prstGeom>
          <a:noFill/>
          <a:ln>
            <a:noFill/>
          </a:ln>
        </p:spPr>
        <p:txBody>
          <a:bodyPr anchorCtr="0" anchor="t" bIns="91425" lIns="91425" spcFirstLastPara="1" rIns="91425" wrap="square" tIns="91425">
            <a:noAutofit/>
          </a:bodyPr>
          <a:lstStyle/>
          <a:p>
            <a:pPr indent="-330200" lvl="0" marL="457200" rtl="0" algn="just">
              <a:lnSpc>
                <a:spcPct val="170000"/>
              </a:lnSpc>
              <a:spcBef>
                <a:spcPts val="0"/>
              </a:spcBef>
              <a:spcAft>
                <a:spcPts val="0"/>
              </a:spcAft>
              <a:buClr>
                <a:srgbClr val="525C65"/>
              </a:buClr>
              <a:buSzPts val="1600"/>
              <a:buFont typeface="Open Sans"/>
              <a:buAutoNum type="arabicPeriod"/>
            </a:pPr>
            <a:r>
              <a:rPr lang="en" sz="1600">
                <a:solidFill>
                  <a:srgbClr val="525C65"/>
                </a:solidFill>
                <a:highlight>
                  <a:srgbClr val="FFFFFF"/>
                </a:highlight>
                <a:latin typeface="Open Sans"/>
                <a:ea typeface="Open Sans"/>
                <a:cs typeface="Open Sans"/>
                <a:sym typeface="Open Sans"/>
              </a:rPr>
              <a:t>N</a:t>
            </a:r>
            <a:r>
              <a:rPr lang="en" sz="1600">
                <a:solidFill>
                  <a:srgbClr val="525C65"/>
                </a:solidFill>
                <a:highlight>
                  <a:srgbClr val="FFFFFF"/>
                </a:highlight>
                <a:latin typeface="Open Sans"/>
                <a:ea typeface="Open Sans"/>
                <a:cs typeface="Open Sans"/>
                <a:sym typeface="Open Sans"/>
              </a:rPr>
              <a:t>ot possible that in the </a:t>
            </a:r>
            <a:r>
              <a:rPr b="1" lang="en" sz="1600">
                <a:solidFill>
                  <a:srgbClr val="525C65"/>
                </a:solidFill>
                <a:highlight>
                  <a:srgbClr val="FFFFFF"/>
                </a:highlight>
                <a:latin typeface="Open Sans"/>
                <a:ea typeface="Open Sans"/>
                <a:cs typeface="Open Sans"/>
                <a:sym typeface="Open Sans"/>
              </a:rPr>
              <a:t>op.ordershipments</a:t>
            </a:r>
            <a:r>
              <a:rPr lang="en" sz="1600">
                <a:solidFill>
                  <a:srgbClr val="525C65"/>
                </a:solidFill>
                <a:highlight>
                  <a:srgbClr val="FFFFFF"/>
                </a:highlight>
                <a:latin typeface="Open Sans"/>
                <a:ea typeface="Open Sans"/>
                <a:cs typeface="Open Sans"/>
                <a:sym typeface="Open Sans"/>
              </a:rPr>
              <a:t> table there are just 14 records and in the </a:t>
            </a:r>
            <a:r>
              <a:rPr lang="en" sz="1600" u="sng">
                <a:solidFill>
                  <a:srgbClr val="525C65"/>
                </a:solidFill>
                <a:highlight>
                  <a:srgbClr val="FFFFFF"/>
                </a:highlight>
                <a:latin typeface="Open Sans"/>
                <a:ea typeface="Open Sans"/>
                <a:cs typeface="Open Sans"/>
                <a:sym typeface="Open Sans"/>
              </a:rPr>
              <a:t>op.orders</a:t>
            </a:r>
            <a:r>
              <a:rPr lang="en" sz="1600">
                <a:solidFill>
                  <a:srgbClr val="525C65"/>
                </a:solidFill>
                <a:highlight>
                  <a:srgbClr val="FFFFFF"/>
                </a:highlight>
                <a:latin typeface="Open Sans"/>
                <a:ea typeface="Open Sans"/>
                <a:cs typeface="Open Sans"/>
                <a:sym typeface="Open Sans"/>
              </a:rPr>
              <a:t> and in the </a:t>
            </a:r>
            <a:r>
              <a:rPr lang="en" sz="1600" u="sng">
                <a:solidFill>
                  <a:srgbClr val="525C65"/>
                </a:solidFill>
                <a:highlight>
                  <a:srgbClr val="FFFFFF"/>
                </a:highlight>
                <a:latin typeface="Open Sans"/>
                <a:ea typeface="Open Sans"/>
                <a:cs typeface="Open Sans"/>
                <a:sym typeface="Open Sans"/>
              </a:rPr>
              <a:t>op.ordersitems</a:t>
            </a:r>
            <a:r>
              <a:rPr lang="en" sz="1600">
                <a:solidFill>
                  <a:srgbClr val="525C65"/>
                </a:solidFill>
                <a:highlight>
                  <a:srgbClr val="FFFFFF"/>
                </a:highlight>
                <a:latin typeface="Open Sans"/>
                <a:ea typeface="Open Sans"/>
                <a:cs typeface="Open Sans"/>
                <a:sym typeface="Open Sans"/>
              </a:rPr>
              <a:t> tables there 98 distinct order_id. Data regarding the shipments is missing and it should be synchornized to be complete.</a:t>
            </a:r>
            <a:endParaRPr sz="1600">
              <a:solidFill>
                <a:srgbClr val="525C65"/>
              </a:solidFill>
              <a:highlight>
                <a:srgbClr val="FFFFFF"/>
              </a:highlight>
              <a:latin typeface="Open Sans"/>
              <a:ea typeface="Open Sans"/>
              <a:cs typeface="Open Sans"/>
              <a:sym typeface="Open Sans"/>
            </a:endParaRPr>
          </a:p>
          <a:p>
            <a:pPr indent="0" lvl="0" marL="457200" rtl="0" algn="just">
              <a:lnSpc>
                <a:spcPct val="170000"/>
              </a:lnSpc>
              <a:spcBef>
                <a:spcPts val="1100"/>
              </a:spcBef>
              <a:spcAft>
                <a:spcPts val="0"/>
              </a:spcAft>
              <a:buNone/>
            </a:pPr>
            <a:r>
              <a:rPr i="1" lang="en" sz="1600">
                <a:solidFill>
                  <a:srgbClr val="525C65"/>
                </a:solidFill>
                <a:highlight>
                  <a:srgbClr val="FFFFFF"/>
                </a:highlight>
                <a:latin typeface="Open Sans"/>
                <a:ea typeface="Open Sans"/>
                <a:cs typeface="Open Sans"/>
                <a:sym typeface="Open Sans"/>
              </a:rPr>
              <a:t>Quality rule</a:t>
            </a:r>
            <a:r>
              <a:rPr lang="en" sz="1600">
                <a:solidFill>
                  <a:srgbClr val="525C65"/>
                </a:solidFill>
                <a:highlight>
                  <a:srgbClr val="FFFFFF"/>
                </a:highlight>
                <a:latin typeface="Open Sans"/>
                <a:ea typeface="Open Sans"/>
                <a:cs typeface="Open Sans"/>
                <a:sym typeface="Open Sans"/>
              </a:rPr>
              <a:t> → 75% or more of the order_id should be included as shipped in the </a:t>
            </a:r>
            <a:r>
              <a:rPr lang="en" sz="1600">
                <a:solidFill>
                  <a:srgbClr val="525C65"/>
                </a:solidFill>
                <a:highlight>
                  <a:srgbClr val="FFFFFF"/>
                </a:highlight>
                <a:latin typeface="Open Sans"/>
                <a:ea typeface="Open Sans"/>
                <a:cs typeface="Open Sans"/>
                <a:sym typeface="Open Sans"/>
              </a:rPr>
              <a:t>op.ordershipment</a:t>
            </a:r>
            <a:r>
              <a:rPr lang="en" sz="1600">
                <a:solidFill>
                  <a:srgbClr val="525C65"/>
                </a:solidFill>
                <a:highlight>
                  <a:srgbClr val="FFFFFF"/>
                </a:highlight>
                <a:latin typeface="Open Sans"/>
                <a:ea typeface="Open Sans"/>
                <a:cs typeface="Open Sans"/>
                <a:sym typeface="Open Sans"/>
              </a:rPr>
              <a:t> table.</a:t>
            </a:r>
            <a:endParaRPr sz="1600">
              <a:solidFill>
                <a:srgbClr val="525C65"/>
              </a:solidFill>
              <a:highlight>
                <a:srgbClr val="FFFFFF"/>
              </a:highlight>
              <a:latin typeface="Open Sans"/>
              <a:ea typeface="Open Sans"/>
              <a:cs typeface="Open Sans"/>
              <a:sym typeface="Open Sans"/>
            </a:endParaRPr>
          </a:p>
          <a:p>
            <a:pPr indent="-330200" lvl="0" marL="457200" rtl="0" algn="just">
              <a:lnSpc>
                <a:spcPct val="170000"/>
              </a:lnSpc>
              <a:spcBef>
                <a:spcPts val="1100"/>
              </a:spcBef>
              <a:spcAft>
                <a:spcPts val="0"/>
              </a:spcAft>
              <a:buClr>
                <a:srgbClr val="525C65"/>
              </a:buClr>
              <a:buSzPts val="1600"/>
              <a:buFont typeface="Open Sans"/>
              <a:buAutoNum type="arabicPeriod"/>
            </a:pPr>
            <a:r>
              <a:rPr lang="en" sz="1600">
                <a:solidFill>
                  <a:srgbClr val="525C65"/>
                </a:solidFill>
                <a:highlight>
                  <a:srgbClr val="FFFFFF"/>
                </a:highlight>
                <a:latin typeface="Open Sans"/>
                <a:ea typeface="Open Sans"/>
                <a:cs typeface="Open Sans"/>
                <a:sym typeface="Open Sans"/>
              </a:rPr>
              <a:t>Four observations (three distinct order_id) that do not have nor the </a:t>
            </a:r>
            <a:r>
              <a:rPr lang="en" sz="1600" u="sng">
                <a:solidFill>
                  <a:srgbClr val="525C65"/>
                </a:solidFill>
                <a:highlight>
                  <a:srgbClr val="FFFFFF"/>
                </a:highlight>
                <a:latin typeface="Open Sans"/>
                <a:ea typeface="Open Sans"/>
                <a:cs typeface="Open Sans"/>
                <a:sym typeface="Open Sans"/>
              </a:rPr>
              <a:t>phone</a:t>
            </a:r>
            <a:r>
              <a:rPr lang="en" sz="1600">
                <a:solidFill>
                  <a:srgbClr val="525C65"/>
                </a:solidFill>
                <a:highlight>
                  <a:srgbClr val="FFFFFF"/>
                </a:highlight>
                <a:latin typeface="Open Sans"/>
                <a:ea typeface="Open Sans"/>
                <a:cs typeface="Open Sans"/>
                <a:sym typeface="Open Sans"/>
              </a:rPr>
              <a:t> information neither the </a:t>
            </a:r>
            <a:r>
              <a:rPr lang="en" sz="1600" u="sng">
                <a:solidFill>
                  <a:srgbClr val="525C65"/>
                </a:solidFill>
                <a:highlight>
                  <a:srgbClr val="FFFFFF"/>
                </a:highlight>
                <a:latin typeface="Open Sans"/>
                <a:ea typeface="Open Sans"/>
                <a:cs typeface="Open Sans"/>
                <a:sym typeface="Open Sans"/>
              </a:rPr>
              <a:t>email</a:t>
            </a:r>
            <a:r>
              <a:rPr lang="en" sz="1600">
                <a:solidFill>
                  <a:srgbClr val="525C65"/>
                </a:solidFill>
                <a:highlight>
                  <a:srgbClr val="FFFFFF"/>
                </a:highlight>
                <a:latin typeface="Open Sans"/>
                <a:ea typeface="Open Sans"/>
                <a:cs typeface="Open Sans"/>
                <a:sym typeface="Open Sans"/>
              </a:rPr>
              <a:t> information in the </a:t>
            </a:r>
            <a:r>
              <a:rPr b="1" lang="en" sz="1600">
                <a:solidFill>
                  <a:srgbClr val="525C65"/>
                </a:solidFill>
                <a:highlight>
                  <a:schemeClr val="lt1"/>
                </a:highlight>
                <a:latin typeface="Open Sans"/>
                <a:ea typeface="Open Sans"/>
                <a:cs typeface="Open Sans"/>
                <a:sym typeface="Open Sans"/>
              </a:rPr>
              <a:t>cs.customerservicerequests</a:t>
            </a:r>
            <a:r>
              <a:rPr lang="en" sz="1600">
                <a:solidFill>
                  <a:srgbClr val="525C65"/>
                </a:solidFill>
                <a:highlight>
                  <a:schemeClr val="lt1"/>
                </a:highlight>
                <a:latin typeface="Open Sans"/>
                <a:ea typeface="Open Sans"/>
                <a:cs typeface="Open Sans"/>
                <a:sym typeface="Open Sans"/>
              </a:rPr>
              <a:t> table.</a:t>
            </a:r>
            <a:endParaRPr sz="1600">
              <a:solidFill>
                <a:srgbClr val="525C65"/>
              </a:solidFill>
              <a:highlight>
                <a:srgbClr val="FFFFFF"/>
              </a:highlight>
              <a:latin typeface="Open Sans"/>
              <a:ea typeface="Open Sans"/>
              <a:cs typeface="Open Sans"/>
              <a:sym typeface="Open Sans"/>
            </a:endParaRPr>
          </a:p>
          <a:p>
            <a:pPr indent="0" lvl="0" marL="457200" rtl="0" algn="just">
              <a:lnSpc>
                <a:spcPct val="170000"/>
              </a:lnSpc>
              <a:spcBef>
                <a:spcPts val="1100"/>
              </a:spcBef>
              <a:spcAft>
                <a:spcPts val="0"/>
              </a:spcAft>
              <a:buNone/>
            </a:pPr>
            <a:r>
              <a:rPr i="1" lang="en" sz="1600">
                <a:solidFill>
                  <a:srgbClr val="525C65"/>
                </a:solidFill>
                <a:highlight>
                  <a:srgbClr val="FFFFFF"/>
                </a:highlight>
                <a:latin typeface="Open Sans"/>
                <a:ea typeface="Open Sans"/>
                <a:cs typeface="Open Sans"/>
                <a:sym typeface="Open Sans"/>
              </a:rPr>
              <a:t>Quality rule</a:t>
            </a:r>
            <a:r>
              <a:rPr lang="en" sz="1600">
                <a:solidFill>
                  <a:srgbClr val="525C65"/>
                </a:solidFill>
                <a:highlight>
                  <a:srgbClr val="FFFFFF"/>
                </a:highlight>
                <a:latin typeface="Open Sans"/>
                <a:ea typeface="Open Sans"/>
                <a:cs typeface="Open Sans"/>
                <a:sym typeface="Open Sans"/>
              </a:rPr>
              <a:t> → every person that has an account in SnearkerPark must include at least a </a:t>
            </a:r>
            <a:r>
              <a:rPr i="1" lang="en" sz="1600">
                <a:solidFill>
                  <a:srgbClr val="525C65"/>
                </a:solidFill>
                <a:highlight>
                  <a:srgbClr val="FFFFFF"/>
                </a:highlight>
                <a:latin typeface="Open Sans"/>
                <a:ea typeface="Open Sans"/>
                <a:cs typeface="Open Sans"/>
                <a:sym typeface="Open Sans"/>
              </a:rPr>
              <a:t>phone</a:t>
            </a:r>
            <a:r>
              <a:rPr lang="en" sz="1600">
                <a:solidFill>
                  <a:srgbClr val="525C65"/>
                </a:solidFill>
                <a:highlight>
                  <a:srgbClr val="FFFFFF"/>
                </a:highlight>
                <a:latin typeface="Open Sans"/>
                <a:ea typeface="Open Sans"/>
                <a:cs typeface="Open Sans"/>
                <a:sym typeface="Open Sans"/>
              </a:rPr>
              <a:t> or an </a:t>
            </a:r>
            <a:r>
              <a:rPr i="1" lang="en" sz="1600">
                <a:solidFill>
                  <a:srgbClr val="525C65"/>
                </a:solidFill>
                <a:highlight>
                  <a:srgbClr val="FFFFFF"/>
                </a:highlight>
                <a:latin typeface="Open Sans"/>
                <a:ea typeface="Open Sans"/>
                <a:cs typeface="Open Sans"/>
                <a:sym typeface="Open Sans"/>
              </a:rPr>
              <a:t>email</a:t>
            </a:r>
            <a:r>
              <a:rPr lang="en" sz="1600">
                <a:solidFill>
                  <a:srgbClr val="525C65"/>
                </a:solidFill>
                <a:highlight>
                  <a:srgbClr val="FFFFFF"/>
                </a:highlight>
                <a:latin typeface="Open Sans"/>
                <a:ea typeface="Open Sans"/>
                <a:cs typeface="Open Sans"/>
                <a:sym typeface="Open Sans"/>
              </a:rPr>
              <a:t> in their profile.</a:t>
            </a:r>
            <a:endParaRPr sz="1600">
              <a:solidFill>
                <a:srgbClr val="525C65"/>
              </a:solidFill>
              <a:highlight>
                <a:srgbClr val="FFFFFF"/>
              </a:highlight>
              <a:latin typeface="Open Sans"/>
              <a:ea typeface="Open Sans"/>
              <a:cs typeface="Open Sans"/>
              <a:sym typeface="Open Sans"/>
            </a:endParaRPr>
          </a:p>
          <a:p>
            <a:pPr indent="-330200" lvl="0" marL="457200" rtl="0" algn="just">
              <a:lnSpc>
                <a:spcPct val="170000"/>
              </a:lnSpc>
              <a:spcBef>
                <a:spcPts val="1100"/>
              </a:spcBef>
              <a:spcAft>
                <a:spcPts val="0"/>
              </a:spcAft>
              <a:buClr>
                <a:srgbClr val="525C65"/>
              </a:buClr>
              <a:buSzPts val="1600"/>
              <a:buFont typeface="Open Sans"/>
              <a:buAutoNum type="arabicPeriod"/>
            </a:pPr>
            <a:r>
              <a:rPr lang="en" sz="1600">
                <a:solidFill>
                  <a:srgbClr val="525C65"/>
                </a:solidFill>
                <a:highlight>
                  <a:srgbClr val="FFFFFF"/>
                </a:highlight>
                <a:latin typeface="Open Sans"/>
                <a:ea typeface="Open Sans"/>
                <a:cs typeface="Open Sans"/>
                <a:sym typeface="Open Sans"/>
              </a:rPr>
              <a:t>There are 7 shipping addresses missing in the </a:t>
            </a:r>
            <a:r>
              <a:rPr b="1" lang="en" sz="1600">
                <a:solidFill>
                  <a:srgbClr val="525C65"/>
                </a:solidFill>
                <a:highlight>
                  <a:srgbClr val="FFFFFF"/>
                </a:highlight>
                <a:latin typeface="Open Sans"/>
                <a:ea typeface="Open Sans"/>
                <a:cs typeface="Open Sans"/>
                <a:sym typeface="Open Sans"/>
              </a:rPr>
              <a:t>op.orders</a:t>
            </a:r>
            <a:r>
              <a:rPr lang="en" sz="1600">
                <a:solidFill>
                  <a:srgbClr val="525C65"/>
                </a:solidFill>
                <a:highlight>
                  <a:srgbClr val="FFFFFF"/>
                </a:highlight>
                <a:latin typeface="Open Sans"/>
                <a:ea typeface="Open Sans"/>
                <a:cs typeface="Open Sans"/>
                <a:sym typeface="Open Sans"/>
              </a:rPr>
              <a:t> table, which means that the order cannot be shipped.</a:t>
            </a:r>
            <a:endParaRPr sz="1600">
              <a:solidFill>
                <a:srgbClr val="525C65"/>
              </a:solidFill>
              <a:highlight>
                <a:srgbClr val="FFFFFF"/>
              </a:highlight>
              <a:latin typeface="Open Sans"/>
              <a:ea typeface="Open Sans"/>
              <a:cs typeface="Open Sans"/>
              <a:sym typeface="Open Sans"/>
            </a:endParaRPr>
          </a:p>
          <a:p>
            <a:pPr indent="0" lvl="0" marL="457200" rtl="0" algn="just">
              <a:lnSpc>
                <a:spcPct val="170000"/>
              </a:lnSpc>
              <a:spcBef>
                <a:spcPts val="1100"/>
              </a:spcBef>
              <a:spcAft>
                <a:spcPts val="0"/>
              </a:spcAft>
              <a:buNone/>
            </a:pPr>
            <a:r>
              <a:rPr i="1" lang="en" sz="1600">
                <a:solidFill>
                  <a:srgbClr val="525C65"/>
                </a:solidFill>
                <a:highlight>
                  <a:srgbClr val="FFFFFF"/>
                </a:highlight>
                <a:latin typeface="Open Sans"/>
                <a:ea typeface="Open Sans"/>
                <a:cs typeface="Open Sans"/>
                <a:sym typeface="Open Sans"/>
              </a:rPr>
              <a:t>Quality rule</a:t>
            </a:r>
            <a:r>
              <a:rPr lang="en" sz="1600">
                <a:solidFill>
                  <a:srgbClr val="525C65"/>
                </a:solidFill>
                <a:highlight>
                  <a:srgbClr val="FFFFFF"/>
                </a:highlight>
                <a:latin typeface="Open Sans"/>
                <a:ea typeface="Open Sans"/>
                <a:cs typeface="Open Sans"/>
                <a:sym typeface="Open Sans"/>
              </a:rPr>
              <a:t> → no order will be processed with the </a:t>
            </a:r>
            <a:r>
              <a:rPr i="1" lang="en" sz="1600">
                <a:solidFill>
                  <a:srgbClr val="525C65"/>
                </a:solidFill>
                <a:highlight>
                  <a:srgbClr val="FFFFFF"/>
                </a:highlight>
                <a:latin typeface="Open Sans"/>
                <a:ea typeface="Open Sans"/>
                <a:cs typeface="Open Sans"/>
                <a:sym typeface="Open Sans"/>
              </a:rPr>
              <a:t>shipping address</a:t>
            </a:r>
            <a:r>
              <a:rPr lang="en" sz="1600">
                <a:solidFill>
                  <a:srgbClr val="525C65"/>
                </a:solidFill>
                <a:highlight>
                  <a:srgbClr val="FFFFFF"/>
                </a:highlight>
                <a:latin typeface="Open Sans"/>
                <a:ea typeface="Open Sans"/>
                <a:cs typeface="Open Sans"/>
                <a:sym typeface="Open Sans"/>
              </a:rPr>
              <a:t> </a:t>
            </a:r>
            <a:r>
              <a:rPr lang="en" sz="1600">
                <a:solidFill>
                  <a:srgbClr val="525C65"/>
                </a:solidFill>
                <a:highlight>
                  <a:srgbClr val="FFFFFF"/>
                </a:highlight>
                <a:latin typeface="Open Sans"/>
                <a:ea typeface="Open Sans"/>
                <a:cs typeface="Open Sans"/>
                <a:sym typeface="Open Sans"/>
              </a:rPr>
              <a:t>field empty.</a:t>
            </a:r>
            <a:endParaRPr sz="1600">
              <a:solidFill>
                <a:srgbClr val="525C65"/>
              </a:solidFill>
              <a:highlight>
                <a:srgbClr val="FFFFFF"/>
              </a:highlight>
              <a:latin typeface="Open Sans"/>
              <a:ea typeface="Open Sans"/>
              <a:cs typeface="Open Sans"/>
              <a:sym typeface="Open Sans"/>
            </a:endParaRPr>
          </a:p>
          <a:p>
            <a:pPr indent="-330200" lvl="0" marL="457200" rtl="0" algn="just">
              <a:lnSpc>
                <a:spcPct val="170000"/>
              </a:lnSpc>
              <a:spcBef>
                <a:spcPts val="1100"/>
              </a:spcBef>
              <a:spcAft>
                <a:spcPts val="0"/>
              </a:spcAft>
              <a:buClr>
                <a:srgbClr val="525C65"/>
              </a:buClr>
              <a:buSzPts val="1600"/>
              <a:buFont typeface="Open Sans"/>
              <a:buAutoNum type="arabicPeriod"/>
            </a:pPr>
            <a:r>
              <a:rPr i="1" lang="en" sz="1600" u="sng">
                <a:solidFill>
                  <a:srgbClr val="525C65"/>
                </a:solidFill>
                <a:highlight>
                  <a:srgbClr val="FFFFFF"/>
                </a:highlight>
                <a:latin typeface="Open Sans"/>
                <a:ea typeface="Open Sans"/>
                <a:cs typeface="Open Sans"/>
                <a:sym typeface="Open Sans"/>
              </a:rPr>
              <a:t>Not observed but possible to happen in the future</a:t>
            </a:r>
            <a:r>
              <a:rPr lang="en" sz="1600">
                <a:solidFill>
                  <a:srgbClr val="525C65"/>
                </a:solidFill>
                <a:highlight>
                  <a:srgbClr val="FFFFFF"/>
                </a:highlight>
                <a:latin typeface="Open Sans"/>
                <a:ea typeface="Open Sans"/>
                <a:cs typeface="Open Sans"/>
                <a:sym typeface="Open Sans"/>
              </a:rPr>
              <a:t>: negative or string values in the </a:t>
            </a:r>
            <a:r>
              <a:rPr lang="en" sz="1600" u="sng">
                <a:solidFill>
                  <a:srgbClr val="525C65"/>
                </a:solidFill>
                <a:highlight>
                  <a:srgbClr val="FFFFFF"/>
                </a:highlight>
                <a:latin typeface="Open Sans"/>
                <a:ea typeface="Open Sans"/>
                <a:cs typeface="Open Sans"/>
                <a:sym typeface="Open Sans"/>
              </a:rPr>
              <a:t>size </a:t>
            </a:r>
            <a:r>
              <a:rPr lang="en" sz="1600">
                <a:solidFill>
                  <a:srgbClr val="525C65"/>
                </a:solidFill>
                <a:highlight>
                  <a:srgbClr val="FFFFFF"/>
                </a:highlight>
                <a:latin typeface="Open Sans"/>
                <a:ea typeface="Open Sans"/>
                <a:cs typeface="Open Sans"/>
                <a:sym typeface="Open Sans"/>
              </a:rPr>
              <a:t>column of the </a:t>
            </a:r>
            <a:r>
              <a:rPr b="1" lang="en" sz="1600">
                <a:solidFill>
                  <a:srgbClr val="525C65"/>
                </a:solidFill>
                <a:highlight>
                  <a:srgbClr val="FFFFFF"/>
                </a:highlight>
                <a:latin typeface="Open Sans"/>
                <a:ea typeface="Open Sans"/>
                <a:cs typeface="Open Sans"/>
                <a:sym typeface="Open Sans"/>
              </a:rPr>
              <a:t>im.items</a:t>
            </a:r>
            <a:r>
              <a:rPr lang="en" sz="1600">
                <a:solidFill>
                  <a:srgbClr val="525C65"/>
                </a:solidFill>
                <a:highlight>
                  <a:srgbClr val="FFFFFF"/>
                </a:highlight>
                <a:latin typeface="Open Sans"/>
                <a:ea typeface="Open Sans"/>
                <a:cs typeface="Open Sans"/>
                <a:sym typeface="Open Sans"/>
              </a:rPr>
              <a:t> table, as it is defined as VARCHAR.</a:t>
            </a:r>
            <a:endParaRPr sz="1600">
              <a:solidFill>
                <a:srgbClr val="525C65"/>
              </a:solidFill>
              <a:highlight>
                <a:srgbClr val="FFFFFF"/>
              </a:highlight>
              <a:latin typeface="Open Sans"/>
              <a:ea typeface="Open Sans"/>
              <a:cs typeface="Open Sans"/>
              <a:sym typeface="Open Sans"/>
            </a:endParaRPr>
          </a:p>
          <a:p>
            <a:pPr indent="0" lvl="0" marL="457200" rtl="0" algn="just">
              <a:lnSpc>
                <a:spcPct val="170000"/>
              </a:lnSpc>
              <a:spcBef>
                <a:spcPts val="1100"/>
              </a:spcBef>
              <a:spcAft>
                <a:spcPts val="1100"/>
              </a:spcAft>
              <a:buNone/>
            </a:pPr>
            <a:r>
              <a:rPr i="1" lang="en" sz="1600">
                <a:solidFill>
                  <a:srgbClr val="525C65"/>
                </a:solidFill>
                <a:highlight>
                  <a:srgbClr val="FFFFFF"/>
                </a:highlight>
                <a:latin typeface="Open Sans"/>
                <a:ea typeface="Open Sans"/>
                <a:cs typeface="Open Sans"/>
                <a:sym typeface="Open Sans"/>
              </a:rPr>
              <a:t>Quality rule </a:t>
            </a:r>
            <a:r>
              <a:rPr lang="en" sz="1600">
                <a:solidFill>
                  <a:srgbClr val="525C65"/>
                </a:solidFill>
                <a:highlight>
                  <a:srgbClr val="FFFFFF"/>
                </a:highlight>
                <a:latin typeface="Open Sans"/>
                <a:ea typeface="Open Sans"/>
                <a:cs typeface="Open Sans"/>
                <a:sym typeface="Open Sans"/>
              </a:rPr>
              <a:t>→ a dropdown menu will be provided in order to avoid negative, too high or string values. Data type will also be set as </a:t>
            </a:r>
            <a:r>
              <a:rPr i="1" lang="en" sz="1600">
                <a:solidFill>
                  <a:srgbClr val="525C65"/>
                </a:solidFill>
                <a:highlight>
                  <a:srgbClr val="FFFFFF"/>
                </a:highlight>
                <a:latin typeface="Open Sans"/>
                <a:ea typeface="Open Sans"/>
                <a:cs typeface="Open Sans"/>
                <a:sym typeface="Open Sans"/>
              </a:rPr>
              <a:t>integer</a:t>
            </a:r>
            <a:r>
              <a:rPr lang="en" sz="1600">
                <a:solidFill>
                  <a:srgbClr val="525C65"/>
                </a:solidFill>
                <a:highlight>
                  <a:srgbClr val="FFFFFF"/>
                </a:highlight>
                <a:latin typeface="Open Sans"/>
                <a:ea typeface="Open Sans"/>
                <a:cs typeface="Open Sans"/>
                <a:sym typeface="Open Sans"/>
              </a:rPr>
              <a:t> instead of </a:t>
            </a:r>
            <a:r>
              <a:rPr i="1" lang="en" sz="1600">
                <a:solidFill>
                  <a:srgbClr val="525C65"/>
                </a:solidFill>
                <a:highlight>
                  <a:srgbClr val="FFFFFF"/>
                </a:highlight>
                <a:latin typeface="Open Sans"/>
                <a:ea typeface="Open Sans"/>
                <a:cs typeface="Open Sans"/>
                <a:sym typeface="Open Sans"/>
              </a:rPr>
              <a:t>string</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9" name="Shape 239"/>
        <p:cNvGrpSpPr/>
        <p:nvPr/>
      </p:nvGrpSpPr>
      <p:grpSpPr>
        <a:xfrm>
          <a:off x="0" y="0"/>
          <a:ext cx="0" cy="0"/>
          <a:chOff x="0" y="0"/>
          <a:chExt cx="0" cy="0"/>
        </a:xfrm>
      </p:grpSpPr>
      <p:sp>
        <p:nvSpPr>
          <p:cNvPr id="240" name="Google Shape;240;p61"/>
          <p:cNvSpPr/>
          <p:nvPr/>
        </p:nvSpPr>
        <p:spPr>
          <a:xfrm>
            <a:off x="1841206" y="3648250"/>
            <a:ext cx="6375900" cy="22365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4</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41" name="Google Shape;241;p61"/>
          <p:cNvSpPr/>
          <p:nvPr/>
        </p:nvSpPr>
        <p:spPr>
          <a:xfrm>
            <a:off x="4636294" y="3330026"/>
            <a:ext cx="785700" cy="675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62"/>
          <p:cNvSpPr txBox="1"/>
          <p:nvPr>
            <p:ph idx="1" type="body"/>
          </p:nvPr>
        </p:nvSpPr>
        <p:spPr>
          <a:xfrm>
            <a:off x="488228" y="259282"/>
            <a:ext cx="8947800" cy="12465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b="1" lang="en" sz="2000" u="sng">
                <a:solidFill>
                  <a:srgbClr val="525C65"/>
                </a:solidFill>
                <a:highlight>
                  <a:srgbClr val="FFFFFF"/>
                </a:highlight>
                <a:latin typeface="Open Sans"/>
                <a:ea typeface="Open Sans"/>
                <a:cs typeface="Open Sans"/>
                <a:sym typeface="Open Sans"/>
              </a:rPr>
              <a:t>Data quality dashboard</a:t>
            </a:r>
            <a:endParaRPr b="1" sz="2000" u="sng">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In the table cs.customerservicerequests values for  “phone” and “email” are missing, as shown below. As a metric, we will fix, that we  should have always a value by observation in “email” (100%) and a 80% in “phone” column (currently we have 4 observations </a:t>
            </a:r>
            <a:r>
              <a:rPr lang="en" sz="1600">
                <a:solidFill>
                  <a:srgbClr val="525C65"/>
                </a:solidFill>
                <a:highlight>
                  <a:srgbClr val="FFFFFF"/>
                </a:highlight>
                <a:latin typeface="Open Sans"/>
                <a:ea typeface="Open Sans"/>
                <a:cs typeface="Open Sans"/>
                <a:sym typeface="Open Sans"/>
              </a:rPr>
              <a:t>without</a:t>
            </a:r>
            <a:r>
              <a:rPr lang="en" sz="1600">
                <a:solidFill>
                  <a:srgbClr val="525C65"/>
                </a:solidFill>
                <a:highlight>
                  <a:srgbClr val="FFFFFF"/>
                </a:highlight>
                <a:latin typeface="Open Sans"/>
                <a:ea typeface="Open Sans"/>
                <a:cs typeface="Open Sans"/>
                <a:sym typeface="Open Sans"/>
              </a:rPr>
              <a:t> any contact information, hence, 13,79%).</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t/>
            </a:r>
            <a:endParaRPr sz="16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pic>
        <p:nvPicPr>
          <p:cNvPr id="247" name="Google Shape;247;p62"/>
          <p:cNvPicPr preferRelativeResize="0"/>
          <p:nvPr/>
        </p:nvPicPr>
        <p:blipFill>
          <a:blip r:embed="rId3">
            <a:alphaModFix/>
          </a:blip>
          <a:stretch>
            <a:fillRect/>
          </a:stretch>
        </p:blipFill>
        <p:spPr>
          <a:xfrm>
            <a:off x="488225" y="3093672"/>
            <a:ext cx="8947800" cy="46401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63"/>
          <p:cNvSpPr txBox="1"/>
          <p:nvPr>
            <p:ph idx="1" type="body"/>
          </p:nvPr>
        </p:nvSpPr>
        <p:spPr>
          <a:xfrm>
            <a:off x="478403" y="632432"/>
            <a:ext cx="8947800" cy="12465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lang="en" sz="1600">
                <a:solidFill>
                  <a:srgbClr val="525C65"/>
                </a:solidFill>
                <a:highlight>
                  <a:schemeClr val="lt1"/>
                </a:highlight>
                <a:latin typeface="Open Sans"/>
                <a:ea typeface="Open Sans"/>
                <a:cs typeface="Open Sans"/>
                <a:sym typeface="Open Sans"/>
              </a:rPr>
              <a:t>Regarding the “shipping address” in the op.orders table, there are 7 values missing out of 98. This means, that the order will not be able to be delivered, which is not admissible. We will have to make sure, that every time an order is place, the shipping address is available.</a:t>
            </a:r>
            <a:endParaRPr sz="16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pic>
        <p:nvPicPr>
          <p:cNvPr id="253" name="Google Shape;253;p63"/>
          <p:cNvPicPr preferRelativeResize="0"/>
          <p:nvPr/>
        </p:nvPicPr>
        <p:blipFill>
          <a:blip r:embed="rId3">
            <a:alphaModFix/>
          </a:blip>
          <a:stretch>
            <a:fillRect/>
          </a:stretch>
        </p:blipFill>
        <p:spPr>
          <a:xfrm>
            <a:off x="1863225" y="2318922"/>
            <a:ext cx="5711550" cy="532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4"/>
          <p:cNvSpPr txBox="1"/>
          <p:nvPr>
            <p:ph idx="1" type="body"/>
          </p:nvPr>
        </p:nvSpPr>
        <p:spPr>
          <a:xfrm>
            <a:off x="478403" y="632432"/>
            <a:ext cx="8947800" cy="12465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lang="en" sz="1600">
                <a:solidFill>
                  <a:srgbClr val="525C65"/>
                </a:solidFill>
                <a:highlight>
                  <a:schemeClr val="lt1"/>
                </a:highlight>
                <a:latin typeface="Open Sans"/>
                <a:ea typeface="Open Sans"/>
                <a:cs typeface="Open Sans"/>
                <a:sym typeface="Open Sans"/>
              </a:rPr>
              <a:t>Even this issue has not happened yet, we will follow the metric of it. As we can see in the chart below, there is no incorrect value (string, negative or extremely high) in the “size” column in the “items” table.</a:t>
            </a:r>
            <a:endParaRPr sz="16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pic>
        <p:nvPicPr>
          <p:cNvPr id="259" name="Google Shape;259;p64"/>
          <p:cNvPicPr preferRelativeResize="0"/>
          <p:nvPr/>
        </p:nvPicPr>
        <p:blipFill>
          <a:blip r:embed="rId3">
            <a:alphaModFix/>
          </a:blip>
          <a:stretch>
            <a:fillRect/>
          </a:stretch>
        </p:blipFill>
        <p:spPr>
          <a:xfrm>
            <a:off x="1804200" y="2503282"/>
            <a:ext cx="6134100" cy="543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63" name="Shape 263"/>
        <p:cNvGrpSpPr/>
        <p:nvPr/>
      </p:nvGrpSpPr>
      <p:grpSpPr>
        <a:xfrm>
          <a:off x="0" y="0"/>
          <a:ext cx="0" cy="0"/>
          <a:chOff x="0" y="0"/>
          <a:chExt cx="0" cy="0"/>
        </a:xfrm>
      </p:grpSpPr>
      <p:sp>
        <p:nvSpPr>
          <p:cNvPr id="264" name="Google Shape;264;p65"/>
          <p:cNvSpPr/>
          <p:nvPr/>
        </p:nvSpPr>
        <p:spPr>
          <a:xfrm>
            <a:off x="698629" y="3682886"/>
            <a:ext cx="8661000" cy="22365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5</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65" name="Google Shape;265;p65"/>
          <p:cNvSpPr/>
          <p:nvPr/>
        </p:nvSpPr>
        <p:spPr>
          <a:xfrm>
            <a:off x="4636294" y="3330026"/>
            <a:ext cx="785700" cy="675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6"/>
          <p:cNvSpPr txBox="1"/>
          <p:nvPr>
            <p:ph idx="1" type="body"/>
          </p:nvPr>
        </p:nvSpPr>
        <p:spPr>
          <a:xfrm>
            <a:off x="568400" y="-57349"/>
            <a:ext cx="8939100" cy="8192700"/>
          </a:xfrm>
          <a:prstGeom prst="rect">
            <a:avLst/>
          </a:prstGeom>
        </p:spPr>
        <p:txBody>
          <a:bodyPr anchorCtr="0" anchor="t" bIns="91425" lIns="91425" spcFirstLastPara="1" rIns="91425" wrap="square" tIns="91425">
            <a:noAutofit/>
          </a:bodyPr>
          <a:lstStyle/>
          <a:p>
            <a:pPr indent="0" lvl="0" marL="0" marR="241300" rtl="0" algn="just">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I</a:t>
            </a:r>
            <a:r>
              <a:rPr lang="en" sz="1600">
                <a:solidFill>
                  <a:srgbClr val="525C65"/>
                </a:solidFill>
                <a:highlight>
                  <a:srgbClr val="FFFFFF"/>
                </a:highlight>
                <a:latin typeface="Open Sans"/>
                <a:ea typeface="Open Sans"/>
                <a:cs typeface="Open Sans"/>
                <a:sym typeface="Open Sans"/>
              </a:rPr>
              <a:t> would suggest to implement a Registry type Master Data Management (MDM) Architecture. As the current and most urgent pain point are the discrepancies between systems. Additionally, the CEO informed that the budget for the MDM is low, even though it possible that in the future an Enterprise Data Warehouse could be an option.</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With the Registry MDM we will establish a central database with a list of primary keys for the master records, attributes, source systems and </a:t>
            </a:r>
            <a:r>
              <a:rPr lang="en" sz="1600">
                <a:solidFill>
                  <a:srgbClr val="525C65"/>
                </a:solidFill>
                <a:highlight>
                  <a:srgbClr val="FFFFFF"/>
                </a:highlight>
                <a:latin typeface="Open Sans"/>
                <a:ea typeface="Open Sans"/>
                <a:cs typeface="Open Sans"/>
                <a:sym typeface="Open Sans"/>
              </a:rPr>
              <a:t>identifiers</a:t>
            </a:r>
            <a:r>
              <a:rPr lang="en" sz="1600">
                <a:solidFill>
                  <a:srgbClr val="525C65"/>
                </a:solidFill>
                <a:highlight>
                  <a:srgbClr val="FFFFFF"/>
                </a:highlight>
                <a:latin typeface="Open Sans"/>
                <a:ea typeface="Open Sans"/>
                <a:cs typeface="Open Sans"/>
                <a:sym typeface="Open Sans"/>
              </a:rPr>
              <a:t>. The master data will stay in the source systems and it will have to be joined manually by the user.</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This solution is low cost, is not intrusive to existing systems,  it is simple to implement and allows a distributed governance.</a:t>
            </a:r>
            <a:endParaRPr sz="1600">
              <a:solidFill>
                <a:srgbClr val="525C65"/>
              </a:solidFill>
              <a:highlight>
                <a:srgbClr val="FFFFFF"/>
              </a:highlight>
              <a:latin typeface="Open Sans"/>
              <a:ea typeface="Open Sans"/>
              <a:cs typeface="Open Sans"/>
              <a:sym typeface="Open Sans"/>
            </a:endParaRPr>
          </a:p>
          <a:p>
            <a:pPr indent="0" lvl="0" marL="0" rtl="0" algn="just">
              <a:spcBef>
                <a:spcPts val="1100"/>
              </a:spcBef>
              <a:spcAft>
                <a:spcPts val="0"/>
              </a:spcAft>
              <a:buNone/>
            </a:pPr>
            <a:r>
              <a:t/>
            </a:r>
            <a:endParaRPr sz="1600">
              <a:solidFill>
                <a:srgbClr val="525C65"/>
              </a:solidFill>
              <a:highlight>
                <a:schemeClr val="lt1"/>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pic>
        <p:nvPicPr>
          <p:cNvPr id="271" name="Google Shape;271;p66"/>
          <p:cNvPicPr preferRelativeResize="0"/>
          <p:nvPr/>
        </p:nvPicPr>
        <p:blipFill>
          <a:blip r:embed="rId3">
            <a:alphaModFix/>
          </a:blip>
          <a:stretch>
            <a:fillRect/>
          </a:stretch>
        </p:blipFill>
        <p:spPr>
          <a:xfrm>
            <a:off x="2450988" y="4968125"/>
            <a:ext cx="4752975" cy="375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75" name="Shape 275"/>
        <p:cNvGrpSpPr/>
        <p:nvPr/>
      </p:nvGrpSpPr>
      <p:grpSpPr>
        <a:xfrm>
          <a:off x="0" y="0"/>
          <a:ext cx="0" cy="0"/>
          <a:chOff x="0" y="0"/>
          <a:chExt cx="0" cy="0"/>
        </a:xfrm>
      </p:grpSpPr>
      <p:sp>
        <p:nvSpPr>
          <p:cNvPr id="276" name="Google Shape;276;p67"/>
          <p:cNvSpPr/>
          <p:nvPr/>
        </p:nvSpPr>
        <p:spPr>
          <a:xfrm>
            <a:off x="698629" y="3682886"/>
            <a:ext cx="8661000" cy="22365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6</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77" name="Google Shape;277;p67"/>
          <p:cNvSpPr/>
          <p:nvPr/>
        </p:nvSpPr>
        <p:spPr>
          <a:xfrm>
            <a:off x="4636294" y="3330026"/>
            <a:ext cx="785700" cy="675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8"/>
          <p:cNvSpPr txBox="1"/>
          <p:nvPr>
            <p:ph idx="1" type="body"/>
          </p:nvPr>
        </p:nvSpPr>
        <p:spPr>
          <a:xfrm>
            <a:off x="559641" y="652705"/>
            <a:ext cx="8939100" cy="4343400"/>
          </a:xfrm>
          <a:prstGeom prst="rect">
            <a:avLst/>
          </a:prstGeom>
        </p:spPr>
        <p:txBody>
          <a:bodyPr anchorCtr="0" anchor="t" bIns="91425" lIns="91425" spcFirstLastPara="1" rIns="91425" wrap="square" tIns="91425">
            <a:noAutofit/>
          </a:bodyPr>
          <a:lstStyle/>
          <a:p>
            <a:pPr indent="0" lvl="0" marL="0" marR="241300" rtl="0" algn="just">
              <a:lnSpc>
                <a:spcPct val="170000"/>
              </a:lnSpc>
              <a:spcBef>
                <a:spcPts val="3800"/>
              </a:spcBef>
              <a:spcAft>
                <a:spcPts val="0"/>
              </a:spcAft>
              <a:buNone/>
            </a:pPr>
            <a:r>
              <a:rPr b="1" lang="en" sz="1800">
                <a:solidFill>
                  <a:srgbClr val="525C65"/>
                </a:solidFill>
                <a:highlight>
                  <a:srgbClr val="FFFFFF"/>
                </a:highlight>
                <a:latin typeface="Open Sans"/>
                <a:ea typeface="Open Sans"/>
                <a:cs typeface="Open Sans"/>
                <a:sym typeface="Open Sans"/>
              </a:rPr>
              <a:t>- Rule 1</a:t>
            </a:r>
            <a:r>
              <a:rPr lang="en" sz="1600">
                <a:solidFill>
                  <a:srgbClr val="525C65"/>
                </a:solidFill>
                <a:highlight>
                  <a:srgbClr val="FFFFFF"/>
                </a:highlight>
                <a:latin typeface="Open Sans"/>
                <a:ea typeface="Open Sans"/>
                <a:cs typeface="Open Sans"/>
                <a:sym typeface="Open Sans"/>
              </a:rPr>
              <a:t> : </a:t>
            </a:r>
            <a:r>
              <a:rPr i="1" lang="en" sz="1600" u="sng">
                <a:solidFill>
                  <a:srgbClr val="525C65"/>
                </a:solidFill>
                <a:highlight>
                  <a:srgbClr val="FFFFFF"/>
                </a:highlight>
                <a:latin typeface="Open Sans"/>
                <a:ea typeface="Open Sans"/>
                <a:cs typeface="Open Sans"/>
                <a:sym typeface="Open Sans"/>
              </a:rPr>
              <a:t>user_id</a:t>
            </a:r>
            <a:r>
              <a:rPr lang="en" sz="1600">
                <a:solidFill>
                  <a:srgbClr val="525C65"/>
                </a:solidFill>
                <a:highlight>
                  <a:srgbClr val="FFFFFF"/>
                </a:highlight>
                <a:latin typeface="Open Sans"/>
                <a:ea typeface="Open Sans"/>
                <a:cs typeface="Open Sans"/>
                <a:sym typeface="Open Sans"/>
              </a:rPr>
              <a:t> from the table </a:t>
            </a:r>
            <a:r>
              <a:rPr b="1" lang="en" sz="1600">
                <a:solidFill>
                  <a:srgbClr val="525C65"/>
                </a:solidFill>
                <a:highlight>
                  <a:srgbClr val="FFFFFF"/>
                </a:highlight>
                <a:latin typeface="Open Sans"/>
                <a:ea typeface="Open Sans"/>
                <a:cs typeface="Open Sans"/>
                <a:sym typeface="Open Sans"/>
              </a:rPr>
              <a:t>usr.users</a:t>
            </a:r>
            <a:r>
              <a:rPr lang="en" sz="1600">
                <a:solidFill>
                  <a:srgbClr val="525C65"/>
                </a:solidFill>
                <a:highlight>
                  <a:srgbClr val="FFFFFF"/>
                </a:highlight>
                <a:latin typeface="Open Sans"/>
                <a:ea typeface="Open Sans"/>
                <a:cs typeface="Open Sans"/>
                <a:sym typeface="Open Sans"/>
              </a:rPr>
              <a:t> should match uniquely with the </a:t>
            </a:r>
            <a:r>
              <a:rPr b="1" lang="en" sz="1600">
                <a:solidFill>
                  <a:srgbClr val="525C65"/>
                </a:solidFill>
                <a:highlight>
                  <a:srgbClr val="FFFFFF"/>
                </a:highlight>
                <a:latin typeface="Open Sans"/>
                <a:ea typeface="Open Sans"/>
                <a:cs typeface="Open Sans"/>
                <a:sym typeface="Open Sans"/>
              </a:rPr>
              <a:t>or.orders</a:t>
            </a:r>
            <a:r>
              <a:rPr lang="en" sz="1600">
                <a:solidFill>
                  <a:srgbClr val="525C65"/>
                </a:solidFill>
                <a:highlight>
                  <a:srgbClr val="FFFFFF"/>
                </a:highlight>
                <a:latin typeface="Open Sans"/>
                <a:ea typeface="Open Sans"/>
                <a:cs typeface="Open Sans"/>
                <a:sym typeface="Open Sans"/>
              </a:rPr>
              <a:t> table’s </a:t>
            </a:r>
            <a:r>
              <a:rPr i="1" lang="en" sz="1600" u="sng">
                <a:solidFill>
                  <a:srgbClr val="525C65"/>
                </a:solidFill>
                <a:highlight>
                  <a:srgbClr val="FFFFFF"/>
                </a:highlight>
                <a:latin typeface="Open Sans"/>
                <a:ea typeface="Open Sans"/>
                <a:cs typeface="Open Sans"/>
                <a:sym typeface="Open Sans"/>
              </a:rPr>
              <a:t>buyer_id</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0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SELECT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rPr lang="en" sz="1600">
                <a:solidFill>
                  <a:srgbClr val="525C65"/>
                </a:solidFill>
                <a:highlight>
                  <a:srgbClr val="FFFFFF"/>
                </a:highlight>
                <a:latin typeface="Open Sans"/>
                <a:ea typeface="Open Sans"/>
                <a:cs typeface="Open Sans"/>
                <a:sym typeface="Open Sans"/>
              </a:rPr>
              <a:t>FROM </a:t>
            </a:r>
            <a:r>
              <a:rPr lang="en" sz="1600">
                <a:solidFill>
                  <a:srgbClr val="525C65"/>
                </a:solidFill>
                <a:highlight>
                  <a:schemeClr val="lt1"/>
                </a:highlight>
                <a:latin typeface="Open Sans"/>
                <a:ea typeface="Open Sans"/>
                <a:cs typeface="Open Sans"/>
                <a:sym typeface="Open Sans"/>
              </a:rPr>
              <a:t>or.orders</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rPr lang="en" sz="1600">
                <a:solidFill>
                  <a:srgbClr val="525C65"/>
                </a:solidFill>
                <a:highlight>
                  <a:srgbClr val="FFFFFF"/>
                </a:highlight>
                <a:latin typeface="Open Sans"/>
                <a:ea typeface="Open Sans"/>
                <a:cs typeface="Open Sans"/>
                <a:sym typeface="Open Sans"/>
              </a:rPr>
              <a:t>INNER JOIN </a:t>
            </a:r>
            <a:r>
              <a:rPr lang="en" sz="1600">
                <a:solidFill>
                  <a:srgbClr val="525C65"/>
                </a:solidFill>
                <a:highlight>
                  <a:schemeClr val="lt1"/>
                </a:highlight>
                <a:latin typeface="Open Sans"/>
                <a:ea typeface="Open Sans"/>
                <a:cs typeface="Open Sans"/>
                <a:sym typeface="Open Sans"/>
              </a:rPr>
              <a:t>usr.users</a:t>
            </a:r>
            <a:r>
              <a:rPr lang="en" sz="1600">
                <a:solidFill>
                  <a:srgbClr val="525C65"/>
                </a:solidFill>
                <a:highlight>
                  <a:srgbClr val="FFFFFF"/>
                </a:highlight>
                <a:latin typeface="Open Sans"/>
                <a:ea typeface="Open Sans"/>
                <a:cs typeface="Open Sans"/>
                <a:sym typeface="Open Sans"/>
              </a:rPr>
              <a:t> ON usr.users.user_id=or.orders.buyer_id</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rPr b="1" lang="en" sz="1800">
                <a:solidFill>
                  <a:srgbClr val="525C65"/>
                </a:solidFill>
                <a:highlight>
                  <a:srgbClr val="FFFFFF"/>
                </a:highlight>
                <a:latin typeface="Open Sans"/>
                <a:ea typeface="Open Sans"/>
                <a:cs typeface="Open Sans"/>
                <a:sym typeface="Open Sans"/>
              </a:rPr>
              <a:t>- Rule 2</a:t>
            </a:r>
            <a:r>
              <a:rPr lang="en" sz="1600">
                <a:solidFill>
                  <a:srgbClr val="525C65"/>
                </a:solidFill>
                <a:highlight>
                  <a:srgbClr val="FFFFFF"/>
                </a:highlight>
                <a:latin typeface="Open Sans"/>
                <a:ea typeface="Open Sans"/>
                <a:cs typeface="Open Sans"/>
                <a:sym typeface="Open Sans"/>
              </a:rPr>
              <a:t> : </a:t>
            </a:r>
            <a:r>
              <a:rPr lang="en" sz="1600">
                <a:solidFill>
                  <a:srgbClr val="525C65"/>
                </a:solidFill>
                <a:highlight>
                  <a:schemeClr val="lt1"/>
                </a:highlight>
                <a:latin typeface="Open Sans"/>
                <a:ea typeface="Open Sans"/>
                <a:cs typeface="Open Sans"/>
                <a:sym typeface="Open Sans"/>
              </a:rPr>
              <a:t> </a:t>
            </a:r>
            <a:r>
              <a:rPr i="1" lang="en" sz="1600" u="sng">
                <a:solidFill>
                  <a:srgbClr val="525C65"/>
                </a:solidFill>
                <a:highlight>
                  <a:schemeClr val="lt1"/>
                </a:highlight>
                <a:latin typeface="Open Sans"/>
                <a:ea typeface="Open Sans"/>
                <a:cs typeface="Open Sans"/>
                <a:sym typeface="Open Sans"/>
              </a:rPr>
              <a:t>user_id</a:t>
            </a:r>
            <a:r>
              <a:rPr lang="en" sz="1600">
                <a:solidFill>
                  <a:srgbClr val="525C65"/>
                </a:solidFill>
                <a:highlight>
                  <a:schemeClr val="lt1"/>
                </a:highlight>
                <a:latin typeface="Open Sans"/>
                <a:ea typeface="Open Sans"/>
                <a:cs typeface="Open Sans"/>
                <a:sym typeface="Open Sans"/>
              </a:rPr>
              <a:t> from the table </a:t>
            </a:r>
            <a:r>
              <a:rPr b="1" lang="en" sz="1600">
                <a:solidFill>
                  <a:srgbClr val="525C65"/>
                </a:solidFill>
                <a:highlight>
                  <a:schemeClr val="lt1"/>
                </a:highlight>
                <a:latin typeface="Open Sans"/>
                <a:ea typeface="Open Sans"/>
                <a:cs typeface="Open Sans"/>
                <a:sym typeface="Open Sans"/>
              </a:rPr>
              <a:t>usr.users</a:t>
            </a:r>
            <a:r>
              <a:rPr lang="en" sz="1600">
                <a:solidFill>
                  <a:srgbClr val="525C65"/>
                </a:solidFill>
                <a:highlight>
                  <a:schemeClr val="lt1"/>
                </a:highlight>
                <a:latin typeface="Open Sans"/>
                <a:ea typeface="Open Sans"/>
                <a:cs typeface="Open Sans"/>
                <a:sym typeface="Open Sans"/>
              </a:rPr>
              <a:t> should match uniquely with the </a:t>
            </a:r>
            <a:r>
              <a:rPr b="1" lang="en" sz="1600">
                <a:solidFill>
                  <a:srgbClr val="525C65"/>
                </a:solidFill>
                <a:highlight>
                  <a:schemeClr val="lt1"/>
                </a:highlight>
                <a:latin typeface="Open Sans"/>
                <a:ea typeface="Open Sans"/>
                <a:cs typeface="Open Sans"/>
                <a:sym typeface="Open Sans"/>
              </a:rPr>
              <a:t>li.listings</a:t>
            </a:r>
            <a:r>
              <a:rPr lang="en" sz="1600">
                <a:solidFill>
                  <a:srgbClr val="525C65"/>
                </a:solidFill>
                <a:highlight>
                  <a:schemeClr val="lt1"/>
                </a:highlight>
                <a:latin typeface="Open Sans"/>
                <a:ea typeface="Open Sans"/>
                <a:cs typeface="Open Sans"/>
                <a:sym typeface="Open Sans"/>
              </a:rPr>
              <a:t> table’s </a:t>
            </a:r>
            <a:r>
              <a:rPr i="1" lang="en" sz="1600" u="sng">
                <a:solidFill>
                  <a:srgbClr val="525C65"/>
                </a:solidFill>
                <a:highlight>
                  <a:schemeClr val="lt1"/>
                </a:highlight>
                <a:latin typeface="Open Sans"/>
                <a:ea typeface="Open Sans"/>
                <a:cs typeface="Open Sans"/>
                <a:sym typeface="Open Sans"/>
              </a:rPr>
              <a:t>seller_id</a:t>
            </a:r>
            <a:r>
              <a:rPr lang="en" sz="1600">
                <a:solidFill>
                  <a:srgbClr val="525C65"/>
                </a:solidFill>
                <a:highlight>
                  <a:schemeClr val="lt1"/>
                </a:highlight>
                <a:latin typeface="Open Sans"/>
                <a:ea typeface="Open Sans"/>
                <a:cs typeface="Open Sans"/>
                <a:sym typeface="Open Sans"/>
              </a:rPr>
              <a:t>.</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3800"/>
              </a:spcBef>
              <a:spcAft>
                <a:spcPts val="0"/>
              </a:spcAft>
              <a:buClr>
                <a:schemeClr val="dk1"/>
              </a:buClr>
              <a:buSzPts val="1100"/>
              <a:buFont typeface="Arial"/>
              <a:buNone/>
            </a:pPr>
            <a:r>
              <a:rPr lang="en" sz="1600">
                <a:solidFill>
                  <a:srgbClr val="525C65"/>
                </a:solidFill>
                <a:highlight>
                  <a:schemeClr val="lt1"/>
                </a:highlight>
                <a:latin typeface="Open Sans"/>
                <a:ea typeface="Open Sans"/>
                <a:cs typeface="Open Sans"/>
                <a:sym typeface="Open Sans"/>
              </a:rPr>
              <a:t>SELECT *</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1000"/>
              </a:spcBef>
              <a:spcAft>
                <a:spcPts val="0"/>
              </a:spcAft>
              <a:buClr>
                <a:schemeClr val="dk1"/>
              </a:buClr>
              <a:buSzPts val="1100"/>
              <a:buFont typeface="Arial"/>
              <a:buNone/>
            </a:pPr>
            <a:r>
              <a:rPr lang="en" sz="1600">
                <a:solidFill>
                  <a:srgbClr val="525C65"/>
                </a:solidFill>
                <a:highlight>
                  <a:schemeClr val="lt1"/>
                </a:highlight>
                <a:latin typeface="Open Sans"/>
                <a:ea typeface="Open Sans"/>
                <a:cs typeface="Open Sans"/>
                <a:sym typeface="Open Sans"/>
              </a:rPr>
              <a:t>FROM li.listings</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1000"/>
              </a:spcBef>
              <a:spcAft>
                <a:spcPts val="0"/>
              </a:spcAft>
              <a:buClr>
                <a:schemeClr val="dk1"/>
              </a:buClr>
              <a:buSzPts val="1100"/>
              <a:buFont typeface="Arial"/>
              <a:buNone/>
            </a:pPr>
            <a:r>
              <a:rPr lang="en" sz="1600">
                <a:solidFill>
                  <a:srgbClr val="525C65"/>
                </a:solidFill>
                <a:highlight>
                  <a:schemeClr val="lt1"/>
                </a:highlight>
                <a:latin typeface="Open Sans"/>
                <a:ea typeface="Open Sans"/>
                <a:cs typeface="Open Sans"/>
                <a:sym typeface="Open Sans"/>
              </a:rPr>
              <a:t>INNER JOIN usr.users ON usr.users.user_id=or.orders.seller_id</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69"/>
          <p:cNvSpPr txBox="1"/>
          <p:nvPr>
            <p:ph idx="1" type="body"/>
          </p:nvPr>
        </p:nvSpPr>
        <p:spPr>
          <a:xfrm>
            <a:off x="559641" y="370305"/>
            <a:ext cx="8939100" cy="4343400"/>
          </a:xfrm>
          <a:prstGeom prst="rect">
            <a:avLst/>
          </a:prstGeom>
        </p:spPr>
        <p:txBody>
          <a:bodyPr anchorCtr="0" anchor="t" bIns="91425" lIns="91425" spcFirstLastPara="1" rIns="91425" wrap="square" tIns="91425">
            <a:noAutofit/>
          </a:bodyPr>
          <a:lstStyle/>
          <a:p>
            <a:pPr indent="0" lvl="0" marL="0" marR="241300" rtl="0" algn="just">
              <a:lnSpc>
                <a:spcPct val="170000"/>
              </a:lnSpc>
              <a:spcBef>
                <a:spcPts val="3800"/>
              </a:spcBef>
              <a:spcAft>
                <a:spcPts val="0"/>
              </a:spcAft>
              <a:buNone/>
            </a:pPr>
            <a:r>
              <a:rPr b="1" lang="en" sz="1800">
                <a:solidFill>
                  <a:srgbClr val="525C65"/>
                </a:solidFill>
                <a:highlight>
                  <a:srgbClr val="FFFFFF"/>
                </a:highlight>
                <a:latin typeface="Open Sans"/>
                <a:ea typeface="Open Sans"/>
                <a:cs typeface="Open Sans"/>
                <a:sym typeface="Open Sans"/>
              </a:rPr>
              <a:t>- Rule 3</a:t>
            </a:r>
            <a:r>
              <a:rPr lang="en" sz="1800">
                <a:solidFill>
                  <a:srgbClr val="525C65"/>
                </a:solidFill>
                <a:highlight>
                  <a:srgbClr val="FFFFFF"/>
                </a:highlight>
                <a:latin typeface="Open Sans"/>
                <a:ea typeface="Open Sans"/>
                <a:cs typeface="Open Sans"/>
                <a:sym typeface="Open Sans"/>
              </a:rPr>
              <a:t> </a:t>
            </a:r>
            <a:r>
              <a:rPr lang="en" sz="1600">
                <a:solidFill>
                  <a:srgbClr val="525C65"/>
                </a:solidFill>
                <a:highlight>
                  <a:srgbClr val="FFFFFF"/>
                </a:highlight>
                <a:latin typeface="Open Sans"/>
                <a:ea typeface="Open Sans"/>
                <a:cs typeface="Open Sans"/>
                <a:sym typeface="Open Sans"/>
              </a:rPr>
              <a:t>: </a:t>
            </a:r>
            <a:r>
              <a:rPr i="1" lang="en" sz="1600" u="sng">
                <a:solidFill>
                  <a:srgbClr val="525C65"/>
                </a:solidFill>
                <a:highlight>
                  <a:srgbClr val="FFFFFF"/>
                </a:highlight>
                <a:latin typeface="Open Sans"/>
                <a:ea typeface="Open Sans"/>
                <a:cs typeface="Open Sans"/>
                <a:sym typeface="Open Sans"/>
              </a:rPr>
              <a:t>order</a:t>
            </a:r>
            <a:r>
              <a:rPr i="1" lang="en" sz="1600" u="sng">
                <a:solidFill>
                  <a:srgbClr val="525C65"/>
                </a:solidFill>
                <a:highlight>
                  <a:srgbClr val="FFFFFF"/>
                </a:highlight>
                <a:latin typeface="Open Sans"/>
                <a:ea typeface="Open Sans"/>
                <a:cs typeface="Open Sans"/>
                <a:sym typeface="Open Sans"/>
              </a:rPr>
              <a:t>_id</a:t>
            </a:r>
            <a:r>
              <a:rPr lang="en" sz="1600">
                <a:solidFill>
                  <a:srgbClr val="525C65"/>
                </a:solidFill>
                <a:highlight>
                  <a:srgbClr val="FFFFFF"/>
                </a:highlight>
                <a:latin typeface="Open Sans"/>
                <a:ea typeface="Open Sans"/>
                <a:cs typeface="Open Sans"/>
                <a:sym typeface="Open Sans"/>
              </a:rPr>
              <a:t> from the table </a:t>
            </a:r>
            <a:r>
              <a:rPr b="1" lang="en" sz="1600">
                <a:solidFill>
                  <a:srgbClr val="525C65"/>
                </a:solidFill>
                <a:highlight>
                  <a:srgbClr val="FFFFFF"/>
                </a:highlight>
                <a:latin typeface="Open Sans"/>
                <a:ea typeface="Open Sans"/>
                <a:cs typeface="Open Sans"/>
                <a:sym typeface="Open Sans"/>
              </a:rPr>
              <a:t>or.order_items</a:t>
            </a:r>
            <a:r>
              <a:rPr lang="en" sz="1600">
                <a:solidFill>
                  <a:srgbClr val="525C65"/>
                </a:solidFill>
                <a:highlight>
                  <a:srgbClr val="FFFFFF"/>
                </a:highlight>
                <a:latin typeface="Open Sans"/>
                <a:ea typeface="Open Sans"/>
                <a:cs typeface="Open Sans"/>
                <a:sym typeface="Open Sans"/>
              </a:rPr>
              <a:t> should match uniquely with the </a:t>
            </a:r>
            <a:r>
              <a:rPr b="1" lang="en" sz="1600">
                <a:solidFill>
                  <a:srgbClr val="525C65"/>
                </a:solidFill>
                <a:highlight>
                  <a:srgbClr val="FFFFFF"/>
                </a:highlight>
                <a:latin typeface="Open Sans"/>
                <a:ea typeface="Open Sans"/>
                <a:cs typeface="Open Sans"/>
                <a:sym typeface="Open Sans"/>
              </a:rPr>
              <a:t>or.orders</a:t>
            </a:r>
            <a:r>
              <a:rPr lang="en" sz="1600">
                <a:solidFill>
                  <a:srgbClr val="525C65"/>
                </a:solidFill>
                <a:highlight>
                  <a:srgbClr val="FFFFFF"/>
                </a:highlight>
                <a:latin typeface="Open Sans"/>
                <a:ea typeface="Open Sans"/>
                <a:cs typeface="Open Sans"/>
                <a:sym typeface="Open Sans"/>
              </a:rPr>
              <a:t> table’s </a:t>
            </a:r>
            <a:r>
              <a:rPr i="1" lang="en" sz="1600" u="sng">
                <a:solidFill>
                  <a:srgbClr val="525C65"/>
                </a:solidFill>
                <a:highlight>
                  <a:srgbClr val="FFFFFF"/>
                </a:highlight>
                <a:latin typeface="Open Sans"/>
                <a:ea typeface="Open Sans"/>
                <a:cs typeface="Open Sans"/>
                <a:sym typeface="Open Sans"/>
              </a:rPr>
              <a:t>order</a:t>
            </a:r>
            <a:r>
              <a:rPr i="1" lang="en" sz="1600" u="sng">
                <a:solidFill>
                  <a:srgbClr val="525C65"/>
                </a:solidFill>
                <a:highlight>
                  <a:srgbClr val="FFFFFF"/>
                </a:highlight>
                <a:latin typeface="Open Sans"/>
                <a:ea typeface="Open Sans"/>
                <a:cs typeface="Open Sans"/>
                <a:sym typeface="Open Sans"/>
              </a:rPr>
              <a:t>_id</a:t>
            </a:r>
            <a:r>
              <a:rPr lang="en" sz="1600">
                <a:solidFill>
                  <a:srgbClr val="525C65"/>
                </a:solidFill>
                <a:highlight>
                  <a:srgbClr val="FFFFFF"/>
                </a:highlight>
                <a:latin typeface="Open Sans"/>
                <a:ea typeface="Open Sans"/>
                <a:cs typeface="Open Sans"/>
                <a:sym typeface="Open Sans"/>
              </a:rPr>
              <a:t>.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0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SELECT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rPr lang="en" sz="1600">
                <a:solidFill>
                  <a:srgbClr val="525C65"/>
                </a:solidFill>
                <a:highlight>
                  <a:srgbClr val="FFFFFF"/>
                </a:highlight>
                <a:latin typeface="Open Sans"/>
                <a:ea typeface="Open Sans"/>
                <a:cs typeface="Open Sans"/>
                <a:sym typeface="Open Sans"/>
              </a:rPr>
              <a:t>FROM </a:t>
            </a:r>
            <a:r>
              <a:rPr lang="en" sz="1600">
                <a:solidFill>
                  <a:srgbClr val="525C65"/>
                </a:solidFill>
                <a:highlight>
                  <a:schemeClr val="lt1"/>
                </a:highlight>
                <a:latin typeface="Open Sans"/>
                <a:ea typeface="Open Sans"/>
                <a:cs typeface="Open Sans"/>
                <a:sym typeface="Open Sans"/>
              </a:rPr>
              <a:t>or.orders</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rPr lang="en" sz="1600">
                <a:solidFill>
                  <a:srgbClr val="525C65"/>
                </a:solidFill>
                <a:highlight>
                  <a:srgbClr val="FFFFFF"/>
                </a:highlight>
                <a:latin typeface="Open Sans"/>
                <a:ea typeface="Open Sans"/>
                <a:cs typeface="Open Sans"/>
                <a:sym typeface="Open Sans"/>
              </a:rPr>
              <a:t>INNER JOIN </a:t>
            </a:r>
            <a:r>
              <a:rPr lang="en" sz="1600">
                <a:solidFill>
                  <a:srgbClr val="525C65"/>
                </a:solidFill>
                <a:highlight>
                  <a:schemeClr val="lt1"/>
                </a:highlight>
                <a:latin typeface="Open Sans"/>
                <a:ea typeface="Open Sans"/>
                <a:cs typeface="Open Sans"/>
                <a:sym typeface="Open Sans"/>
              </a:rPr>
              <a:t>or.order_items</a:t>
            </a:r>
            <a:r>
              <a:rPr lang="en" sz="1600">
                <a:solidFill>
                  <a:srgbClr val="525C65"/>
                </a:solidFill>
                <a:highlight>
                  <a:srgbClr val="FFFFFF"/>
                </a:highlight>
                <a:latin typeface="Open Sans"/>
                <a:ea typeface="Open Sans"/>
                <a:cs typeface="Open Sans"/>
                <a:sym typeface="Open Sans"/>
              </a:rPr>
              <a:t> USING (order_id)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rPr b="1" lang="en" sz="1800">
                <a:solidFill>
                  <a:srgbClr val="525C65"/>
                </a:solidFill>
                <a:highlight>
                  <a:srgbClr val="FFFFFF"/>
                </a:highlight>
                <a:latin typeface="Open Sans"/>
                <a:ea typeface="Open Sans"/>
                <a:cs typeface="Open Sans"/>
                <a:sym typeface="Open Sans"/>
              </a:rPr>
              <a:t>- </a:t>
            </a:r>
            <a:r>
              <a:rPr b="1" lang="en" sz="1800">
                <a:solidFill>
                  <a:srgbClr val="525C65"/>
                </a:solidFill>
                <a:highlight>
                  <a:srgbClr val="FFFFFF"/>
                </a:highlight>
                <a:latin typeface="Open Sans"/>
                <a:ea typeface="Open Sans"/>
                <a:cs typeface="Open Sans"/>
                <a:sym typeface="Open Sans"/>
              </a:rPr>
              <a:t>Rule 4</a:t>
            </a:r>
            <a:r>
              <a:rPr lang="en" sz="1600">
                <a:solidFill>
                  <a:srgbClr val="525C65"/>
                </a:solidFill>
                <a:highlight>
                  <a:srgbClr val="FFFFFF"/>
                </a:highlight>
                <a:latin typeface="Open Sans"/>
                <a:ea typeface="Open Sans"/>
                <a:cs typeface="Open Sans"/>
                <a:sym typeface="Open Sans"/>
              </a:rPr>
              <a:t> : </a:t>
            </a:r>
            <a:r>
              <a:rPr lang="en" sz="1600">
                <a:solidFill>
                  <a:srgbClr val="525C65"/>
                </a:solidFill>
                <a:highlight>
                  <a:schemeClr val="lt1"/>
                </a:highlight>
                <a:latin typeface="Open Sans"/>
                <a:ea typeface="Open Sans"/>
                <a:cs typeface="Open Sans"/>
                <a:sym typeface="Open Sans"/>
              </a:rPr>
              <a:t> </a:t>
            </a:r>
            <a:r>
              <a:rPr i="1" lang="en" sz="1600" u="sng">
                <a:solidFill>
                  <a:srgbClr val="525C65"/>
                </a:solidFill>
                <a:highlight>
                  <a:schemeClr val="lt1"/>
                </a:highlight>
                <a:latin typeface="Open Sans"/>
                <a:ea typeface="Open Sans"/>
                <a:cs typeface="Open Sans"/>
                <a:sym typeface="Open Sans"/>
              </a:rPr>
              <a:t>listing_id</a:t>
            </a:r>
            <a:r>
              <a:rPr lang="en" sz="1600">
                <a:solidFill>
                  <a:srgbClr val="525C65"/>
                </a:solidFill>
                <a:highlight>
                  <a:schemeClr val="lt1"/>
                </a:highlight>
                <a:latin typeface="Open Sans"/>
                <a:ea typeface="Open Sans"/>
                <a:cs typeface="Open Sans"/>
                <a:sym typeface="Open Sans"/>
              </a:rPr>
              <a:t> from the table </a:t>
            </a:r>
            <a:r>
              <a:rPr b="1" lang="en" sz="1600">
                <a:solidFill>
                  <a:srgbClr val="525C65"/>
                </a:solidFill>
                <a:highlight>
                  <a:schemeClr val="lt1"/>
                </a:highlight>
                <a:latin typeface="Open Sans"/>
                <a:ea typeface="Open Sans"/>
                <a:cs typeface="Open Sans"/>
                <a:sym typeface="Open Sans"/>
              </a:rPr>
              <a:t>or</a:t>
            </a:r>
            <a:r>
              <a:rPr b="1" lang="en" sz="1600">
                <a:solidFill>
                  <a:srgbClr val="525C65"/>
                </a:solidFill>
                <a:highlight>
                  <a:schemeClr val="lt1"/>
                </a:highlight>
                <a:latin typeface="Open Sans"/>
                <a:ea typeface="Open Sans"/>
                <a:cs typeface="Open Sans"/>
                <a:sym typeface="Open Sans"/>
              </a:rPr>
              <a:t>.order_items</a:t>
            </a:r>
            <a:r>
              <a:rPr lang="en" sz="1600">
                <a:solidFill>
                  <a:srgbClr val="525C65"/>
                </a:solidFill>
                <a:highlight>
                  <a:schemeClr val="lt1"/>
                </a:highlight>
                <a:latin typeface="Open Sans"/>
                <a:ea typeface="Open Sans"/>
                <a:cs typeface="Open Sans"/>
                <a:sym typeface="Open Sans"/>
              </a:rPr>
              <a:t> should match uniquely with the </a:t>
            </a:r>
            <a:r>
              <a:rPr b="1" lang="en" sz="1600">
                <a:solidFill>
                  <a:srgbClr val="525C65"/>
                </a:solidFill>
                <a:highlight>
                  <a:schemeClr val="lt1"/>
                </a:highlight>
                <a:latin typeface="Open Sans"/>
                <a:ea typeface="Open Sans"/>
                <a:cs typeface="Open Sans"/>
                <a:sym typeface="Open Sans"/>
              </a:rPr>
              <a:t>li.listings</a:t>
            </a:r>
            <a:r>
              <a:rPr lang="en" sz="1600">
                <a:solidFill>
                  <a:srgbClr val="525C65"/>
                </a:solidFill>
                <a:highlight>
                  <a:schemeClr val="lt1"/>
                </a:highlight>
                <a:latin typeface="Open Sans"/>
                <a:ea typeface="Open Sans"/>
                <a:cs typeface="Open Sans"/>
                <a:sym typeface="Open Sans"/>
              </a:rPr>
              <a:t> table’s </a:t>
            </a:r>
            <a:r>
              <a:rPr i="1" lang="en" sz="1600" u="sng">
                <a:solidFill>
                  <a:srgbClr val="525C65"/>
                </a:solidFill>
                <a:highlight>
                  <a:schemeClr val="lt1"/>
                </a:highlight>
                <a:latin typeface="Open Sans"/>
                <a:ea typeface="Open Sans"/>
                <a:cs typeface="Open Sans"/>
                <a:sym typeface="Open Sans"/>
              </a:rPr>
              <a:t>listing</a:t>
            </a:r>
            <a:r>
              <a:rPr i="1" lang="en" sz="1600" u="sng">
                <a:solidFill>
                  <a:srgbClr val="525C65"/>
                </a:solidFill>
                <a:highlight>
                  <a:schemeClr val="lt1"/>
                </a:highlight>
                <a:latin typeface="Open Sans"/>
                <a:ea typeface="Open Sans"/>
                <a:cs typeface="Open Sans"/>
                <a:sym typeface="Open Sans"/>
              </a:rPr>
              <a:t>_id</a:t>
            </a:r>
            <a:r>
              <a:rPr lang="en" sz="1600">
                <a:solidFill>
                  <a:srgbClr val="525C65"/>
                </a:solidFill>
                <a:highlight>
                  <a:schemeClr val="lt1"/>
                </a:highlight>
                <a:latin typeface="Open Sans"/>
                <a:ea typeface="Open Sans"/>
                <a:cs typeface="Open Sans"/>
                <a:sym typeface="Open Sans"/>
              </a:rPr>
              <a:t>.</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3800"/>
              </a:spcBef>
              <a:spcAft>
                <a:spcPts val="0"/>
              </a:spcAft>
              <a:buNone/>
            </a:pPr>
            <a:r>
              <a:rPr lang="en" sz="1600">
                <a:solidFill>
                  <a:srgbClr val="525C65"/>
                </a:solidFill>
                <a:highlight>
                  <a:schemeClr val="lt1"/>
                </a:highlight>
                <a:latin typeface="Open Sans"/>
                <a:ea typeface="Open Sans"/>
                <a:cs typeface="Open Sans"/>
                <a:sym typeface="Open Sans"/>
              </a:rPr>
              <a:t>SELECT *</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rPr lang="en" sz="1600">
                <a:solidFill>
                  <a:srgbClr val="525C65"/>
                </a:solidFill>
                <a:highlight>
                  <a:schemeClr val="lt1"/>
                </a:highlight>
                <a:latin typeface="Open Sans"/>
                <a:ea typeface="Open Sans"/>
                <a:cs typeface="Open Sans"/>
                <a:sym typeface="Open Sans"/>
              </a:rPr>
              <a:t>FROM li.listings</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rPr lang="en" sz="1600">
                <a:solidFill>
                  <a:srgbClr val="525C65"/>
                </a:solidFill>
                <a:highlight>
                  <a:schemeClr val="lt1"/>
                </a:highlight>
                <a:latin typeface="Open Sans"/>
                <a:ea typeface="Open Sans"/>
                <a:cs typeface="Open Sans"/>
                <a:sym typeface="Open Sans"/>
              </a:rPr>
              <a:t>INNER JOIN or.order_items USING (listing_id)</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t/>
            </a:r>
            <a:endParaRPr sz="1600">
              <a:solidFill>
                <a:srgbClr val="525C65"/>
              </a:solidFill>
              <a:highlight>
                <a:schemeClr val="lt1"/>
              </a:highlight>
              <a:latin typeface="Open Sans"/>
              <a:ea typeface="Open Sans"/>
              <a:cs typeface="Open Sans"/>
              <a:sym typeface="Open Sans"/>
            </a:endParaRPr>
          </a:p>
          <a:p>
            <a:pPr indent="0" lvl="0" marL="0" marR="241300" rtl="0" algn="just">
              <a:lnSpc>
                <a:spcPct val="100000"/>
              </a:lnSpc>
              <a:spcBef>
                <a:spcPts val="10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2"/>
          <p:cNvSpPr txBox="1"/>
          <p:nvPr>
            <p:ph type="title"/>
          </p:nvPr>
        </p:nvSpPr>
        <p:spPr>
          <a:xfrm>
            <a:off x="342805" y="167701"/>
            <a:ext cx="9372900" cy="10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86" name="Google Shape;186;p52"/>
          <p:cNvSpPr txBox="1"/>
          <p:nvPr>
            <p:ph idx="1" type="body"/>
          </p:nvPr>
        </p:nvSpPr>
        <p:spPr>
          <a:xfrm>
            <a:off x="342812" y="1291773"/>
            <a:ext cx="8971800" cy="75753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91" name="Shape 291"/>
        <p:cNvGrpSpPr/>
        <p:nvPr/>
      </p:nvGrpSpPr>
      <p:grpSpPr>
        <a:xfrm>
          <a:off x="0" y="0"/>
          <a:ext cx="0" cy="0"/>
          <a:chOff x="0" y="0"/>
          <a:chExt cx="0" cy="0"/>
        </a:xfrm>
      </p:grpSpPr>
      <p:sp>
        <p:nvSpPr>
          <p:cNvPr id="292" name="Google Shape;292;p70"/>
          <p:cNvSpPr/>
          <p:nvPr/>
        </p:nvSpPr>
        <p:spPr>
          <a:xfrm>
            <a:off x="4636294" y="3330026"/>
            <a:ext cx="785700" cy="675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93" name="Google Shape;293;p70"/>
          <p:cNvSpPr/>
          <p:nvPr/>
        </p:nvSpPr>
        <p:spPr>
          <a:xfrm>
            <a:off x="1841206" y="3648250"/>
            <a:ext cx="6375900" cy="22365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7</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71"/>
          <p:cNvSpPr txBox="1"/>
          <p:nvPr/>
        </p:nvSpPr>
        <p:spPr>
          <a:xfrm>
            <a:off x="591675" y="406965"/>
            <a:ext cx="8854500" cy="57114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For this Registry Master Data Management it would not be required to hire additional people. Jake and Jessica know the data and they have been executing similar tasks in an environment lacking a MDM. From now on, they are going be in charge of the quality and monitoring of the data. Thus, the following roles will be required:</a:t>
            </a:r>
            <a:endParaRPr sz="1600">
              <a:solidFill>
                <a:srgbClr val="525C65"/>
              </a:solidFill>
              <a:highlight>
                <a:srgbClr val="FFFFFF"/>
              </a:highlight>
              <a:latin typeface="Open Sans"/>
              <a:ea typeface="Open Sans"/>
              <a:cs typeface="Open Sans"/>
              <a:sym typeface="Open Sans"/>
            </a:endParaRPr>
          </a:p>
          <a:p>
            <a:pPr indent="-330200" lvl="0" marL="457200" rtl="0" algn="just">
              <a:lnSpc>
                <a:spcPct val="170000"/>
              </a:lnSpc>
              <a:spcBef>
                <a:spcPts val="1100"/>
              </a:spcBef>
              <a:spcAft>
                <a:spcPts val="0"/>
              </a:spcAft>
              <a:buClr>
                <a:srgbClr val="525C65"/>
              </a:buClr>
              <a:buSzPts val="1600"/>
              <a:buFont typeface="Open Sans"/>
              <a:buAutoNum type="arabicPeriod"/>
            </a:pPr>
            <a:r>
              <a:rPr b="1" lang="en" sz="1600">
                <a:solidFill>
                  <a:srgbClr val="525C65"/>
                </a:solidFill>
                <a:highlight>
                  <a:srgbClr val="FFFFFF"/>
                </a:highlight>
                <a:latin typeface="Open Sans"/>
                <a:ea typeface="Open Sans"/>
                <a:cs typeface="Open Sans"/>
                <a:sym typeface="Open Sans"/>
              </a:rPr>
              <a:t>MDM Data Steward</a:t>
            </a:r>
            <a:r>
              <a:rPr lang="en" sz="1600">
                <a:solidFill>
                  <a:srgbClr val="525C65"/>
                </a:solidFill>
                <a:highlight>
                  <a:srgbClr val="FFFFFF"/>
                </a:highlight>
                <a:latin typeface="Open Sans"/>
                <a:ea typeface="Open Sans"/>
                <a:cs typeface="Open Sans"/>
                <a:sym typeface="Open Sans"/>
              </a:rPr>
              <a:t> (Jessica): will be responsible for the accuracy, completeness and consistency of the data across the organization.</a:t>
            </a:r>
            <a:endParaRPr sz="1600">
              <a:solidFill>
                <a:srgbClr val="525C65"/>
              </a:solidFill>
              <a:highlight>
                <a:srgbClr val="FFFFFF"/>
              </a:highlight>
              <a:latin typeface="Open Sans"/>
              <a:ea typeface="Open Sans"/>
              <a:cs typeface="Open Sans"/>
              <a:sym typeface="Open Sans"/>
            </a:endParaRPr>
          </a:p>
          <a:p>
            <a:pPr indent="-330200" lvl="0" marL="457200" rtl="0" algn="just">
              <a:lnSpc>
                <a:spcPct val="170000"/>
              </a:lnSpc>
              <a:spcBef>
                <a:spcPts val="0"/>
              </a:spcBef>
              <a:spcAft>
                <a:spcPts val="0"/>
              </a:spcAft>
              <a:buClr>
                <a:srgbClr val="525C65"/>
              </a:buClr>
              <a:buSzPts val="1600"/>
              <a:buFont typeface="Open Sans"/>
              <a:buAutoNum type="arabicPeriod"/>
            </a:pPr>
            <a:r>
              <a:rPr b="1" lang="en" sz="1600">
                <a:solidFill>
                  <a:srgbClr val="525C65"/>
                </a:solidFill>
                <a:highlight>
                  <a:srgbClr val="FFFFFF"/>
                </a:highlight>
                <a:latin typeface="Open Sans"/>
                <a:ea typeface="Open Sans"/>
                <a:cs typeface="Open Sans"/>
                <a:sym typeface="Open Sans"/>
              </a:rPr>
              <a:t>MDM Data Quality Analyst</a:t>
            </a:r>
            <a:r>
              <a:rPr lang="en" sz="1600">
                <a:solidFill>
                  <a:srgbClr val="525C65"/>
                </a:solidFill>
                <a:highlight>
                  <a:srgbClr val="FFFFFF"/>
                </a:highlight>
                <a:latin typeface="Open Sans"/>
                <a:ea typeface="Open Sans"/>
                <a:cs typeface="Open Sans"/>
                <a:sym typeface="Open Sans"/>
              </a:rPr>
              <a:t> (Jake): responsible for monitoring, measuring and improving the quality of master data.</a:t>
            </a:r>
            <a:endParaRPr sz="1600">
              <a:solidFill>
                <a:srgbClr val="525C65"/>
              </a:solidFill>
              <a:highlight>
                <a:srgbClr val="FFFFFF"/>
              </a:highlight>
              <a:latin typeface="Open Sans"/>
              <a:ea typeface="Open Sans"/>
              <a:cs typeface="Open Sans"/>
              <a:sym typeface="Open Sans"/>
            </a:endParaRPr>
          </a:p>
          <a:p>
            <a:pPr indent="-330200" lvl="0" marL="457200" rtl="0" algn="just">
              <a:lnSpc>
                <a:spcPct val="170000"/>
              </a:lnSpc>
              <a:spcBef>
                <a:spcPts val="0"/>
              </a:spcBef>
              <a:spcAft>
                <a:spcPts val="0"/>
              </a:spcAft>
              <a:buClr>
                <a:srgbClr val="525C65"/>
              </a:buClr>
              <a:buSzPts val="1600"/>
              <a:buFont typeface="Open Sans"/>
              <a:buAutoNum type="arabicPeriod"/>
            </a:pPr>
            <a:r>
              <a:rPr b="1" lang="en" sz="1600">
                <a:solidFill>
                  <a:srgbClr val="525C65"/>
                </a:solidFill>
                <a:highlight>
                  <a:srgbClr val="FFFFFF"/>
                </a:highlight>
                <a:latin typeface="Open Sans"/>
                <a:ea typeface="Open Sans"/>
                <a:cs typeface="Open Sans"/>
                <a:sym typeface="Open Sans"/>
              </a:rPr>
              <a:t>MDM Data Governance Analyst</a:t>
            </a:r>
            <a:r>
              <a:rPr lang="en" sz="1600">
                <a:solidFill>
                  <a:srgbClr val="525C65"/>
                </a:solidFill>
                <a:highlight>
                  <a:srgbClr val="FFFFFF"/>
                </a:highlight>
                <a:latin typeface="Open Sans"/>
                <a:ea typeface="Open Sans"/>
                <a:cs typeface="Open Sans"/>
                <a:sym typeface="Open Sans"/>
              </a:rPr>
              <a:t> (Xabier): in charge of defining and enforcing policies and procedures for managing data, including data quality and data security.</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02" name="Shape 302"/>
        <p:cNvGrpSpPr/>
        <p:nvPr/>
      </p:nvGrpSpPr>
      <p:grpSpPr>
        <a:xfrm>
          <a:off x="0" y="0"/>
          <a:ext cx="0" cy="0"/>
          <a:chOff x="0" y="0"/>
          <a:chExt cx="0" cy="0"/>
        </a:xfrm>
      </p:grpSpPr>
      <p:sp>
        <p:nvSpPr>
          <p:cNvPr id="303" name="Google Shape;303;p72"/>
          <p:cNvSpPr/>
          <p:nvPr/>
        </p:nvSpPr>
        <p:spPr>
          <a:xfrm>
            <a:off x="1841206" y="3648250"/>
            <a:ext cx="6375900" cy="22365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4" name="Google Shape;304;p72"/>
          <p:cNvSpPr/>
          <p:nvPr/>
        </p:nvSpPr>
        <p:spPr>
          <a:xfrm>
            <a:off x="4636294" y="3330026"/>
            <a:ext cx="785700" cy="675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73"/>
          <p:cNvSpPr txBox="1"/>
          <p:nvPr/>
        </p:nvSpPr>
        <p:spPr>
          <a:xfrm>
            <a:off x="591671" y="458932"/>
            <a:ext cx="8875200" cy="72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 </a:t>
            </a:r>
            <a:r>
              <a:rPr lang="en" sz="1800">
                <a:solidFill>
                  <a:srgbClr val="525C65"/>
                </a:solidFill>
                <a:highlight>
                  <a:srgbClr val="FFFFFF"/>
                </a:highlight>
                <a:latin typeface="Open Sans"/>
                <a:ea typeface="Open Sans"/>
                <a:cs typeface="Open Sans"/>
                <a:sym typeface="Open Sans"/>
              </a:rPr>
              <a:t>The following will be the SneakerPark’s naming conventions:</a:t>
            </a:r>
            <a:endParaRPr sz="18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solidFill>
                <a:srgbClr val="2E3D49"/>
              </a:solidFill>
              <a:latin typeface="Open Sans"/>
              <a:ea typeface="Open Sans"/>
              <a:cs typeface="Open Sans"/>
              <a:sym typeface="Open Sans"/>
            </a:endParaRPr>
          </a:p>
        </p:txBody>
      </p:sp>
      <p:pic>
        <p:nvPicPr>
          <p:cNvPr id="310" name="Google Shape;310;p73"/>
          <p:cNvPicPr preferRelativeResize="0"/>
          <p:nvPr/>
        </p:nvPicPr>
        <p:blipFill>
          <a:blip r:embed="rId3">
            <a:alphaModFix/>
          </a:blip>
          <a:stretch>
            <a:fillRect/>
          </a:stretch>
        </p:blipFill>
        <p:spPr>
          <a:xfrm>
            <a:off x="591675" y="1125525"/>
            <a:ext cx="8799300" cy="180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0" name="Shape 190"/>
        <p:cNvGrpSpPr/>
        <p:nvPr/>
      </p:nvGrpSpPr>
      <p:grpSpPr>
        <a:xfrm>
          <a:off x="0" y="0"/>
          <a:ext cx="0" cy="0"/>
          <a:chOff x="0" y="0"/>
          <a:chExt cx="0" cy="0"/>
        </a:xfrm>
      </p:grpSpPr>
      <p:sp>
        <p:nvSpPr>
          <p:cNvPr id="191" name="Google Shape;191;p53"/>
          <p:cNvSpPr/>
          <p:nvPr/>
        </p:nvSpPr>
        <p:spPr>
          <a:xfrm>
            <a:off x="4636294" y="3330026"/>
            <a:ext cx="785700" cy="67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92" name="Google Shape;192;p53"/>
          <p:cNvSpPr/>
          <p:nvPr/>
        </p:nvSpPr>
        <p:spPr>
          <a:xfrm>
            <a:off x="4636294" y="3330026"/>
            <a:ext cx="785700" cy="675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93" name="Google Shape;193;p53"/>
          <p:cNvSpPr/>
          <p:nvPr/>
        </p:nvSpPr>
        <p:spPr>
          <a:xfrm>
            <a:off x="1179847" y="3639591"/>
            <a:ext cx="7698600" cy="22365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54"/>
          <p:cNvPicPr preferRelativeResize="0"/>
          <p:nvPr/>
        </p:nvPicPr>
        <p:blipFill rotWithShape="1">
          <a:blip r:embed="rId3">
            <a:alphaModFix/>
          </a:blip>
          <a:srcRect b="1699" l="0" r="0" t="-1700"/>
          <a:stretch/>
        </p:blipFill>
        <p:spPr>
          <a:xfrm>
            <a:off x="1146925" y="4440225"/>
            <a:ext cx="7094901" cy="4586950"/>
          </a:xfrm>
          <a:prstGeom prst="rect">
            <a:avLst/>
          </a:prstGeom>
          <a:noFill/>
          <a:ln>
            <a:noFill/>
          </a:ln>
        </p:spPr>
      </p:pic>
      <p:pic>
        <p:nvPicPr>
          <p:cNvPr id="199" name="Google Shape;199;p54"/>
          <p:cNvPicPr preferRelativeResize="0"/>
          <p:nvPr/>
        </p:nvPicPr>
        <p:blipFill>
          <a:blip r:embed="rId4">
            <a:alphaModFix/>
          </a:blip>
          <a:stretch>
            <a:fillRect/>
          </a:stretch>
        </p:blipFill>
        <p:spPr>
          <a:xfrm>
            <a:off x="1525125" y="104750"/>
            <a:ext cx="6617275" cy="4335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55"/>
          <p:cNvPicPr preferRelativeResize="0"/>
          <p:nvPr/>
        </p:nvPicPr>
        <p:blipFill>
          <a:blip r:embed="rId3">
            <a:alphaModFix/>
          </a:blip>
          <a:stretch>
            <a:fillRect/>
          </a:stretch>
        </p:blipFill>
        <p:spPr>
          <a:xfrm>
            <a:off x="0" y="899860"/>
            <a:ext cx="10058400" cy="64821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08" name="Shape 208"/>
        <p:cNvGrpSpPr/>
        <p:nvPr/>
      </p:nvGrpSpPr>
      <p:grpSpPr>
        <a:xfrm>
          <a:off x="0" y="0"/>
          <a:ext cx="0" cy="0"/>
          <a:chOff x="0" y="0"/>
          <a:chExt cx="0" cy="0"/>
        </a:xfrm>
      </p:grpSpPr>
      <p:sp>
        <p:nvSpPr>
          <p:cNvPr id="209" name="Google Shape;209;p56"/>
          <p:cNvSpPr/>
          <p:nvPr/>
        </p:nvSpPr>
        <p:spPr>
          <a:xfrm>
            <a:off x="4636294" y="3330026"/>
            <a:ext cx="785700" cy="675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10" name="Google Shape;210;p56"/>
          <p:cNvSpPr/>
          <p:nvPr/>
        </p:nvSpPr>
        <p:spPr>
          <a:xfrm>
            <a:off x="1179847" y="3639591"/>
            <a:ext cx="7698600" cy="22365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57">
            <a:hlinkClick r:id="rId3"/>
          </p:cNvPr>
          <p:cNvSpPr txBox="1"/>
          <p:nvPr/>
        </p:nvSpPr>
        <p:spPr>
          <a:xfrm>
            <a:off x="644899" y="71870"/>
            <a:ext cx="505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dk1"/>
                </a:solidFill>
                <a:hlinkClick r:id="rId4">
                  <a:extLst>
                    <a:ext uri="{A12FA001-AC4F-418D-AE19-62706E023703}">
                      <ahyp:hlinkClr val="tx"/>
                    </a:ext>
                  </a:extLst>
                </a:hlinkClick>
              </a:rPr>
              <a:t>Data Catalog and Business Metadata</a:t>
            </a:r>
            <a:endParaRPr b="1" sz="2000">
              <a:solidFill>
                <a:schemeClr val="dk1"/>
              </a:solidFill>
            </a:endParaRPr>
          </a:p>
        </p:txBody>
      </p:sp>
      <p:pic>
        <p:nvPicPr>
          <p:cNvPr id="216" name="Google Shape;216;p57"/>
          <p:cNvPicPr preferRelativeResize="0"/>
          <p:nvPr/>
        </p:nvPicPr>
        <p:blipFill>
          <a:blip r:embed="rId5">
            <a:alphaModFix/>
          </a:blip>
          <a:stretch>
            <a:fillRect/>
          </a:stretch>
        </p:blipFill>
        <p:spPr>
          <a:xfrm>
            <a:off x="533400" y="640885"/>
            <a:ext cx="8883076" cy="2339689"/>
          </a:xfrm>
          <a:prstGeom prst="rect">
            <a:avLst/>
          </a:prstGeom>
          <a:noFill/>
          <a:ln>
            <a:noFill/>
          </a:ln>
        </p:spPr>
      </p:pic>
      <p:pic>
        <p:nvPicPr>
          <p:cNvPr id="217" name="Google Shape;217;p57"/>
          <p:cNvPicPr preferRelativeResize="0"/>
          <p:nvPr/>
        </p:nvPicPr>
        <p:blipFill>
          <a:blip r:embed="rId6">
            <a:alphaModFix/>
          </a:blip>
          <a:stretch>
            <a:fillRect/>
          </a:stretch>
        </p:blipFill>
        <p:spPr>
          <a:xfrm>
            <a:off x="533400" y="2990825"/>
            <a:ext cx="8883075" cy="2339700"/>
          </a:xfrm>
          <a:prstGeom prst="rect">
            <a:avLst/>
          </a:prstGeom>
          <a:noFill/>
          <a:ln>
            <a:noFill/>
          </a:ln>
        </p:spPr>
      </p:pic>
      <p:pic>
        <p:nvPicPr>
          <p:cNvPr id="218" name="Google Shape;218;p57"/>
          <p:cNvPicPr preferRelativeResize="0"/>
          <p:nvPr/>
        </p:nvPicPr>
        <p:blipFill>
          <a:blip r:embed="rId7">
            <a:alphaModFix/>
          </a:blip>
          <a:stretch>
            <a:fillRect/>
          </a:stretch>
        </p:blipFill>
        <p:spPr>
          <a:xfrm>
            <a:off x="533400" y="5330525"/>
            <a:ext cx="8883074" cy="107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8"/>
          <p:cNvSpPr txBox="1"/>
          <p:nvPr/>
        </p:nvSpPr>
        <p:spPr>
          <a:xfrm>
            <a:off x="294325" y="381000"/>
            <a:ext cx="35373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Business metadata</a:t>
            </a:r>
            <a:endParaRPr b="1" sz="2000">
              <a:latin typeface="Open Sans"/>
              <a:ea typeface="Open Sans"/>
              <a:cs typeface="Open Sans"/>
              <a:sym typeface="Open Sans"/>
            </a:endParaRPr>
          </a:p>
        </p:txBody>
      </p:sp>
      <p:pic>
        <p:nvPicPr>
          <p:cNvPr id="224" name="Google Shape;224;p58"/>
          <p:cNvPicPr preferRelativeResize="0"/>
          <p:nvPr/>
        </p:nvPicPr>
        <p:blipFill>
          <a:blip r:embed="rId3">
            <a:alphaModFix/>
          </a:blip>
          <a:stretch>
            <a:fillRect/>
          </a:stretch>
        </p:blipFill>
        <p:spPr>
          <a:xfrm>
            <a:off x="152400" y="1366725"/>
            <a:ext cx="9753599" cy="18223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28" name="Shape 228"/>
        <p:cNvGrpSpPr/>
        <p:nvPr/>
      </p:nvGrpSpPr>
      <p:grpSpPr>
        <a:xfrm>
          <a:off x="0" y="0"/>
          <a:ext cx="0" cy="0"/>
          <a:chOff x="0" y="0"/>
          <a:chExt cx="0" cy="0"/>
        </a:xfrm>
      </p:grpSpPr>
      <p:sp>
        <p:nvSpPr>
          <p:cNvPr id="229" name="Google Shape;229;p59"/>
          <p:cNvSpPr/>
          <p:nvPr/>
        </p:nvSpPr>
        <p:spPr>
          <a:xfrm>
            <a:off x="1360376" y="3639591"/>
            <a:ext cx="7337700" cy="22365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30" name="Google Shape;230;p59"/>
          <p:cNvSpPr/>
          <p:nvPr/>
        </p:nvSpPr>
        <p:spPr>
          <a:xfrm>
            <a:off x="4636294" y="3330026"/>
            <a:ext cx="785700" cy="675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