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62" r:id="rId5"/>
    <p:sldId id="266" r:id="rId6"/>
    <p:sldId id="267" r:id="rId7"/>
    <p:sldId id="269" r:id="rId8"/>
    <p:sldId id="268" r:id="rId9"/>
    <p:sldId id="259" r:id="rId10"/>
    <p:sldId id="258" r:id="rId11"/>
    <p:sldId id="260" r:id="rId12"/>
    <p:sldId id="261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5816-AA60-4E72-A87C-A8EA41E8AF80}" type="datetimeFigureOut">
              <a:rPr lang="es-ES" smtClean="0"/>
              <a:t>01/10/2022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C357-9508-4DB2-8AB6-2FE73B5E01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9247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5816-AA60-4E72-A87C-A8EA41E8AF80}" type="datetimeFigureOut">
              <a:rPr lang="es-ES" smtClean="0"/>
              <a:t>01/10/2022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C357-9508-4DB2-8AB6-2FE73B5E01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853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5816-AA60-4E72-A87C-A8EA41E8AF80}" type="datetimeFigureOut">
              <a:rPr lang="es-ES" smtClean="0"/>
              <a:t>01/10/2022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C357-9508-4DB2-8AB6-2FE73B5E01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080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5816-AA60-4E72-A87C-A8EA41E8AF80}" type="datetimeFigureOut">
              <a:rPr lang="es-ES" smtClean="0"/>
              <a:t>01/10/2022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C357-9508-4DB2-8AB6-2FE73B5E0129}" type="slidenum">
              <a:rPr lang="es-ES" smtClean="0"/>
              <a:t>‹#›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0994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5816-AA60-4E72-A87C-A8EA41E8AF80}" type="datetimeFigureOut">
              <a:rPr lang="es-ES" smtClean="0"/>
              <a:t>01/10/2022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C357-9508-4DB2-8AB6-2FE73B5E01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1859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5816-AA60-4E72-A87C-A8EA41E8AF80}" type="datetimeFigureOut">
              <a:rPr lang="es-ES" smtClean="0"/>
              <a:t>01/10/2022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C357-9508-4DB2-8AB6-2FE73B5E01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5722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5816-AA60-4E72-A87C-A8EA41E8AF80}" type="datetimeFigureOut">
              <a:rPr lang="es-ES" smtClean="0"/>
              <a:t>01/10/2022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C357-9508-4DB2-8AB6-2FE73B5E01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0158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5816-AA60-4E72-A87C-A8EA41E8AF80}" type="datetimeFigureOut">
              <a:rPr lang="es-ES" smtClean="0"/>
              <a:t>01/10/2022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C357-9508-4DB2-8AB6-2FE73B5E01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3065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5816-AA60-4E72-A87C-A8EA41E8AF80}" type="datetimeFigureOut">
              <a:rPr lang="es-ES" smtClean="0"/>
              <a:t>01/10/2022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C357-9508-4DB2-8AB6-2FE73B5E01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610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5816-AA60-4E72-A87C-A8EA41E8AF80}" type="datetimeFigureOut">
              <a:rPr lang="es-ES" smtClean="0"/>
              <a:t>01/10/2022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C357-9508-4DB2-8AB6-2FE73B5E01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941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5816-AA60-4E72-A87C-A8EA41E8AF80}" type="datetimeFigureOut">
              <a:rPr lang="es-ES" smtClean="0"/>
              <a:t>01/10/2022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C357-9508-4DB2-8AB6-2FE73B5E01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877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5816-AA60-4E72-A87C-A8EA41E8AF80}" type="datetimeFigureOut">
              <a:rPr lang="es-ES" smtClean="0"/>
              <a:t>01/10/2022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C357-9508-4DB2-8AB6-2FE73B5E01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470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5816-AA60-4E72-A87C-A8EA41E8AF80}" type="datetimeFigureOut">
              <a:rPr lang="es-ES" smtClean="0"/>
              <a:t>01/10/2022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C357-9508-4DB2-8AB6-2FE73B5E01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221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5816-AA60-4E72-A87C-A8EA41E8AF80}" type="datetimeFigureOut">
              <a:rPr lang="es-ES" smtClean="0"/>
              <a:t>01/10/2022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C357-9508-4DB2-8AB6-2FE73B5E01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11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5816-AA60-4E72-A87C-A8EA41E8AF80}" type="datetimeFigureOut">
              <a:rPr lang="es-ES" smtClean="0"/>
              <a:t>01/10/2022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C357-9508-4DB2-8AB6-2FE73B5E01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614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5816-AA60-4E72-A87C-A8EA41E8AF80}" type="datetimeFigureOut">
              <a:rPr lang="es-ES" smtClean="0"/>
              <a:t>01/10/2022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C357-9508-4DB2-8AB6-2FE73B5E01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8463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5816-AA60-4E72-A87C-A8EA41E8AF80}" type="datetimeFigureOut">
              <a:rPr lang="es-ES" smtClean="0"/>
              <a:t>01/10/2022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C357-9508-4DB2-8AB6-2FE73B5E01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862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8EC5816-AA60-4E72-A87C-A8EA41E8AF80}" type="datetimeFigureOut">
              <a:rPr lang="es-ES" smtClean="0"/>
              <a:t>01/10/2022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7C357-9508-4DB2-8AB6-2FE73B5E0129}" type="slidenum">
              <a:rPr lang="es-ES" smtClean="0"/>
              <a:t>‹#›</a:t>
            </a:fld>
            <a:endParaRPr lang="es-ES"/>
          </a:p>
        </p:txBody>
      </p:sp>
      <p:sp>
        <p:nvSpPr>
          <p:cNvPr id="11" name="MSIPCMContentMarking" descr="{&quot;HashCode&quot;:758215280,&quot;Placement&quot;:&quot;Header&quot;,&quot;Top&quot;:0.0,&quot;Left&quot;:0.0,&quot;SlideWidth&quot;:960,&quot;SlideHeight&quot;:540}"/>
          <p:cNvSpPr txBox="1"/>
          <p:nvPr userDrawn="1"/>
        </p:nvSpPr>
        <p:spPr>
          <a:xfrm>
            <a:off x="0" y="0"/>
            <a:ext cx="663105" cy="2523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s-ES" sz="1000">
                <a:solidFill>
                  <a:srgbClr val="000000"/>
                </a:solidFill>
                <a:latin typeface="CorpoS" pitchFamily="2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971444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41072" y="648071"/>
            <a:ext cx="8825658" cy="1819922"/>
          </a:xfrm>
        </p:spPr>
        <p:txBody>
          <a:bodyPr/>
          <a:lstStyle/>
          <a:p>
            <a:r>
              <a:rPr lang="en-IE" sz="4400" u="sng" dirty="0"/>
              <a:t>BOOTCAMP FINAL PROJECT</a:t>
            </a:r>
            <a:br>
              <a:rPr lang="en-IE" sz="4400" u="sng" dirty="0"/>
            </a:br>
            <a:br>
              <a:rPr lang="en-IE" sz="3600" dirty="0"/>
            </a:br>
            <a:r>
              <a:rPr lang="es-ES" sz="3600" dirty="0"/>
              <a:t>Next </a:t>
            </a:r>
            <a:r>
              <a:rPr lang="es-ES" sz="3600" dirty="0" err="1"/>
              <a:t>month</a:t>
            </a:r>
            <a:r>
              <a:rPr lang="es-ES" sz="3600" dirty="0"/>
              <a:t> </a:t>
            </a:r>
            <a:r>
              <a:rPr lang="es-ES" sz="3600" dirty="0" err="1"/>
              <a:t>payment</a:t>
            </a:r>
            <a:r>
              <a:rPr lang="es-ES" sz="3600" dirty="0"/>
              <a:t> default </a:t>
            </a:r>
            <a:r>
              <a:rPr lang="es-ES" sz="3600" dirty="0" err="1"/>
              <a:t>prediction</a:t>
            </a:r>
            <a:r>
              <a:rPr lang="es-ES" sz="3600" dirty="0"/>
              <a:t>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258" y="2957728"/>
            <a:ext cx="8142923" cy="28053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3FB9E8-C2E5-ADE5-CF13-D61E2D3C3B4C}"/>
              </a:ext>
            </a:extLst>
          </p:cNvPr>
          <p:cNvSpPr txBox="1"/>
          <p:nvPr/>
        </p:nvSpPr>
        <p:spPr>
          <a:xfrm>
            <a:off x="8868792" y="6063449"/>
            <a:ext cx="295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dirty="0"/>
              <a:t>Xabier Laibarra</a:t>
            </a:r>
          </a:p>
          <a:p>
            <a:pPr algn="r"/>
            <a:r>
              <a:rPr lang="en-IE" dirty="0"/>
              <a:t>01/10/2022</a:t>
            </a:r>
          </a:p>
        </p:txBody>
      </p:sp>
    </p:spTree>
    <p:extLst>
      <p:ext uri="{BB962C8B-B14F-4D97-AF65-F5344CB8AC3E}">
        <p14:creationId xmlns:p14="http://schemas.microsoft.com/office/powerpoint/2010/main" val="491703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u="sng" dirty="0" err="1"/>
              <a:t>Next</a:t>
            </a:r>
            <a:r>
              <a:rPr lang="es-ES" sz="2800" u="sng" dirty="0"/>
              <a:t> </a:t>
            </a:r>
            <a:r>
              <a:rPr lang="es-ES" sz="2800" u="sng" dirty="0" err="1"/>
              <a:t>month</a:t>
            </a:r>
            <a:r>
              <a:rPr lang="es-ES" sz="2800" u="sng" dirty="0"/>
              <a:t> </a:t>
            </a:r>
            <a:r>
              <a:rPr lang="es-ES" sz="2800" u="sng" dirty="0" err="1"/>
              <a:t>payment</a:t>
            </a:r>
            <a:r>
              <a:rPr lang="es-ES" sz="2800" u="sng" dirty="0"/>
              <a:t> </a:t>
            </a:r>
            <a:r>
              <a:rPr lang="es-ES" sz="2800" u="sng" dirty="0" err="1"/>
              <a:t>prediction</a:t>
            </a:r>
            <a:endParaRPr lang="es-ES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5760" y="1104054"/>
            <a:ext cx="11627766" cy="5144346"/>
          </a:xfrm>
        </p:spPr>
        <p:txBody>
          <a:bodyPr/>
          <a:lstStyle/>
          <a:p>
            <a:r>
              <a:rPr lang="es-ES" dirty="0"/>
              <a:t>6. </a:t>
            </a:r>
            <a:r>
              <a:rPr lang="es-ES" dirty="0" err="1"/>
              <a:t>Calculations</a:t>
            </a:r>
            <a:endParaRPr lang="es-ES" dirty="0"/>
          </a:p>
          <a:p>
            <a:pPr lvl="1">
              <a:buFontTx/>
              <a:buChar char="-"/>
            </a:pPr>
            <a:r>
              <a:rPr lang="es-ES" dirty="0" err="1"/>
              <a:t>Metrics</a:t>
            </a:r>
            <a:r>
              <a:rPr lang="es-ES" dirty="0"/>
              <a:t> </a:t>
            </a:r>
          </a:p>
          <a:p>
            <a:pPr marL="457200" lvl="1" indent="0">
              <a:buNone/>
            </a:pPr>
            <a:r>
              <a:rPr lang="es-ES" dirty="0"/>
              <a:t>Log. </a:t>
            </a:r>
            <a:r>
              <a:rPr lang="es-ES" dirty="0" err="1"/>
              <a:t>Regression</a:t>
            </a:r>
            <a:r>
              <a:rPr lang="es-ES" dirty="0"/>
              <a:t> – </a:t>
            </a:r>
            <a:r>
              <a:rPr lang="es-ES" dirty="0" err="1"/>
              <a:t>Smote</a:t>
            </a:r>
            <a:r>
              <a:rPr lang="es-ES" dirty="0"/>
              <a:t>			</a:t>
            </a:r>
            <a:r>
              <a:rPr lang="es-ES" dirty="0" err="1"/>
              <a:t>Dec</a:t>
            </a:r>
            <a:r>
              <a:rPr lang="es-ES" dirty="0"/>
              <a:t>. </a:t>
            </a:r>
            <a:r>
              <a:rPr lang="es-ES" dirty="0" err="1"/>
              <a:t>Trees</a:t>
            </a:r>
            <a:r>
              <a:rPr lang="es-ES" dirty="0"/>
              <a:t> – </a:t>
            </a:r>
            <a:r>
              <a:rPr lang="es-ES" dirty="0" err="1"/>
              <a:t>Tomek</a:t>
            </a:r>
            <a:r>
              <a:rPr lang="es-ES" dirty="0"/>
              <a:t> Links		    </a:t>
            </a:r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Forests</a:t>
            </a:r>
            <a:r>
              <a:rPr lang="es-ES" dirty="0"/>
              <a:t> – </a:t>
            </a:r>
            <a:r>
              <a:rPr lang="es-ES" dirty="0" err="1"/>
              <a:t>Tomek</a:t>
            </a:r>
            <a:r>
              <a:rPr lang="es-ES" dirty="0"/>
              <a:t> Links</a:t>
            </a:r>
          </a:p>
          <a:p>
            <a:pPr lvl="1">
              <a:buFontTx/>
              <a:buChar char="-"/>
            </a:pPr>
            <a:endParaRPr lang="es-ES" dirty="0"/>
          </a:p>
          <a:p>
            <a:pPr lvl="1">
              <a:buFontTx/>
              <a:buChar char="-"/>
            </a:pPr>
            <a:endParaRPr lang="es-ES" dirty="0"/>
          </a:p>
          <a:p>
            <a:pPr marL="457200" lvl="1" indent="0">
              <a:buNone/>
            </a:pPr>
            <a:endParaRPr lang="es-ES" dirty="0"/>
          </a:p>
          <a:p>
            <a:pPr lvl="1">
              <a:buFontTx/>
              <a:buChar char="-"/>
            </a:pPr>
            <a:r>
              <a:rPr lang="es-ES" dirty="0" err="1"/>
              <a:t>Confussion</a:t>
            </a:r>
            <a:r>
              <a:rPr lang="es-ES" dirty="0"/>
              <a:t> </a:t>
            </a:r>
            <a:r>
              <a:rPr lang="es-ES" dirty="0" err="1"/>
              <a:t>Matrix</a:t>
            </a:r>
            <a:r>
              <a:rPr lang="es-ES" dirty="0"/>
              <a:t> (True Positives, True </a:t>
            </a:r>
            <a:r>
              <a:rPr lang="es-ES" dirty="0" err="1"/>
              <a:t>Negatives</a:t>
            </a:r>
            <a:r>
              <a:rPr lang="es-ES" dirty="0"/>
              <a:t>, False Positives, False </a:t>
            </a:r>
            <a:r>
              <a:rPr lang="es-ES" dirty="0" err="1"/>
              <a:t>Negatives</a:t>
            </a:r>
            <a:r>
              <a:rPr lang="es-ES" dirty="0"/>
              <a:t>).</a:t>
            </a:r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r>
              <a:rPr lang="es-ES" dirty="0"/>
              <a:t>Log. </a:t>
            </a:r>
            <a:r>
              <a:rPr lang="es-ES" dirty="0" err="1"/>
              <a:t>Regression</a:t>
            </a:r>
            <a:r>
              <a:rPr lang="es-ES" dirty="0"/>
              <a:t> – </a:t>
            </a:r>
            <a:r>
              <a:rPr lang="es-ES" dirty="0" err="1"/>
              <a:t>Smote</a:t>
            </a:r>
            <a:r>
              <a:rPr lang="es-ES" dirty="0"/>
              <a:t>		   </a:t>
            </a:r>
            <a:r>
              <a:rPr lang="es-ES" dirty="0" err="1"/>
              <a:t>Dec</a:t>
            </a:r>
            <a:r>
              <a:rPr lang="es-ES" dirty="0"/>
              <a:t>. </a:t>
            </a:r>
            <a:r>
              <a:rPr lang="es-ES" dirty="0" err="1"/>
              <a:t>Trees</a:t>
            </a:r>
            <a:r>
              <a:rPr lang="es-ES" dirty="0"/>
              <a:t> – </a:t>
            </a:r>
            <a:r>
              <a:rPr lang="es-ES" dirty="0" err="1"/>
              <a:t>Tomek</a:t>
            </a:r>
            <a:r>
              <a:rPr lang="es-ES" dirty="0"/>
              <a:t> Links		   </a:t>
            </a:r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Forests</a:t>
            </a:r>
            <a:r>
              <a:rPr lang="es-ES" dirty="0"/>
              <a:t> – </a:t>
            </a:r>
            <a:r>
              <a:rPr lang="es-ES" dirty="0" err="1"/>
              <a:t>Tomek</a:t>
            </a:r>
            <a:r>
              <a:rPr lang="es-ES" dirty="0"/>
              <a:t> Links</a:t>
            </a:r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r>
              <a:rPr lang="es-ES" dirty="0"/>
              <a:t>		</a:t>
            </a:r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830D4E-D56B-ED22-FD33-15016A4F7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283094"/>
            <a:ext cx="3272390" cy="11459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F43120-745F-70B9-2E70-4429B1048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81" y="4843091"/>
            <a:ext cx="2889066" cy="910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DFC3F5-471C-2F59-C83D-CCE9B3435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852" y="2277572"/>
            <a:ext cx="3467222" cy="11569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359BFD-0DE5-79D2-27C8-985C245EA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8852" y="4843091"/>
            <a:ext cx="3185337" cy="9108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1AFE45-0455-F56D-B7E7-12FC1C66A2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8704" y="2277572"/>
            <a:ext cx="3467222" cy="1157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19C209-3172-847A-02A5-2DACDCDF63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5635" y="4843091"/>
            <a:ext cx="3614984" cy="91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95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u="sng" dirty="0" err="1"/>
              <a:t>Next</a:t>
            </a:r>
            <a:r>
              <a:rPr lang="es-ES" sz="2800" u="sng" dirty="0"/>
              <a:t> </a:t>
            </a:r>
            <a:r>
              <a:rPr lang="es-ES" sz="2800" u="sng" dirty="0" err="1"/>
              <a:t>month</a:t>
            </a:r>
            <a:r>
              <a:rPr lang="es-ES" sz="2800" u="sng" dirty="0"/>
              <a:t> </a:t>
            </a:r>
            <a:r>
              <a:rPr lang="es-ES" sz="2800" u="sng" dirty="0" err="1"/>
              <a:t>payment</a:t>
            </a:r>
            <a:r>
              <a:rPr lang="es-ES" sz="2800" u="sng" dirty="0"/>
              <a:t> </a:t>
            </a:r>
            <a:r>
              <a:rPr lang="es-ES" sz="2800" u="sng" dirty="0" err="1"/>
              <a:t>prediction</a:t>
            </a:r>
            <a:endParaRPr lang="es-ES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5760" y="1104054"/>
            <a:ext cx="9902613" cy="5144346"/>
          </a:xfrm>
        </p:spPr>
        <p:txBody>
          <a:bodyPr/>
          <a:lstStyle/>
          <a:p>
            <a:pPr marL="457200" lvl="1" indent="0">
              <a:buNone/>
            </a:pPr>
            <a:endParaRPr lang="es-ES" dirty="0"/>
          </a:p>
          <a:p>
            <a:r>
              <a:rPr lang="es-ES" dirty="0"/>
              <a:t>6. </a:t>
            </a:r>
            <a:r>
              <a:rPr lang="es-ES" dirty="0" err="1"/>
              <a:t>Calculations</a:t>
            </a:r>
            <a:endParaRPr lang="es-ES" dirty="0"/>
          </a:p>
          <a:p>
            <a:pPr lvl="1">
              <a:buFontTx/>
              <a:buChar char="-"/>
            </a:pPr>
            <a:r>
              <a:rPr lang="es-ES" dirty="0" err="1"/>
              <a:t>Allocation</a:t>
            </a:r>
            <a:r>
              <a:rPr lang="es-ES" dirty="0"/>
              <a:t> of </a:t>
            </a:r>
            <a:r>
              <a:rPr lang="es-ES" dirty="0" err="1"/>
              <a:t>weights</a:t>
            </a:r>
            <a:r>
              <a:rPr lang="es-ES" dirty="0"/>
              <a:t> to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correct</a:t>
            </a:r>
            <a:r>
              <a:rPr lang="es-ES" dirty="0"/>
              <a:t> and </a:t>
            </a:r>
            <a:r>
              <a:rPr lang="es-ES" dirty="0" err="1"/>
              <a:t>incorrect</a:t>
            </a:r>
            <a:r>
              <a:rPr lang="es-ES" dirty="0"/>
              <a:t> </a:t>
            </a:r>
            <a:r>
              <a:rPr lang="es-ES" dirty="0" err="1"/>
              <a:t>predictions</a:t>
            </a:r>
            <a:r>
              <a:rPr lang="es-ES" dirty="0"/>
              <a:t>.</a:t>
            </a:r>
          </a:p>
          <a:p>
            <a:pPr lvl="1">
              <a:buFontTx/>
              <a:buChar char="-"/>
            </a:pPr>
            <a:endParaRPr lang="es-ES" dirty="0"/>
          </a:p>
          <a:p>
            <a:pPr lvl="1">
              <a:buFontTx/>
              <a:buChar char="-"/>
            </a:pPr>
            <a:r>
              <a:rPr lang="es-ES" b="1" dirty="0" err="1">
                <a:solidFill>
                  <a:srgbClr val="00B050"/>
                </a:solidFill>
              </a:rPr>
              <a:t>Well</a:t>
            </a:r>
            <a:r>
              <a:rPr lang="es-ES" b="1" dirty="0">
                <a:solidFill>
                  <a:srgbClr val="00B050"/>
                </a:solidFill>
              </a:rPr>
              <a:t> </a:t>
            </a:r>
            <a:r>
              <a:rPr lang="es-ES" b="1" dirty="0" err="1">
                <a:solidFill>
                  <a:srgbClr val="00B050"/>
                </a:solidFill>
              </a:rPr>
              <a:t>predicted</a:t>
            </a:r>
            <a:r>
              <a:rPr lang="es-ES" b="1" dirty="0">
                <a:solidFill>
                  <a:srgbClr val="00B050"/>
                </a:solidFill>
              </a:rPr>
              <a:t> “yes”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correct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identification</a:t>
            </a:r>
            <a:r>
              <a:rPr lang="es-ES" dirty="0">
                <a:sym typeface="Wingdings" panose="05000000000000000000" pitchFamily="2" charset="2"/>
              </a:rPr>
              <a:t> of </a:t>
            </a:r>
            <a:r>
              <a:rPr lang="es-ES" dirty="0" err="1">
                <a:sym typeface="Wingdings" panose="05000000000000000000" pitchFamily="2" charset="2"/>
              </a:rPr>
              <a:t>clients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that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will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not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pay</a:t>
            </a:r>
            <a:r>
              <a:rPr lang="es-ES" dirty="0">
                <a:sym typeface="Wingdings" panose="05000000000000000000" pitchFamily="2" charset="2"/>
              </a:rPr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ES" dirty="0" err="1">
                <a:sym typeface="Wingdings" panose="05000000000000000000" pitchFamily="2" charset="2"/>
              </a:rPr>
              <a:t>Coef</a:t>
            </a:r>
            <a:r>
              <a:rPr lang="es-ES" dirty="0">
                <a:sym typeface="Wingdings" panose="05000000000000000000" pitchFamily="2" charset="2"/>
              </a:rPr>
              <a:t>. = 1  </a:t>
            </a:r>
            <a:r>
              <a:rPr lang="es-ES" dirty="0" err="1">
                <a:sym typeface="Wingdings" panose="05000000000000000000" pitchFamily="2" charset="2"/>
              </a:rPr>
              <a:t>calculated</a:t>
            </a:r>
            <a:r>
              <a:rPr lang="es-ES" dirty="0">
                <a:sym typeface="Wingdings" panose="05000000000000000000" pitchFamily="2" charset="2"/>
              </a:rPr>
              <a:t> as </a:t>
            </a:r>
            <a:r>
              <a:rPr lang="es-ES" dirty="0" err="1">
                <a:sym typeface="Wingdings" panose="05000000000000000000" pitchFamily="2" charset="2"/>
              </a:rPr>
              <a:t>profit</a:t>
            </a:r>
            <a:r>
              <a:rPr lang="es-ES" dirty="0">
                <a:sym typeface="Wingdings" panose="05000000000000000000" pitchFamily="2" charset="2"/>
              </a:rPr>
              <a:t>.</a:t>
            </a:r>
          </a:p>
          <a:p>
            <a:pPr lvl="1">
              <a:buFontTx/>
              <a:buChar char="-"/>
            </a:pPr>
            <a:r>
              <a:rPr lang="es-ES" b="1" dirty="0" err="1">
                <a:solidFill>
                  <a:srgbClr val="00B050"/>
                </a:solidFill>
              </a:rPr>
              <a:t>Well</a:t>
            </a:r>
            <a:r>
              <a:rPr lang="es-ES" b="1" dirty="0">
                <a:solidFill>
                  <a:srgbClr val="00B050"/>
                </a:solidFill>
              </a:rPr>
              <a:t> </a:t>
            </a:r>
            <a:r>
              <a:rPr lang="es-ES" b="1" dirty="0" err="1">
                <a:solidFill>
                  <a:srgbClr val="00B050"/>
                </a:solidFill>
              </a:rPr>
              <a:t>predicted</a:t>
            </a:r>
            <a:r>
              <a:rPr lang="es-ES" b="1" dirty="0">
                <a:solidFill>
                  <a:srgbClr val="00B050"/>
                </a:solidFill>
              </a:rPr>
              <a:t> “no” </a:t>
            </a:r>
            <a:r>
              <a:rPr lang="es-ES" b="1" dirty="0">
                <a:solidFill>
                  <a:srgbClr val="00B050"/>
                </a:solidFill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correct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identification</a:t>
            </a:r>
            <a:r>
              <a:rPr lang="es-ES" dirty="0">
                <a:sym typeface="Wingdings" panose="05000000000000000000" pitchFamily="2" charset="2"/>
              </a:rPr>
              <a:t> of </a:t>
            </a:r>
            <a:r>
              <a:rPr lang="es-ES" dirty="0" err="1">
                <a:sym typeface="Wingdings" panose="05000000000000000000" pitchFamily="2" charset="2"/>
              </a:rPr>
              <a:t>clients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that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will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pay</a:t>
            </a:r>
            <a:r>
              <a:rPr lang="es-ES" dirty="0">
                <a:sym typeface="Wingdings" panose="05000000000000000000" pitchFamily="2" charset="2"/>
              </a:rPr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ES" dirty="0" err="1">
                <a:sym typeface="Wingdings" panose="05000000000000000000" pitchFamily="2" charset="2"/>
              </a:rPr>
              <a:t>Coef</a:t>
            </a:r>
            <a:r>
              <a:rPr lang="es-ES" dirty="0">
                <a:sym typeface="Wingdings" panose="05000000000000000000" pitchFamily="2" charset="2"/>
              </a:rPr>
              <a:t>. = 0.3  </a:t>
            </a:r>
            <a:r>
              <a:rPr lang="es-ES" dirty="0" err="1">
                <a:sym typeface="Wingdings" panose="05000000000000000000" pitchFamily="2" charset="2"/>
              </a:rPr>
              <a:t>calculated</a:t>
            </a:r>
            <a:r>
              <a:rPr lang="es-ES" dirty="0">
                <a:sym typeface="Wingdings" panose="05000000000000000000" pitchFamily="2" charset="2"/>
              </a:rPr>
              <a:t> as </a:t>
            </a:r>
            <a:r>
              <a:rPr lang="es-ES" dirty="0" err="1">
                <a:sym typeface="Wingdings" panose="05000000000000000000" pitchFamily="2" charset="2"/>
              </a:rPr>
              <a:t>the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profit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provided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by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the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loan´s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interests</a:t>
            </a:r>
            <a:r>
              <a:rPr lang="es-ES" dirty="0">
                <a:sym typeface="Wingdings" panose="05000000000000000000" pitchFamily="2" charset="2"/>
              </a:rPr>
              <a:t>.</a:t>
            </a:r>
          </a:p>
          <a:p>
            <a:pPr lvl="1">
              <a:buFontTx/>
              <a:buChar char="-"/>
            </a:pPr>
            <a:r>
              <a:rPr lang="es-ES" b="1" dirty="0" err="1">
                <a:solidFill>
                  <a:srgbClr val="FF0000"/>
                </a:solidFill>
              </a:rPr>
              <a:t>Wrong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predicted</a:t>
            </a:r>
            <a:r>
              <a:rPr lang="es-ES" b="1" dirty="0">
                <a:solidFill>
                  <a:srgbClr val="FF0000"/>
                </a:solidFill>
              </a:rPr>
              <a:t> “yes”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incorrect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labelling</a:t>
            </a:r>
            <a:r>
              <a:rPr lang="es-ES" dirty="0">
                <a:sym typeface="Wingdings" panose="05000000000000000000" pitchFamily="2" charset="2"/>
              </a:rPr>
              <a:t> of </a:t>
            </a:r>
            <a:r>
              <a:rPr lang="es-ES" dirty="0" err="1">
                <a:sym typeface="Wingdings" panose="05000000000000000000" pitchFamily="2" charset="2"/>
              </a:rPr>
              <a:t>clients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that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will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not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pay</a:t>
            </a:r>
            <a:r>
              <a:rPr lang="es-ES" dirty="0">
                <a:sym typeface="Wingdings" panose="05000000000000000000" pitchFamily="2" charset="2"/>
              </a:rPr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ES" dirty="0" err="1">
                <a:sym typeface="Wingdings" panose="05000000000000000000" pitchFamily="2" charset="2"/>
              </a:rPr>
              <a:t>Coef</a:t>
            </a:r>
            <a:r>
              <a:rPr lang="es-ES" dirty="0">
                <a:sym typeface="Wingdings" panose="05000000000000000000" pitchFamily="2" charset="2"/>
              </a:rPr>
              <a:t>. = -0.3  </a:t>
            </a:r>
            <a:r>
              <a:rPr lang="es-ES" dirty="0" err="1">
                <a:sym typeface="Wingdings" panose="05000000000000000000" pitchFamily="2" charset="2"/>
              </a:rPr>
              <a:t>calculated</a:t>
            </a:r>
            <a:r>
              <a:rPr lang="es-ES" dirty="0">
                <a:sym typeface="Wingdings" panose="05000000000000000000" pitchFamily="2" charset="2"/>
              </a:rPr>
              <a:t> as </a:t>
            </a:r>
            <a:r>
              <a:rPr lang="es-ES" dirty="0" err="1">
                <a:sym typeface="Wingdings" panose="05000000000000000000" pitchFamily="2" charset="2"/>
              </a:rPr>
              <a:t>profit</a:t>
            </a:r>
            <a:r>
              <a:rPr lang="es-ES" dirty="0">
                <a:sym typeface="Wingdings" panose="05000000000000000000" pitchFamily="2" charset="2"/>
              </a:rPr>
              <a:t>.</a:t>
            </a:r>
          </a:p>
          <a:p>
            <a:pPr lvl="1">
              <a:buFontTx/>
              <a:buChar char="-"/>
            </a:pPr>
            <a:r>
              <a:rPr lang="es-ES" b="1" dirty="0" err="1">
                <a:solidFill>
                  <a:srgbClr val="FF0000"/>
                </a:solidFill>
              </a:rPr>
              <a:t>Wrong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predicted</a:t>
            </a:r>
            <a:r>
              <a:rPr lang="es-ES" b="1" dirty="0">
                <a:solidFill>
                  <a:srgbClr val="FF0000"/>
                </a:solidFill>
              </a:rPr>
              <a:t> “no”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incorrect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identification</a:t>
            </a:r>
            <a:r>
              <a:rPr lang="es-ES" dirty="0">
                <a:sym typeface="Wingdings" panose="05000000000000000000" pitchFamily="2" charset="2"/>
              </a:rPr>
              <a:t> of </a:t>
            </a:r>
            <a:r>
              <a:rPr lang="es-ES" dirty="0" err="1">
                <a:sym typeface="Wingdings" panose="05000000000000000000" pitchFamily="2" charset="2"/>
              </a:rPr>
              <a:t>clients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that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will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pay</a:t>
            </a:r>
            <a:r>
              <a:rPr lang="es-ES" dirty="0">
                <a:sym typeface="Wingdings" panose="05000000000000000000" pitchFamily="2" charset="2"/>
              </a:rPr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ES" dirty="0" err="1">
                <a:sym typeface="Wingdings" panose="05000000000000000000" pitchFamily="2" charset="2"/>
              </a:rPr>
              <a:t>Coef</a:t>
            </a:r>
            <a:r>
              <a:rPr lang="es-ES" dirty="0">
                <a:sym typeface="Wingdings" panose="05000000000000000000" pitchFamily="2" charset="2"/>
              </a:rPr>
              <a:t>. = -1  </a:t>
            </a:r>
            <a:r>
              <a:rPr lang="es-ES" dirty="0" err="1">
                <a:sym typeface="Wingdings" panose="05000000000000000000" pitchFamily="2" charset="2"/>
              </a:rPr>
              <a:t>calculated</a:t>
            </a:r>
            <a:r>
              <a:rPr lang="es-ES" dirty="0">
                <a:sym typeface="Wingdings" panose="05000000000000000000" pitchFamily="2" charset="2"/>
              </a:rPr>
              <a:t> as </a:t>
            </a:r>
            <a:r>
              <a:rPr lang="es-ES" dirty="0" err="1">
                <a:sym typeface="Wingdings" panose="05000000000000000000" pitchFamily="2" charset="2"/>
              </a:rPr>
              <a:t>the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profit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provided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by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the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loan´s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interests</a:t>
            </a:r>
            <a:r>
              <a:rPr lang="es-ES" dirty="0">
                <a:sym typeface="Wingdings" panose="05000000000000000000" pitchFamily="2" charset="2"/>
              </a:rPr>
              <a:t>.</a:t>
            </a:r>
            <a:endParaRPr lang="es-ES" dirty="0"/>
          </a:p>
          <a:p>
            <a:pPr lvl="2">
              <a:buFont typeface="Wingdings" panose="05000000000000000000" pitchFamily="2" charset="2"/>
              <a:buChar char="§"/>
            </a:pPr>
            <a:endParaRPr lang="es-ES" dirty="0"/>
          </a:p>
          <a:p>
            <a:pPr lvl="2">
              <a:buFont typeface="Wingdings" panose="05000000000000000000" pitchFamily="2" charset="2"/>
              <a:buChar char="§"/>
            </a:pPr>
            <a:endParaRPr lang="es-ES" dirty="0"/>
          </a:p>
          <a:p>
            <a:pPr lvl="1">
              <a:buFontTx/>
              <a:buChar char="-"/>
            </a:pPr>
            <a:endParaRPr lang="es-ES" dirty="0"/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5909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u="sng" dirty="0" err="1"/>
              <a:t>Next</a:t>
            </a:r>
            <a:r>
              <a:rPr lang="es-ES" sz="2800" u="sng" dirty="0"/>
              <a:t> </a:t>
            </a:r>
            <a:r>
              <a:rPr lang="es-ES" sz="2800" u="sng" dirty="0" err="1"/>
              <a:t>month</a:t>
            </a:r>
            <a:r>
              <a:rPr lang="es-ES" sz="2800" u="sng" dirty="0"/>
              <a:t> </a:t>
            </a:r>
            <a:r>
              <a:rPr lang="es-ES" sz="2800" u="sng" dirty="0" err="1"/>
              <a:t>payment</a:t>
            </a:r>
            <a:r>
              <a:rPr lang="es-ES" sz="2800" u="sng" dirty="0"/>
              <a:t> </a:t>
            </a:r>
            <a:r>
              <a:rPr lang="es-ES" sz="2800" u="sng" dirty="0" err="1"/>
              <a:t>prediction</a:t>
            </a:r>
            <a:endParaRPr lang="es-ES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5760" y="1104054"/>
            <a:ext cx="9902613" cy="5144346"/>
          </a:xfrm>
        </p:spPr>
        <p:txBody>
          <a:bodyPr>
            <a:normAutofit lnSpcReduction="10000"/>
          </a:bodyPr>
          <a:lstStyle/>
          <a:p>
            <a:pPr lvl="1">
              <a:buFontTx/>
              <a:buChar char="-"/>
            </a:pPr>
            <a:endParaRPr lang="es-ES" dirty="0"/>
          </a:p>
          <a:p>
            <a:r>
              <a:rPr lang="es-ES" dirty="0"/>
              <a:t>7.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selection</a:t>
            </a:r>
            <a:r>
              <a:rPr lang="es-ES" dirty="0"/>
              <a:t>.</a:t>
            </a:r>
          </a:p>
          <a:p>
            <a:pPr lvl="1">
              <a:buFontTx/>
              <a:buChar char="-"/>
            </a:pP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maximize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profits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bank</a:t>
            </a:r>
            <a:r>
              <a:rPr lang="es-ES" dirty="0"/>
              <a:t>.</a:t>
            </a:r>
          </a:p>
          <a:p>
            <a:pPr lvl="1">
              <a:buFontTx/>
              <a:buChar char="-"/>
            </a:pPr>
            <a:endParaRPr lang="es-ES" dirty="0"/>
          </a:p>
          <a:p>
            <a:pPr marL="457200" lvl="1" indent="0" algn="ctr">
              <a:buNone/>
            </a:pPr>
            <a:r>
              <a:rPr lang="el-GR" dirty="0"/>
              <a:t>Σ</a:t>
            </a:r>
            <a:r>
              <a:rPr lang="es-ES" dirty="0"/>
              <a:t>(</a:t>
            </a:r>
            <a:r>
              <a:rPr lang="es-ES" dirty="0" err="1"/>
              <a:t>bill_pay_diff</a:t>
            </a:r>
            <a:r>
              <a:rPr lang="es-ES" dirty="0"/>
              <a:t>*</a:t>
            </a:r>
            <a:r>
              <a:rPr lang="es-ES" dirty="0" err="1"/>
              <a:t>coef</a:t>
            </a:r>
            <a:r>
              <a:rPr lang="es-ES" dirty="0"/>
              <a:t>.)/n = mean </a:t>
            </a:r>
            <a:r>
              <a:rPr lang="es-ES" dirty="0" err="1"/>
              <a:t>profit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client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Mean </a:t>
            </a:r>
            <a:r>
              <a:rPr lang="es-ES" dirty="0" err="1"/>
              <a:t>profit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customer</a:t>
            </a:r>
            <a:r>
              <a:rPr lang="es-ES" dirty="0"/>
              <a:t> and </a:t>
            </a:r>
            <a:r>
              <a:rPr lang="es-ES" dirty="0" err="1"/>
              <a:t>model</a:t>
            </a:r>
            <a:r>
              <a:rPr lang="es-E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400" dirty="0" err="1"/>
              <a:t>Logistic</a:t>
            </a:r>
            <a:r>
              <a:rPr lang="es-ES" sz="1400" dirty="0"/>
              <a:t> </a:t>
            </a:r>
            <a:r>
              <a:rPr lang="es-ES" sz="1400" dirty="0" err="1"/>
              <a:t>Regression</a:t>
            </a:r>
            <a:r>
              <a:rPr lang="es-ES" sz="1400" dirty="0"/>
              <a:t> + SMOTE: 1414,48$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400" dirty="0" err="1"/>
              <a:t>Logistic</a:t>
            </a:r>
            <a:r>
              <a:rPr lang="es-ES" sz="1400" dirty="0"/>
              <a:t> </a:t>
            </a:r>
            <a:r>
              <a:rPr lang="es-ES" sz="1400" dirty="0" err="1"/>
              <a:t>Regression</a:t>
            </a:r>
            <a:r>
              <a:rPr lang="es-ES" sz="1400" dirty="0"/>
              <a:t> + </a:t>
            </a:r>
            <a:r>
              <a:rPr lang="es-ES" sz="1400" dirty="0" err="1"/>
              <a:t>Tomek</a:t>
            </a:r>
            <a:r>
              <a:rPr lang="es-ES" sz="1400" dirty="0"/>
              <a:t> Links: 4604,35$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400" dirty="0" err="1"/>
              <a:t>Decision</a:t>
            </a:r>
            <a:r>
              <a:rPr lang="es-ES" sz="1400" dirty="0"/>
              <a:t> </a:t>
            </a:r>
            <a:r>
              <a:rPr lang="es-ES" sz="1400" dirty="0" err="1"/>
              <a:t>Trees</a:t>
            </a:r>
            <a:r>
              <a:rPr lang="es-ES" sz="1400" dirty="0"/>
              <a:t> + SMOTE: 1606,04$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b="1" u="sng" dirty="0" err="1"/>
              <a:t>Decision</a:t>
            </a:r>
            <a:r>
              <a:rPr lang="es-ES" sz="1600" b="1" u="sng" dirty="0"/>
              <a:t> </a:t>
            </a:r>
            <a:r>
              <a:rPr lang="es-ES" sz="1600" b="1" u="sng" dirty="0" err="1"/>
              <a:t>Trees</a:t>
            </a:r>
            <a:r>
              <a:rPr lang="es-ES" sz="1600" b="1" u="sng" dirty="0"/>
              <a:t> + Tome Links: 5398,33$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400" dirty="0" err="1"/>
              <a:t>Random</a:t>
            </a:r>
            <a:r>
              <a:rPr lang="es-ES" sz="1400" dirty="0"/>
              <a:t> </a:t>
            </a:r>
            <a:r>
              <a:rPr lang="es-ES" sz="1400" dirty="0" err="1"/>
              <a:t>Forests</a:t>
            </a:r>
            <a:r>
              <a:rPr lang="es-ES" sz="1400" dirty="0"/>
              <a:t> + SMOTE: 4360,81$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400" dirty="0" err="1"/>
              <a:t>Random</a:t>
            </a:r>
            <a:r>
              <a:rPr lang="es-ES" sz="1400" dirty="0"/>
              <a:t> </a:t>
            </a:r>
            <a:r>
              <a:rPr lang="es-ES" sz="1400" dirty="0" err="1"/>
              <a:t>Forests</a:t>
            </a:r>
            <a:r>
              <a:rPr lang="es-ES" sz="1400" dirty="0"/>
              <a:t> + </a:t>
            </a:r>
            <a:r>
              <a:rPr lang="es-ES" sz="1400" dirty="0" err="1"/>
              <a:t>Tomek</a:t>
            </a:r>
            <a:r>
              <a:rPr lang="es-ES" sz="1400" dirty="0"/>
              <a:t> Links: 4381,03$</a:t>
            </a:r>
          </a:p>
          <a:p>
            <a:pPr>
              <a:buFont typeface="Wingdings" panose="05000000000000000000" pitchFamily="2" charset="2"/>
              <a:buChar char="v"/>
            </a:pP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2912533" y="2524905"/>
            <a:ext cx="5235787" cy="612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352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u="sng" dirty="0" err="1"/>
              <a:t>Next</a:t>
            </a:r>
            <a:r>
              <a:rPr lang="es-ES" sz="2800" u="sng" dirty="0"/>
              <a:t> </a:t>
            </a:r>
            <a:r>
              <a:rPr lang="es-ES" sz="2800" u="sng" dirty="0" err="1"/>
              <a:t>month</a:t>
            </a:r>
            <a:r>
              <a:rPr lang="es-ES" sz="2800" u="sng" dirty="0"/>
              <a:t> </a:t>
            </a:r>
            <a:r>
              <a:rPr lang="es-ES" sz="2800" u="sng" dirty="0" err="1"/>
              <a:t>payment</a:t>
            </a:r>
            <a:r>
              <a:rPr lang="es-ES" sz="2800" u="sng" dirty="0"/>
              <a:t> </a:t>
            </a:r>
            <a:r>
              <a:rPr lang="es-ES" sz="2800" u="sng" dirty="0" err="1"/>
              <a:t>prediction</a:t>
            </a:r>
            <a:endParaRPr lang="es-ES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5760" y="1104054"/>
            <a:ext cx="9902613" cy="5144346"/>
          </a:xfrm>
        </p:spPr>
        <p:txBody>
          <a:bodyPr>
            <a:normAutofit/>
          </a:bodyPr>
          <a:lstStyle/>
          <a:p>
            <a:pPr lvl="1">
              <a:buFontTx/>
              <a:buChar char="-"/>
            </a:pPr>
            <a:endParaRPr lang="es-ES" dirty="0"/>
          </a:p>
          <a:p>
            <a:r>
              <a:rPr lang="es-ES" dirty="0"/>
              <a:t>8. </a:t>
            </a:r>
            <a:r>
              <a:rPr lang="es-ES" dirty="0" err="1"/>
              <a:t>Conclusions</a:t>
            </a:r>
            <a:r>
              <a:rPr lang="es-ES" dirty="0"/>
              <a:t> and </a:t>
            </a:r>
            <a:r>
              <a:rPr lang="es-ES" dirty="0" err="1"/>
              <a:t>next</a:t>
            </a:r>
            <a:r>
              <a:rPr lang="es-ES" dirty="0"/>
              <a:t> </a:t>
            </a:r>
            <a:r>
              <a:rPr lang="es-ES" dirty="0" err="1"/>
              <a:t>steps</a:t>
            </a:r>
            <a:r>
              <a:rPr lang="es-ES" dirty="0"/>
              <a:t>:</a:t>
            </a:r>
          </a:p>
          <a:p>
            <a:pPr marL="0" indent="0">
              <a:buNone/>
            </a:pPr>
            <a:endParaRPr lang="es-E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/>
              <a:t>Good </a:t>
            </a:r>
            <a:r>
              <a:rPr lang="es-ES" dirty="0" err="1"/>
              <a:t>model</a:t>
            </a:r>
            <a:r>
              <a:rPr lang="es-ES" dirty="0"/>
              <a:t> to </a:t>
            </a:r>
            <a:r>
              <a:rPr lang="es-ES" dirty="0" err="1"/>
              <a:t>predict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clients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default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payment</a:t>
            </a:r>
            <a:r>
              <a:rPr lang="es-ES" dirty="0"/>
              <a:t>.</a:t>
            </a:r>
          </a:p>
          <a:p>
            <a:pPr marL="457200" lvl="1" indent="0">
              <a:buNone/>
            </a:pPr>
            <a:endParaRPr lang="es-E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/>
              <a:t>More data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clients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defaulted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payment</a:t>
            </a:r>
            <a:r>
              <a:rPr lang="es-ES" dirty="0"/>
              <a:t> </a:t>
            </a:r>
            <a:r>
              <a:rPr lang="es-ES" dirty="0" err="1"/>
              <a:t>would</a:t>
            </a:r>
            <a:r>
              <a:rPr lang="es-ES" dirty="0"/>
              <a:t> </a:t>
            </a:r>
            <a:r>
              <a:rPr lang="es-ES" dirty="0" err="1"/>
              <a:t>help</a:t>
            </a:r>
            <a:r>
              <a:rPr lang="es-ES" dirty="0"/>
              <a:t> to </a:t>
            </a:r>
            <a:r>
              <a:rPr lang="es-ES" dirty="0" err="1"/>
              <a:t>build</a:t>
            </a:r>
            <a:r>
              <a:rPr lang="es-ES" dirty="0"/>
              <a:t> a </a:t>
            </a:r>
            <a:r>
              <a:rPr lang="es-ES" dirty="0" err="1"/>
              <a:t>better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s-E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 err="1"/>
              <a:t>Improve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current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so </a:t>
            </a:r>
            <a:r>
              <a:rPr lang="es-ES" dirty="0" err="1"/>
              <a:t>we</a:t>
            </a:r>
            <a:r>
              <a:rPr lang="es-ES" dirty="0"/>
              <a:t> can </a:t>
            </a:r>
            <a:r>
              <a:rPr lang="es-ES" dirty="0" err="1"/>
              <a:t>improve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predictions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clients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default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payment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9887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u="sng" dirty="0" err="1"/>
              <a:t>Next</a:t>
            </a:r>
            <a:r>
              <a:rPr lang="es-ES" sz="2800" u="sng" dirty="0"/>
              <a:t> </a:t>
            </a:r>
            <a:r>
              <a:rPr lang="es-ES" sz="2800" u="sng" dirty="0" err="1"/>
              <a:t>month</a:t>
            </a:r>
            <a:r>
              <a:rPr lang="es-ES" sz="2800" u="sng" dirty="0"/>
              <a:t> </a:t>
            </a:r>
            <a:r>
              <a:rPr lang="es-ES" sz="2800" u="sng" dirty="0" err="1"/>
              <a:t>payment</a:t>
            </a:r>
            <a:r>
              <a:rPr lang="es-ES" sz="2800" u="sng" dirty="0"/>
              <a:t> </a:t>
            </a:r>
            <a:r>
              <a:rPr lang="es-ES" sz="2800" u="sng" dirty="0" err="1"/>
              <a:t>prediction</a:t>
            </a:r>
            <a:endParaRPr lang="es-ES" sz="2800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5760" y="1104054"/>
            <a:ext cx="9684093" cy="5144346"/>
          </a:xfrm>
        </p:spPr>
        <p:txBody>
          <a:bodyPr/>
          <a:lstStyle/>
          <a:p>
            <a:r>
              <a:rPr lang="es-ES" dirty="0"/>
              <a:t>1. </a:t>
            </a:r>
            <a:r>
              <a:rPr lang="es-ES" dirty="0" err="1"/>
              <a:t>Goal</a:t>
            </a:r>
            <a:endParaRPr lang="es-ES" dirty="0"/>
          </a:p>
          <a:p>
            <a:r>
              <a:rPr lang="es-ES" dirty="0"/>
              <a:t>2. Data </a:t>
            </a:r>
            <a:r>
              <a:rPr lang="es-ES" dirty="0" err="1"/>
              <a:t>Cleaning</a:t>
            </a:r>
            <a:endParaRPr lang="es-ES" dirty="0"/>
          </a:p>
          <a:p>
            <a:r>
              <a:rPr lang="es-ES" dirty="0"/>
              <a:t>3. EDA</a:t>
            </a:r>
          </a:p>
          <a:p>
            <a:r>
              <a:rPr lang="es-ES" dirty="0"/>
              <a:t>4. </a:t>
            </a:r>
            <a:r>
              <a:rPr lang="es-ES" dirty="0" err="1"/>
              <a:t>Imbalanced</a:t>
            </a:r>
            <a:r>
              <a:rPr lang="es-ES" dirty="0"/>
              <a:t> data</a:t>
            </a:r>
          </a:p>
          <a:p>
            <a:r>
              <a:rPr lang="es-ES" dirty="0"/>
              <a:t>5. </a:t>
            </a:r>
            <a:r>
              <a:rPr lang="es-ES" dirty="0" err="1"/>
              <a:t>Classification</a:t>
            </a:r>
            <a:r>
              <a:rPr lang="es-ES" dirty="0"/>
              <a:t> </a:t>
            </a:r>
            <a:r>
              <a:rPr lang="es-ES" dirty="0" err="1"/>
              <a:t>model</a:t>
            </a:r>
            <a:endParaRPr lang="es-ES" dirty="0"/>
          </a:p>
          <a:p>
            <a:r>
              <a:rPr lang="es-ES" dirty="0"/>
              <a:t>6. </a:t>
            </a:r>
            <a:r>
              <a:rPr lang="es-ES" dirty="0" err="1"/>
              <a:t>Calculations</a:t>
            </a:r>
            <a:endParaRPr lang="es-ES" dirty="0"/>
          </a:p>
          <a:p>
            <a:r>
              <a:rPr lang="es-ES" dirty="0"/>
              <a:t>7. </a:t>
            </a:r>
            <a:r>
              <a:rPr lang="es-ES" dirty="0" err="1"/>
              <a:t>Mode</a:t>
            </a:r>
            <a:r>
              <a:rPr lang="es-ES" dirty="0"/>
              <a:t> </a:t>
            </a:r>
            <a:r>
              <a:rPr lang="es-ES" dirty="0" err="1"/>
              <a:t>selection</a:t>
            </a:r>
            <a:endParaRPr lang="es-ES" dirty="0"/>
          </a:p>
          <a:p>
            <a:r>
              <a:rPr lang="es-ES" dirty="0"/>
              <a:t>8. </a:t>
            </a:r>
            <a:r>
              <a:rPr lang="es-ES" dirty="0" err="1"/>
              <a:t>Conclusions</a:t>
            </a:r>
            <a:r>
              <a:rPr lang="es-ES" dirty="0"/>
              <a:t> and </a:t>
            </a:r>
            <a:r>
              <a:rPr lang="es-ES" dirty="0" err="1"/>
              <a:t>next</a:t>
            </a:r>
            <a:r>
              <a:rPr lang="es-ES" dirty="0"/>
              <a:t> </a:t>
            </a:r>
            <a:r>
              <a:rPr lang="es-ES" dirty="0" err="1"/>
              <a:t>steps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231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u="sng" dirty="0" err="1"/>
              <a:t>Next</a:t>
            </a:r>
            <a:r>
              <a:rPr lang="es-ES" sz="2800" u="sng" dirty="0"/>
              <a:t> </a:t>
            </a:r>
            <a:r>
              <a:rPr lang="es-ES" sz="2800" u="sng" dirty="0" err="1"/>
              <a:t>month</a:t>
            </a:r>
            <a:r>
              <a:rPr lang="es-ES" sz="2800" u="sng" dirty="0"/>
              <a:t> </a:t>
            </a:r>
            <a:r>
              <a:rPr lang="es-ES" sz="2800" u="sng" dirty="0" err="1"/>
              <a:t>payment</a:t>
            </a:r>
            <a:r>
              <a:rPr lang="es-ES" sz="2800" u="sng" dirty="0"/>
              <a:t> </a:t>
            </a:r>
            <a:r>
              <a:rPr lang="es-ES" sz="2800" u="sng" dirty="0" err="1"/>
              <a:t>prediction</a:t>
            </a:r>
            <a:endParaRPr lang="es-ES" sz="2800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5760" y="1104054"/>
            <a:ext cx="9684093" cy="5144346"/>
          </a:xfrm>
        </p:spPr>
        <p:txBody>
          <a:bodyPr/>
          <a:lstStyle/>
          <a:p>
            <a:r>
              <a:rPr lang="es-ES" dirty="0"/>
              <a:t>1. </a:t>
            </a:r>
            <a:r>
              <a:rPr lang="es-ES" dirty="0" err="1"/>
              <a:t>Goal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 err="1"/>
              <a:t>Predict</a:t>
            </a:r>
            <a:r>
              <a:rPr lang="es-ES" dirty="0"/>
              <a:t> </a:t>
            </a:r>
            <a:r>
              <a:rPr lang="es-ES" dirty="0" err="1"/>
              <a:t>correctly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persons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are elegible </a:t>
            </a:r>
            <a:r>
              <a:rPr lang="es-ES" dirty="0" err="1"/>
              <a:t>for</a:t>
            </a:r>
            <a:r>
              <a:rPr lang="es-ES" dirty="0"/>
              <a:t> a </a:t>
            </a:r>
            <a:r>
              <a:rPr lang="es-ES" dirty="0" err="1"/>
              <a:t>credit</a:t>
            </a:r>
            <a:r>
              <a:rPr lang="es-ES" dirty="0"/>
              <a:t> in </a:t>
            </a:r>
            <a:r>
              <a:rPr lang="es-ES" dirty="0" err="1"/>
              <a:t>order</a:t>
            </a:r>
            <a:endParaRPr lang="es-ES" dirty="0"/>
          </a:p>
          <a:p>
            <a:pPr marL="0" indent="0">
              <a:buNone/>
            </a:pP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maximize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profit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457200" indent="-457200">
              <a:buAutoNum type="arabicPeriod"/>
            </a:pPr>
            <a:r>
              <a:rPr lang="es-ES" dirty="0" err="1"/>
              <a:t>Predict</a:t>
            </a:r>
            <a:r>
              <a:rPr lang="es-ES" dirty="0"/>
              <a:t> </a:t>
            </a:r>
            <a:r>
              <a:rPr lang="es-ES" dirty="0" err="1"/>
              <a:t>correctly</a:t>
            </a:r>
            <a:r>
              <a:rPr lang="es-ES" dirty="0"/>
              <a:t> </a:t>
            </a:r>
            <a:r>
              <a:rPr lang="es-ES" dirty="0" err="1"/>
              <a:t>people</a:t>
            </a:r>
            <a:r>
              <a:rPr lang="es-ES" dirty="0"/>
              <a:t> </a:t>
            </a:r>
            <a:r>
              <a:rPr lang="es-ES" dirty="0" err="1"/>
              <a:t>who</a:t>
            </a:r>
            <a:r>
              <a:rPr lang="es-ES" dirty="0"/>
              <a:t> are </a:t>
            </a:r>
            <a:r>
              <a:rPr lang="es-ES" dirty="0" err="1"/>
              <a:t>paying</a:t>
            </a:r>
            <a:r>
              <a:rPr lang="es-ES" dirty="0"/>
              <a:t> back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</a:t>
            </a:r>
            <a:r>
              <a:rPr lang="es-ES" dirty="0" err="1"/>
              <a:t>month</a:t>
            </a:r>
            <a:r>
              <a:rPr lang="es-ES" dirty="0"/>
              <a:t> (</a:t>
            </a:r>
            <a:r>
              <a:rPr lang="es-ES" b="1" dirty="0" err="1"/>
              <a:t>dpnm</a:t>
            </a:r>
            <a:r>
              <a:rPr lang="es-ES" dirty="0"/>
              <a:t>).</a:t>
            </a:r>
          </a:p>
          <a:p>
            <a:pPr marL="457200" indent="-457200">
              <a:buAutoNum type="arabicPeriod"/>
            </a:pPr>
            <a:r>
              <a:rPr lang="es-ES" dirty="0" err="1"/>
              <a:t>Predicting</a:t>
            </a:r>
            <a:r>
              <a:rPr lang="es-ES" dirty="0"/>
              <a:t> </a:t>
            </a:r>
            <a:r>
              <a:rPr lang="es-ES" dirty="0" err="1"/>
              <a:t>correctly</a:t>
            </a:r>
            <a:r>
              <a:rPr lang="es-ES" dirty="0"/>
              <a:t> </a:t>
            </a:r>
            <a:r>
              <a:rPr lang="es-ES" dirty="0" err="1"/>
              <a:t>people</a:t>
            </a:r>
            <a:r>
              <a:rPr lang="es-ES" dirty="0"/>
              <a:t> </a:t>
            </a:r>
            <a:r>
              <a:rPr lang="es-ES" dirty="0" err="1"/>
              <a:t>who</a:t>
            </a:r>
            <a:r>
              <a:rPr lang="es-ES" dirty="0"/>
              <a:t> are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paying</a:t>
            </a:r>
            <a:r>
              <a:rPr lang="es-ES" dirty="0"/>
              <a:t> back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</a:t>
            </a:r>
            <a:r>
              <a:rPr lang="es-ES" dirty="0" err="1"/>
              <a:t>month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67B4FB-68CB-F94A-8FC9-1E3DD205F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667" y="4019256"/>
            <a:ext cx="3693263" cy="238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0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u="sng" dirty="0" err="1"/>
              <a:t>Next</a:t>
            </a:r>
            <a:r>
              <a:rPr lang="es-ES" sz="2800" u="sng" dirty="0"/>
              <a:t> </a:t>
            </a:r>
            <a:r>
              <a:rPr lang="es-ES" sz="2800" u="sng" dirty="0" err="1"/>
              <a:t>month</a:t>
            </a:r>
            <a:r>
              <a:rPr lang="es-ES" sz="2800" u="sng" dirty="0"/>
              <a:t> </a:t>
            </a:r>
            <a:r>
              <a:rPr lang="es-ES" sz="2800" u="sng" dirty="0" err="1"/>
              <a:t>payment</a:t>
            </a:r>
            <a:r>
              <a:rPr lang="es-ES" sz="2800" u="sng" dirty="0"/>
              <a:t> </a:t>
            </a:r>
            <a:r>
              <a:rPr lang="es-ES" sz="2800" u="sng" dirty="0" err="1"/>
              <a:t>prediction</a:t>
            </a:r>
            <a:endParaRPr lang="es-ES" sz="2800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5760" y="1104054"/>
            <a:ext cx="9684093" cy="5144346"/>
          </a:xfrm>
        </p:spPr>
        <p:txBody>
          <a:bodyPr/>
          <a:lstStyle/>
          <a:p>
            <a:r>
              <a:rPr lang="es-ES" dirty="0"/>
              <a:t>2. Data </a:t>
            </a:r>
            <a:r>
              <a:rPr lang="es-ES" dirty="0" err="1"/>
              <a:t>cleaning</a:t>
            </a:r>
            <a:endParaRPr lang="es-ES" dirty="0"/>
          </a:p>
          <a:p>
            <a:pPr lvl="1">
              <a:buFontTx/>
              <a:buChar char="-"/>
            </a:pPr>
            <a:r>
              <a:rPr lang="es-ES" dirty="0" err="1"/>
              <a:t>Duplicates</a:t>
            </a:r>
            <a:endParaRPr lang="es-ES" dirty="0"/>
          </a:p>
          <a:p>
            <a:pPr lvl="1">
              <a:buFontTx/>
              <a:buChar char="-"/>
            </a:pPr>
            <a:r>
              <a:rPr lang="es-ES" dirty="0" err="1"/>
              <a:t>Column</a:t>
            </a:r>
            <a:r>
              <a:rPr lang="es-ES" dirty="0"/>
              <a:t> </a:t>
            </a:r>
            <a:r>
              <a:rPr lang="es-ES" dirty="0" err="1"/>
              <a:t>names</a:t>
            </a:r>
            <a:endParaRPr lang="es-ES" dirty="0"/>
          </a:p>
          <a:p>
            <a:pPr lvl="1">
              <a:buFontTx/>
              <a:buChar char="-"/>
            </a:pPr>
            <a:r>
              <a:rPr lang="es-ES" dirty="0" err="1"/>
              <a:t>Null</a:t>
            </a:r>
            <a:r>
              <a:rPr lang="es-ES" dirty="0"/>
              <a:t> </a:t>
            </a:r>
            <a:r>
              <a:rPr lang="es-ES" dirty="0" err="1"/>
              <a:t>values</a:t>
            </a:r>
            <a:endParaRPr lang="es-ES" dirty="0"/>
          </a:p>
          <a:p>
            <a:pPr lvl="1">
              <a:buFontTx/>
              <a:buChar char="-"/>
            </a:pPr>
            <a:r>
              <a:rPr lang="es-ES" dirty="0" err="1"/>
              <a:t>Bucket</a:t>
            </a:r>
            <a:r>
              <a:rPr lang="es-ES" dirty="0"/>
              <a:t> </a:t>
            </a:r>
            <a:r>
              <a:rPr lang="es-ES" dirty="0" err="1"/>
              <a:t>features</a:t>
            </a:r>
            <a:endParaRPr lang="es-ES" dirty="0"/>
          </a:p>
          <a:p>
            <a:pPr lvl="1">
              <a:buFontTx/>
              <a:buChar char="-"/>
            </a:pPr>
            <a:endParaRPr lang="es-ES" dirty="0"/>
          </a:p>
          <a:p>
            <a:r>
              <a:rPr lang="es-ES" dirty="0"/>
              <a:t>3. EDA</a:t>
            </a:r>
          </a:p>
          <a:p>
            <a:pPr lvl="1">
              <a:buFontTx/>
              <a:buChar char="-"/>
            </a:pPr>
            <a:r>
              <a:rPr lang="es-ES" dirty="0" err="1"/>
              <a:t>Distributions</a:t>
            </a:r>
            <a:endParaRPr lang="es-ES" dirty="0"/>
          </a:p>
          <a:p>
            <a:pPr lvl="1">
              <a:buFontTx/>
              <a:buChar char="-"/>
            </a:pPr>
            <a:r>
              <a:rPr lang="es-ES" dirty="0" err="1"/>
              <a:t>Features</a:t>
            </a:r>
            <a:r>
              <a:rPr lang="es-ES" dirty="0"/>
              <a:t>´ data </a:t>
            </a:r>
            <a:r>
              <a:rPr lang="es-ES" dirty="0" err="1"/>
              <a:t>distribution</a:t>
            </a:r>
            <a:endParaRPr lang="es-ES" dirty="0"/>
          </a:p>
          <a:p>
            <a:pPr lvl="1">
              <a:buFontTx/>
              <a:buChar char="-"/>
            </a:pP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types</a:t>
            </a:r>
            <a:endParaRPr lang="es-ES" dirty="0"/>
          </a:p>
          <a:p>
            <a:pPr lvl="1">
              <a:buFontTx/>
              <a:buChar char="-"/>
            </a:pPr>
            <a:r>
              <a:rPr lang="es-ES" dirty="0" err="1"/>
              <a:t>Relationship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features</a:t>
            </a:r>
            <a:endParaRPr lang="es-ES" dirty="0"/>
          </a:p>
          <a:p>
            <a:pPr lvl="1">
              <a:buFontTx/>
              <a:buChar char="-"/>
            </a:pPr>
            <a:r>
              <a:rPr lang="es-ES" dirty="0" err="1"/>
              <a:t>Relationship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features</a:t>
            </a:r>
            <a:r>
              <a:rPr lang="es-ES" dirty="0"/>
              <a:t> and target variable</a:t>
            </a:r>
          </a:p>
          <a:p>
            <a:pPr marL="457200" lvl="1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085" y="3860800"/>
            <a:ext cx="4819323" cy="189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756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u="sng" dirty="0" err="1"/>
              <a:t>Next</a:t>
            </a:r>
            <a:r>
              <a:rPr lang="es-ES" sz="2800" u="sng" dirty="0"/>
              <a:t> </a:t>
            </a:r>
            <a:r>
              <a:rPr lang="es-ES" sz="2800" u="sng" dirty="0" err="1"/>
              <a:t>month</a:t>
            </a:r>
            <a:r>
              <a:rPr lang="es-ES" sz="2800" u="sng" dirty="0"/>
              <a:t> </a:t>
            </a:r>
            <a:r>
              <a:rPr lang="es-ES" sz="2800" u="sng" dirty="0" err="1"/>
              <a:t>payment</a:t>
            </a:r>
            <a:r>
              <a:rPr lang="es-ES" sz="2800" u="sng" dirty="0"/>
              <a:t> </a:t>
            </a:r>
            <a:r>
              <a:rPr lang="es-ES" sz="2800" u="sng" dirty="0" err="1"/>
              <a:t>prediction</a:t>
            </a:r>
            <a:endParaRPr lang="es-ES" sz="2800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5760" y="1104054"/>
            <a:ext cx="9684093" cy="5144346"/>
          </a:xfrm>
        </p:spPr>
        <p:txBody>
          <a:bodyPr/>
          <a:lstStyle/>
          <a:p>
            <a:r>
              <a:rPr lang="es-ES" dirty="0"/>
              <a:t>3. EDA</a:t>
            </a:r>
          </a:p>
          <a:p>
            <a:pPr marL="457200" lvl="1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690" y="1463464"/>
            <a:ext cx="3535041" cy="233889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885" y="1463465"/>
            <a:ext cx="5096906" cy="233889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47" y="4759113"/>
            <a:ext cx="5273528" cy="179408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380" y="4759113"/>
            <a:ext cx="5347082" cy="1794087"/>
          </a:xfrm>
          <a:prstGeom prst="rect">
            <a:avLst/>
          </a:prstGeom>
        </p:spPr>
      </p:pic>
      <p:sp>
        <p:nvSpPr>
          <p:cNvPr id="10" name="Flecha derecha 9"/>
          <p:cNvSpPr/>
          <p:nvPr/>
        </p:nvSpPr>
        <p:spPr>
          <a:xfrm rot="5400000">
            <a:off x="2635917" y="4081766"/>
            <a:ext cx="650240" cy="318347"/>
          </a:xfrm>
          <a:prstGeom prst="rightArrow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 derecha 10"/>
          <p:cNvSpPr/>
          <p:nvPr/>
        </p:nvSpPr>
        <p:spPr>
          <a:xfrm rot="5400000">
            <a:off x="8563800" y="4081766"/>
            <a:ext cx="650240" cy="318347"/>
          </a:xfrm>
          <a:prstGeom prst="rightArrow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196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u="sng" dirty="0" err="1"/>
              <a:t>Next</a:t>
            </a:r>
            <a:r>
              <a:rPr lang="es-ES" sz="2800" u="sng" dirty="0"/>
              <a:t> </a:t>
            </a:r>
            <a:r>
              <a:rPr lang="es-ES" sz="2800" u="sng" dirty="0" err="1"/>
              <a:t>month</a:t>
            </a:r>
            <a:r>
              <a:rPr lang="es-ES" sz="2800" u="sng" dirty="0"/>
              <a:t> </a:t>
            </a:r>
            <a:r>
              <a:rPr lang="es-ES" sz="2800" u="sng" dirty="0" err="1"/>
              <a:t>payment</a:t>
            </a:r>
            <a:r>
              <a:rPr lang="es-ES" sz="2800" u="sng" dirty="0"/>
              <a:t> </a:t>
            </a:r>
            <a:r>
              <a:rPr lang="es-ES" sz="2800" u="sng" dirty="0" err="1"/>
              <a:t>prediction</a:t>
            </a:r>
            <a:endParaRPr lang="es-ES" sz="2800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5760" y="1104054"/>
            <a:ext cx="9684093" cy="5144346"/>
          </a:xfrm>
        </p:spPr>
        <p:txBody>
          <a:bodyPr/>
          <a:lstStyle/>
          <a:p>
            <a:r>
              <a:rPr lang="es-ES" dirty="0"/>
              <a:t>3. EDA</a:t>
            </a:r>
          </a:p>
          <a:p>
            <a:pPr marL="457200" lvl="1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9" y="1706063"/>
            <a:ext cx="4566604" cy="197016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121" y="1706063"/>
            <a:ext cx="5789252" cy="197016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79" y="4727786"/>
            <a:ext cx="5288010" cy="175122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7449" y="4646507"/>
            <a:ext cx="5441126" cy="1832503"/>
          </a:xfrm>
          <a:prstGeom prst="rect">
            <a:avLst/>
          </a:prstGeom>
        </p:spPr>
      </p:pic>
      <p:sp>
        <p:nvSpPr>
          <p:cNvPr id="8" name="Flecha derecha 7"/>
          <p:cNvSpPr/>
          <p:nvPr/>
        </p:nvSpPr>
        <p:spPr>
          <a:xfrm rot="5400000">
            <a:off x="2675265" y="3997558"/>
            <a:ext cx="650240" cy="318347"/>
          </a:xfrm>
          <a:prstGeom prst="rightArrow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 derecha 8"/>
          <p:cNvSpPr/>
          <p:nvPr/>
        </p:nvSpPr>
        <p:spPr>
          <a:xfrm rot="5400000">
            <a:off x="8563801" y="3964314"/>
            <a:ext cx="650240" cy="318347"/>
          </a:xfrm>
          <a:prstGeom prst="rightArrow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2201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u="sng" dirty="0" err="1"/>
              <a:t>Next</a:t>
            </a:r>
            <a:r>
              <a:rPr lang="es-ES" sz="2800" u="sng" dirty="0"/>
              <a:t> </a:t>
            </a:r>
            <a:r>
              <a:rPr lang="es-ES" sz="2800" u="sng" dirty="0" err="1"/>
              <a:t>month</a:t>
            </a:r>
            <a:r>
              <a:rPr lang="es-ES" sz="2800" u="sng" dirty="0"/>
              <a:t> </a:t>
            </a:r>
            <a:r>
              <a:rPr lang="es-ES" sz="2800" u="sng" dirty="0" err="1"/>
              <a:t>payment</a:t>
            </a:r>
            <a:r>
              <a:rPr lang="es-ES" sz="2800" u="sng" dirty="0"/>
              <a:t> </a:t>
            </a:r>
            <a:r>
              <a:rPr lang="es-ES" sz="2800" u="sng" dirty="0" err="1"/>
              <a:t>prediction</a:t>
            </a:r>
            <a:endParaRPr lang="es-ES" sz="2800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5760" y="1104054"/>
            <a:ext cx="9684093" cy="5144346"/>
          </a:xfrm>
        </p:spPr>
        <p:txBody>
          <a:bodyPr/>
          <a:lstStyle/>
          <a:p>
            <a:r>
              <a:rPr lang="es-ES" dirty="0"/>
              <a:t>3. EDA</a:t>
            </a:r>
          </a:p>
          <a:p>
            <a:pPr marL="457200" lvl="1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2A5A41-F5E3-8009-2530-03E10EF06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9" y="1468709"/>
            <a:ext cx="5197851" cy="17214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79C700-FAFB-7288-34D6-F5EE1CD99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49" y="3327444"/>
            <a:ext cx="6711691" cy="335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78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u="sng" dirty="0"/>
              <a:t>Next </a:t>
            </a:r>
            <a:r>
              <a:rPr lang="es-ES" sz="2800" u="sng" dirty="0" err="1"/>
              <a:t>month</a:t>
            </a:r>
            <a:r>
              <a:rPr lang="es-ES" sz="2800" u="sng" dirty="0"/>
              <a:t> </a:t>
            </a:r>
            <a:r>
              <a:rPr lang="es-ES" sz="2800" u="sng" dirty="0" err="1"/>
              <a:t>payment</a:t>
            </a:r>
            <a:r>
              <a:rPr lang="es-ES" sz="2800" u="sng" dirty="0"/>
              <a:t> </a:t>
            </a:r>
            <a:r>
              <a:rPr lang="es-ES" sz="2800" u="sng" dirty="0" err="1"/>
              <a:t>prediction</a:t>
            </a:r>
            <a:br>
              <a:rPr lang="es-ES" sz="2800" u="sng" dirty="0"/>
            </a:br>
            <a:br>
              <a:rPr lang="es-ES" sz="2800" u="sng" dirty="0"/>
            </a:br>
            <a:endParaRPr lang="es-ES" sz="2800" u="sng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691" y="1903258"/>
            <a:ext cx="7012710" cy="4733968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275771" y="1152983"/>
            <a:ext cx="842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3. EDA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 err="1"/>
              <a:t>Kept</a:t>
            </a:r>
            <a:r>
              <a:rPr lang="es-ES" dirty="0"/>
              <a:t> </a:t>
            </a:r>
            <a:r>
              <a:rPr lang="es-ES" dirty="0" err="1"/>
              <a:t>features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are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highly</a:t>
            </a:r>
            <a:r>
              <a:rPr lang="es-ES" dirty="0"/>
              <a:t> </a:t>
            </a:r>
            <a:r>
              <a:rPr lang="es-ES" dirty="0" err="1"/>
              <a:t>correlated</a:t>
            </a:r>
            <a:endParaRPr lang="es-E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897DEF-7A73-0B1A-046B-F1F46EF8C639}"/>
              </a:ext>
            </a:extLst>
          </p:cNvPr>
          <p:cNvSpPr txBox="1"/>
          <p:nvPr/>
        </p:nvSpPr>
        <p:spPr>
          <a:xfrm>
            <a:off x="275771" y="2013358"/>
            <a:ext cx="3574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E" dirty="0"/>
              <a:t>Given credit (</a:t>
            </a:r>
            <a:r>
              <a:rPr lang="en-IE" dirty="0" err="1"/>
              <a:t>limit_bal</a:t>
            </a:r>
            <a:r>
              <a:rPr lang="en-IE" dirty="0"/>
              <a:t>)</a:t>
            </a:r>
          </a:p>
          <a:p>
            <a:pPr marL="285750" indent="-285750">
              <a:buFontTx/>
              <a:buChar char="-"/>
            </a:pPr>
            <a:r>
              <a:rPr lang="en-IE" dirty="0"/>
              <a:t>Billing amount (</a:t>
            </a:r>
            <a:r>
              <a:rPr lang="en-IE" dirty="0" err="1"/>
              <a:t>bill_amt</a:t>
            </a:r>
            <a:r>
              <a:rPr lang="en-IE" dirty="0"/>
              <a:t>)</a:t>
            </a:r>
          </a:p>
          <a:p>
            <a:pPr marL="285750" indent="-285750">
              <a:buFontTx/>
              <a:buChar char="-"/>
            </a:pPr>
            <a:r>
              <a:rPr lang="en-IE" dirty="0"/>
              <a:t>Paid amount (</a:t>
            </a:r>
            <a:r>
              <a:rPr lang="en-IE" dirty="0" err="1"/>
              <a:t>pay_amt</a:t>
            </a:r>
            <a:r>
              <a:rPr lang="en-IE" dirty="0"/>
              <a:t>)</a:t>
            </a:r>
          </a:p>
          <a:p>
            <a:pPr marL="285750" indent="-285750">
              <a:buFontTx/>
              <a:buChar char="-"/>
            </a:pPr>
            <a:r>
              <a:rPr lang="en-IE" dirty="0"/>
              <a:t>History of payments (repay)</a:t>
            </a:r>
          </a:p>
          <a:p>
            <a:pPr marL="285750" indent="-285750">
              <a:buFontTx/>
              <a:buChar char="-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94924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u="sng" dirty="0" err="1"/>
              <a:t>Next</a:t>
            </a:r>
            <a:r>
              <a:rPr lang="es-ES" sz="2800" u="sng" dirty="0"/>
              <a:t> </a:t>
            </a:r>
            <a:r>
              <a:rPr lang="es-ES" sz="2800" u="sng" dirty="0" err="1"/>
              <a:t>month</a:t>
            </a:r>
            <a:r>
              <a:rPr lang="es-ES" sz="2800" u="sng" dirty="0"/>
              <a:t> </a:t>
            </a:r>
            <a:r>
              <a:rPr lang="es-ES" sz="2800" u="sng" dirty="0" err="1"/>
              <a:t>payment</a:t>
            </a:r>
            <a:r>
              <a:rPr lang="es-ES" sz="2800" u="sng" dirty="0"/>
              <a:t> </a:t>
            </a:r>
            <a:r>
              <a:rPr lang="es-ES" sz="2800" u="sng" dirty="0" err="1"/>
              <a:t>prediction</a:t>
            </a:r>
            <a:endParaRPr lang="es-ES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5760" y="1104053"/>
            <a:ext cx="9684093" cy="5357707"/>
          </a:xfrm>
        </p:spPr>
        <p:txBody>
          <a:bodyPr>
            <a:normAutofit/>
          </a:bodyPr>
          <a:lstStyle/>
          <a:p>
            <a:r>
              <a:rPr lang="es-ES" dirty="0"/>
              <a:t>4. </a:t>
            </a:r>
            <a:r>
              <a:rPr lang="es-ES" dirty="0" err="1"/>
              <a:t>Imbalanced</a:t>
            </a:r>
            <a:r>
              <a:rPr lang="es-ES" dirty="0"/>
              <a:t> data( “yes” 22% vs 78% “no”)</a:t>
            </a:r>
          </a:p>
          <a:p>
            <a:pPr lvl="1">
              <a:buFontTx/>
              <a:buChar char="-"/>
            </a:pPr>
            <a:r>
              <a:rPr lang="es-ES" dirty="0"/>
              <a:t>SMOTE </a:t>
            </a:r>
          </a:p>
          <a:p>
            <a:pPr lvl="1">
              <a:buFontTx/>
              <a:buChar char="-"/>
            </a:pPr>
            <a:r>
              <a:rPr lang="es-ES" dirty="0" err="1"/>
              <a:t>Tomek</a:t>
            </a:r>
            <a:r>
              <a:rPr lang="es-ES" dirty="0"/>
              <a:t> Links </a:t>
            </a:r>
          </a:p>
          <a:p>
            <a:pPr marL="457200" lvl="1" indent="0">
              <a:buNone/>
            </a:pPr>
            <a:endParaRPr lang="es-ES" dirty="0"/>
          </a:p>
          <a:p>
            <a:r>
              <a:rPr lang="es-ES" dirty="0"/>
              <a:t>5. </a:t>
            </a:r>
            <a:r>
              <a:rPr lang="es-ES" dirty="0" err="1"/>
              <a:t>Classification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:</a:t>
            </a:r>
          </a:p>
          <a:p>
            <a:pPr lvl="1">
              <a:buFontTx/>
              <a:buChar char="-"/>
            </a:pPr>
            <a:r>
              <a:rPr lang="es-ES" dirty="0" err="1"/>
              <a:t>Scale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numeric</a:t>
            </a:r>
            <a:r>
              <a:rPr lang="es-ES" dirty="0"/>
              <a:t> data (</a:t>
            </a:r>
            <a:r>
              <a:rPr lang="es-ES" dirty="0" err="1"/>
              <a:t>payments</a:t>
            </a:r>
            <a:r>
              <a:rPr lang="es-ES" dirty="0"/>
              <a:t>, </a:t>
            </a:r>
            <a:r>
              <a:rPr lang="es-ES" dirty="0" err="1"/>
              <a:t>billing</a:t>
            </a:r>
            <a:r>
              <a:rPr lang="es-ES" dirty="0"/>
              <a:t>, etc.) </a:t>
            </a:r>
            <a:r>
              <a:rPr lang="es-ES" dirty="0">
                <a:sym typeface="Wingdings" panose="05000000000000000000" pitchFamily="2" charset="2"/>
              </a:rPr>
              <a:t> Standard </a:t>
            </a:r>
            <a:r>
              <a:rPr lang="es-ES" dirty="0" err="1">
                <a:sym typeface="Wingdings" panose="05000000000000000000" pitchFamily="2" charset="2"/>
              </a:rPr>
              <a:t>Scaler</a:t>
            </a:r>
            <a:r>
              <a:rPr lang="es-ES" dirty="0">
                <a:sym typeface="Wingdings" panose="05000000000000000000" pitchFamily="2" charset="2"/>
              </a:rPr>
              <a:t> </a:t>
            </a:r>
            <a:endParaRPr lang="es-ES" dirty="0"/>
          </a:p>
          <a:p>
            <a:pPr lvl="1">
              <a:buFontTx/>
              <a:buChar char="-"/>
            </a:pPr>
            <a:r>
              <a:rPr lang="es-ES" dirty="0" err="1"/>
              <a:t>Encode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categorical</a:t>
            </a:r>
            <a:r>
              <a:rPr lang="es-ES" dirty="0"/>
              <a:t> data (sex, </a:t>
            </a:r>
            <a:r>
              <a:rPr lang="es-ES" dirty="0" err="1"/>
              <a:t>marriage</a:t>
            </a:r>
            <a:r>
              <a:rPr lang="es-ES" dirty="0"/>
              <a:t>, </a:t>
            </a:r>
            <a:r>
              <a:rPr lang="es-ES" dirty="0" err="1"/>
              <a:t>education</a:t>
            </a:r>
            <a:r>
              <a:rPr lang="es-ES" dirty="0"/>
              <a:t>)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One</a:t>
            </a:r>
            <a:r>
              <a:rPr lang="es-ES" dirty="0">
                <a:sym typeface="Wingdings" panose="05000000000000000000" pitchFamily="2" charset="2"/>
              </a:rPr>
              <a:t> Hot </a:t>
            </a:r>
            <a:r>
              <a:rPr lang="es-ES" dirty="0" err="1">
                <a:sym typeface="Wingdings" panose="05000000000000000000" pitchFamily="2" charset="2"/>
              </a:rPr>
              <a:t>Encoding</a:t>
            </a:r>
            <a:endParaRPr lang="es-ES" dirty="0"/>
          </a:p>
          <a:p>
            <a:pPr lvl="1">
              <a:buFontTx/>
              <a:buChar char="-"/>
            </a:pPr>
            <a:r>
              <a:rPr lang="es-ES" dirty="0" err="1"/>
              <a:t>Used</a:t>
            </a:r>
            <a:r>
              <a:rPr lang="es-ES" dirty="0"/>
              <a:t> ML </a:t>
            </a:r>
            <a:r>
              <a:rPr lang="es-ES" dirty="0" err="1"/>
              <a:t>modeling</a:t>
            </a:r>
            <a:r>
              <a:rPr lang="es-ES" dirty="0"/>
              <a:t> </a:t>
            </a:r>
            <a:r>
              <a:rPr lang="es-ES" dirty="0" err="1"/>
              <a:t>techniques</a:t>
            </a:r>
            <a:r>
              <a:rPr lang="es-ES" dirty="0"/>
              <a:t>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 err="1"/>
              <a:t>Logistic</a:t>
            </a:r>
            <a:r>
              <a:rPr lang="es-ES" dirty="0"/>
              <a:t> </a:t>
            </a:r>
            <a:r>
              <a:rPr lang="es-ES" dirty="0" err="1"/>
              <a:t>Regression</a:t>
            </a:r>
            <a:endParaRPr lang="es-E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 err="1"/>
              <a:t>Decision</a:t>
            </a:r>
            <a:r>
              <a:rPr lang="es-ES" dirty="0"/>
              <a:t> </a:t>
            </a:r>
            <a:r>
              <a:rPr lang="es-ES" dirty="0" err="1"/>
              <a:t>Trees</a:t>
            </a:r>
            <a:endParaRPr lang="es-E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Forests</a:t>
            </a:r>
            <a:endParaRPr lang="es-ES" dirty="0"/>
          </a:p>
          <a:p>
            <a:pPr marL="457200" lvl="1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9365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610</Words>
  <Application>Microsoft Office PowerPoint</Application>
  <PresentationFormat>Widescreen</PresentationFormat>
  <Paragraphs>127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Century Gothic</vt:lpstr>
      <vt:lpstr>CorpoS</vt:lpstr>
      <vt:lpstr>Courier New</vt:lpstr>
      <vt:lpstr>Wingdings</vt:lpstr>
      <vt:lpstr>Wingdings 3</vt:lpstr>
      <vt:lpstr>Ion</vt:lpstr>
      <vt:lpstr>BOOTCAMP FINAL PROJECT  Next month payment default prediction </vt:lpstr>
      <vt:lpstr>Next month payment prediction</vt:lpstr>
      <vt:lpstr>Next month payment prediction</vt:lpstr>
      <vt:lpstr>Next month payment prediction</vt:lpstr>
      <vt:lpstr>Next month payment prediction</vt:lpstr>
      <vt:lpstr>Next month payment prediction</vt:lpstr>
      <vt:lpstr>Next month payment prediction</vt:lpstr>
      <vt:lpstr>Next month payment prediction  </vt:lpstr>
      <vt:lpstr>Next month payment prediction</vt:lpstr>
      <vt:lpstr>Next month payment prediction</vt:lpstr>
      <vt:lpstr>Next month payment prediction</vt:lpstr>
      <vt:lpstr>Next month payment prediction</vt:lpstr>
      <vt:lpstr>Next month payment prediction</vt:lpstr>
    </vt:vector>
  </TitlesOfParts>
  <Company>Daimler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month payment default prediction</dc:title>
  <dc:creator>Laibarra, Xabier (157-Extern)</dc:creator>
  <cp:lastModifiedBy>xabier laibarra</cp:lastModifiedBy>
  <cp:revision>75</cp:revision>
  <dcterms:created xsi:type="dcterms:W3CDTF">2022-09-29T10:56:07Z</dcterms:created>
  <dcterms:modified xsi:type="dcterms:W3CDTF">2022-10-01T10:30:10Z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24dbb1d-991d-4bbd-aad5-33bac1d8ffaf_Enabled">
    <vt:lpwstr>true</vt:lpwstr>
  </property>
  <property fmtid="{D5CDD505-2E9C-101B-9397-08002B2CF9AE}" pid="3" name="MSIP_Label_924dbb1d-991d-4bbd-aad5-33bac1d8ffaf_SetDate">
    <vt:lpwstr>2022-09-30T12:24:04Z</vt:lpwstr>
  </property>
  <property fmtid="{D5CDD505-2E9C-101B-9397-08002B2CF9AE}" pid="4" name="MSIP_Label_924dbb1d-991d-4bbd-aad5-33bac1d8ffaf_Method">
    <vt:lpwstr>Standard</vt:lpwstr>
  </property>
  <property fmtid="{D5CDD505-2E9C-101B-9397-08002B2CF9AE}" pid="5" name="MSIP_Label_924dbb1d-991d-4bbd-aad5-33bac1d8ffaf_Name">
    <vt:lpwstr>924dbb1d-991d-4bbd-aad5-33bac1d8ffaf</vt:lpwstr>
  </property>
  <property fmtid="{D5CDD505-2E9C-101B-9397-08002B2CF9AE}" pid="6" name="MSIP_Label_924dbb1d-991d-4bbd-aad5-33bac1d8ffaf_SiteId">
    <vt:lpwstr>9652d7c2-1ccf-4940-8151-4a92bd474ed0</vt:lpwstr>
  </property>
  <property fmtid="{D5CDD505-2E9C-101B-9397-08002B2CF9AE}" pid="7" name="MSIP_Label_924dbb1d-991d-4bbd-aad5-33bac1d8ffaf_ActionId">
    <vt:lpwstr>0c430011-732e-4c0e-8310-7d4896945d01</vt:lpwstr>
  </property>
  <property fmtid="{D5CDD505-2E9C-101B-9397-08002B2CF9AE}" pid="8" name="MSIP_Label_924dbb1d-991d-4bbd-aad5-33bac1d8ffaf_ContentBits">
    <vt:lpwstr>1</vt:lpwstr>
  </property>
</Properties>
</file>