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67" r:id="rId6"/>
    <p:sldId id="27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BB80-1159-48FD-B606-745E8AE21C4E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85B01-44D3-464A-9652-41887FCF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1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85B01-44D3-464A-9652-41887FCF4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Regression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a real estate company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60504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Aravind Endluri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Xabi Laibarra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Nikos Karras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7003" y="450761"/>
            <a:ext cx="2962141" cy="10045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Ironhack-Mid Bootcamp Project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07067" y="4913646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Teacher: Felipe Rocha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Assistant: Cristian Castro Blua</a:t>
            </a:r>
          </a:p>
        </p:txBody>
      </p:sp>
    </p:spTree>
    <p:extLst>
      <p:ext uri="{BB962C8B-B14F-4D97-AF65-F5344CB8AC3E}">
        <p14:creationId xmlns:p14="http://schemas.microsoft.com/office/powerpoint/2010/main" val="38114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of the Mid Bootcamp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the real estate company’s data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model to predict the selling prices of houses based on features provided in the dataset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accuracies of different models  and find the model that best fits our data Explore the characteristics of the houses using some business intelligence tools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which factors are responsible for higher property value - $650K and above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explored data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76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7" y="171719"/>
            <a:ext cx="8596668" cy="1320800"/>
          </a:xfrm>
        </p:spPr>
        <p:txBody>
          <a:bodyPr/>
          <a:lstStyle/>
          <a:p>
            <a:r>
              <a:rPr lang="en-IE" dirty="0"/>
              <a:t>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27280"/>
            <a:ext cx="10643197" cy="30522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1st model) Using the whole data (including outliers).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whole price range. </a:t>
            </a:r>
          </a:p>
          <a:p>
            <a:pPr>
              <a:lnSpc>
                <a:spcPct val="150000"/>
              </a:lnSpc>
            </a:pPr>
            <a:r>
              <a:rPr lang="en-US" dirty="0"/>
              <a:t>2nd model) Using the data of the houses that are most expensive than 650K$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650K $ &lt; house price &lt; 2M$</a:t>
            </a:r>
          </a:p>
          <a:p>
            <a:pPr>
              <a:lnSpc>
                <a:spcPct val="150000"/>
              </a:lnSpc>
            </a:pPr>
            <a:r>
              <a:rPr lang="en-US" dirty="0"/>
              <a:t>3rd model) Using the whole data (without extreme outliers).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Price range: houses cheaper than 2M$</a:t>
            </a:r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47" y="3862833"/>
            <a:ext cx="7191659" cy="299516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441551" y="3979572"/>
            <a:ext cx="3976680" cy="3636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of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5803942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324"/>
            <a:ext cx="11681138" cy="1320800"/>
          </a:xfrm>
        </p:spPr>
        <p:txBody>
          <a:bodyPr/>
          <a:lstStyle/>
          <a:p>
            <a:r>
              <a:rPr lang="en-IE" dirty="0"/>
              <a:t>Correlations- high correlated features with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4703"/>
            <a:ext cx="8596668" cy="5100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sz="1700" dirty="0"/>
              <a:t>A) Using the whole data (including outliers). </a:t>
            </a:r>
          </a:p>
          <a:p>
            <a:pPr lvl="1">
              <a:lnSpc>
                <a:spcPct val="150000"/>
              </a:lnSpc>
            </a:pPr>
            <a:endParaRPr lang="en-IE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IE" sz="1700" dirty="0"/>
          </a:p>
          <a:p>
            <a:pPr marL="457200" lvl="1" indent="0">
              <a:lnSpc>
                <a:spcPct val="150000"/>
              </a:lnSpc>
              <a:buNone/>
            </a:pPr>
            <a:endParaRPr lang="en-IE" sz="1700" dirty="0"/>
          </a:p>
          <a:p>
            <a:pPr>
              <a:lnSpc>
                <a:spcPct val="150000"/>
              </a:lnSpc>
            </a:pPr>
            <a:r>
              <a:rPr lang="en-IE" sz="1700" dirty="0"/>
              <a:t>B) Using the whole data (</a:t>
            </a:r>
            <a:r>
              <a:rPr lang="en-IE" sz="1700"/>
              <a:t>excluding the </a:t>
            </a:r>
            <a:r>
              <a:rPr lang="en-IE" sz="1700" dirty="0"/>
              <a:t>outliers)</a:t>
            </a:r>
          </a:p>
          <a:p>
            <a:pPr>
              <a:lnSpc>
                <a:spcPct val="150000"/>
              </a:lnSpc>
            </a:pPr>
            <a:endParaRPr lang="en-IE" sz="1700" dirty="0"/>
          </a:p>
          <a:p>
            <a:pPr marL="0" indent="0">
              <a:lnSpc>
                <a:spcPct val="150000"/>
              </a:lnSpc>
              <a:buNone/>
            </a:pPr>
            <a:endParaRPr lang="en-IE" sz="1700" dirty="0"/>
          </a:p>
          <a:p>
            <a:pPr marL="0" indent="0">
              <a:lnSpc>
                <a:spcPct val="150000"/>
              </a:lnSpc>
              <a:buNone/>
            </a:pPr>
            <a:endParaRPr lang="en-IE" sz="1700" dirty="0"/>
          </a:p>
          <a:p>
            <a:r>
              <a:rPr lang="en-IE" sz="1700" dirty="0"/>
              <a:t>C) Using the data of the houses that are most expensive than 650K$ (after removing the outliers). 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1C96-A90F-314D-F10D-DA0AA8BD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68" y="1228545"/>
            <a:ext cx="2050524" cy="132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FCD2A-DE65-CBA0-E8ED-12433768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33" y="5448578"/>
            <a:ext cx="1961364" cy="1324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6ED3B-168A-59B1-A6E8-FB736334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142" y="3338561"/>
            <a:ext cx="2023355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89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083"/>
            <a:ext cx="8596668" cy="1320800"/>
          </a:xfrm>
        </p:spPr>
        <p:txBody>
          <a:bodyPr/>
          <a:lstStyle/>
          <a:p>
            <a:r>
              <a:rPr lang="en-IE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377"/>
            <a:ext cx="8596668" cy="5880539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A) Using the whole data (including outliers)</a:t>
            </a:r>
          </a:p>
          <a:p>
            <a:pPr lvl="1"/>
            <a:r>
              <a:rPr lang="en-IE" dirty="0"/>
              <a:t>Metrics: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r2 score: 0.794383880459157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RMSE: 404.5112559905159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MAE: 97221.71451695258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E" sz="1600" dirty="0"/>
          </a:p>
          <a:p>
            <a:r>
              <a:rPr lang="en-IE" dirty="0"/>
              <a:t>B) Using the whole data (without outliers)</a:t>
            </a:r>
          </a:p>
          <a:p>
            <a:pPr lvl="1"/>
            <a:r>
              <a:rPr lang="en-IE" dirty="0"/>
              <a:t>Metrics: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</a:t>
            </a:r>
            <a:r>
              <a:rPr lang="en-IE" sz="1600" b="1" dirty="0"/>
              <a:t>r2 score: 0.8304071484887322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b="1" dirty="0"/>
              <a:t> RMSE: 346.2591720598296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b="1" dirty="0"/>
              <a:t> MAE: 81271.44480789847</a:t>
            </a:r>
          </a:p>
          <a:p>
            <a:pPr marL="914400" lvl="2" indent="0">
              <a:buNone/>
            </a:pPr>
            <a:endParaRPr lang="en-IE" b="1" dirty="0"/>
          </a:p>
          <a:p>
            <a:r>
              <a:rPr lang="en-IE" dirty="0"/>
              <a:t>C) Using the data of the houses that are most expensive than 650K$ (after removing the outliers)</a:t>
            </a:r>
          </a:p>
          <a:p>
            <a:pPr lvl="1"/>
            <a:r>
              <a:rPr lang="en-IE" dirty="0"/>
              <a:t>Metrics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r2 score: 0.6855373470162327	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RMSE: 397.25329338968805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E" sz="1600" dirty="0"/>
              <a:t> MAE: 117200.195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231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117F-F3FE-01A6-2A1D-565CBC41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637"/>
            <a:ext cx="8596668" cy="1320800"/>
          </a:xfrm>
        </p:spPr>
        <p:txBody>
          <a:bodyPr/>
          <a:lstStyle/>
          <a:p>
            <a:r>
              <a:rPr lang="en-IE" dirty="0"/>
              <a:t>Conclusions-Limitations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A95D-28E4-9834-6823-11360F94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894"/>
            <a:ext cx="8596668" cy="5880539"/>
          </a:xfrm>
        </p:spPr>
        <p:txBody>
          <a:bodyPr>
            <a:normAutofit/>
          </a:bodyPr>
          <a:lstStyle/>
          <a:p>
            <a:r>
              <a:rPr lang="en-IE" dirty="0"/>
              <a:t>Difficult to predict the prices of the houses, which are more expensive than 650K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Very wide price range (approximately from 650 K-8 M) – there are extreme outliers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Very few houses in that price range-no representative sample </a:t>
            </a:r>
          </a:p>
          <a:p>
            <a:pPr lvl="1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Reasons: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Better results after dropping outliers (smaller price range)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Better results using all the houses cheaper than 2M$ (large amount of houses)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92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31" y="2850523"/>
            <a:ext cx="8596668" cy="1734356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watching our presentation</a:t>
            </a:r>
            <a:br>
              <a:rPr lang="en-US" dirty="0"/>
            </a:br>
            <a:r>
              <a:rPr lang="en-US" dirty="0"/>
              <a:t>Gracias - </a:t>
            </a:r>
            <a:r>
              <a:rPr lang="el-GR" dirty="0"/>
              <a:t>Ευχαριστούμε</a:t>
            </a:r>
            <a:r>
              <a:rPr lang="de-DE" dirty="0"/>
              <a:t>(Efcharistoúme) </a:t>
            </a:r>
            <a:r>
              <a:rPr lang="el-GR" dirty="0"/>
              <a:t>-</a:t>
            </a:r>
            <a:r>
              <a:rPr lang="hi-IN" dirty="0"/>
              <a:t>धन्यवाद</a:t>
            </a:r>
            <a:r>
              <a:rPr lang="de-DE" dirty="0"/>
              <a:t>(</a:t>
            </a:r>
            <a:r>
              <a:rPr lang="en-US" dirty="0"/>
              <a:t>dhanyavaad)</a:t>
            </a:r>
          </a:p>
        </p:txBody>
      </p:sp>
    </p:spTree>
    <p:extLst>
      <p:ext uri="{BB962C8B-B14F-4D97-AF65-F5344CB8AC3E}">
        <p14:creationId xmlns:p14="http://schemas.microsoft.com/office/powerpoint/2010/main" val="2336428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426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Case Study: Regression  data of a real estate company </vt:lpstr>
      <vt:lpstr>Targets of the Mid Bootcamp Project  </vt:lpstr>
      <vt:lpstr>Different models</vt:lpstr>
      <vt:lpstr>Correlations- high correlated features with the target</vt:lpstr>
      <vt:lpstr>Metrics</vt:lpstr>
      <vt:lpstr>Conclusions-Limitations of the model</vt:lpstr>
      <vt:lpstr>Thank you for watching our presentation Gracias - Ευχαριστούμε(Efcharistoúme) -धन्यवाद(dhanyavaad)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Case Study: Regression  data of a real estate company</dc:title>
  <dc:creator>Admin</dc:creator>
  <cp:lastModifiedBy>xabier laibarra</cp:lastModifiedBy>
  <cp:revision>53</cp:revision>
  <dcterms:created xsi:type="dcterms:W3CDTF">2022-06-24T20:30:48Z</dcterms:created>
  <dcterms:modified xsi:type="dcterms:W3CDTF">2022-06-29T16:09:12Z</dcterms:modified>
</cp:coreProperties>
</file>