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47.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Lst>
  <p:sldSz cy="5143500" cx="9144000"/>
  <p:notesSz cx="6858000" cy="9144000"/>
  <p:embeddedFontLst>
    <p:embeddedFont>
      <p:font typeface="Nunito"/>
      <p:regular r:id="rId53"/>
      <p:bold r:id="rId54"/>
      <p:italic r:id="rId55"/>
      <p:boldItalic r:id="rId56"/>
    </p:embeddedFont>
    <p:embeddedFont>
      <p:font typeface="Nunito Light"/>
      <p:regular r:id="rId57"/>
      <p:bold r:id="rId58"/>
      <p:italic r:id="rId59"/>
      <p:boldItalic r:id="rId6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60" Type="http://schemas.openxmlformats.org/officeDocument/2006/relationships/font" Target="fonts/NunitoLight-boldItalic.fntdata"/><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font" Target="fonts/Nunito-regular.fntdata"/><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font" Target="fonts/Nunito-italic.fntdata"/><Relationship Id="rId10" Type="http://schemas.openxmlformats.org/officeDocument/2006/relationships/slide" Target="slides/slide5.xml"/><Relationship Id="rId54" Type="http://schemas.openxmlformats.org/officeDocument/2006/relationships/font" Target="fonts/Nunito-bold.fntdata"/><Relationship Id="rId13" Type="http://schemas.openxmlformats.org/officeDocument/2006/relationships/slide" Target="slides/slide8.xml"/><Relationship Id="rId57" Type="http://schemas.openxmlformats.org/officeDocument/2006/relationships/font" Target="fonts/NunitoLight-regular.fntdata"/><Relationship Id="rId12" Type="http://schemas.openxmlformats.org/officeDocument/2006/relationships/slide" Target="slides/slide7.xml"/><Relationship Id="rId56" Type="http://schemas.openxmlformats.org/officeDocument/2006/relationships/font" Target="fonts/Nunito-boldItalic.fntdata"/><Relationship Id="rId15" Type="http://schemas.openxmlformats.org/officeDocument/2006/relationships/slide" Target="slides/slide10.xml"/><Relationship Id="rId59" Type="http://schemas.openxmlformats.org/officeDocument/2006/relationships/font" Target="fonts/NunitoLight-italic.fntdata"/><Relationship Id="rId14" Type="http://schemas.openxmlformats.org/officeDocument/2006/relationships/slide" Target="slides/slide9.xml"/><Relationship Id="rId58" Type="http://schemas.openxmlformats.org/officeDocument/2006/relationships/font" Target="fonts/NunitoLight-bold.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Google Shape;97;g6ec2046add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6ec2046add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Google Shape;103;g6ec2046add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6ec2046add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g6ec2046add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6ec2046add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g6ec2046add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6ec2046add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Google Shape;119;g6ec2046add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6ec2046add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Google Shape;124;g6ec2046add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6ec2046add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Google Shape;129;g6ec2046add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6ec2046add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Google Shape;135;g6ec2046add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6ec2046add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Google Shape;140;g6edff1811a_1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6edff1811a_1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Google Shape;146;g6ec2046add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6ec2046add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Google Shape;56;g6ec2046add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6ec2046add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Google Shape;151;g6ec2046add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6ec2046add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Google Shape;157;g6ec2046add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6ec2046add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Google Shape;162;g6ec2046add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6ec2046add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Google Shape;168;g7dc2db960a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7dc2db960a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Google Shape;173;g7dc2db960a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7dc2db960a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Google Shape;178;g7dc2db960a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7dc2db960a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Google Shape;183;g6edff1811a_1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6edff1811a_1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 name="Shape 188"/>
        <p:cNvGrpSpPr/>
        <p:nvPr/>
      </p:nvGrpSpPr>
      <p:grpSpPr>
        <a:xfrm>
          <a:off x="0" y="0"/>
          <a:ext cx="0" cy="0"/>
          <a:chOff x="0" y="0"/>
          <a:chExt cx="0" cy="0"/>
        </a:xfrm>
      </p:grpSpPr>
      <p:sp>
        <p:nvSpPr>
          <p:cNvPr id="189" name="Google Shape;189;g6ec2046add_0_2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6ec2046add_0_2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3" name="Shape 193"/>
        <p:cNvGrpSpPr/>
        <p:nvPr/>
      </p:nvGrpSpPr>
      <p:grpSpPr>
        <a:xfrm>
          <a:off x="0" y="0"/>
          <a:ext cx="0" cy="0"/>
          <a:chOff x="0" y="0"/>
          <a:chExt cx="0" cy="0"/>
        </a:xfrm>
      </p:grpSpPr>
      <p:sp>
        <p:nvSpPr>
          <p:cNvPr id="194" name="Google Shape;194;g6ec2046add_0_2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6ec2046add_0_2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8" name="Shape 198"/>
        <p:cNvGrpSpPr/>
        <p:nvPr/>
      </p:nvGrpSpPr>
      <p:grpSpPr>
        <a:xfrm>
          <a:off x="0" y="0"/>
          <a:ext cx="0" cy="0"/>
          <a:chOff x="0" y="0"/>
          <a:chExt cx="0" cy="0"/>
        </a:xfrm>
      </p:grpSpPr>
      <p:sp>
        <p:nvSpPr>
          <p:cNvPr id="199" name="Google Shape;199;g6ec2046add_0_2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6ec2046add_0_2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 name="Shape 60"/>
        <p:cNvGrpSpPr/>
        <p:nvPr/>
      </p:nvGrpSpPr>
      <p:grpSpPr>
        <a:xfrm>
          <a:off x="0" y="0"/>
          <a:ext cx="0" cy="0"/>
          <a:chOff x="0" y="0"/>
          <a:chExt cx="0" cy="0"/>
        </a:xfrm>
      </p:grpSpPr>
      <p:sp>
        <p:nvSpPr>
          <p:cNvPr id="61" name="Google Shape;61;g6edff1811a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6edff1811a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3" name="Shape 203"/>
        <p:cNvGrpSpPr/>
        <p:nvPr/>
      </p:nvGrpSpPr>
      <p:grpSpPr>
        <a:xfrm>
          <a:off x="0" y="0"/>
          <a:ext cx="0" cy="0"/>
          <a:chOff x="0" y="0"/>
          <a:chExt cx="0" cy="0"/>
        </a:xfrm>
      </p:grpSpPr>
      <p:sp>
        <p:nvSpPr>
          <p:cNvPr id="204" name="Google Shape;204;g7dc2db960a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7dc2db960a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8" name="Shape 208"/>
        <p:cNvGrpSpPr/>
        <p:nvPr/>
      </p:nvGrpSpPr>
      <p:grpSpPr>
        <a:xfrm>
          <a:off x="0" y="0"/>
          <a:ext cx="0" cy="0"/>
          <a:chOff x="0" y="0"/>
          <a:chExt cx="0" cy="0"/>
        </a:xfrm>
      </p:grpSpPr>
      <p:sp>
        <p:nvSpPr>
          <p:cNvPr id="209" name="Google Shape;209;g7dc2db960a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7dc2db960a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4" name="Shape 214"/>
        <p:cNvGrpSpPr/>
        <p:nvPr/>
      </p:nvGrpSpPr>
      <p:grpSpPr>
        <a:xfrm>
          <a:off x="0" y="0"/>
          <a:ext cx="0" cy="0"/>
          <a:chOff x="0" y="0"/>
          <a:chExt cx="0" cy="0"/>
        </a:xfrm>
      </p:grpSpPr>
      <p:sp>
        <p:nvSpPr>
          <p:cNvPr id="215" name="Google Shape;215;g7dc2db960a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7dc2db960a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9" name="Shape 219"/>
        <p:cNvGrpSpPr/>
        <p:nvPr/>
      </p:nvGrpSpPr>
      <p:grpSpPr>
        <a:xfrm>
          <a:off x="0" y="0"/>
          <a:ext cx="0" cy="0"/>
          <a:chOff x="0" y="0"/>
          <a:chExt cx="0" cy="0"/>
        </a:xfrm>
      </p:grpSpPr>
      <p:sp>
        <p:nvSpPr>
          <p:cNvPr id="220" name="Google Shape;220;g7dc2db960a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7dc2db960a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5" name="Shape 225"/>
        <p:cNvGrpSpPr/>
        <p:nvPr/>
      </p:nvGrpSpPr>
      <p:grpSpPr>
        <a:xfrm>
          <a:off x="0" y="0"/>
          <a:ext cx="0" cy="0"/>
          <a:chOff x="0" y="0"/>
          <a:chExt cx="0" cy="0"/>
        </a:xfrm>
      </p:grpSpPr>
      <p:sp>
        <p:nvSpPr>
          <p:cNvPr id="226" name="Google Shape;226;g7dc2db960a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7dc2db960a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0" name="Shape 230"/>
        <p:cNvGrpSpPr/>
        <p:nvPr/>
      </p:nvGrpSpPr>
      <p:grpSpPr>
        <a:xfrm>
          <a:off x="0" y="0"/>
          <a:ext cx="0" cy="0"/>
          <a:chOff x="0" y="0"/>
          <a:chExt cx="0" cy="0"/>
        </a:xfrm>
      </p:grpSpPr>
      <p:sp>
        <p:nvSpPr>
          <p:cNvPr id="231" name="Google Shape;231;g7dc2db960a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7dc2db960a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6" name="Shape 236"/>
        <p:cNvGrpSpPr/>
        <p:nvPr/>
      </p:nvGrpSpPr>
      <p:grpSpPr>
        <a:xfrm>
          <a:off x="0" y="0"/>
          <a:ext cx="0" cy="0"/>
          <a:chOff x="0" y="0"/>
          <a:chExt cx="0" cy="0"/>
        </a:xfrm>
      </p:grpSpPr>
      <p:sp>
        <p:nvSpPr>
          <p:cNvPr id="237" name="Google Shape;237;g7dc2db960a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7dc2db960a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1" name="Shape 241"/>
        <p:cNvGrpSpPr/>
        <p:nvPr/>
      </p:nvGrpSpPr>
      <p:grpSpPr>
        <a:xfrm>
          <a:off x="0" y="0"/>
          <a:ext cx="0" cy="0"/>
          <a:chOff x="0" y="0"/>
          <a:chExt cx="0" cy="0"/>
        </a:xfrm>
      </p:grpSpPr>
      <p:sp>
        <p:nvSpPr>
          <p:cNvPr id="242" name="Google Shape;242;g7dc2db960a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7dc2db960a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7" name="Shape 247"/>
        <p:cNvGrpSpPr/>
        <p:nvPr/>
      </p:nvGrpSpPr>
      <p:grpSpPr>
        <a:xfrm>
          <a:off x="0" y="0"/>
          <a:ext cx="0" cy="0"/>
          <a:chOff x="0" y="0"/>
          <a:chExt cx="0" cy="0"/>
        </a:xfrm>
      </p:grpSpPr>
      <p:sp>
        <p:nvSpPr>
          <p:cNvPr id="248" name="Google Shape;248;g7dc2db960a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7dc2db960a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2" name="Shape 252"/>
        <p:cNvGrpSpPr/>
        <p:nvPr/>
      </p:nvGrpSpPr>
      <p:grpSpPr>
        <a:xfrm>
          <a:off x="0" y="0"/>
          <a:ext cx="0" cy="0"/>
          <a:chOff x="0" y="0"/>
          <a:chExt cx="0" cy="0"/>
        </a:xfrm>
      </p:grpSpPr>
      <p:sp>
        <p:nvSpPr>
          <p:cNvPr id="253" name="Google Shape;253;g7dc2db960a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7dc2db960a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 name="Shape 65"/>
        <p:cNvGrpSpPr/>
        <p:nvPr/>
      </p:nvGrpSpPr>
      <p:grpSpPr>
        <a:xfrm>
          <a:off x="0" y="0"/>
          <a:ext cx="0" cy="0"/>
          <a:chOff x="0" y="0"/>
          <a:chExt cx="0" cy="0"/>
        </a:xfrm>
      </p:grpSpPr>
      <p:sp>
        <p:nvSpPr>
          <p:cNvPr id="66" name="Google Shape;66;g6ec2046ad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6ec2046ad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8" name="Shape 258"/>
        <p:cNvGrpSpPr/>
        <p:nvPr/>
      </p:nvGrpSpPr>
      <p:grpSpPr>
        <a:xfrm>
          <a:off x="0" y="0"/>
          <a:ext cx="0" cy="0"/>
          <a:chOff x="0" y="0"/>
          <a:chExt cx="0" cy="0"/>
        </a:xfrm>
      </p:grpSpPr>
      <p:sp>
        <p:nvSpPr>
          <p:cNvPr id="259" name="Google Shape;259;g7dc2db960a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7dc2db960a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3" name="Shape 263"/>
        <p:cNvGrpSpPr/>
        <p:nvPr/>
      </p:nvGrpSpPr>
      <p:grpSpPr>
        <a:xfrm>
          <a:off x="0" y="0"/>
          <a:ext cx="0" cy="0"/>
          <a:chOff x="0" y="0"/>
          <a:chExt cx="0" cy="0"/>
        </a:xfrm>
      </p:grpSpPr>
      <p:sp>
        <p:nvSpPr>
          <p:cNvPr id="264" name="Google Shape;264;g7dc2db960a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7dc2db960a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9" name="Shape 269"/>
        <p:cNvGrpSpPr/>
        <p:nvPr/>
      </p:nvGrpSpPr>
      <p:grpSpPr>
        <a:xfrm>
          <a:off x="0" y="0"/>
          <a:ext cx="0" cy="0"/>
          <a:chOff x="0" y="0"/>
          <a:chExt cx="0" cy="0"/>
        </a:xfrm>
      </p:grpSpPr>
      <p:sp>
        <p:nvSpPr>
          <p:cNvPr id="270" name="Google Shape;270;g7dc2db960a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7dc2db960a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4" name="Shape 274"/>
        <p:cNvGrpSpPr/>
        <p:nvPr/>
      </p:nvGrpSpPr>
      <p:grpSpPr>
        <a:xfrm>
          <a:off x="0" y="0"/>
          <a:ext cx="0" cy="0"/>
          <a:chOff x="0" y="0"/>
          <a:chExt cx="0" cy="0"/>
        </a:xfrm>
      </p:grpSpPr>
      <p:sp>
        <p:nvSpPr>
          <p:cNvPr id="275" name="Google Shape;275;g7dc2db960a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7dc2db960a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0" name="Shape 280"/>
        <p:cNvGrpSpPr/>
        <p:nvPr/>
      </p:nvGrpSpPr>
      <p:grpSpPr>
        <a:xfrm>
          <a:off x="0" y="0"/>
          <a:ext cx="0" cy="0"/>
          <a:chOff x="0" y="0"/>
          <a:chExt cx="0" cy="0"/>
        </a:xfrm>
      </p:grpSpPr>
      <p:sp>
        <p:nvSpPr>
          <p:cNvPr id="281" name="Google Shape;281;g6ec2046add_0_2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6ec2046add_0_2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5" name="Shape 285"/>
        <p:cNvGrpSpPr/>
        <p:nvPr/>
      </p:nvGrpSpPr>
      <p:grpSpPr>
        <a:xfrm>
          <a:off x="0" y="0"/>
          <a:ext cx="0" cy="0"/>
          <a:chOff x="0" y="0"/>
          <a:chExt cx="0" cy="0"/>
        </a:xfrm>
      </p:grpSpPr>
      <p:sp>
        <p:nvSpPr>
          <p:cNvPr id="286" name="Google Shape;286;g6ec2046add_0_2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6ec2046add_0_2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1" name="Shape 291"/>
        <p:cNvGrpSpPr/>
        <p:nvPr/>
      </p:nvGrpSpPr>
      <p:grpSpPr>
        <a:xfrm>
          <a:off x="0" y="0"/>
          <a:ext cx="0" cy="0"/>
          <a:chOff x="0" y="0"/>
          <a:chExt cx="0" cy="0"/>
        </a:xfrm>
      </p:grpSpPr>
      <p:sp>
        <p:nvSpPr>
          <p:cNvPr id="292" name="Google Shape;292;g6ec2046add_0_2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6ec2046add_0_2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7" name="Shape 297"/>
        <p:cNvGrpSpPr/>
        <p:nvPr/>
      </p:nvGrpSpPr>
      <p:grpSpPr>
        <a:xfrm>
          <a:off x="0" y="0"/>
          <a:ext cx="0" cy="0"/>
          <a:chOff x="0" y="0"/>
          <a:chExt cx="0" cy="0"/>
        </a:xfrm>
      </p:grpSpPr>
      <p:sp>
        <p:nvSpPr>
          <p:cNvPr id="298" name="Google Shape;298;g6ec2046add_0_2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6ec2046add_0_2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 name="Shape 70"/>
        <p:cNvGrpSpPr/>
        <p:nvPr/>
      </p:nvGrpSpPr>
      <p:grpSpPr>
        <a:xfrm>
          <a:off x="0" y="0"/>
          <a:ext cx="0" cy="0"/>
          <a:chOff x="0" y="0"/>
          <a:chExt cx="0" cy="0"/>
        </a:xfrm>
      </p:grpSpPr>
      <p:sp>
        <p:nvSpPr>
          <p:cNvPr id="71" name="Google Shape;71;g6ec2046add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6ec2046add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Google Shape;76;g6ec2046add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6ec2046add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g6ec2046add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6ec2046add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Google Shape;86;g6ec2046add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6ec2046add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Google Shape;92;g6ec2046add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6ec2046add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rgbClr val="FE8A7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hyperlink" Target="https://video.udacity-data.com/topher/2020/May/5ec44092_taxi-rides/taxi-rides.zip"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hyperlink" Target="https://video.udacity-data.com/topher/2020/May/5ebc9060_user-research/user-research.csv"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hyperlink" Target="https://public.tableau.com"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1934550"/>
            <a:ext cx="8520600" cy="1274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solidFill>
                  <a:srgbClr val="434343"/>
                </a:solidFill>
                <a:latin typeface="Nunito Light"/>
                <a:ea typeface="Nunito Light"/>
                <a:cs typeface="Nunito Light"/>
                <a:sym typeface="Nunito Light"/>
              </a:rPr>
              <a:t>Data Product Manager Nanodegree</a:t>
            </a:r>
            <a:endParaRPr sz="3600">
              <a:solidFill>
                <a:srgbClr val="434343"/>
              </a:solidFill>
              <a:latin typeface="Nunito Light"/>
              <a:ea typeface="Nunito Light"/>
              <a:cs typeface="Nunito Light"/>
              <a:sym typeface="Nunito Light"/>
            </a:endParaRPr>
          </a:p>
          <a:p>
            <a:pPr indent="0" lvl="0" marL="0" rtl="0" algn="l">
              <a:spcBef>
                <a:spcPts val="0"/>
              </a:spcBef>
              <a:spcAft>
                <a:spcPts val="0"/>
              </a:spcAft>
              <a:buNone/>
            </a:pPr>
            <a:r>
              <a:rPr lang="en" sz="1800">
                <a:solidFill>
                  <a:srgbClr val="434343"/>
                </a:solidFill>
                <a:latin typeface="Nunito Light"/>
                <a:ea typeface="Nunito Light"/>
                <a:cs typeface="Nunito Light"/>
                <a:sym typeface="Nunito Light"/>
              </a:rPr>
              <a:t>Applying Data Science to Product Management</a:t>
            </a:r>
            <a:endParaRPr sz="1800">
              <a:solidFill>
                <a:srgbClr val="434343"/>
              </a:solidFill>
              <a:latin typeface="Nunito Light"/>
              <a:ea typeface="Nunito Light"/>
              <a:cs typeface="Nunito Light"/>
              <a:sym typeface="Nunito Light"/>
            </a:endParaRPr>
          </a:p>
          <a:p>
            <a:pPr indent="0" lvl="0" marL="0" rtl="0" algn="l">
              <a:spcBef>
                <a:spcPts val="0"/>
              </a:spcBef>
              <a:spcAft>
                <a:spcPts val="0"/>
              </a:spcAft>
              <a:buNone/>
            </a:pPr>
            <a:r>
              <a:rPr lang="en" sz="1800">
                <a:solidFill>
                  <a:srgbClr val="434343"/>
                </a:solidFill>
                <a:latin typeface="Nunito Light"/>
                <a:ea typeface="Nunito Light"/>
                <a:cs typeface="Nunito Light"/>
                <a:sym typeface="Nunito Light"/>
              </a:rPr>
              <a:t>Final Project: Developing an MVP Launch Strategy for a Flying Taxi Service</a:t>
            </a:r>
            <a:endParaRPr sz="1800">
              <a:solidFill>
                <a:srgbClr val="434343"/>
              </a:solidFill>
              <a:latin typeface="Nunito Light"/>
              <a:ea typeface="Nunito Light"/>
              <a:cs typeface="Nunito Light"/>
              <a:sym typeface="Nunito Ligh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E9AA7"/>
        </a:solidFill>
      </p:bgPr>
    </p:bg>
    <p:spTree>
      <p:nvGrpSpPr>
        <p:cNvPr id="99" name="Shape 99"/>
        <p:cNvGrpSpPr/>
        <p:nvPr/>
      </p:nvGrpSpPr>
      <p:grpSpPr>
        <a:xfrm>
          <a:off x="0" y="0"/>
          <a:ext cx="0" cy="0"/>
          <a:chOff x="0" y="0"/>
          <a:chExt cx="0" cy="0"/>
        </a:xfrm>
      </p:grpSpPr>
      <p:sp>
        <p:nvSpPr>
          <p:cNvPr id="100" name="Google Shape;100;p22"/>
          <p:cNvSpPr txBox="1"/>
          <p:nvPr>
            <p:ph type="ctrTitle"/>
          </p:nvPr>
        </p:nvSpPr>
        <p:spPr>
          <a:xfrm>
            <a:off x="262050" y="177875"/>
            <a:ext cx="8520600" cy="63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solidFill>
                  <a:schemeClr val="lt1"/>
                </a:solidFill>
                <a:latin typeface="Nunito Light"/>
                <a:ea typeface="Nunito Light"/>
                <a:cs typeface="Nunito Light"/>
                <a:sym typeface="Nunito Light"/>
              </a:rPr>
              <a:t>Answer Slide</a:t>
            </a:r>
            <a:endParaRPr sz="3600">
              <a:solidFill>
                <a:schemeClr val="lt1"/>
              </a:solidFill>
              <a:latin typeface="Nunito Light"/>
              <a:ea typeface="Nunito Light"/>
              <a:cs typeface="Nunito Light"/>
              <a:sym typeface="Nunito Light"/>
            </a:endParaRPr>
          </a:p>
          <a:p>
            <a:pPr indent="0" lvl="0" marL="0" rtl="0" algn="l">
              <a:spcBef>
                <a:spcPts val="0"/>
              </a:spcBef>
              <a:spcAft>
                <a:spcPts val="0"/>
              </a:spcAft>
              <a:buNone/>
            </a:pPr>
            <a:r>
              <a:t/>
            </a:r>
            <a:endParaRPr sz="1800">
              <a:solidFill>
                <a:srgbClr val="FFFFFF"/>
              </a:solidFill>
              <a:latin typeface="Nunito Light"/>
              <a:ea typeface="Nunito Light"/>
              <a:cs typeface="Nunito Light"/>
              <a:sym typeface="Nunito Light"/>
            </a:endParaRPr>
          </a:p>
          <a:p>
            <a:pPr indent="0" lvl="0" marL="0" rtl="0" algn="l">
              <a:spcBef>
                <a:spcPts val="0"/>
              </a:spcBef>
              <a:spcAft>
                <a:spcPts val="0"/>
              </a:spcAft>
              <a:buNone/>
            </a:pPr>
            <a:r>
              <a:t/>
            </a:r>
            <a:endParaRPr sz="1800">
              <a:solidFill>
                <a:srgbClr val="FFFFFF"/>
              </a:solidFill>
              <a:latin typeface="Nunito Light"/>
              <a:ea typeface="Nunito Light"/>
              <a:cs typeface="Nunito Light"/>
              <a:sym typeface="Nunito Light"/>
            </a:endParaRPr>
          </a:p>
          <a:p>
            <a:pPr indent="0" lvl="0" marL="0" rtl="0" algn="l">
              <a:spcBef>
                <a:spcPts val="0"/>
              </a:spcBef>
              <a:spcAft>
                <a:spcPts val="0"/>
              </a:spcAft>
              <a:buNone/>
            </a:pPr>
            <a:r>
              <a:t/>
            </a:r>
            <a:endParaRPr sz="1800">
              <a:solidFill>
                <a:srgbClr val="FFFFFF"/>
              </a:solidFill>
              <a:latin typeface="Nunito Light"/>
              <a:ea typeface="Nunito Light"/>
              <a:cs typeface="Nunito Light"/>
              <a:sym typeface="Nunito Light"/>
            </a:endParaRPr>
          </a:p>
          <a:p>
            <a:pPr indent="0" lvl="0" marL="0" rtl="0" algn="l">
              <a:spcBef>
                <a:spcPts val="0"/>
              </a:spcBef>
              <a:spcAft>
                <a:spcPts val="0"/>
              </a:spcAft>
              <a:buNone/>
            </a:pPr>
            <a:r>
              <a:t/>
            </a:r>
            <a:endParaRPr sz="1800">
              <a:solidFill>
                <a:srgbClr val="FFFFFF"/>
              </a:solidFill>
              <a:latin typeface="Nunito Light"/>
              <a:ea typeface="Nunito Light"/>
              <a:cs typeface="Nunito Light"/>
              <a:sym typeface="Nunito Light"/>
            </a:endParaRPr>
          </a:p>
          <a:p>
            <a:pPr indent="0" lvl="0" marL="0" rtl="0" algn="l">
              <a:spcBef>
                <a:spcPts val="0"/>
              </a:spcBef>
              <a:spcAft>
                <a:spcPts val="0"/>
              </a:spcAft>
              <a:buNone/>
            </a:pPr>
            <a:r>
              <a:t/>
            </a:r>
            <a:endParaRPr sz="3600">
              <a:solidFill>
                <a:srgbClr val="434343"/>
              </a:solidFill>
              <a:latin typeface="Nunito Light"/>
              <a:ea typeface="Nunito Light"/>
              <a:cs typeface="Nunito Light"/>
              <a:sym typeface="Nunito Light"/>
            </a:endParaRPr>
          </a:p>
        </p:txBody>
      </p:sp>
      <p:sp>
        <p:nvSpPr>
          <p:cNvPr id="101" name="Google Shape;101;p22"/>
          <p:cNvSpPr txBox="1"/>
          <p:nvPr>
            <p:ph type="ctrTitle"/>
          </p:nvPr>
        </p:nvSpPr>
        <p:spPr>
          <a:xfrm>
            <a:off x="329050" y="1788150"/>
            <a:ext cx="7532700" cy="156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FFFF"/>
                </a:solidFill>
                <a:latin typeface="Nunito Light"/>
                <a:ea typeface="Nunito Light"/>
                <a:cs typeface="Nunito Light"/>
                <a:sym typeface="Nunito Light"/>
              </a:rPr>
              <a:t>(Fill out your answer here)</a:t>
            </a:r>
            <a:endParaRPr sz="1800">
              <a:solidFill>
                <a:srgbClr val="FFFFFF"/>
              </a:solidFill>
              <a:latin typeface="Nunito Light"/>
              <a:ea typeface="Nunito Light"/>
              <a:cs typeface="Nunito Light"/>
              <a:sym typeface="Nunito Light"/>
            </a:endParaRPr>
          </a:p>
          <a:p>
            <a:pPr indent="0" lvl="0" marL="0" rtl="0" algn="l">
              <a:spcBef>
                <a:spcPts val="0"/>
              </a:spcBef>
              <a:spcAft>
                <a:spcPts val="0"/>
              </a:spcAft>
              <a:buNone/>
            </a:pPr>
            <a:r>
              <a:t/>
            </a:r>
            <a:endParaRPr sz="1800">
              <a:solidFill>
                <a:srgbClr val="FFFFFF"/>
              </a:solidFill>
              <a:latin typeface="Nunito Light"/>
              <a:ea typeface="Nunito Light"/>
              <a:cs typeface="Nunito Light"/>
              <a:sym typeface="Nunito Light"/>
            </a:endParaRPr>
          </a:p>
          <a:p>
            <a:pPr indent="0" lvl="0" marL="0" rtl="0" algn="l">
              <a:spcBef>
                <a:spcPts val="0"/>
              </a:spcBef>
              <a:spcAft>
                <a:spcPts val="0"/>
              </a:spcAft>
              <a:buNone/>
            </a:pPr>
            <a:r>
              <a:t/>
            </a:r>
            <a:endParaRPr sz="1800">
              <a:solidFill>
                <a:srgbClr val="FFFFFF"/>
              </a:solidFill>
              <a:latin typeface="Nunito Light"/>
              <a:ea typeface="Nunito Light"/>
              <a:cs typeface="Nunito Light"/>
              <a:sym typeface="Nunito Light"/>
            </a:endParaRPr>
          </a:p>
          <a:p>
            <a:pPr indent="0" lvl="0" marL="0" rtl="0" algn="l">
              <a:spcBef>
                <a:spcPts val="0"/>
              </a:spcBef>
              <a:spcAft>
                <a:spcPts val="0"/>
              </a:spcAft>
              <a:buNone/>
            </a:pPr>
            <a:r>
              <a:t/>
            </a:r>
            <a:endParaRPr sz="1800">
              <a:solidFill>
                <a:srgbClr val="FFFFFF"/>
              </a:solidFill>
              <a:latin typeface="Nunito Light"/>
              <a:ea typeface="Nunito Light"/>
              <a:cs typeface="Nunito Light"/>
              <a:sym typeface="Nunito Light"/>
            </a:endParaRPr>
          </a:p>
          <a:p>
            <a:pPr indent="0" lvl="0" marL="0" rtl="0" algn="l">
              <a:spcBef>
                <a:spcPts val="0"/>
              </a:spcBef>
              <a:spcAft>
                <a:spcPts val="0"/>
              </a:spcAft>
              <a:buNone/>
            </a:pPr>
            <a:r>
              <a:t/>
            </a:r>
            <a:endParaRPr sz="1800">
              <a:solidFill>
                <a:srgbClr val="FFFFFF"/>
              </a:solidFill>
              <a:latin typeface="Nunito Light"/>
              <a:ea typeface="Nunito Light"/>
              <a:cs typeface="Nunito Light"/>
              <a:sym typeface="Nunito Light"/>
            </a:endParaRPr>
          </a:p>
          <a:p>
            <a:pPr indent="0" lvl="0" marL="0" rtl="0" algn="l">
              <a:spcBef>
                <a:spcPts val="0"/>
              </a:spcBef>
              <a:spcAft>
                <a:spcPts val="0"/>
              </a:spcAft>
              <a:buNone/>
            </a:pPr>
            <a:r>
              <a:t/>
            </a:r>
            <a:endParaRPr sz="1800">
              <a:solidFill>
                <a:srgbClr val="FFFFFF"/>
              </a:solidFill>
              <a:latin typeface="Nunito Light"/>
              <a:ea typeface="Nunito Light"/>
              <a:cs typeface="Nunito Light"/>
              <a:sym typeface="Nunito Ligh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E8A71"/>
        </a:solidFill>
      </p:bgPr>
    </p:bg>
    <p:spTree>
      <p:nvGrpSpPr>
        <p:cNvPr id="105" name="Shape 105"/>
        <p:cNvGrpSpPr/>
        <p:nvPr/>
      </p:nvGrpSpPr>
      <p:grpSpPr>
        <a:xfrm>
          <a:off x="0" y="0"/>
          <a:ext cx="0" cy="0"/>
          <a:chOff x="0" y="0"/>
          <a:chExt cx="0" cy="0"/>
        </a:xfrm>
      </p:grpSpPr>
      <p:sp>
        <p:nvSpPr>
          <p:cNvPr id="106" name="Google Shape;106;p23"/>
          <p:cNvSpPr txBox="1"/>
          <p:nvPr>
            <p:ph type="ctrTitle"/>
          </p:nvPr>
        </p:nvSpPr>
        <p:spPr>
          <a:xfrm>
            <a:off x="352475" y="1233900"/>
            <a:ext cx="7532700" cy="267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434343"/>
                </a:solidFill>
                <a:latin typeface="Nunito Light"/>
                <a:ea typeface="Nunito Light"/>
                <a:cs typeface="Nunito Light"/>
                <a:sym typeface="Nunito Light"/>
              </a:rPr>
              <a:t>Upload </a:t>
            </a:r>
            <a:r>
              <a:rPr lang="en" sz="1800" u="sng">
                <a:solidFill>
                  <a:schemeClr val="hlink"/>
                </a:solidFill>
                <a:latin typeface="Nunito Light"/>
                <a:ea typeface="Nunito Light"/>
                <a:cs typeface="Nunito Light"/>
                <a:sym typeface="Nunito Light"/>
                <a:hlinkClick r:id="rId3"/>
              </a:rPr>
              <a:t>this dataset</a:t>
            </a:r>
            <a:r>
              <a:rPr lang="en" sz="1800">
                <a:solidFill>
                  <a:srgbClr val="434343"/>
                </a:solidFill>
                <a:latin typeface="Nunito Light"/>
                <a:ea typeface="Nunito Light"/>
                <a:cs typeface="Nunito Light"/>
                <a:sym typeface="Nunito Light"/>
              </a:rPr>
              <a:t> into Tableau Online.  </a:t>
            </a:r>
            <a:endParaRPr sz="1800">
              <a:solidFill>
                <a:srgbClr val="434343"/>
              </a:solidFill>
              <a:latin typeface="Nunito Light"/>
              <a:ea typeface="Nunito Light"/>
              <a:cs typeface="Nunito Light"/>
              <a:sym typeface="Nunito Light"/>
            </a:endParaRPr>
          </a:p>
          <a:p>
            <a:pPr indent="0" lvl="0" marL="0" rtl="0" algn="l">
              <a:spcBef>
                <a:spcPts val="0"/>
              </a:spcBef>
              <a:spcAft>
                <a:spcPts val="0"/>
              </a:spcAft>
              <a:buNone/>
            </a:pPr>
            <a:r>
              <a:t/>
            </a:r>
            <a:endParaRPr sz="1800">
              <a:solidFill>
                <a:srgbClr val="434343"/>
              </a:solidFill>
              <a:latin typeface="Nunito Light"/>
              <a:ea typeface="Nunito Light"/>
              <a:cs typeface="Nunito Light"/>
              <a:sym typeface="Nunito Light"/>
            </a:endParaRPr>
          </a:p>
          <a:p>
            <a:pPr indent="0" lvl="0" marL="0" rtl="0" algn="l">
              <a:spcBef>
                <a:spcPts val="0"/>
              </a:spcBef>
              <a:spcAft>
                <a:spcPts val="0"/>
              </a:spcAft>
              <a:buNone/>
            </a:pPr>
            <a:r>
              <a:rPr lang="en" sz="1800">
                <a:solidFill>
                  <a:srgbClr val="434343"/>
                </a:solidFill>
                <a:latin typeface="Nunito Light"/>
                <a:ea typeface="Nunito Light"/>
                <a:cs typeface="Nunito Light"/>
                <a:sym typeface="Nunito Light"/>
              </a:rPr>
              <a:t>Ensure the fields are parsed correctly; field headers are included in the first row of the CSV. </a:t>
            </a:r>
            <a:br>
              <a:rPr lang="en" sz="1800">
                <a:solidFill>
                  <a:srgbClr val="434343"/>
                </a:solidFill>
                <a:latin typeface="Nunito Light"/>
                <a:ea typeface="Nunito Light"/>
                <a:cs typeface="Nunito Light"/>
                <a:sym typeface="Nunito Light"/>
              </a:rPr>
            </a:br>
            <a:br>
              <a:rPr lang="en" sz="1800">
                <a:solidFill>
                  <a:srgbClr val="434343"/>
                </a:solidFill>
                <a:latin typeface="Nunito Light"/>
                <a:ea typeface="Nunito Light"/>
                <a:cs typeface="Nunito Light"/>
                <a:sym typeface="Nunito Light"/>
              </a:rPr>
            </a:br>
            <a:r>
              <a:rPr lang="en" sz="1800">
                <a:solidFill>
                  <a:srgbClr val="434343"/>
                </a:solidFill>
                <a:latin typeface="Nunito Light"/>
                <a:ea typeface="Nunito Light"/>
                <a:cs typeface="Nunito Light"/>
                <a:sym typeface="Nunito Light"/>
              </a:rPr>
              <a:t>Let’s begin exploration!</a:t>
            </a:r>
            <a:endParaRPr sz="1800">
              <a:solidFill>
                <a:srgbClr val="434343"/>
              </a:solidFill>
              <a:latin typeface="Nunito Light"/>
              <a:ea typeface="Nunito Light"/>
              <a:cs typeface="Nunito Light"/>
              <a:sym typeface="Nunito Light"/>
            </a:endParaRPr>
          </a:p>
          <a:p>
            <a:pPr indent="0" lvl="0" marL="0" rtl="0" algn="l">
              <a:spcBef>
                <a:spcPts val="0"/>
              </a:spcBef>
              <a:spcAft>
                <a:spcPts val="0"/>
              </a:spcAft>
              <a:buNone/>
            </a:pPr>
            <a:r>
              <a:t/>
            </a:r>
            <a:endParaRPr sz="1800">
              <a:solidFill>
                <a:srgbClr val="434343"/>
              </a:solidFill>
              <a:latin typeface="Nunito Light"/>
              <a:ea typeface="Nunito Light"/>
              <a:cs typeface="Nunito Light"/>
              <a:sym typeface="Nunito Light"/>
            </a:endParaRPr>
          </a:p>
          <a:p>
            <a:pPr indent="0" lvl="0" marL="0" rtl="0" algn="l">
              <a:spcBef>
                <a:spcPts val="0"/>
              </a:spcBef>
              <a:spcAft>
                <a:spcPts val="0"/>
              </a:spcAft>
              <a:buNone/>
            </a:pPr>
            <a:r>
              <a:t/>
            </a:r>
            <a:endParaRPr sz="1800">
              <a:solidFill>
                <a:srgbClr val="434343"/>
              </a:solidFill>
              <a:latin typeface="Nunito Light"/>
              <a:ea typeface="Nunito Light"/>
              <a:cs typeface="Nunito Light"/>
              <a:sym typeface="Nunito Light"/>
            </a:endParaRPr>
          </a:p>
          <a:p>
            <a:pPr indent="0" lvl="0" marL="0" rtl="0" algn="l">
              <a:spcBef>
                <a:spcPts val="0"/>
              </a:spcBef>
              <a:spcAft>
                <a:spcPts val="0"/>
              </a:spcAft>
              <a:buNone/>
            </a:pPr>
            <a:r>
              <a:t/>
            </a:r>
            <a:endParaRPr sz="1800">
              <a:solidFill>
                <a:srgbClr val="434343"/>
              </a:solidFill>
              <a:latin typeface="Nunito Light"/>
              <a:ea typeface="Nunito Light"/>
              <a:cs typeface="Nunito Light"/>
              <a:sym typeface="Nunito Light"/>
            </a:endParaRPr>
          </a:p>
          <a:p>
            <a:pPr indent="0" lvl="0" marL="0" rtl="0" algn="l">
              <a:spcBef>
                <a:spcPts val="0"/>
              </a:spcBef>
              <a:spcAft>
                <a:spcPts val="0"/>
              </a:spcAft>
              <a:buNone/>
            </a:pPr>
            <a:r>
              <a:t/>
            </a:r>
            <a:endParaRPr sz="1800">
              <a:solidFill>
                <a:srgbClr val="434343"/>
              </a:solidFill>
              <a:latin typeface="Nunito Light"/>
              <a:ea typeface="Nunito Light"/>
              <a:cs typeface="Nunito Light"/>
              <a:sym typeface="Nunito Light"/>
            </a:endParaRPr>
          </a:p>
          <a:p>
            <a:pPr indent="0" lvl="0" marL="0" rtl="0" algn="l">
              <a:spcBef>
                <a:spcPts val="0"/>
              </a:spcBef>
              <a:spcAft>
                <a:spcPts val="0"/>
              </a:spcAft>
              <a:buNone/>
            </a:pPr>
            <a:r>
              <a:t/>
            </a:r>
            <a:endParaRPr sz="1800">
              <a:solidFill>
                <a:srgbClr val="434343"/>
              </a:solidFill>
              <a:latin typeface="Nunito Light"/>
              <a:ea typeface="Nunito Light"/>
              <a:cs typeface="Nunito Light"/>
              <a:sym typeface="Nunito Light"/>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E8A71"/>
        </a:solidFill>
      </p:bgPr>
    </p:bg>
    <p:spTree>
      <p:nvGrpSpPr>
        <p:cNvPr id="110" name="Shape 110"/>
        <p:cNvGrpSpPr/>
        <p:nvPr/>
      </p:nvGrpSpPr>
      <p:grpSpPr>
        <a:xfrm>
          <a:off x="0" y="0"/>
          <a:ext cx="0" cy="0"/>
          <a:chOff x="0" y="0"/>
          <a:chExt cx="0" cy="0"/>
        </a:xfrm>
      </p:grpSpPr>
      <p:sp>
        <p:nvSpPr>
          <p:cNvPr id="111" name="Google Shape;111;p24"/>
          <p:cNvSpPr txBox="1"/>
          <p:nvPr>
            <p:ph type="ctrTitle"/>
          </p:nvPr>
        </p:nvSpPr>
        <p:spPr>
          <a:xfrm>
            <a:off x="329025" y="1250550"/>
            <a:ext cx="7532700" cy="264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434343"/>
                </a:solidFill>
                <a:latin typeface="Nunito Light"/>
                <a:ea typeface="Nunito Light"/>
                <a:cs typeface="Nunito Light"/>
                <a:sym typeface="Nunito Light"/>
              </a:rPr>
              <a:t>Acquire a high-level understanding of the granularity and scope of the dataset, to inform the basis for your analyses:</a:t>
            </a:r>
            <a:endParaRPr sz="1800">
              <a:solidFill>
                <a:srgbClr val="434343"/>
              </a:solidFill>
              <a:latin typeface="Nunito Light"/>
              <a:ea typeface="Nunito Light"/>
              <a:cs typeface="Nunito Light"/>
              <a:sym typeface="Nunito Light"/>
            </a:endParaRPr>
          </a:p>
          <a:p>
            <a:pPr indent="-342900" lvl="0" marL="457200" rtl="0" algn="l">
              <a:spcBef>
                <a:spcPts val="0"/>
              </a:spcBef>
              <a:spcAft>
                <a:spcPts val="0"/>
              </a:spcAft>
              <a:buClr>
                <a:srgbClr val="434343"/>
              </a:buClr>
              <a:buSzPts val="1800"/>
              <a:buFont typeface="Nunito Light"/>
              <a:buChar char="●"/>
            </a:pPr>
            <a:r>
              <a:rPr lang="en" sz="1800">
                <a:solidFill>
                  <a:srgbClr val="434343"/>
                </a:solidFill>
                <a:latin typeface="Nunito Light"/>
                <a:ea typeface="Nunito Light"/>
                <a:cs typeface="Nunito Light"/>
                <a:sym typeface="Nunito Light"/>
              </a:rPr>
              <a:t>How many records are in the dataset</a:t>
            </a:r>
            <a:endParaRPr sz="1800">
              <a:solidFill>
                <a:srgbClr val="434343"/>
              </a:solidFill>
              <a:latin typeface="Nunito Light"/>
              <a:ea typeface="Nunito Light"/>
              <a:cs typeface="Nunito Light"/>
              <a:sym typeface="Nunito Light"/>
            </a:endParaRPr>
          </a:p>
          <a:p>
            <a:pPr indent="-342900" lvl="0" marL="457200" rtl="0" algn="l">
              <a:spcBef>
                <a:spcPts val="0"/>
              </a:spcBef>
              <a:spcAft>
                <a:spcPts val="0"/>
              </a:spcAft>
              <a:buClr>
                <a:srgbClr val="434343"/>
              </a:buClr>
              <a:buSzPts val="1800"/>
              <a:buFont typeface="Nunito Light"/>
              <a:buChar char="●"/>
            </a:pPr>
            <a:r>
              <a:rPr lang="en" sz="1800">
                <a:solidFill>
                  <a:srgbClr val="434343"/>
                </a:solidFill>
                <a:latin typeface="Nunito Light"/>
                <a:ea typeface="Nunito Light"/>
                <a:cs typeface="Nunito Light"/>
                <a:sym typeface="Nunito Light"/>
              </a:rPr>
              <a:t>What does each record represent?</a:t>
            </a:r>
            <a:endParaRPr sz="1800">
              <a:solidFill>
                <a:srgbClr val="434343"/>
              </a:solidFill>
              <a:latin typeface="Nunito Light"/>
              <a:ea typeface="Nunito Light"/>
              <a:cs typeface="Nunito Light"/>
              <a:sym typeface="Nunito Light"/>
            </a:endParaRPr>
          </a:p>
          <a:p>
            <a:pPr indent="-342900" lvl="0" marL="457200" rtl="0" algn="l">
              <a:spcBef>
                <a:spcPts val="0"/>
              </a:spcBef>
              <a:spcAft>
                <a:spcPts val="0"/>
              </a:spcAft>
              <a:buClr>
                <a:srgbClr val="434343"/>
              </a:buClr>
              <a:buSzPts val="1800"/>
              <a:buFont typeface="Nunito Light"/>
              <a:buChar char="●"/>
            </a:pPr>
            <a:r>
              <a:rPr lang="en" sz="1800">
                <a:solidFill>
                  <a:srgbClr val="434343"/>
                </a:solidFill>
                <a:latin typeface="Nunito Light"/>
                <a:ea typeface="Nunito Light"/>
                <a:cs typeface="Nunito Light"/>
                <a:sym typeface="Nunito Light"/>
              </a:rPr>
              <a:t>What is the primary key?</a:t>
            </a:r>
            <a:endParaRPr sz="1800">
              <a:solidFill>
                <a:srgbClr val="434343"/>
              </a:solidFill>
              <a:latin typeface="Nunito Light"/>
              <a:ea typeface="Nunito Light"/>
              <a:cs typeface="Nunito Light"/>
              <a:sym typeface="Nunito Light"/>
            </a:endParaRPr>
          </a:p>
          <a:p>
            <a:pPr indent="-342900" lvl="0" marL="457200" rtl="0" algn="l">
              <a:spcBef>
                <a:spcPts val="0"/>
              </a:spcBef>
              <a:spcAft>
                <a:spcPts val="0"/>
              </a:spcAft>
              <a:buClr>
                <a:srgbClr val="434343"/>
              </a:buClr>
              <a:buSzPts val="1800"/>
              <a:buFont typeface="Nunito Light"/>
              <a:buChar char="●"/>
            </a:pPr>
            <a:r>
              <a:rPr lang="en" sz="1800">
                <a:solidFill>
                  <a:srgbClr val="434343"/>
                </a:solidFill>
                <a:latin typeface="Nunito Light"/>
                <a:ea typeface="Nunito Light"/>
                <a:cs typeface="Nunito Light"/>
                <a:sym typeface="Nunito Light"/>
              </a:rPr>
              <a:t>What date range is your dataset bound to?</a:t>
            </a:r>
            <a:endParaRPr sz="1800">
              <a:solidFill>
                <a:srgbClr val="434343"/>
              </a:solidFill>
              <a:latin typeface="Nunito Light"/>
              <a:ea typeface="Nunito Light"/>
              <a:cs typeface="Nunito Light"/>
              <a:sym typeface="Nunito Light"/>
            </a:endParaRPr>
          </a:p>
          <a:p>
            <a:pPr indent="-342900" lvl="0" marL="457200" rtl="0" algn="l">
              <a:spcBef>
                <a:spcPts val="0"/>
              </a:spcBef>
              <a:spcAft>
                <a:spcPts val="0"/>
              </a:spcAft>
              <a:buClr>
                <a:srgbClr val="434343"/>
              </a:buClr>
              <a:buSzPts val="1800"/>
              <a:buFont typeface="Nunito Light"/>
              <a:buChar char="●"/>
            </a:pPr>
            <a:r>
              <a:rPr lang="en" sz="1800">
                <a:solidFill>
                  <a:srgbClr val="434343"/>
                </a:solidFill>
                <a:latin typeface="Nunito Light"/>
                <a:ea typeface="Nunito Light"/>
                <a:cs typeface="Nunito Light"/>
                <a:sym typeface="Nunito Light"/>
              </a:rPr>
              <a:t>What are the geographical bounds of this dataset? Is it limited to Manhattan, or is Brooklyn, Queens, Staten Island, the Bronx, and New Jersey included? Where are most of the data points centralized at? Are there outliers?</a:t>
            </a:r>
            <a:endParaRPr sz="1800">
              <a:solidFill>
                <a:srgbClr val="434343"/>
              </a:solidFill>
              <a:latin typeface="Nunito Light"/>
              <a:ea typeface="Nunito Light"/>
              <a:cs typeface="Nunito Light"/>
              <a:sym typeface="Nunito Light"/>
            </a:endParaRPr>
          </a:p>
          <a:p>
            <a:pPr indent="0" lvl="0" marL="0" rtl="0" algn="l">
              <a:spcBef>
                <a:spcPts val="0"/>
              </a:spcBef>
              <a:spcAft>
                <a:spcPts val="0"/>
              </a:spcAft>
              <a:buClr>
                <a:schemeClr val="dk1"/>
              </a:buClr>
              <a:buSzPts val="1100"/>
              <a:buFont typeface="Arial"/>
              <a:buNone/>
            </a:pPr>
            <a:r>
              <a:t/>
            </a:r>
            <a:endParaRPr sz="1800">
              <a:solidFill>
                <a:srgbClr val="434343"/>
              </a:solidFill>
              <a:latin typeface="Nunito Light"/>
              <a:ea typeface="Nunito Light"/>
              <a:cs typeface="Nunito Light"/>
              <a:sym typeface="Nunito Light"/>
            </a:endParaRPr>
          </a:p>
          <a:p>
            <a:pPr indent="0" lvl="0" marL="0" rtl="0" algn="l">
              <a:spcBef>
                <a:spcPts val="0"/>
              </a:spcBef>
              <a:spcAft>
                <a:spcPts val="0"/>
              </a:spcAft>
              <a:buNone/>
            </a:pPr>
            <a:r>
              <a:t/>
            </a:r>
            <a:endParaRPr sz="1800">
              <a:solidFill>
                <a:srgbClr val="434343"/>
              </a:solidFill>
              <a:latin typeface="Nunito Light"/>
              <a:ea typeface="Nunito Light"/>
              <a:cs typeface="Nunito Light"/>
              <a:sym typeface="Nunito Light"/>
            </a:endParaRPr>
          </a:p>
          <a:p>
            <a:pPr indent="0" lvl="0" marL="0" rtl="0" algn="l">
              <a:spcBef>
                <a:spcPts val="0"/>
              </a:spcBef>
              <a:spcAft>
                <a:spcPts val="0"/>
              </a:spcAft>
              <a:buNone/>
            </a:pPr>
            <a:r>
              <a:t/>
            </a:r>
            <a:endParaRPr sz="1800">
              <a:solidFill>
                <a:srgbClr val="FFFFFF"/>
              </a:solidFill>
              <a:latin typeface="Nunito Light"/>
              <a:ea typeface="Nunito Light"/>
              <a:cs typeface="Nunito Light"/>
              <a:sym typeface="Nunito Light"/>
            </a:endParaRPr>
          </a:p>
          <a:p>
            <a:pPr indent="0" lvl="0" marL="0" rtl="0" algn="l">
              <a:spcBef>
                <a:spcPts val="0"/>
              </a:spcBef>
              <a:spcAft>
                <a:spcPts val="0"/>
              </a:spcAft>
              <a:buNone/>
            </a:pPr>
            <a:r>
              <a:t/>
            </a:r>
            <a:endParaRPr sz="1800">
              <a:solidFill>
                <a:srgbClr val="FFFFFF"/>
              </a:solidFill>
              <a:latin typeface="Nunito Light"/>
              <a:ea typeface="Nunito Light"/>
              <a:cs typeface="Nunito Light"/>
              <a:sym typeface="Nunito Light"/>
            </a:endParaRPr>
          </a:p>
          <a:p>
            <a:pPr indent="0" lvl="0" marL="0" rtl="0" algn="l">
              <a:spcBef>
                <a:spcPts val="0"/>
              </a:spcBef>
              <a:spcAft>
                <a:spcPts val="0"/>
              </a:spcAft>
              <a:buNone/>
            </a:pPr>
            <a:r>
              <a:t/>
            </a:r>
            <a:endParaRPr sz="1800">
              <a:solidFill>
                <a:srgbClr val="FFFFFF"/>
              </a:solidFill>
              <a:latin typeface="Nunito Light"/>
              <a:ea typeface="Nunito Light"/>
              <a:cs typeface="Nunito Light"/>
              <a:sym typeface="Nunito Light"/>
            </a:endParaRPr>
          </a:p>
          <a:p>
            <a:pPr indent="0" lvl="0" marL="0" rtl="0" algn="l">
              <a:spcBef>
                <a:spcPts val="0"/>
              </a:spcBef>
              <a:spcAft>
                <a:spcPts val="0"/>
              </a:spcAft>
              <a:buNone/>
            </a:pPr>
            <a:r>
              <a:t/>
            </a:r>
            <a:endParaRPr sz="1800">
              <a:solidFill>
                <a:srgbClr val="FFFFFF"/>
              </a:solidFill>
              <a:latin typeface="Nunito Light"/>
              <a:ea typeface="Nunito Light"/>
              <a:cs typeface="Nunito Light"/>
              <a:sym typeface="Nunito Light"/>
            </a:endParaRPr>
          </a:p>
          <a:p>
            <a:pPr indent="0" lvl="0" marL="0" rtl="0" algn="l">
              <a:spcBef>
                <a:spcPts val="0"/>
              </a:spcBef>
              <a:spcAft>
                <a:spcPts val="0"/>
              </a:spcAft>
              <a:buNone/>
            </a:pPr>
            <a:r>
              <a:t/>
            </a:r>
            <a:endParaRPr sz="1800">
              <a:solidFill>
                <a:srgbClr val="FFFFFF"/>
              </a:solidFill>
              <a:latin typeface="Nunito Light"/>
              <a:ea typeface="Nunito Light"/>
              <a:cs typeface="Nunito Light"/>
              <a:sym typeface="Nunito Ligh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E8A71"/>
        </a:solidFill>
      </p:bgPr>
    </p:bg>
    <p:spTree>
      <p:nvGrpSpPr>
        <p:cNvPr id="115" name="Shape 115"/>
        <p:cNvGrpSpPr/>
        <p:nvPr/>
      </p:nvGrpSpPr>
      <p:grpSpPr>
        <a:xfrm>
          <a:off x="0" y="0"/>
          <a:ext cx="0" cy="0"/>
          <a:chOff x="0" y="0"/>
          <a:chExt cx="0" cy="0"/>
        </a:xfrm>
      </p:grpSpPr>
      <p:sp>
        <p:nvSpPr>
          <p:cNvPr id="116" name="Google Shape;116;p25"/>
          <p:cNvSpPr txBox="1"/>
          <p:nvPr>
            <p:ph type="ctrTitle"/>
          </p:nvPr>
        </p:nvSpPr>
        <p:spPr>
          <a:xfrm>
            <a:off x="262050" y="177875"/>
            <a:ext cx="8520600" cy="63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solidFill>
                  <a:srgbClr val="434343"/>
                </a:solidFill>
                <a:latin typeface="Nunito Light"/>
                <a:ea typeface="Nunito Light"/>
                <a:cs typeface="Nunito Light"/>
                <a:sym typeface="Nunito Light"/>
              </a:rPr>
              <a:t>Answer Slide</a:t>
            </a:r>
            <a:endParaRPr sz="3600">
              <a:solidFill>
                <a:srgbClr val="434343"/>
              </a:solidFill>
              <a:latin typeface="Nunito Light"/>
              <a:ea typeface="Nunito Light"/>
              <a:cs typeface="Nunito Light"/>
              <a:sym typeface="Nunito Light"/>
            </a:endParaRPr>
          </a:p>
          <a:p>
            <a:pPr indent="0" lvl="0" marL="0" rtl="0" algn="l">
              <a:spcBef>
                <a:spcPts val="0"/>
              </a:spcBef>
              <a:spcAft>
                <a:spcPts val="0"/>
              </a:spcAft>
              <a:buNone/>
            </a:pPr>
            <a:r>
              <a:t/>
            </a:r>
            <a:endParaRPr sz="1800">
              <a:solidFill>
                <a:srgbClr val="434343"/>
              </a:solidFill>
              <a:latin typeface="Nunito Light"/>
              <a:ea typeface="Nunito Light"/>
              <a:cs typeface="Nunito Light"/>
              <a:sym typeface="Nunito Light"/>
            </a:endParaRPr>
          </a:p>
          <a:p>
            <a:pPr indent="0" lvl="0" marL="0" rtl="0" algn="l">
              <a:spcBef>
                <a:spcPts val="0"/>
              </a:spcBef>
              <a:spcAft>
                <a:spcPts val="0"/>
              </a:spcAft>
              <a:buNone/>
            </a:pPr>
            <a:r>
              <a:t/>
            </a:r>
            <a:endParaRPr sz="1800">
              <a:solidFill>
                <a:srgbClr val="434343"/>
              </a:solidFill>
              <a:latin typeface="Nunito Light"/>
              <a:ea typeface="Nunito Light"/>
              <a:cs typeface="Nunito Light"/>
              <a:sym typeface="Nunito Light"/>
            </a:endParaRPr>
          </a:p>
          <a:p>
            <a:pPr indent="0" lvl="0" marL="0" rtl="0" algn="l">
              <a:spcBef>
                <a:spcPts val="0"/>
              </a:spcBef>
              <a:spcAft>
                <a:spcPts val="0"/>
              </a:spcAft>
              <a:buNone/>
            </a:pPr>
            <a:r>
              <a:t/>
            </a:r>
            <a:endParaRPr sz="1800">
              <a:solidFill>
                <a:srgbClr val="434343"/>
              </a:solidFill>
              <a:latin typeface="Nunito Light"/>
              <a:ea typeface="Nunito Light"/>
              <a:cs typeface="Nunito Light"/>
              <a:sym typeface="Nunito Light"/>
            </a:endParaRPr>
          </a:p>
          <a:p>
            <a:pPr indent="0" lvl="0" marL="0" rtl="0" algn="l">
              <a:spcBef>
                <a:spcPts val="0"/>
              </a:spcBef>
              <a:spcAft>
                <a:spcPts val="0"/>
              </a:spcAft>
              <a:buNone/>
            </a:pPr>
            <a:r>
              <a:t/>
            </a:r>
            <a:endParaRPr sz="1800">
              <a:solidFill>
                <a:srgbClr val="434343"/>
              </a:solidFill>
              <a:latin typeface="Nunito Light"/>
              <a:ea typeface="Nunito Light"/>
              <a:cs typeface="Nunito Light"/>
              <a:sym typeface="Nunito Light"/>
            </a:endParaRPr>
          </a:p>
          <a:p>
            <a:pPr indent="0" lvl="0" marL="0" rtl="0" algn="l">
              <a:spcBef>
                <a:spcPts val="0"/>
              </a:spcBef>
              <a:spcAft>
                <a:spcPts val="0"/>
              </a:spcAft>
              <a:buNone/>
            </a:pPr>
            <a:r>
              <a:t/>
            </a:r>
            <a:endParaRPr sz="3600">
              <a:solidFill>
                <a:srgbClr val="434343"/>
              </a:solidFill>
              <a:latin typeface="Nunito Light"/>
              <a:ea typeface="Nunito Light"/>
              <a:cs typeface="Nunito Light"/>
              <a:sym typeface="Nunito Light"/>
            </a:endParaRPr>
          </a:p>
        </p:txBody>
      </p:sp>
      <p:sp>
        <p:nvSpPr>
          <p:cNvPr id="117" name="Google Shape;117;p25"/>
          <p:cNvSpPr txBox="1"/>
          <p:nvPr>
            <p:ph type="ctrTitle"/>
          </p:nvPr>
        </p:nvSpPr>
        <p:spPr>
          <a:xfrm>
            <a:off x="329050" y="1788150"/>
            <a:ext cx="7532700" cy="156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434343"/>
                </a:solidFill>
                <a:latin typeface="Nunito Light"/>
                <a:ea typeface="Nunito Light"/>
                <a:cs typeface="Nunito Light"/>
                <a:sym typeface="Nunito Light"/>
              </a:rPr>
              <a:t>(Fill out your answer here)</a:t>
            </a:r>
            <a:endParaRPr sz="1800">
              <a:solidFill>
                <a:srgbClr val="434343"/>
              </a:solidFill>
              <a:latin typeface="Nunito Light"/>
              <a:ea typeface="Nunito Light"/>
              <a:cs typeface="Nunito Light"/>
              <a:sym typeface="Nunito Light"/>
            </a:endParaRPr>
          </a:p>
          <a:p>
            <a:pPr indent="0" lvl="0" marL="0" rtl="0" algn="l">
              <a:spcBef>
                <a:spcPts val="0"/>
              </a:spcBef>
              <a:spcAft>
                <a:spcPts val="0"/>
              </a:spcAft>
              <a:buNone/>
            </a:pPr>
            <a:r>
              <a:t/>
            </a:r>
            <a:endParaRPr sz="1800">
              <a:solidFill>
                <a:srgbClr val="434343"/>
              </a:solidFill>
              <a:latin typeface="Nunito Light"/>
              <a:ea typeface="Nunito Light"/>
              <a:cs typeface="Nunito Light"/>
              <a:sym typeface="Nunito Light"/>
            </a:endParaRPr>
          </a:p>
          <a:p>
            <a:pPr indent="0" lvl="0" marL="0" rtl="0" algn="l">
              <a:spcBef>
                <a:spcPts val="0"/>
              </a:spcBef>
              <a:spcAft>
                <a:spcPts val="0"/>
              </a:spcAft>
              <a:buNone/>
            </a:pPr>
            <a:r>
              <a:t/>
            </a:r>
            <a:endParaRPr sz="1800">
              <a:solidFill>
                <a:srgbClr val="434343"/>
              </a:solidFill>
              <a:latin typeface="Nunito Light"/>
              <a:ea typeface="Nunito Light"/>
              <a:cs typeface="Nunito Light"/>
              <a:sym typeface="Nunito Light"/>
            </a:endParaRPr>
          </a:p>
          <a:p>
            <a:pPr indent="0" lvl="0" marL="0" rtl="0" algn="l">
              <a:spcBef>
                <a:spcPts val="0"/>
              </a:spcBef>
              <a:spcAft>
                <a:spcPts val="0"/>
              </a:spcAft>
              <a:buNone/>
            </a:pPr>
            <a:r>
              <a:t/>
            </a:r>
            <a:endParaRPr sz="1800">
              <a:solidFill>
                <a:srgbClr val="434343"/>
              </a:solidFill>
              <a:latin typeface="Nunito Light"/>
              <a:ea typeface="Nunito Light"/>
              <a:cs typeface="Nunito Light"/>
              <a:sym typeface="Nunito Light"/>
            </a:endParaRPr>
          </a:p>
          <a:p>
            <a:pPr indent="0" lvl="0" marL="0" rtl="0" algn="l">
              <a:spcBef>
                <a:spcPts val="0"/>
              </a:spcBef>
              <a:spcAft>
                <a:spcPts val="0"/>
              </a:spcAft>
              <a:buNone/>
            </a:pPr>
            <a:r>
              <a:t/>
            </a:r>
            <a:endParaRPr sz="1800">
              <a:solidFill>
                <a:srgbClr val="434343"/>
              </a:solidFill>
              <a:latin typeface="Nunito Light"/>
              <a:ea typeface="Nunito Light"/>
              <a:cs typeface="Nunito Light"/>
              <a:sym typeface="Nunito Light"/>
            </a:endParaRPr>
          </a:p>
          <a:p>
            <a:pPr indent="0" lvl="0" marL="0" rtl="0" algn="l">
              <a:spcBef>
                <a:spcPts val="0"/>
              </a:spcBef>
              <a:spcAft>
                <a:spcPts val="0"/>
              </a:spcAft>
              <a:buNone/>
            </a:pPr>
            <a:r>
              <a:t/>
            </a:r>
            <a:endParaRPr sz="1800">
              <a:solidFill>
                <a:srgbClr val="434343"/>
              </a:solidFill>
              <a:latin typeface="Nunito Light"/>
              <a:ea typeface="Nunito Light"/>
              <a:cs typeface="Nunito Light"/>
              <a:sym typeface="Nunito Light"/>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E8A71"/>
        </a:solidFill>
      </p:bgPr>
    </p:bg>
    <p:spTree>
      <p:nvGrpSpPr>
        <p:cNvPr id="121" name="Shape 121"/>
        <p:cNvGrpSpPr/>
        <p:nvPr/>
      </p:nvGrpSpPr>
      <p:grpSpPr>
        <a:xfrm>
          <a:off x="0" y="0"/>
          <a:ext cx="0" cy="0"/>
          <a:chOff x="0" y="0"/>
          <a:chExt cx="0" cy="0"/>
        </a:xfrm>
      </p:grpSpPr>
      <p:sp>
        <p:nvSpPr>
          <p:cNvPr id="122" name="Google Shape;122;p26"/>
          <p:cNvSpPr txBox="1"/>
          <p:nvPr>
            <p:ph type="ctrTitle"/>
          </p:nvPr>
        </p:nvSpPr>
        <p:spPr>
          <a:xfrm>
            <a:off x="319100" y="845850"/>
            <a:ext cx="7532700" cy="3451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800">
                <a:solidFill>
                  <a:srgbClr val="434343"/>
                </a:solidFill>
                <a:latin typeface="Nunito Light"/>
                <a:ea typeface="Nunito Light"/>
                <a:cs typeface="Nunito Light"/>
                <a:sym typeface="Nunito Light"/>
              </a:rPr>
              <a:t>You notice that the dataset does not contain explicit data points out-of the-box, we’ll need to enrich the dataset with relevant fields:</a:t>
            </a:r>
            <a:endParaRPr sz="1800">
              <a:solidFill>
                <a:srgbClr val="434343"/>
              </a:solidFill>
              <a:latin typeface="Nunito Light"/>
              <a:ea typeface="Nunito Light"/>
              <a:cs typeface="Nunito Light"/>
              <a:sym typeface="Nunito Light"/>
            </a:endParaRPr>
          </a:p>
          <a:p>
            <a:pPr indent="-342900" lvl="0" marL="457200" rtl="0" algn="l">
              <a:spcBef>
                <a:spcPts val="0"/>
              </a:spcBef>
              <a:spcAft>
                <a:spcPts val="0"/>
              </a:spcAft>
              <a:buClr>
                <a:srgbClr val="434343"/>
              </a:buClr>
              <a:buSzPts val="1800"/>
              <a:buFont typeface="Nunito Light"/>
              <a:buChar char="●"/>
            </a:pPr>
            <a:r>
              <a:rPr lang="en" sz="1800">
                <a:solidFill>
                  <a:srgbClr val="434343"/>
                </a:solidFill>
                <a:latin typeface="Nunito Light"/>
                <a:ea typeface="Nunito Light"/>
                <a:cs typeface="Nunito Light"/>
                <a:sym typeface="Nunito Light"/>
              </a:rPr>
              <a:t>You notice that ride price is not included, but figure it could be derived. Based on information about New York taxi prices gleaned from the internet, create a calculated field called  `price` using the `duration`, `distance`, and `passenger count` fields.</a:t>
            </a:r>
            <a:endParaRPr sz="1800">
              <a:solidFill>
                <a:srgbClr val="434343"/>
              </a:solidFill>
              <a:latin typeface="Nunito Light"/>
              <a:ea typeface="Nunito Light"/>
              <a:cs typeface="Nunito Light"/>
              <a:sym typeface="Nunito Light"/>
            </a:endParaRPr>
          </a:p>
          <a:p>
            <a:pPr indent="-342900" lvl="0" marL="457200" rtl="0" algn="l">
              <a:spcBef>
                <a:spcPts val="0"/>
              </a:spcBef>
              <a:spcAft>
                <a:spcPts val="0"/>
              </a:spcAft>
              <a:buClr>
                <a:srgbClr val="434343"/>
              </a:buClr>
              <a:buSzPts val="1800"/>
              <a:buFont typeface="Nunito Light"/>
              <a:buChar char="●"/>
            </a:pPr>
            <a:r>
              <a:rPr lang="en" sz="1800">
                <a:solidFill>
                  <a:srgbClr val="434343"/>
                </a:solidFill>
                <a:latin typeface="Nunito Light"/>
                <a:ea typeface="Nunito Light"/>
                <a:cs typeface="Nunito Light"/>
                <a:sym typeface="Nunito Light"/>
              </a:rPr>
              <a:t>You hypothesize your target users will be those who take a relatively longer time getting to a destination that is relatively close, due to heavy traffic conditions and/or limitations to physical road infrastructure. To be able to analyze where this is happening, you will need to create a calculated field called `distance-to-duration ratio`.</a:t>
            </a:r>
            <a:endParaRPr sz="1800">
              <a:solidFill>
                <a:srgbClr val="434343"/>
              </a:solidFill>
              <a:latin typeface="Nunito Light"/>
              <a:ea typeface="Nunito Light"/>
              <a:cs typeface="Nunito Light"/>
              <a:sym typeface="Nunito Light"/>
            </a:endParaRPr>
          </a:p>
          <a:p>
            <a:pPr indent="0" lvl="0" marL="0" rtl="0" algn="l">
              <a:spcBef>
                <a:spcPts val="0"/>
              </a:spcBef>
              <a:spcAft>
                <a:spcPts val="0"/>
              </a:spcAft>
              <a:buClr>
                <a:schemeClr val="dk1"/>
              </a:buClr>
              <a:buSzPts val="1100"/>
              <a:buFont typeface="Arial"/>
              <a:buNone/>
            </a:pPr>
            <a:r>
              <a:t/>
            </a:r>
            <a:endParaRPr sz="1800">
              <a:solidFill>
                <a:srgbClr val="434343"/>
              </a:solidFill>
              <a:latin typeface="Nunito Light"/>
              <a:ea typeface="Nunito Light"/>
              <a:cs typeface="Nunito Light"/>
              <a:sym typeface="Nunito Light"/>
            </a:endParaRPr>
          </a:p>
          <a:p>
            <a:pPr indent="0" lvl="0" marL="0" rtl="0" algn="l">
              <a:spcBef>
                <a:spcPts val="0"/>
              </a:spcBef>
              <a:spcAft>
                <a:spcPts val="0"/>
              </a:spcAft>
              <a:buNone/>
            </a:pPr>
            <a:r>
              <a:t/>
            </a:r>
            <a:endParaRPr sz="1800">
              <a:solidFill>
                <a:srgbClr val="434343"/>
              </a:solidFill>
              <a:latin typeface="Nunito Light"/>
              <a:ea typeface="Nunito Light"/>
              <a:cs typeface="Nunito Light"/>
              <a:sym typeface="Nunito Light"/>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6CD61"/>
        </a:solidFill>
      </p:bgPr>
    </p:bg>
    <p:spTree>
      <p:nvGrpSpPr>
        <p:cNvPr id="126" name="Shape 126"/>
        <p:cNvGrpSpPr/>
        <p:nvPr/>
      </p:nvGrpSpPr>
      <p:grpSpPr>
        <a:xfrm>
          <a:off x="0" y="0"/>
          <a:ext cx="0" cy="0"/>
          <a:chOff x="0" y="0"/>
          <a:chExt cx="0" cy="0"/>
        </a:xfrm>
      </p:grpSpPr>
      <p:sp>
        <p:nvSpPr>
          <p:cNvPr id="127" name="Google Shape;127;p27"/>
          <p:cNvSpPr txBox="1"/>
          <p:nvPr>
            <p:ph type="ctrTitle"/>
          </p:nvPr>
        </p:nvSpPr>
        <p:spPr>
          <a:xfrm>
            <a:off x="338975" y="1408650"/>
            <a:ext cx="7532700" cy="232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800">
                <a:solidFill>
                  <a:srgbClr val="434343"/>
                </a:solidFill>
                <a:latin typeface="Nunito Light"/>
                <a:ea typeface="Nunito Light"/>
                <a:cs typeface="Nunito Light"/>
                <a:sym typeface="Nunito Light"/>
              </a:rPr>
              <a:t>Let’s understand the scope and distribution various dimensions within the dataset. Calculate the </a:t>
            </a:r>
            <a:r>
              <a:rPr b="1" lang="en" sz="1800">
                <a:solidFill>
                  <a:srgbClr val="434343"/>
                </a:solidFill>
                <a:latin typeface="Nunito"/>
                <a:ea typeface="Nunito"/>
                <a:cs typeface="Nunito"/>
                <a:sym typeface="Nunito"/>
              </a:rPr>
              <a:t>average</a:t>
            </a:r>
            <a:r>
              <a:rPr lang="en" sz="1800">
                <a:solidFill>
                  <a:srgbClr val="434343"/>
                </a:solidFill>
                <a:latin typeface="Nunito Light"/>
                <a:ea typeface="Nunito Light"/>
                <a:cs typeface="Nunito Light"/>
                <a:sym typeface="Nunito Light"/>
              </a:rPr>
              <a:t>, </a:t>
            </a:r>
            <a:r>
              <a:rPr b="1" lang="en" sz="1800">
                <a:solidFill>
                  <a:srgbClr val="434343"/>
                </a:solidFill>
                <a:latin typeface="Nunito"/>
                <a:ea typeface="Nunito"/>
                <a:cs typeface="Nunito"/>
                <a:sym typeface="Nunito"/>
              </a:rPr>
              <a:t>median</a:t>
            </a:r>
            <a:r>
              <a:rPr lang="en" sz="1800">
                <a:solidFill>
                  <a:srgbClr val="434343"/>
                </a:solidFill>
                <a:latin typeface="Nunito Light"/>
                <a:ea typeface="Nunito Light"/>
                <a:cs typeface="Nunito Light"/>
                <a:sym typeface="Nunito Light"/>
              </a:rPr>
              <a:t>, and the </a:t>
            </a:r>
            <a:r>
              <a:rPr b="1" lang="en" sz="1800">
                <a:solidFill>
                  <a:srgbClr val="434343"/>
                </a:solidFill>
                <a:latin typeface="Nunito"/>
                <a:ea typeface="Nunito"/>
                <a:cs typeface="Nunito"/>
                <a:sym typeface="Nunito"/>
              </a:rPr>
              <a:t>first &amp; second standard deviation of the mean</a:t>
            </a:r>
            <a:r>
              <a:rPr lang="en" sz="1800">
                <a:solidFill>
                  <a:srgbClr val="434343"/>
                </a:solidFill>
                <a:latin typeface="Nunito Light"/>
                <a:ea typeface="Nunito Light"/>
                <a:cs typeface="Nunito Light"/>
                <a:sym typeface="Nunito Light"/>
              </a:rPr>
              <a:t> for the following measures:</a:t>
            </a:r>
            <a:endParaRPr sz="1800">
              <a:solidFill>
                <a:srgbClr val="434343"/>
              </a:solidFill>
              <a:latin typeface="Nunito Light"/>
              <a:ea typeface="Nunito Light"/>
              <a:cs typeface="Nunito Light"/>
              <a:sym typeface="Nunito Light"/>
            </a:endParaRPr>
          </a:p>
          <a:p>
            <a:pPr indent="-342900" lvl="0" marL="457200" rtl="0" algn="l">
              <a:spcBef>
                <a:spcPts val="0"/>
              </a:spcBef>
              <a:spcAft>
                <a:spcPts val="0"/>
              </a:spcAft>
              <a:buClr>
                <a:srgbClr val="434343"/>
              </a:buClr>
              <a:buSzPts val="1800"/>
              <a:buFont typeface="Nunito Light"/>
              <a:buChar char="●"/>
            </a:pPr>
            <a:r>
              <a:rPr lang="en" sz="1800">
                <a:solidFill>
                  <a:srgbClr val="434343"/>
                </a:solidFill>
                <a:latin typeface="Nunito Light"/>
                <a:ea typeface="Nunito Light"/>
                <a:cs typeface="Nunito Light"/>
                <a:sym typeface="Nunito Light"/>
              </a:rPr>
              <a:t>duration</a:t>
            </a:r>
            <a:endParaRPr sz="1800">
              <a:solidFill>
                <a:srgbClr val="434343"/>
              </a:solidFill>
              <a:latin typeface="Nunito Light"/>
              <a:ea typeface="Nunito Light"/>
              <a:cs typeface="Nunito Light"/>
              <a:sym typeface="Nunito Light"/>
            </a:endParaRPr>
          </a:p>
          <a:p>
            <a:pPr indent="-342900" lvl="0" marL="457200" rtl="0" algn="l">
              <a:spcBef>
                <a:spcPts val="0"/>
              </a:spcBef>
              <a:spcAft>
                <a:spcPts val="0"/>
              </a:spcAft>
              <a:buClr>
                <a:srgbClr val="434343"/>
              </a:buClr>
              <a:buSzPts val="1800"/>
              <a:buFont typeface="Nunito Light"/>
              <a:buChar char="●"/>
            </a:pPr>
            <a:r>
              <a:rPr lang="en" sz="1800">
                <a:solidFill>
                  <a:srgbClr val="434343"/>
                </a:solidFill>
                <a:latin typeface="Nunito Light"/>
                <a:ea typeface="Nunito Light"/>
                <a:cs typeface="Nunito Light"/>
                <a:sym typeface="Nunito Light"/>
              </a:rPr>
              <a:t>distance</a:t>
            </a:r>
            <a:endParaRPr sz="1800">
              <a:solidFill>
                <a:srgbClr val="434343"/>
              </a:solidFill>
              <a:latin typeface="Nunito Light"/>
              <a:ea typeface="Nunito Light"/>
              <a:cs typeface="Nunito Light"/>
              <a:sym typeface="Nunito Light"/>
            </a:endParaRPr>
          </a:p>
          <a:p>
            <a:pPr indent="-342900" lvl="0" marL="457200" rtl="0" algn="l">
              <a:spcBef>
                <a:spcPts val="0"/>
              </a:spcBef>
              <a:spcAft>
                <a:spcPts val="0"/>
              </a:spcAft>
              <a:buClr>
                <a:srgbClr val="434343"/>
              </a:buClr>
              <a:buSzPts val="1800"/>
              <a:buFont typeface="Nunito Light"/>
              <a:buChar char="●"/>
            </a:pPr>
            <a:r>
              <a:rPr lang="en" sz="1800">
                <a:solidFill>
                  <a:srgbClr val="434343"/>
                </a:solidFill>
                <a:latin typeface="Nunito Light"/>
                <a:ea typeface="Nunito Light"/>
                <a:cs typeface="Nunito Light"/>
                <a:sym typeface="Nunito Light"/>
              </a:rPr>
              <a:t>passenger counts</a:t>
            </a:r>
            <a:endParaRPr sz="1800">
              <a:solidFill>
                <a:srgbClr val="434343"/>
              </a:solidFill>
              <a:latin typeface="Nunito Light"/>
              <a:ea typeface="Nunito Light"/>
              <a:cs typeface="Nunito Light"/>
              <a:sym typeface="Nunito Light"/>
            </a:endParaRPr>
          </a:p>
          <a:p>
            <a:pPr indent="-342900" lvl="0" marL="457200" rtl="0" algn="l">
              <a:spcBef>
                <a:spcPts val="0"/>
              </a:spcBef>
              <a:spcAft>
                <a:spcPts val="0"/>
              </a:spcAft>
              <a:buClr>
                <a:srgbClr val="434343"/>
              </a:buClr>
              <a:buSzPts val="1800"/>
              <a:buFont typeface="Nunito Light"/>
              <a:buChar char="●"/>
            </a:pPr>
            <a:r>
              <a:rPr lang="en" sz="1800">
                <a:solidFill>
                  <a:srgbClr val="434343"/>
                </a:solidFill>
                <a:latin typeface="Nunito Light"/>
                <a:ea typeface="Nunito Light"/>
                <a:cs typeface="Nunito Light"/>
                <a:sym typeface="Nunito Light"/>
              </a:rPr>
              <a:t>duration-to-distance ratio</a:t>
            </a:r>
            <a:endParaRPr sz="1800">
              <a:solidFill>
                <a:srgbClr val="434343"/>
              </a:solidFill>
              <a:latin typeface="Nunito Light"/>
              <a:ea typeface="Nunito Light"/>
              <a:cs typeface="Nunito Light"/>
              <a:sym typeface="Nunito Light"/>
            </a:endParaRPr>
          </a:p>
          <a:p>
            <a:pPr indent="-342900" lvl="0" marL="457200" rtl="0" algn="l">
              <a:spcBef>
                <a:spcPts val="0"/>
              </a:spcBef>
              <a:spcAft>
                <a:spcPts val="0"/>
              </a:spcAft>
              <a:buClr>
                <a:srgbClr val="434343"/>
              </a:buClr>
              <a:buSzPts val="1800"/>
              <a:buFont typeface="Nunito Light"/>
              <a:buChar char="●"/>
            </a:pPr>
            <a:r>
              <a:rPr lang="en" sz="1800">
                <a:solidFill>
                  <a:srgbClr val="434343"/>
                </a:solidFill>
                <a:latin typeface="Nunito Light"/>
                <a:ea typeface="Nunito Light"/>
                <a:cs typeface="Nunito Light"/>
                <a:sym typeface="Nunito Light"/>
              </a:rPr>
              <a:t>price</a:t>
            </a:r>
            <a:endParaRPr sz="1800">
              <a:solidFill>
                <a:srgbClr val="434343"/>
              </a:solidFill>
              <a:latin typeface="Nunito Light"/>
              <a:ea typeface="Nunito Light"/>
              <a:cs typeface="Nunito Light"/>
              <a:sym typeface="Nunito Light"/>
            </a:endParaRPr>
          </a:p>
          <a:p>
            <a:pPr indent="0" lvl="0" marL="0" rtl="0" algn="l">
              <a:spcBef>
                <a:spcPts val="0"/>
              </a:spcBef>
              <a:spcAft>
                <a:spcPts val="0"/>
              </a:spcAft>
              <a:buClr>
                <a:schemeClr val="dk1"/>
              </a:buClr>
              <a:buSzPts val="1100"/>
              <a:buFont typeface="Arial"/>
              <a:buNone/>
            </a:pPr>
            <a:r>
              <a:t/>
            </a:r>
            <a:endParaRPr sz="1800">
              <a:solidFill>
                <a:srgbClr val="434343"/>
              </a:solidFill>
              <a:latin typeface="Nunito Light"/>
              <a:ea typeface="Nunito Light"/>
              <a:cs typeface="Nunito Light"/>
              <a:sym typeface="Nunito Light"/>
            </a:endParaRPr>
          </a:p>
          <a:p>
            <a:pPr indent="0" lvl="0" marL="0" rtl="0" algn="l">
              <a:spcBef>
                <a:spcPts val="0"/>
              </a:spcBef>
              <a:spcAft>
                <a:spcPts val="0"/>
              </a:spcAft>
              <a:buNone/>
            </a:pPr>
            <a:r>
              <a:t/>
            </a:r>
            <a:endParaRPr sz="1800">
              <a:solidFill>
                <a:srgbClr val="434343"/>
              </a:solidFill>
              <a:latin typeface="Nunito Light"/>
              <a:ea typeface="Nunito Light"/>
              <a:cs typeface="Nunito Light"/>
              <a:sym typeface="Nunito Light"/>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6CD61"/>
        </a:solidFill>
      </p:bgPr>
    </p:bg>
    <p:spTree>
      <p:nvGrpSpPr>
        <p:cNvPr id="131" name="Shape 131"/>
        <p:cNvGrpSpPr/>
        <p:nvPr/>
      </p:nvGrpSpPr>
      <p:grpSpPr>
        <a:xfrm>
          <a:off x="0" y="0"/>
          <a:ext cx="0" cy="0"/>
          <a:chOff x="0" y="0"/>
          <a:chExt cx="0" cy="0"/>
        </a:xfrm>
      </p:grpSpPr>
      <p:sp>
        <p:nvSpPr>
          <p:cNvPr id="132" name="Google Shape;132;p28"/>
          <p:cNvSpPr txBox="1"/>
          <p:nvPr>
            <p:ph type="ctrTitle"/>
          </p:nvPr>
        </p:nvSpPr>
        <p:spPr>
          <a:xfrm>
            <a:off x="262050" y="177875"/>
            <a:ext cx="8520600" cy="63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solidFill>
                  <a:srgbClr val="434343"/>
                </a:solidFill>
                <a:latin typeface="Nunito Light"/>
                <a:ea typeface="Nunito Light"/>
                <a:cs typeface="Nunito Light"/>
                <a:sym typeface="Nunito Light"/>
              </a:rPr>
              <a:t>Answer Slide</a:t>
            </a:r>
            <a:endParaRPr sz="3600">
              <a:solidFill>
                <a:srgbClr val="434343"/>
              </a:solidFill>
              <a:latin typeface="Nunito Light"/>
              <a:ea typeface="Nunito Light"/>
              <a:cs typeface="Nunito Light"/>
              <a:sym typeface="Nunito Light"/>
            </a:endParaRPr>
          </a:p>
          <a:p>
            <a:pPr indent="0" lvl="0" marL="0" rtl="0" algn="l">
              <a:spcBef>
                <a:spcPts val="0"/>
              </a:spcBef>
              <a:spcAft>
                <a:spcPts val="0"/>
              </a:spcAft>
              <a:buNone/>
            </a:pPr>
            <a:r>
              <a:t/>
            </a:r>
            <a:endParaRPr sz="1800">
              <a:solidFill>
                <a:srgbClr val="434343"/>
              </a:solidFill>
              <a:latin typeface="Nunito Light"/>
              <a:ea typeface="Nunito Light"/>
              <a:cs typeface="Nunito Light"/>
              <a:sym typeface="Nunito Light"/>
            </a:endParaRPr>
          </a:p>
          <a:p>
            <a:pPr indent="0" lvl="0" marL="0" rtl="0" algn="l">
              <a:spcBef>
                <a:spcPts val="0"/>
              </a:spcBef>
              <a:spcAft>
                <a:spcPts val="0"/>
              </a:spcAft>
              <a:buNone/>
            </a:pPr>
            <a:r>
              <a:t/>
            </a:r>
            <a:endParaRPr sz="1800">
              <a:solidFill>
                <a:srgbClr val="434343"/>
              </a:solidFill>
              <a:latin typeface="Nunito Light"/>
              <a:ea typeface="Nunito Light"/>
              <a:cs typeface="Nunito Light"/>
              <a:sym typeface="Nunito Light"/>
            </a:endParaRPr>
          </a:p>
          <a:p>
            <a:pPr indent="0" lvl="0" marL="0" rtl="0" algn="l">
              <a:spcBef>
                <a:spcPts val="0"/>
              </a:spcBef>
              <a:spcAft>
                <a:spcPts val="0"/>
              </a:spcAft>
              <a:buNone/>
            </a:pPr>
            <a:r>
              <a:t/>
            </a:r>
            <a:endParaRPr sz="1800">
              <a:solidFill>
                <a:srgbClr val="434343"/>
              </a:solidFill>
              <a:latin typeface="Nunito Light"/>
              <a:ea typeface="Nunito Light"/>
              <a:cs typeface="Nunito Light"/>
              <a:sym typeface="Nunito Light"/>
            </a:endParaRPr>
          </a:p>
          <a:p>
            <a:pPr indent="0" lvl="0" marL="0" rtl="0" algn="l">
              <a:spcBef>
                <a:spcPts val="0"/>
              </a:spcBef>
              <a:spcAft>
                <a:spcPts val="0"/>
              </a:spcAft>
              <a:buNone/>
            </a:pPr>
            <a:r>
              <a:t/>
            </a:r>
            <a:endParaRPr sz="1800">
              <a:solidFill>
                <a:srgbClr val="434343"/>
              </a:solidFill>
              <a:latin typeface="Nunito Light"/>
              <a:ea typeface="Nunito Light"/>
              <a:cs typeface="Nunito Light"/>
              <a:sym typeface="Nunito Light"/>
            </a:endParaRPr>
          </a:p>
          <a:p>
            <a:pPr indent="0" lvl="0" marL="0" rtl="0" algn="l">
              <a:spcBef>
                <a:spcPts val="0"/>
              </a:spcBef>
              <a:spcAft>
                <a:spcPts val="0"/>
              </a:spcAft>
              <a:buNone/>
            </a:pPr>
            <a:r>
              <a:t/>
            </a:r>
            <a:endParaRPr sz="3600">
              <a:solidFill>
                <a:srgbClr val="434343"/>
              </a:solidFill>
              <a:latin typeface="Nunito Light"/>
              <a:ea typeface="Nunito Light"/>
              <a:cs typeface="Nunito Light"/>
              <a:sym typeface="Nunito Light"/>
            </a:endParaRPr>
          </a:p>
        </p:txBody>
      </p:sp>
      <p:sp>
        <p:nvSpPr>
          <p:cNvPr id="133" name="Google Shape;133;p28"/>
          <p:cNvSpPr txBox="1"/>
          <p:nvPr>
            <p:ph type="ctrTitle"/>
          </p:nvPr>
        </p:nvSpPr>
        <p:spPr>
          <a:xfrm>
            <a:off x="329050" y="1788150"/>
            <a:ext cx="7532700" cy="156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434343"/>
                </a:solidFill>
                <a:latin typeface="Nunito Light"/>
                <a:ea typeface="Nunito Light"/>
                <a:cs typeface="Nunito Light"/>
                <a:sym typeface="Nunito Light"/>
              </a:rPr>
              <a:t>(Fill out your answer here)</a:t>
            </a:r>
            <a:endParaRPr sz="1800">
              <a:solidFill>
                <a:srgbClr val="434343"/>
              </a:solidFill>
              <a:latin typeface="Nunito Light"/>
              <a:ea typeface="Nunito Light"/>
              <a:cs typeface="Nunito Light"/>
              <a:sym typeface="Nunito Light"/>
            </a:endParaRPr>
          </a:p>
          <a:p>
            <a:pPr indent="0" lvl="0" marL="0" rtl="0" algn="l">
              <a:spcBef>
                <a:spcPts val="0"/>
              </a:spcBef>
              <a:spcAft>
                <a:spcPts val="0"/>
              </a:spcAft>
              <a:buNone/>
            </a:pPr>
            <a:r>
              <a:t/>
            </a:r>
            <a:endParaRPr sz="1800">
              <a:solidFill>
                <a:srgbClr val="434343"/>
              </a:solidFill>
              <a:latin typeface="Nunito Light"/>
              <a:ea typeface="Nunito Light"/>
              <a:cs typeface="Nunito Light"/>
              <a:sym typeface="Nunito Light"/>
            </a:endParaRPr>
          </a:p>
          <a:p>
            <a:pPr indent="0" lvl="0" marL="0" rtl="0" algn="l">
              <a:spcBef>
                <a:spcPts val="0"/>
              </a:spcBef>
              <a:spcAft>
                <a:spcPts val="0"/>
              </a:spcAft>
              <a:buNone/>
            </a:pPr>
            <a:r>
              <a:t/>
            </a:r>
            <a:endParaRPr sz="1800">
              <a:solidFill>
                <a:srgbClr val="434343"/>
              </a:solidFill>
              <a:latin typeface="Nunito Light"/>
              <a:ea typeface="Nunito Light"/>
              <a:cs typeface="Nunito Light"/>
              <a:sym typeface="Nunito Light"/>
            </a:endParaRPr>
          </a:p>
          <a:p>
            <a:pPr indent="0" lvl="0" marL="0" rtl="0" algn="l">
              <a:spcBef>
                <a:spcPts val="0"/>
              </a:spcBef>
              <a:spcAft>
                <a:spcPts val="0"/>
              </a:spcAft>
              <a:buNone/>
            </a:pPr>
            <a:r>
              <a:t/>
            </a:r>
            <a:endParaRPr sz="1800">
              <a:solidFill>
                <a:srgbClr val="434343"/>
              </a:solidFill>
              <a:latin typeface="Nunito Light"/>
              <a:ea typeface="Nunito Light"/>
              <a:cs typeface="Nunito Light"/>
              <a:sym typeface="Nunito Light"/>
            </a:endParaRPr>
          </a:p>
          <a:p>
            <a:pPr indent="0" lvl="0" marL="0" rtl="0" algn="l">
              <a:spcBef>
                <a:spcPts val="0"/>
              </a:spcBef>
              <a:spcAft>
                <a:spcPts val="0"/>
              </a:spcAft>
              <a:buNone/>
            </a:pPr>
            <a:r>
              <a:t/>
            </a:r>
            <a:endParaRPr sz="1800">
              <a:solidFill>
                <a:srgbClr val="434343"/>
              </a:solidFill>
              <a:latin typeface="Nunito Light"/>
              <a:ea typeface="Nunito Light"/>
              <a:cs typeface="Nunito Light"/>
              <a:sym typeface="Nunito Light"/>
            </a:endParaRPr>
          </a:p>
          <a:p>
            <a:pPr indent="0" lvl="0" marL="0" rtl="0" algn="l">
              <a:spcBef>
                <a:spcPts val="0"/>
              </a:spcBef>
              <a:spcAft>
                <a:spcPts val="0"/>
              </a:spcAft>
              <a:buNone/>
            </a:pPr>
            <a:r>
              <a:t/>
            </a:r>
            <a:endParaRPr sz="1800">
              <a:solidFill>
                <a:srgbClr val="434343"/>
              </a:solidFill>
              <a:latin typeface="Nunito Light"/>
              <a:ea typeface="Nunito Light"/>
              <a:cs typeface="Nunito Light"/>
              <a:sym typeface="Nunito Light"/>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6CD61"/>
        </a:solidFill>
      </p:bgPr>
    </p:bg>
    <p:spTree>
      <p:nvGrpSpPr>
        <p:cNvPr id="137" name="Shape 137"/>
        <p:cNvGrpSpPr/>
        <p:nvPr/>
      </p:nvGrpSpPr>
      <p:grpSpPr>
        <a:xfrm>
          <a:off x="0" y="0"/>
          <a:ext cx="0" cy="0"/>
          <a:chOff x="0" y="0"/>
          <a:chExt cx="0" cy="0"/>
        </a:xfrm>
      </p:grpSpPr>
      <p:sp>
        <p:nvSpPr>
          <p:cNvPr id="138" name="Google Shape;138;p29"/>
          <p:cNvSpPr txBox="1"/>
          <p:nvPr>
            <p:ph type="ctrTitle"/>
          </p:nvPr>
        </p:nvSpPr>
        <p:spPr>
          <a:xfrm>
            <a:off x="329025" y="1508850"/>
            <a:ext cx="7532700" cy="2125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434343"/>
                </a:solidFill>
                <a:latin typeface="Nunito Light"/>
                <a:ea typeface="Nunito Light"/>
                <a:cs typeface="Nunito Light"/>
                <a:sym typeface="Nunito Light"/>
              </a:rPr>
              <a:t>Flying cars may have to have to be a lower weight for efficiency &amp; take-off. Or you may just decide to leverage mini-copters for your initial MVP. </a:t>
            </a:r>
            <a:endParaRPr sz="1800">
              <a:solidFill>
                <a:srgbClr val="434343"/>
              </a:solidFill>
              <a:latin typeface="Nunito Light"/>
              <a:ea typeface="Nunito Light"/>
              <a:cs typeface="Nunito Light"/>
              <a:sym typeface="Nunito Light"/>
            </a:endParaRPr>
          </a:p>
          <a:p>
            <a:pPr indent="0" lvl="0" marL="0" rtl="0" algn="l">
              <a:spcBef>
                <a:spcPts val="0"/>
              </a:spcBef>
              <a:spcAft>
                <a:spcPts val="0"/>
              </a:spcAft>
              <a:buNone/>
            </a:pPr>
            <a:r>
              <a:t/>
            </a:r>
            <a:endParaRPr sz="1800">
              <a:solidFill>
                <a:srgbClr val="434343"/>
              </a:solidFill>
              <a:latin typeface="Nunito Light"/>
              <a:ea typeface="Nunito Light"/>
              <a:cs typeface="Nunito Light"/>
              <a:sym typeface="Nunito Light"/>
            </a:endParaRPr>
          </a:p>
          <a:p>
            <a:pPr indent="0" lvl="0" marL="0" rtl="0" algn="l">
              <a:spcBef>
                <a:spcPts val="0"/>
              </a:spcBef>
              <a:spcAft>
                <a:spcPts val="0"/>
              </a:spcAft>
              <a:buNone/>
            </a:pPr>
            <a:r>
              <a:rPr lang="en" sz="1800">
                <a:solidFill>
                  <a:srgbClr val="434343"/>
                </a:solidFill>
                <a:latin typeface="Nunito Light"/>
                <a:ea typeface="Nunito Light"/>
                <a:cs typeface="Nunito Light"/>
                <a:sym typeface="Nunito Light"/>
              </a:rPr>
              <a:t>Create a histogram that visualizes the number of total rides grouped by passenger counts to analyze the potential market volume of low passenger pickups (1-2 passengers).</a:t>
            </a:r>
            <a:endParaRPr sz="1800">
              <a:solidFill>
                <a:srgbClr val="434343"/>
              </a:solidFill>
              <a:latin typeface="Nunito Light"/>
              <a:ea typeface="Nunito Light"/>
              <a:cs typeface="Nunito Light"/>
              <a:sym typeface="Nunito Light"/>
            </a:endParaRPr>
          </a:p>
          <a:p>
            <a:pPr indent="0" lvl="0" marL="0" rtl="0" algn="l">
              <a:spcBef>
                <a:spcPts val="0"/>
              </a:spcBef>
              <a:spcAft>
                <a:spcPts val="0"/>
              </a:spcAft>
              <a:buNone/>
            </a:pPr>
            <a:r>
              <a:t/>
            </a:r>
            <a:endParaRPr sz="1800">
              <a:solidFill>
                <a:srgbClr val="434343"/>
              </a:solidFill>
              <a:latin typeface="Nunito Light"/>
              <a:ea typeface="Nunito Light"/>
              <a:cs typeface="Nunito Light"/>
              <a:sym typeface="Nunito Light"/>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6CD61"/>
        </a:solidFill>
      </p:bgPr>
    </p:bg>
    <p:spTree>
      <p:nvGrpSpPr>
        <p:cNvPr id="142" name="Shape 142"/>
        <p:cNvGrpSpPr/>
        <p:nvPr/>
      </p:nvGrpSpPr>
      <p:grpSpPr>
        <a:xfrm>
          <a:off x="0" y="0"/>
          <a:ext cx="0" cy="0"/>
          <a:chOff x="0" y="0"/>
          <a:chExt cx="0" cy="0"/>
        </a:xfrm>
      </p:grpSpPr>
      <p:sp>
        <p:nvSpPr>
          <p:cNvPr id="143" name="Google Shape;143;p30"/>
          <p:cNvSpPr txBox="1"/>
          <p:nvPr>
            <p:ph type="ctrTitle"/>
          </p:nvPr>
        </p:nvSpPr>
        <p:spPr>
          <a:xfrm>
            <a:off x="262050" y="177875"/>
            <a:ext cx="8520600" cy="63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solidFill>
                  <a:srgbClr val="434343"/>
                </a:solidFill>
                <a:latin typeface="Nunito Light"/>
                <a:ea typeface="Nunito Light"/>
                <a:cs typeface="Nunito Light"/>
                <a:sym typeface="Nunito Light"/>
              </a:rPr>
              <a:t>Answer Slide</a:t>
            </a:r>
            <a:endParaRPr sz="3600">
              <a:solidFill>
                <a:srgbClr val="434343"/>
              </a:solidFill>
              <a:latin typeface="Nunito Light"/>
              <a:ea typeface="Nunito Light"/>
              <a:cs typeface="Nunito Light"/>
              <a:sym typeface="Nunito Light"/>
            </a:endParaRPr>
          </a:p>
          <a:p>
            <a:pPr indent="0" lvl="0" marL="0" rtl="0" algn="l">
              <a:spcBef>
                <a:spcPts val="0"/>
              </a:spcBef>
              <a:spcAft>
                <a:spcPts val="0"/>
              </a:spcAft>
              <a:buNone/>
            </a:pPr>
            <a:r>
              <a:t/>
            </a:r>
            <a:endParaRPr sz="1800">
              <a:solidFill>
                <a:srgbClr val="434343"/>
              </a:solidFill>
              <a:latin typeface="Nunito Light"/>
              <a:ea typeface="Nunito Light"/>
              <a:cs typeface="Nunito Light"/>
              <a:sym typeface="Nunito Light"/>
            </a:endParaRPr>
          </a:p>
          <a:p>
            <a:pPr indent="0" lvl="0" marL="0" rtl="0" algn="l">
              <a:spcBef>
                <a:spcPts val="0"/>
              </a:spcBef>
              <a:spcAft>
                <a:spcPts val="0"/>
              </a:spcAft>
              <a:buNone/>
            </a:pPr>
            <a:r>
              <a:t/>
            </a:r>
            <a:endParaRPr sz="1800">
              <a:solidFill>
                <a:srgbClr val="434343"/>
              </a:solidFill>
              <a:latin typeface="Nunito Light"/>
              <a:ea typeface="Nunito Light"/>
              <a:cs typeface="Nunito Light"/>
              <a:sym typeface="Nunito Light"/>
            </a:endParaRPr>
          </a:p>
          <a:p>
            <a:pPr indent="0" lvl="0" marL="0" rtl="0" algn="l">
              <a:spcBef>
                <a:spcPts val="0"/>
              </a:spcBef>
              <a:spcAft>
                <a:spcPts val="0"/>
              </a:spcAft>
              <a:buNone/>
            </a:pPr>
            <a:r>
              <a:t/>
            </a:r>
            <a:endParaRPr sz="1800">
              <a:solidFill>
                <a:srgbClr val="434343"/>
              </a:solidFill>
              <a:latin typeface="Nunito Light"/>
              <a:ea typeface="Nunito Light"/>
              <a:cs typeface="Nunito Light"/>
              <a:sym typeface="Nunito Light"/>
            </a:endParaRPr>
          </a:p>
          <a:p>
            <a:pPr indent="0" lvl="0" marL="0" rtl="0" algn="l">
              <a:spcBef>
                <a:spcPts val="0"/>
              </a:spcBef>
              <a:spcAft>
                <a:spcPts val="0"/>
              </a:spcAft>
              <a:buNone/>
            </a:pPr>
            <a:r>
              <a:t/>
            </a:r>
            <a:endParaRPr sz="1800">
              <a:solidFill>
                <a:srgbClr val="434343"/>
              </a:solidFill>
              <a:latin typeface="Nunito Light"/>
              <a:ea typeface="Nunito Light"/>
              <a:cs typeface="Nunito Light"/>
              <a:sym typeface="Nunito Light"/>
            </a:endParaRPr>
          </a:p>
          <a:p>
            <a:pPr indent="0" lvl="0" marL="0" rtl="0" algn="l">
              <a:spcBef>
                <a:spcPts val="0"/>
              </a:spcBef>
              <a:spcAft>
                <a:spcPts val="0"/>
              </a:spcAft>
              <a:buNone/>
            </a:pPr>
            <a:r>
              <a:t/>
            </a:r>
            <a:endParaRPr sz="3600">
              <a:solidFill>
                <a:srgbClr val="434343"/>
              </a:solidFill>
              <a:latin typeface="Nunito Light"/>
              <a:ea typeface="Nunito Light"/>
              <a:cs typeface="Nunito Light"/>
              <a:sym typeface="Nunito Light"/>
            </a:endParaRPr>
          </a:p>
        </p:txBody>
      </p:sp>
      <p:sp>
        <p:nvSpPr>
          <p:cNvPr id="144" name="Google Shape;144;p30"/>
          <p:cNvSpPr txBox="1"/>
          <p:nvPr>
            <p:ph type="ctrTitle"/>
          </p:nvPr>
        </p:nvSpPr>
        <p:spPr>
          <a:xfrm>
            <a:off x="329050" y="1788150"/>
            <a:ext cx="7532700" cy="156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434343"/>
                </a:solidFill>
                <a:latin typeface="Nunito Light"/>
                <a:ea typeface="Nunito Light"/>
                <a:cs typeface="Nunito Light"/>
                <a:sym typeface="Nunito Light"/>
              </a:rPr>
              <a:t>(Fill out your answer here)</a:t>
            </a:r>
            <a:endParaRPr sz="1800">
              <a:solidFill>
                <a:srgbClr val="434343"/>
              </a:solidFill>
              <a:latin typeface="Nunito Light"/>
              <a:ea typeface="Nunito Light"/>
              <a:cs typeface="Nunito Light"/>
              <a:sym typeface="Nunito Light"/>
            </a:endParaRPr>
          </a:p>
          <a:p>
            <a:pPr indent="0" lvl="0" marL="0" rtl="0" algn="l">
              <a:spcBef>
                <a:spcPts val="0"/>
              </a:spcBef>
              <a:spcAft>
                <a:spcPts val="0"/>
              </a:spcAft>
              <a:buNone/>
            </a:pPr>
            <a:r>
              <a:t/>
            </a:r>
            <a:endParaRPr sz="1800">
              <a:solidFill>
                <a:srgbClr val="434343"/>
              </a:solidFill>
              <a:latin typeface="Nunito Light"/>
              <a:ea typeface="Nunito Light"/>
              <a:cs typeface="Nunito Light"/>
              <a:sym typeface="Nunito Light"/>
            </a:endParaRPr>
          </a:p>
          <a:p>
            <a:pPr indent="0" lvl="0" marL="0" rtl="0" algn="l">
              <a:spcBef>
                <a:spcPts val="0"/>
              </a:spcBef>
              <a:spcAft>
                <a:spcPts val="0"/>
              </a:spcAft>
              <a:buNone/>
            </a:pPr>
            <a:r>
              <a:t/>
            </a:r>
            <a:endParaRPr sz="1800">
              <a:solidFill>
                <a:srgbClr val="434343"/>
              </a:solidFill>
              <a:latin typeface="Nunito Light"/>
              <a:ea typeface="Nunito Light"/>
              <a:cs typeface="Nunito Light"/>
              <a:sym typeface="Nunito Light"/>
            </a:endParaRPr>
          </a:p>
          <a:p>
            <a:pPr indent="0" lvl="0" marL="0" rtl="0" algn="l">
              <a:spcBef>
                <a:spcPts val="0"/>
              </a:spcBef>
              <a:spcAft>
                <a:spcPts val="0"/>
              </a:spcAft>
              <a:buNone/>
            </a:pPr>
            <a:r>
              <a:t/>
            </a:r>
            <a:endParaRPr sz="1800">
              <a:solidFill>
                <a:srgbClr val="434343"/>
              </a:solidFill>
              <a:latin typeface="Nunito Light"/>
              <a:ea typeface="Nunito Light"/>
              <a:cs typeface="Nunito Light"/>
              <a:sym typeface="Nunito Light"/>
            </a:endParaRPr>
          </a:p>
          <a:p>
            <a:pPr indent="0" lvl="0" marL="0" rtl="0" algn="l">
              <a:spcBef>
                <a:spcPts val="0"/>
              </a:spcBef>
              <a:spcAft>
                <a:spcPts val="0"/>
              </a:spcAft>
              <a:buNone/>
            </a:pPr>
            <a:r>
              <a:t/>
            </a:r>
            <a:endParaRPr sz="1800">
              <a:solidFill>
                <a:srgbClr val="434343"/>
              </a:solidFill>
              <a:latin typeface="Nunito Light"/>
              <a:ea typeface="Nunito Light"/>
              <a:cs typeface="Nunito Light"/>
              <a:sym typeface="Nunito Light"/>
            </a:endParaRPr>
          </a:p>
          <a:p>
            <a:pPr indent="0" lvl="0" marL="0" rtl="0" algn="l">
              <a:spcBef>
                <a:spcPts val="0"/>
              </a:spcBef>
              <a:spcAft>
                <a:spcPts val="0"/>
              </a:spcAft>
              <a:buNone/>
            </a:pPr>
            <a:r>
              <a:t/>
            </a:r>
            <a:endParaRPr sz="1800">
              <a:solidFill>
                <a:srgbClr val="434343"/>
              </a:solidFill>
              <a:latin typeface="Nunito Light"/>
              <a:ea typeface="Nunito Light"/>
              <a:cs typeface="Nunito Light"/>
              <a:sym typeface="Nunito Light"/>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3DA4AB"/>
        </a:solidFill>
      </p:bgPr>
    </p:bg>
    <p:spTree>
      <p:nvGrpSpPr>
        <p:cNvPr id="148" name="Shape 148"/>
        <p:cNvGrpSpPr/>
        <p:nvPr/>
      </p:nvGrpSpPr>
      <p:grpSpPr>
        <a:xfrm>
          <a:off x="0" y="0"/>
          <a:ext cx="0" cy="0"/>
          <a:chOff x="0" y="0"/>
          <a:chExt cx="0" cy="0"/>
        </a:xfrm>
      </p:grpSpPr>
      <p:sp>
        <p:nvSpPr>
          <p:cNvPr id="149" name="Google Shape;149;p31"/>
          <p:cNvSpPr txBox="1"/>
          <p:nvPr>
            <p:ph type="ctrTitle"/>
          </p:nvPr>
        </p:nvSpPr>
        <p:spPr>
          <a:xfrm>
            <a:off x="319150" y="573450"/>
            <a:ext cx="7532700" cy="3996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800">
                <a:solidFill>
                  <a:srgbClr val="FFFFFF"/>
                </a:solidFill>
                <a:latin typeface="Nunito Light"/>
                <a:ea typeface="Nunito Light"/>
                <a:cs typeface="Nunito Light"/>
                <a:sym typeface="Nunito Light"/>
              </a:rPr>
              <a:t>For the initial MVP launch (&amp; most likely GA), we have a finite amount of monetary resources to build Flyber pick-up / drop-off nodes. We’ll need to be strategic on where we’ll place them: </a:t>
            </a:r>
            <a:endParaRPr sz="1800">
              <a:solidFill>
                <a:srgbClr val="FFFFFF"/>
              </a:solidFill>
              <a:latin typeface="Nunito Light"/>
              <a:ea typeface="Nunito Light"/>
              <a:cs typeface="Nunito Light"/>
              <a:sym typeface="Nunito Light"/>
            </a:endParaRPr>
          </a:p>
          <a:p>
            <a:pPr indent="-342900" lvl="0" marL="457200" rtl="0" algn="l">
              <a:spcBef>
                <a:spcPts val="0"/>
              </a:spcBef>
              <a:spcAft>
                <a:spcPts val="0"/>
              </a:spcAft>
              <a:buClr>
                <a:srgbClr val="FFFFFF"/>
              </a:buClr>
              <a:buSzPts val="1800"/>
              <a:buFont typeface="Nunito Light"/>
              <a:buChar char="●"/>
            </a:pPr>
            <a:r>
              <a:rPr lang="en" sz="1800">
                <a:solidFill>
                  <a:srgbClr val="FFFFFF"/>
                </a:solidFill>
                <a:latin typeface="Nunito Light"/>
                <a:ea typeface="Nunito Light"/>
                <a:cs typeface="Nunito Light"/>
                <a:sym typeface="Nunito Light"/>
              </a:rPr>
              <a:t>Which neighborhoods/zip codes tends to experience a relatively higher density of pick-ups? </a:t>
            </a:r>
            <a:endParaRPr sz="1800">
              <a:solidFill>
                <a:srgbClr val="FFFFFF"/>
              </a:solidFill>
              <a:latin typeface="Nunito Light"/>
              <a:ea typeface="Nunito Light"/>
              <a:cs typeface="Nunito Light"/>
              <a:sym typeface="Nunito Light"/>
            </a:endParaRPr>
          </a:p>
          <a:p>
            <a:pPr indent="-342900" lvl="0" marL="457200" rtl="0" algn="l">
              <a:spcBef>
                <a:spcPts val="0"/>
              </a:spcBef>
              <a:spcAft>
                <a:spcPts val="0"/>
              </a:spcAft>
              <a:buClr>
                <a:srgbClr val="FFFFFF"/>
              </a:buClr>
              <a:buSzPts val="1800"/>
              <a:buFont typeface="Nunito Light"/>
              <a:buChar char="●"/>
            </a:pPr>
            <a:r>
              <a:rPr lang="en" sz="1800">
                <a:solidFill>
                  <a:srgbClr val="FFFFFF"/>
                </a:solidFill>
                <a:latin typeface="Nunito Light"/>
                <a:ea typeface="Nunito Light"/>
                <a:cs typeface="Nunito Light"/>
                <a:sym typeface="Nunito Light"/>
              </a:rPr>
              <a:t>Which neighborhoods/zip codes tends to experience a relatively higher density of drop-offs?</a:t>
            </a:r>
            <a:endParaRPr sz="1800">
              <a:solidFill>
                <a:srgbClr val="FFFFFF"/>
              </a:solidFill>
              <a:latin typeface="Nunito Light"/>
              <a:ea typeface="Nunito Light"/>
              <a:cs typeface="Nunito Light"/>
              <a:sym typeface="Nunito Light"/>
            </a:endParaRPr>
          </a:p>
          <a:p>
            <a:pPr indent="-342900" lvl="0" marL="457200" rtl="0" algn="l">
              <a:spcBef>
                <a:spcPts val="0"/>
              </a:spcBef>
              <a:spcAft>
                <a:spcPts val="0"/>
              </a:spcAft>
              <a:buClr>
                <a:srgbClr val="FFFFFF"/>
              </a:buClr>
              <a:buSzPts val="1800"/>
              <a:buFont typeface="Nunito Light"/>
              <a:buChar char="●"/>
            </a:pPr>
            <a:r>
              <a:rPr lang="en" sz="1800">
                <a:solidFill>
                  <a:srgbClr val="FFFFFF"/>
                </a:solidFill>
                <a:latin typeface="Nunito Light"/>
                <a:ea typeface="Nunito Light"/>
                <a:cs typeface="Nunito Light"/>
                <a:sym typeface="Nunito Light"/>
              </a:rPr>
              <a:t>Which neighborhoods/zip codes tends to have the highest duration-to-distance ratios, based on pick-up?</a:t>
            </a:r>
            <a:endParaRPr sz="1800">
              <a:solidFill>
                <a:srgbClr val="FFFFFF"/>
              </a:solidFill>
              <a:latin typeface="Nunito Light"/>
              <a:ea typeface="Nunito Light"/>
              <a:cs typeface="Nunito Light"/>
              <a:sym typeface="Nunito Light"/>
            </a:endParaRPr>
          </a:p>
          <a:p>
            <a:pPr indent="-342900" lvl="0" marL="457200" rtl="0" algn="l">
              <a:spcBef>
                <a:spcPts val="0"/>
              </a:spcBef>
              <a:spcAft>
                <a:spcPts val="0"/>
              </a:spcAft>
              <a:buClr>
                <a:srgbClr val="FFFFFF"/>
              </a:buClr>
              <a:buSzPts val="1800"/>
              <a:buFont typeface="Nunito Light"/>
              <a:buChar char="●"/>
            </a:pPr>
            <a:r>
              <a:rPr lang="en" sz="1800">
                <a:solidFill>
                  <a:srgbClr val="FFFFFF"/>
                </a:solidFill>
                <a:latin typeface="Nunito Light"/>
                <a:ea typeface="Nunito Light"/>
                <a:cs typeface="Nunito Light"/>
                <a:sym typeface="Nunito Light"/>
              </a:rPr>
              <a:t>Which neighborhoods/zip codes tends to have the highest duration-to-distance ratios, based on drop-off?</a:t>
            </a:r>
            <a:endParaRPr sz="1800">
              <a:solidFill>
                <a:srgbClr val="FFFFFF"/>
              </a:solidFill>
              <a:latin typeface="Nunito Light"/>
              <a:ea typeface="Nunito Light"/>
              <a:cs typeface="Nunito Light"/>
              <a:sym typeface="Nunito Light"/>
            </a:endParaRPr>
          </a:p>
          <a:p>
            <a:pPr indent="-342900" lvl="0" marL="457200" rtl="0" algn="l">
              <a:spcBef>
                <a:spcPts val="0"/>
              </a:spcBef>
              <a:spcAft>
                <a:spcPts val="0"/>
              </a:spcAft>
              <a:buClr>
                <a:srgbClr val="FFFFFF"/>
              </a:buClr>
              <a:buSzPts val="1800"/>
              <a:buFont typeface="Nunito Light"/>
              <a:buChar char="●"/>
            </a:pPr>
            <a:r>
              <a:rPr lang="en" sz="1800">
                <a:solidFill>
                  <a:srgbClr val="FFFFFF"/>
                </a:solidFill>
                <a:latin typeface="Nunito Light"/>
                <a:ea typeface="Nunito Light"/>
                <a:cs typeface="Nunito Light"/>
                <a:sym typeface="Nunito Light"/>
              </a:rPr>
              <a:t>For any of the neighborhoods identified, are there any potential areas within the neighborhood that are optimal for flying taxi pick-up / drop-off? What makes them suitable?</a:t>
            </a:r>
            <a:endParaRPr sz="1800">
              <a:solidFill>
                <a:srgbClr val="FFFFFF"/>
              </a:solidFill>
              <a:latin typeface="Nunito Light"/>
              <a:ea typeface="Nunito Light"/>
              <a:cs typeface="Nunito Light"/>
              <a:sym typeface="Nunito Light"/>
            </a:endParaRPr>
          </a:p>
          <a:p>
            <a:pPr indent="0" lvl="0" marL="0" rtl="0" algn="l">
              <a:spcBef>
                <a:spcPts val="0"/>
              </a:spcBef>
              <a:spcAft>
                <a:spcPts val="0"/>
              </a:spcAft>
              <a:buNone/>
            </a:pPr>
            <a:r>
              <a:t/>
            </a:r>
            <a:endParaRPr sz="1800">
              <a:solidFill>
                <a:srgbClr val="FFFFFF"/>
              </a:solidFill>
              <a:latin typeface="Nunito Light"/>
              <a:ea typeface="Nunito Light"/>
              <a:cs typeface="Nunito Light"/>
              <a:sym typeface="Nunito Ligh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6CD61"/>
        </a:solidFill>
      </p:bgPr>
    </p:bg>
    <p:spTree>
      <p:nvGrpSpPr>
        <p:cNvPr id="58" name="Shape 58"/>
        <p:cNvGrpSpPr/>
        <p:nvPr/>
      </p:nvGrpSpPr>
      <p:grpSpPr>
        <a:xfrm>
          <a:off x="0" y="0"/>
          <a:ext cx="0" cy="0"/>
          <a:chOff x="0" y="0"/>
          <a:chExt cx="0" cy="0"/>
        </a:xfrm>
      </p:grpSpPr>
      <p:sp>
        <p:nvSpPr>
          <p:cNvPr id="59" name="Google Shape;59;p14"/>
          <p:cNvSpPr txBox="1"/>
          <p:nvPr>
            <p:ph type="ctrTitle"/>
          </p:nvPr>
        </p:nvSpPr>
        <p:spPr>
          <a:xfrm>
            <a:off x="311700" y="2253150"/>
            <a:ext cx="8520600" cy="63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solidFill>
                  <a:srgbClr val="434343"/>
                </a:solidFill>
                <a:latin typeface="Nunito Light"/>
                <a:ea typeface="Nunito Light"/>
                <a:cs typeface="Nunito Light"/>
                <a:sym typeface="Nunito Light"/>
              </a:rPr>
              <a:t>Welcome to your first week at Flyber</a:t>
            </a:r>
            <a:endParaRPr sz="3600">
              <a:solidFill>
                <a:srgbClr val="434343"/>
              </a:solidFill>
              <a:latin typeface="Nunito Light"/>
              <a:ea typeface="Nunito Light"/>
              <a:cs typeface="Nunito Light"/>
              <a:sym typeface="Nunito Light"/>
            </a:endParaRPr>
          </a:p>
          <a:p>
            <a:pPr indent="0" lvl="0" marL="0" rtl="0" algn="l">
              <a:spcBef>
                <a:spcPts val="0"/>
              </a:spcBef>
              <a:spcAft>
                <a:spcPts val="0"/>
              </a:spcAft>
              <a:buNone/>
            </a:pPr>
            <a:r>
              <a:t/>
            </a:r>
            <a:endParaRPr sz="3600">
              <a:solidFill>
                <a:srgbClr val="434343"/>
              </a:solidFill>
              <a:latin typeface="Nunito Light"/>
              <a:ea typeface="Nunito Light"/>
              <a:cs typeface="Nunito Light"/>
              <a:sym typeface="Nunito Light"/>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3DA4AB"/>
        </a:solidFill>
      </p:bgPr>
    </p:bg>
    <p:spTree>
      <p:nvGrpSpPr>
        <p:cNvPr id="153" name="Shape 153"/>
        <p:cNvGrpSpPr/>
        <p:nvPr/>
      </p:nvGrpSpPr>
      <p:grpSpPr>
        <a:xfrm>
          <a:off x="0" y="0"/>
          <a:ext cx="0" cy="0"/>
          <a:chOff x="0" y="0"/>
          <a:chExt cx="0" cy="0"/>
        </a:xfrm>
      </p:grpSpPr>
      <p:sp>
        <p:nvSpPr>
          <p:cNvPr id="154" name="Google Shape;154;p32"/>
          <p:cNvSpPr txBox="1"/>
          <p:nvPr>
            <p:ph type="ctrTitle"/>
          </p:nvPr>
        </p:nvSpPr>
        <p:spPr>
          <a:xfrm>
            <a:off x="262050" y="177875"/>
            <a:ext cx="8520600" cy="63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solidFill>
                  <a:schemeClr val="lt1"/>
                </a:solidFill>
                <a:latin typeface="Nunito Light"/>
                <a:ea typeface="Nunito Light"/>
                <a:cs typeface="Nunito Light"/>
                <a:sym typeface="Nunito Light"/>
              </a:rPr>
              <a:t>Answer Slide</a:t>
            </a:r>
            <a:endParaRPr sz="3600">
              <a:solidFill>
                <a:schemeClr val="lt1"/>
              </a:solidFill>
              <a:latin typeface="Nunito Light"/>
              <a:ea typeface="Nunito Light"/>
              <a:cs typeface="Nunito Light"/>
              <a:sym typeface="Nunito Light"/>
            </a:endParaRPr>
          </a:p>
          <a:p>
            <a:pPr indent="0" lvl="0" marL="0" rtl="0" algn="l">
              <a:spcBef>
                <a:spcPts val="0"/>
              </a:spcBef>
              <a:spcAft>
                <a:spcPts val="0"/>
              </a:spcAft>
              <a:buNone/>
            </a:pPr>
            <a:r>
              <a:t/>
            </a:r>
            <a:endParaRPr sz="1800">
              <a:solidFill>
                <a:srgbClr val="FFFFFF"/>
              </a:solidFill>
              <a:latin typeface="Nunito Light"/>
              <a:ea typeface="Nunito Light"/>
              <a:cs typeface="Nunito Light"/>
              <a:sym typeface="Nunito Light"/>
            </a:endParaRPr>
          </a:p>
          <a:p>
            <a:pPr indent="0" lvl="0" marL="0" rtl="0" algn="l">
              <a:spcBef>
                <a:spcPts val="0"/>
              </a:spcBef>
              <a:spcAft>
                <a:spcPts val="0"/>
              </a:spcAft>
              <a:buNone/>
            </a:pPr>
            <a:r>
              <a:t/>
            </a:r>
            <a:endParaRPr sz="1800">
              <a:solidFill>
                <a:srgbClr val="FFFFFF"/>
              </a:solidFill>
              <a:latin typeface="Nunito Light"/>
              <a:ea typeface="Nunito Light"/>
              <a:cs typeface="Nunito Light"/>
              <a:sym typeface="Nunito Light"/>
            </a:endParaRPr>
          </a:p>
          <a:p>
            <a:pPr indent="0" lvl="0" marL="0" rtl="0" algn="l">
              <a:spcBef>
                <a:spcPts val="0"/>
              </a:spcBef>
              <a:spcAft>
                <a:spcPts val="0"/>
              </a:spcAft>
              <a:buNone/>
            </a:pPr>
            <a:r>
              <a:t/>
            </a:r>
            <a:endParaRPr sz="1800">
              <a:solidFill>
                <a:srgbClr val="FFFFFF"/>
              </a:solidFill>
              <a:latin typeface="Nunito Light"/>
              <a:ea typeface="Nunito Light"/>
              <a:cs typeface="Nunito Light"/>
              <a:sym typeface="Nunito Light"/>
            </a:endParaRPr>
          </a:p>
          <a:p>
            <a:pPr indent="0" lvl="0" marL="0" rtl="0" algn="l">
              <a:spcBef>
                <a:spcPts val="0"/>
              </a:spcBef>
              <a:spcAft>
                <a:spcPts val="0"/>
              </a:spcAft>
              <a:buNone/>
            </a:pPr>
            <a:r>
              <a:t/>
            </a:r>
            <a:endParaRPr sz="1800">
              <a:solidFill>
                <a:srgbClr val="FFFFFF"/>
              </a:solidFill>
              <a:latin typeface="Nunito Light"/>
              <a:ea typeface="Nunito Light"/>
              <a:cs typeface="Nunito Light"/>
              <a:sym typeface="Nunito Light"/>
            </a:endParaRPr>
          </a:p>
          <a:p>
            <a:pPr indent="0" lvl="0" marL="0" rtl="0" algn="l">
              <a:spcBef>
                <a:spcPts val="0"/>
              </a:spcBef>
              <a:spcAft>
                <a:spcPts val="0"/>
              </a:spcAft>
              <a:buNone/>
            </a:pPr>
            <a:r>
              <a:t/>
            </a:r>
            <a:endParaRPr sz="3600">
              <a:solidFill>
                <a:srgbClr val="434343"/>
              </a:solidFill>
              <a:latin typeface="Nunito Light"/>
              <a:ea typeface="Nunito Light"/>
              <a:cs typeface="Nunito Light"/>
              <a:sym typeface="Nunito Light"/>
            </a:endParaRPr>
          </a:p>
        </p:txBody>
      </p:sp>
      <p:sp>
        <p:nvSpPr>
          <p:cNvPr id="155" name="Google Shape;155;p32"/>
          <p:cNvSpPr txBox="1"/>
          <p:nvPr>
            <p:ph type="ctrTitle"/>
          </p:nvPr>
        </p:nvSpPr>
        <p:spPr>
          <a:xfrm>
            <a:off x="329050" y="1788150"/>
            <a:ext cx="7532700" cy="156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FFFF"/>
                </a:solidFill>
                <a:latin typeface="Nunito Light"/>
                <a:ea typeface="Nunito Light"/>
                <a:cs typeface="Nunito Light"/>
                <a:sym typeface="Nunito Light"/>
              </a:rPr>
              <a:t>(Fill out your answer here)</a:t>
            </a:r>
            <a:endParaRPr sz="1800">
              <a:solidFill>
                <a:srgbClr val="FFFFFF"/>
              </a:solidFill>
              <a:latin typeface="Nunito Light"/>
              <a:ea typeface="Nunito Light"/>
              <a:cs typeface="Nunito Light"/>
              <a:sym typeface="Nunito Light"/>
            </a:endParaRPr>
          </a:p>
          <a:p>
            <a:pPr indent="0" lvl="0" marL="0" rtl="0" algn="l">
              <a:spcBef>
                <a:spcPts val="0"/>
              </a:spcBef>
              <a:spcAft>
                <a:spcPts val="0"/>
              </a:spcAft>
              <a:buNone/>
            </a:pPr>
            <a:r>
              <a:t/>
            </a:r>
            <a:endParaRPr sz="1800">
              <a:solidFill>
                <a:srgbClr val="FFFFFF"/>
              </a:solidFill>
              <a:latin typeface="Nunito Light"/>
              <a:ea typeface="Nunito Light"/>
              <a:cs typeface="Nunito Light"/>
              <a:sym typeface="Nunito Light"/>
            </a:endParaRPr>
          </a:p>
          <a:p>
            <a:pPr indent="0" lvl="0" marL="0" rtl="0" algn="l">
              <a:spcBef>
                <a:spcPts val="0"/>
              </a:spcBef>
              <a:spcAft>
                <a:spcPts val="0"/>
              </a:spcAft>
              <a:buNone/>
            </a:pPr>
            <a:r>
              <a:t/>
            </a:r>
            <a:endParaRPr sz="1800">
              <a:solidFill>
                <a:srgbClr val="FFFFFF"/>
              </a:solidFill>
              <a:latin typeface="Nunito Light"/>
              <a:ea typeface="Nunito Light"/>
              <a:cs typeface="Nunito Light"/>
              <a:sym typeface="Nunito Light"/>
            </a:endParaRPr>
          </a:p>
          <a:p>
            <a:pPr indent="0" lvl="0" marL="0" rtl="0" algn="l">
              <a:spcBef>
                <a:spcPts val="0"/>
              </a:spcBef>
              <a:spcAft>
                <a:spcPts val="0"/>
              </a:spcAft>
              <a:buNone/>
            </a:pPr>
            <a:r>
              <a:t/>
            </a:r>
            <a:endParaRPr sz="1800">
              <a:solidFill>
                <a:srgbClr val="FFFFFF"/>
              </a:solidFill>
              <a:latin typeface="Nunito Light"/>
              <a:ea typeface="Nunito Light"/>
              <a:cs typeface="Nunito Light"/>
              <a:sym typeface="Nunito Light"/>
            </a:endParaRPr>
          </a:p>
          <a:p>
            <a:pPr indent="0" lvl="0" marL="0" rtl="0" algn="l">
              <a:spcBef>
                <a:spcPts val="0"/>
              </a:spcBef>
              <a:spcAft>
                <a:spcPts val="0"/>
              </a:spcAft>
              <a:buNone/>
            </a:pPr>
            <a:r>
              <a:t/>
            </a:r>
            <a:endParaRPr sz="1800">
              <a:solidFill>
                <a:srgbClr val="FFFFFF"/>
              </a:solidFill>
              <a:latin typeface="Nunito Light"/>
              <a:ea typeface="Nunito Light"/>
              <a:cs typeface="Nunito Light"/>
              <a:sym typeface="Nunito Light"/>
            </a:endParaRPr>
          </a:p>
          <a:p>
            <a:pPr indent="0" lvl="0" marL="0" rtl="0" algn="l">
              <a:spcBef>
                <a:spcPts val="0"/>
              </a:spcBef>
              <a:spcAft>
                <a:spcPts val="0"/>
              </a:spcAft>
              <a:buNone/>
            </a:pPr>
            <a:r>
              <a:t/>
            </a:r>
            <a:endParaRPr sz="1800">
              <a:solidFill>
                <a:srgbClr val="FFFFFF"/>
              </a:solidFill>
              <a:latin typeface="Nunito Light"/>
              <a:ea typeface="Nunito Light"/>
              <a:cs typeface="Nunito Light"/>
              <a:sym typeface="Nunito Light"/>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3DA4AB"/>
        </a:solidFill>
      </p:bgPr>
    </p:bg>
    <p:spTree>
      <p:nvGrpSpPr>
        <p:cNvPr id="159" name="Shape 159"/>
        <p:cNvGrpSpPr/>
        <p:nvPr/>
      </p:nvGrpSpPr>
      <p:grpSpPr>
        <a:xfrm>
          <a:off x="0" y="0"/>
          <a:ext cx="0" cy="0"/>
          <a:chOff x="0" y="0"/>
          <a:chExt cx="0" cy="0"/>
        </a:xfrm>
      </p:grpSpPr>
      <p:sp>
        <p:nvSpPr>
          <p:cNvPr id="160" name="Google Shape;160;p33"/>
          <p:cNvSpPr txBox="1"/>
          <p:nvPr>
            <p:ph type="ctrTitle"/>
          </p:nvPr>
        </p:nvSpPr>
        <p:spPr>
          <a:xfrm>
            <a:off x="339025" y="911050"/>
            <a:ext cx="7532700" cy="321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FFFF"/>
                </a:solidFill>
                <a:latin typeface="Nunito Light"/>
                <a:ea typeface="Nunito Light"/>
                <a:cs typeface="Nunito Light"/>
                <a:sym typeface="Nunito Light"/>
              </a:rPr>
              <a:t>It may not make operational sense to have the service running 24/7, for now.</a:t>
            </a:r>
            <a:endParaRPr sz="1800">
              <a:solidFill>
                <a:srgbClr val="FFFFFF"/>
              </a:solidFill>
              <a:latin typeface="Nunito Light"/>
              <a:ea typeface="Nunito Light"/>
              <a:cs typeface="Nunito Light"/>
              <a:sym typeface="Nunito Light"/>
            </a:endParaRPr>
          </a:p>
          <a:p>
            <a:pPr indent="-342900" lvl="0" marL="457200" rtl="0" algn="l">
              <a:spcBef>
                <a:spcPts val="0"/>
              </a:spcBef>
              <a:spcAft>
                <a:spcPts val="0"/>
              </a:spcAft>
              <a:buClr>
                <a:srgbClr val="FFFFFF"/>
              </a:buClr>
              <a:buSzPts val="1800"/>
              <a:buFont typeface="Nunito Light"/>
              <a:buChar char="●"/>
            </a:pPr>
            <a:r>
              <a:rPr lang="en" sz="1800">
                <a:solidFill>
                  <a:srgbClr val="FFFFFF"/>
                </a:solidFill>
                <a:latin typeface="Nunito Light"/>
                <a:ea typeface="Nunito Light"/>
                <a:cs typeface="Nunito Light"/>
                <a:sym typeface="Nunito Light"/>
              </a:rPr>
              <a:t>What times throughout the day experience relatively higher volumes of ride pick-ups?</a:t>
            </a:r>
            <a:endParaRPr sz="1800">
              <a:solidFill>
                <a:srgbClr val="FFFFFF"/>
              </a:solidFill>
              <a:latin typeface="Nunito Light"/>
              <a:ea typeface="Nunito Light"/>
              <a:cs typeface="Nunito Light"/>
              <a:sym typeface="Nunito Light"/>
            </a:endParaRPr>
          </a:p>
          <a:p>
            <a:pPr indent="-342900" lvl="0" marL="457200" rtl="0" algn="l">
              <a:spcBef>
                <a:spcPts val="0"/>
              </a:spcBef>
              <a:spcAft>
                <a:spcPts val="0"/>
              </a:spcAft>
              <a:buClr>
                <a:srgbClr val="FFFFFF"/>
              </a:buClr>
              <a:buSzPts val="1800"/>
              <a:buFont typeface="Nunito Light"/>
              <a:buChar char="●"/>
            </a:pPr>
            <a:r>
              <a:rPr lang="en" sz="1800">
                <a:solidFill>
                  <a:srgbClr val="FFFFFF"/>
                </a:solidFill>
                <a:latin typeface="Nunito Light"/>
                <a:ea typeface="Nunito Light"/>
                <a:cs typeface="Nunito Light"/>
                <a:sym typeface="Nunito Light"/>
              </a:rPr>
              <a:t>What days throughout the week experience relatively higher volumes of ride pick-ups?</a:t>
            </a:r>
            <a:endParaRPr sz="1800">
              <a:solidFill>
                <a:srgbClr val="FFFFFF"/>
              </a:solidFill>
              <a:latin typeface="Nunito Light"/>
              <a:ea typeface="Nunito Light"/>
              <a:cs typeface="Nunito Light"/>
              <a:sym typeface="Nunito Light"/>
            </a:endParaRPr>
          </a:p>
          <a:p>
            <a:pPr indent="-342900" lvl="0" marL="457200" rtl="0" algn="l">
              <a:spcBef>
                <a:spcPts val="0"/>
              </a:spcBef>
              <a:spcAft>
                <a:spcPts val="0"/>
              </a:spcAft>
              <a:buClr>
                <a:srgbClr val="FFFFFF"/>
              </a:buClr>
              <a:buSzPts val="1800"/>
              <a:buFont typeface="Nunito Light"/>
              <a:buChar char="●"/>
            </a:pPr>
            <a:r>
              <a:rPr lang="en" sz="1800">
                <a:solidFill>
                  <a:srgbClr val="FFFFFF"/>
                </a:solidFill>
                <a:latin typeface="Nunito Light"/>
                <a:ea typeface="Nunito Light"/>
                <a:cs typeface="Nunito Light"/>
                <a:sym typeface="Nunito Light"/>
              </a:rPr>
              <a:t>Pinpoint any periods throughout the year that experience trend fluctuation or seasonality around ride pick-up volumes. This will help us in our post-launch </a:t>
            </a:r>
            <a:r>
              <a:rPr lang="en" sz="1800">
                <a:solidFill>
                  <a:srgbClr val="FFFFFF"/>
                </a:solidFill>
                <a:latin typeface="Nunito Light"/>
                <a:ea typeface="Nunito Light"/>
                <a:cs typeface="Nunito Light"/>
                <a:sym typeface="Nunito Light"/>
              </a:rPr>
              <a:t>analyses to determine if any spikes or dips were influenced by seasonality or through actual feature adoption/regression.</a:t>
            </a:r>
            <a:endParaRPr sz="1800">
              <a:solidFill>
                <a:srgbClr val="FFFFFF"/>
              </a:solidFill>
              <a:latin typeface="Nunito Light"/>
              <a:ea typeface="Nunito Light"/>
              <a:cs typeface="Nunito Light"/>
              <a:sym typeface="Nunito Light"/>
            </a:endParaRPr>
          </a:p>
          <a:p>
            <a:pPr indent="0" lvl="0" marL="0" rtl="0" algn="l">
              <a:spcBef>
                <a:spcPts val="0"/>
              </a:spcBef>
              <a:spcAft>
                <a:spcPts val="0"/>
              </a:spcAft>
              <a:buNone/>
            </a:pPr>
            <a:r>
              <a:t/>
            </a:r>
            <a:endParaRPr sz="1800">
              <a:solidFill>
                <a:srgbClr val="FFFFFF"/>
              </a:solidFill>
              <a:latin typeface="Nunito Light"/>
              <a:ea typeface="Nunito Light"/>
              <a:cs typeface="Nunito Light"/>
              <a:sym typeface="Nunito Light"/>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3DA4AB"/>
        </a:solidFill>
      </p:bgPr>
    </p:bg>
    <p:spTree>
      <p:nvGrpSpPr>
        <p:cNvPr id="164" name="Shape 164"/>
        <p:cNvGrpSpPr/>
        <p:nvPr/>
      </p:nvGrpSpPr>
      <p:grpSpPr>
        <a:xfrm>
          <a:off x="0" y="0"/>
          <a:ext cx="0" cy="0"/>
          <a:chOff x="0" y="0"/>
          <a:chExt cx="0" cy="0"/>
        </a:xfrm>
      </p:grpSpPr>
      <p:sp>
        <p:nvSpPr>
          <p:cNvPr id="165" name="Google Shape;165;p34"/>
          <p:cNvSpPr txBox="1"/>
          <p:nvPr>
            <p:ph type="ctrTitle"/>
          </p:nvPr>
        </p:nvSpPr>
        <p:spPr>
          <a:xfrm>
            <a:off x="262050" y="177875"/>
            <a:ext cx="8520600" cy="63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solidFill>
                  <a:schemeClr val="lt1"/>
                </a:solidFill>
                <a:latin typeface="Nunito Light"/>
                <a:ea typeface="Nunito Light"/>
                <a:cs typeface="Nunito Light"/>
                <a:sym typeface="Nunito Light"/>
              </a:rPr>
              <a:t>Answer Slide</a:t>
            </a:r>
            <a:endParaRPr sz="3600">
              <a:solidFill>
                <a:schemeClr val="lt1"/>
              </a:solidFill>
              <a:latin typeface="Nunito Light"/>
              <a:ea typeface="Nunito Light"/>
              <a:cs typeface="Nunito Light"/>
              <a:sym typeface="Nunito Light"/>
            </a:endParaRPr>
          </a:p>
          <a:p>
            <a:pPr indent="0" lvl="0" marL="0" rtl="0" algn="l">
              <a:spcBef>
                <a:spcPts val="0"/>
              </a:spcBef>
              <a:spcAft>
                <a:spcPts val="0"/>
              </a:spcAft>
              <a:buNone/>
            </a:pPr>
            <a:r>
              <a:t/>
            </a:r>
            <a:endParaRPr sz="1800">
              <a:solidFill>
                <a:srgbClr val="FFFFFF"/>
              </a:solidFill>
              <a:latin typeface="Nunito Light"/>
              <a:ea typeface="Nunito Light"/>
              <a:cs typeface="Nunito Light"/>
              <a:sym typeface="Nunito Light"/>
            </a:endParaRPr>
          </a:p>
          <a:p>
            <a:pPr indent="0" lvl="0" marL="0" rtl="0" algn="l">
              <a:spcBef>
                <a:spcPts val="0"/>
              </a:spcBef>
              <a:spcAft>
                <a:spcPts val="0"/>
              </a:spcAft>
              <a:buNone/>
            </a:pPr>
            <a:r>
              <a:t/>
            </a:r>
            <a:endParaRPr sz="1800">
              <a:solidFill>
                <a:srgbClr val="FFFFFF"/>
              </a:solidFill>
              <a:latin typeface="Nunito Light"/>
              <a:ea typeface="Nunito Light"/>
              <a:cs typeface="Nunito Light"/>
              <a:sym typeface="Nunito Light"/>
            </a:endParaRPr>
          </a:p>
          <a:p>
            <a:pPr indent="0" lvl="0" marL="0" rtl="0" algn="l">
              <a:spcBef>
                <a:spcPts val="0"/>
              </a:spcBef>
              <a:spcAft>
                <a:spcPts val="0"/>
              </a:spcAft>
              <a:buNone/>
            </a:pPr>
            <a:r>
              <a:t/>
            </a:r>
            <a:endParaRPr sz="1800">
              <a:solidFill>
                <a:srgbClr val="FFFFFF"/>
              </a:solidFill>
              <a:latin typeface="Nunito Light"/>
              <a:ea typeface="Nunito Light"/>
              <a:cs typeface="Nunito Light"/>
              <a:sym typeface="Nunito Light"/>
            </a:endParaRPr>
          </a:p>
          <a:p>
            <a:pPr indent="0" lvl="0" marL="0" rtl="0" algn="l">
              <a:spcBef>
                <a:spcPts val="0"/>
              </a:spcBef>
              <a:spcAft>
                <a:spcPts val="0"/>
              </a:spcAft>
              <a:buNone/>
            </a:pPr>
            <a:r>
              <a:t/>
            </a:r>
            <a:endParaRPr sz="1800">
              <a:solidFill>
                <a:srgbClr val="FFFFFF"/>
              </a:solidFill>
              <a:latin typeface="Nunito Light"/>
              <a:ea typeface="Nunito Light"/>
              <a:cs typeface="Nunito Light"/>
              <a:sym typeface="Nunito Light"/>
            </a:endParaRPr>
          </a:p>
          <a:p>
            <a:pPr indent="0" lvl="0" marL="0" rtl="0" algn="l">
              <a:spcBef>
                <a:spcPts val="0"/>
              </a:spcBef>
              <a:spcAft>
                <a:spcPts val="0"/>
              </a:spcAft>
              <a:buNone/>
            </a:pPr>
            <a:r>
              <a:t/>
            </a:r>
            <a:endParaRPr sz="3600">
              <a:solidFill>
                <a:srgbClr val="434343"/>
              </a:solidFill>
              <a:latin typeface="Nunito Light"/>
              <a:ea typeface="Nunito Light"/>
              <a:cs typeface="Nunito Light"/>
              <a:sym typeface="Nunito Light"/>
            </a:endParaRPr>
          </a:p>
        </p:txBody>
      </p:sp>
      <p:sp>
        <p:nvSpPr>
          <p:cNvPr id="166" name="Google Shape;166;p34"/>
          <p:cNvSpPr txBox="1"/>
          <p:nvPr>
            <p:ph type="ctrTitle"/>
          </p:nvPr>
        </p:nvSpPr>
        <p:spPr>
          <a:xfrm>
            <a:off x="329050" y="1788150"/>
            <a:ext cx="7532700" cy="156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FFFF"/>
                </a:solidFill>
                <a:latin typeface="Nunito Light"/>
                <a:ea typeface="Nunito Light"/>
                <a:cs typeface="Nunito Light"/>
                <a:sym typeface="Nunito Light"/>
              </a:rPr>
              <a:t>(Fill out your answer here)</a:t>
            </a:r>
            <a:endParaRPr sz="1800">
              <a:solidFill>
                <a:srgbClr val="FFFFFF"/>
              </a:solidFill>
              <a:latin typeface="Nunito Light"/>
              <a:ea typeface="Nunito Light"/>
              <a:cs typeface="Nunito Light"/>
              <a:sym typeface="Nunito Light"/>
            </a:endParaRPr>
          </a:p>
          <a:p>
            <a:pPr indent="0" lvl="0" marL="0" rtl="0" algn="l">
              <a:spcBef>
                <a:spcPts val="0"/>
              </a:spcBef>
              <a:spcAft>
                <a:spcPts val="0"/>
              </a:spcAft>
              <a:buNone/>
            </a:pPr>
            <a:r>
              <a:t/>
            </a:r>
            <a:endParaRPr sz="1800">
              <a:solidFill>
                <a:srgbClr val="FFFFFF"/>
              </a:solidFill>
              <a:latin typeface="Nunito Light"/>
              <a:ea typeface="Nunito Light"/>
              <a:cs typeface="Nunito Light"/>
              <a:sym typeface="Nunito Light"/>
            </a:endParaRPr>
          </a:p>
          <a:p>
            <a:pPr indent="0" lvl="0" marL="0" rtl="0" algn="l">
              <a:spcBef>
                <a:spcPts val="0"/>
              </a:spcBef>
              <a:spcAft>
                <a:spcPts val="0"/>
              </a:spcAft>
              <a:buNone/>
            </a:pPr>
            <a:r>
              <a:t/>
            </a:r>
            <a:endParaRPr sz="1800">
              <a:solidFill>
                <a:srgbClr val="FFFFFF"/>
              </a:solidFill>
              <a:latin typeface="Nunito Light"/>
              <a:ea typeface="Nunito Light"/>
              <a:cs typeface="Nunito Light"/>
              <a:sym typeface="Nunito Light"/>
            </a:endParaRPr>
          </a:p>
          <a:p>
            <a:pPr indent="0" lvl="0" marL="0" rtl="0" algn="l">
              <a:spcBef>
                <a:spcPts val="0"/>
              </a:spcBef>
              <a:spcAft>
                <a:spcPts val="0"/>
              </a:spcAft>
              <a:buNone/>
            </a:pPr>
            <a:r>
              <a:t/>
            </a:r>
            <a:endParaRPr sz="1800">
              <a:solidFill>
                <a:srgbClr val="FFFFFF"/>
              </a:solidFill>
              <a:latin typeface="Nunito Light"/>
              <a:ea typeface="Nunito Light"/>
              <a:cs typeface="Nunito Light"/>
              <a:sym typeface="Nunito Light"/>
            </a:endParaRPr>
          </a:p>
          <a:p>
            <a:pPr indent="0" lvl="0" marL="0" rtl="0" algn="l">
              <a:spcBef>
                <a:spcPts val="0"/>
              </a:spcBef>
              <a:spcAft>
                <a:spcPts val="0"/>
              </a:spcAft>
              <a:buNone/>
            </a:pPr>
            <a:r>
              <a:t/>
            </a:r>
            <a:endParaRPr sz="1800">
              <a:solidFill>
                <a:srgbClr val="FFFFFF"/>
              </a:solidFill>
              <a:latin typeface="Nunito Light"/>
              <a:ea typeface="Nunito Light"/>
              <a:cs typeface="Nunito Light"/>
              <a:sym typeface="Nunito Light"/>
            </a:endParaRPr>
          </a:p>
          <a:p>
            <a:pPr indent="0" lvl="0" marL="0" rtl="0" algn="l">
              <a:spcBef>
                <a:spcPts val="0"/>
              </a:spcBef>
              <a:spcAft>
                <a:spcPts val="0"/>
              </a:spcAft>
              <a:buNone/>
            </a:pPr>
            <a:r>
              <a:t/>
            </a:r>
            <a:endParaRPr sz="1800">
              <a:solidFill>
                <a:srgbClr val="FFFFFF"/>
              </a:solidFill>
              <a:latin typeface="Nunito Light"/>
              <a:ea typeface="Nunito Light"/>
              <a:cs typeface="Nunito Light"/>
              <a:sym typeface="Nunito Light"/>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E9AA7"/>
        </a:solidFill>
      </p:bgPr>
    </p:bg>
    <p:spTree>
      <p:nvGrpSpPr>
        <p:cNvPr id="170" name="Shape 170"/>
        <p:cNvGrpSpPr/>
        <p:nvPr/>
      </p:nvGrpSpPr>
      <p:grpSpPr>
        <a:xfrm>
          <a:off x="0" y="0"/>
          <a:ext cx="0" cy="0"/>
          <a:chOff x="0" y="0"/>
          <a:chExt cx="0" cy="0"/>
        </a:xfrm>
      </p:grpSpPr>
      <p:sp>
        <p:nvSpPr>
          <p:cNvPr id="171" name="Google Shape;171;p35"/>
          <p:cNvSpPr txBox="1"/>
          <p:nvPr>
            <p:ph type="ctrTitle"/>
          </p:nvPr>
        </p:nvSpPr>
        <p:spPr>
          <a:xfrm>
            <a:off x="282625" y="913750"/>
            <a:ext cx="7532700" cy="3260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1"/>
                </a:solidFill>
                <a:latin typeface="Nunito Light"/>
                <a:ea typeface="Nunito Light"/>
                <a:cs typeface="Nunito Light"/>
                <a:sym typeface="Nunito Light"/>
              </a:rPr>
              <a:t>You and the user research team ran a quantitative survey on existing taxi and/or rideshare users in New York City to determine sentiment around potentially using a flying taxi service.</a:t>
            </a:r>
            <a:endParaRPr sz="1800">
              <a:solidFill>
                <a:schemeClr val="lt1"/>
              </a:solidFill>
              <a:latin typeface="Nunito Light"/>
              <a:ea typeface="Nunito Light"/>
              <a:cs typeface="Nunito Light"/>
              <a:sym typeface="Nunito Light"/>
            </a:endParaRPr>
          </a:p>
          <a:p>
            <a:pPr indent="0" lvl="0" marL="0" rtl="0" algn="l">
              <a:spcBef>
                <a:spcPts val="0"/>
              </a:spcBef>
              <a:spcAft>
                <a:spcPts val="0"/>
              </a:spcAft>
              <a:buNone/>
            </a:pPr>
            <a:r>
              <a:t/>
            </a:r>
            <a:endParaRPr sz="1800">
              <a:solidFill>
                <a:schemeClr val="lt1"/>
              </a:solidFill>
              <a:latin typeface="Nunito Light"/>
              <a:ea typeface="Nunito Light"/>
              <a:cs typeface="Nunito Light"/>
              <a:sym typeface="Nunito Light"/>
            </a:endParaRPr>
          </a:p>
          <a:p>
            <a:pPr indent="0" lvl="0" marL="0" rtl="0" algn="l">
              <a:spcBef>
                <a:spcPts val="0"/>
              </a:spcBef>
              <a:spcAft>
                <a:spcPts val="0"/>
              </a:spcAft>
              <a:buNone/>
            </a:pPr>
            <a:r>
              <a:rPr lang="en" sz="1800">
                <a:solidFill>
                  <a:schemeClr val="lt1"/>
                </a:solidFill>
                <a:latin typeface="Nunito Light"/>
                <a:ea typeface="Nunito Light"/>
                <a:cs typeface="Nunito Light"/>
                <a:sym typeface="Nunito Light"/>
              </a:rPr>
              <a:t>Dive into the survey results dataset in order to extract insights from explicit feedback.</a:t>
            </a:r>
            <a:endParaRPr sz="1800">
              <a:solidFill>
                <a:schemeClr val="lt1"/>
              </a:solidFill>
              <a:latin typeface="Nunito Light"/>
              <a:ea typeface="Nunito Light"/>
              <a:cs typeface="Nunito Light"/>
              <a:sym typeface="Nunito Light"/>
            </a:endParaRPr>
          </a:p>
          <a:p>
            <a:pPr indent="0" lvl="0" marL="0" rtl="0" algn="l">
              <a:spcBef>
                <a:spcPts val="0"/>
              </a:spcBef>
              <a:spcAft>
                <a:spcPts val="0"/>
              </a:spcAft>
              <a:buNone/>
            </a:pPr>
            <a:r>
              <a:t/>
            </a:r>
            <a:endParaRPr sz="1800">
              <a:solidFill>
                <a:schemeClr val="lt1"/>
              </a:solidFill>
              <a:latin typeface="Nunito Light"/>
              <a:ea typeface="Nunito Light"/>
              <a:cs typeface="Nunito Light"/>
              <a:sym typeface="Nunito Light"/>
            </a:endParaRPr>
          </a:p>
          <a:p>
            <a:pPr indent="0" lvl="0" marL="0" rtl="0" algn="l">
              <a:spcBef>
                <a:spcPts val="0"/>
              </a:spcBef>
              <a:spcAft>
                <a:spcPts val="0"/>
              </a:spcAft>
              <a:buNone/>
            </a:pPr>
            <a:r>
              <a:rPr lang="en" sz="1800">
                <a:solidFill>
                  <a:schemeClr val="lt1"/>
                </a:solidFill>
                <a:latin typeface="Nunito Light"/>
                <a:ea typeface="Nunito Light"/>
                <a:cs typeface="Nunito Light"/>
                <a:sym typeface="Nunito Light"/>
              </a:rPr>
              <a:t>Upload </a:t>
            </a:r>
            <a:r>
              <a:rPr lang="en" sz="1800" u="sng">
                <a:solidFill>
                  <a:srgbClr val="0000FF"/>
                </a:solidFill>
                <a:latin typeface="Nunito Light"/>
                <a:ea typeface="Nunito Light"/>
                <a:cs typeface="Nunito Light"/>
                <a:sym typeface="Nunito Light"/>
                <a:hlinkClick r:id="rId3"/>
              </a:rPr>
              <a:t>this dataset</a:t>
            </a:r>
            <a:r>
              <a:rPr lang="en" sz="1800">
                <a:solidFill>
                  <a:schemeClr val="lt1"/>
                </a:solidFill>
                <a:latin typeface="Nunito Light"/>
                <a:ea typeface="Nunito Light"/>
                <a:cs typeface="Nunito Light"/>
                <a:sym typeface="Nunito Light"/>
              </a:rPr>
              <a:t> into Tableau Online or a SQL database (the classroom contains a workspace with the data for you as well).</a:t>
            </a:r>
            <a:endParaRPr sz="1800">
              <a:solidFill>
                <a:schemeClr val="lt1"/>
              </a:solidFill>
              <a:latin typeface="Nunito Light"/>
              <a:ea typeface="Nunito Light"/>
              <a:cs typeface="Nunito Light"/>
              <a:sym typeface="Nunito Light"/>
            </a:endParaRPr>
          </a:p>
          <a:p>
            <a:pPr indent="0" lvl="0" marL="0" rtl="0" algn="l">
              <a:spcBef>
                <a:spcPts val="0"/>
              </a:spcBef>
              <a:spcAft>
                <a:spcPts val="0"/>
              </a:spcAft>
              <a:buNone/>
            </a:pPr>
            <a:r>
              <a:t/>
            </a:r>
            <a:endParaRPr sz="1800">
              <a:solidFill>
                <a:srgbClr val="FFFFFF"/>
              </a:solidFill>
              <a:latin typeface="Nunito Light"/>
              <a:ea typeface="Nunito Light"/>
              <a:cs typeface="Nunito Light"/>
              <a:sym typeface="Nunito Light"/>
            </a:endParaRPr>
          </a:p>
          <a:p>
            <a:pPr indent="0" lvl="0" marL="0" rtl="0" algn="l">
              <a:spcBef>
                <a:spcPts val="0"/>
              </a:spcBef>
              <a:spcAft>
                <a:spcPts val="0"/>
              </a:spcAft>
              <a:buNone/>
            </a:pPr>
            <a:r>
              <a:t/>
            </a:r>
            <a:endParaRPr sz="1800">
              <a:solidFill>
                <a:srgbClr val="FFFFFF"/>
              </a:solidFill>
              <a:latin typeface="Nunito Light"/>
              <a:ea typeface="Nunito Light"/>
              <a:cs typeface="Nunito Light"/>
              <a:sym typeface="Nunito Light"/>
            </a:endParaRPr>
          </a:p>
          <a:p>
            <a:pPr indent="0" lvl="0" marL="0" rtl="0" algn="l">
              <a:spcBef>
                <a:spcPts val="0"/>
              </a:spcBef>
              <a:spcAft>
                <a:spcPts val="0"/>
              </a:spcAft>
              <a:buNone/>
            </a:pPr>
            <a:r>
              <a:t/>
            </a:r>
            <a:endParaRPr sz="1800">
              <a:solidFill>
                <a:srgbClr val="FFFFFF"/>
              </a:solidFill>
              <a:latin typeface="Nunito Light"/>
              <a:ea typeface="Nunito Light"/>
              <a:cs typeface="Nunito Light"/>
              <a:sym typeface="Nunito Light"/>
            </a:endParaRPr>
          </a:p>
          <a:p>
            <a:pPr indent="0" lvl="0" marL="0" rtl="0" algn="l">
              <a:spcBef>
                <a:spcPts val="0"/>
              </a:spcBef>
              <a:spcAft>
                <a:spcPts val="0"/>
              </a:spcAft>
              <a:buNone/>
            </a:pPr>
            <a:r>
              <a:t/>
            </a:r>
            <a:endParaRPr sz="1800">
              <a:solidFill>
                <a:srgbClr val="FFFFFF"/>
              </a:solidFill>
              <a:latin typeface="Nunito Light"/>
              <a:ea typeface="Nunito Light"/>
              <a:cs typeface="Nunito Light"/>
              <a:sym typeface="Nunito Light"/>
            </a:endParaRPr>
          </a:p>
          <a:p>
            <a:pPr indent="0" lvl="0" marL="0" rtl="0" algn="l">
              <a:spcBef>
                <a:spcPts val="0"/>
              </a:spcBef>
              <a:spcAft>
                <a:spcPts val="0"/>
              </a:spcAft>
              <a:buNone/>
            </a:pPr>
            <a:r>
              <a:t/>
            </a:r>
            <a:endParaRPr sz="1800">
              <a:solidFill>
                <a:srgbClr val="FFFFFF"/>
              </a:solidFill>
              <a:latin typeface="Nunito Light"/>
              <a:ea typeface="Nunito Light"/>
              <a:cs typeface="Nunito Light"/>
              <a:sym typeface="Nunito Light"/>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E9AA7"/>
        </a:solidFill>
      </p:bgPr>
    </p:bg>
    <p:spTree>
      <p:nvGrpSpPr>
        <p:cNvPr id="175" name="Shape 175"/>
        <p:cNvGrpSpPr/>
        <p:nvPr/>
      </p:nvGrpSpPr>
      <p:grpSpPr>
        <a:xfrm>
          <a:off x="0" y="0"/>
          <a:ext cx="0" cy="0"/>
          <a:chOff x="0" y="0"/>
          <a:chExt cx="0" cy="0"/>
        </a:xfrm>
      </p:grpSpPr>
      <p:sp>
        <p:nvSpPr>
          <p:cNvPr id="176" name="Google Shape;176;p36"/>
          <p:cNvSpPr txBox="1"/>
          <p:nvPr>
            <p:ph type="ctrTitle"/>
          </p:nvPr>
        </p:nvSpPr>
        <p:spPr>
          <a:xfrm>
            <a:off x="329850" y="849900"/>
            <a:ext cx="7532700" cy="344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1"/>
                </a:solidFill>
                <a:latin typeface="Nunito Light"/>
                <a:ea typeface="Nunito Light"/>
                <a:cs typeface="Nunito Light"/>
                <a:sym typeface="Nunito Light"/>
              </a:rPr>
              <a:t>Ensure the fields are parsed correctly, field headers are included in the first row of the CSV.</a:t>
            </a:r>
            <a:endParaRPr sz="1800">
              <a:solidFill>
                <a:schemeClr val="lt1"/>
              </a:solidFill>
              <a:latin typeface="Nunito Light"/>
              <a:ea typeface="Nunito Light"/>
              <a:cs typeface="Nunito Light"/>
              <a:sym typeface="Nunito Light"/>
            </a:endParaRPr>
          </a:p>
          <a:p>
            <a:pPr indent="0" lvl="0" marL="0" rtl="0" algn="l">
              <a:spcBef>
                <a:spcPts val="0"/>
              </a:spcBef>
              <a:spcAft>
                <a:spcPts val="0"/>
              </a:spcAft>
              <a:buNone/>
            </a:pPr>
            <a:r>
              <a:t/>
            </a:r>
            <a:endParaRPr sz="1800">
              <a:solidFill>
                <a:schemeClr val="lt1"/>
              </a:solidFill>
              <a:latin typeface="Nunito Light"/>
              <a:ea typeface="Nunito Light"/>
              <a:cs typeface="Nunito Light"/>
              <a:sym typeface="Nunito Light"/>
            </a:endParaRPr>
          </a:p>
          <a:p>
            <a:pPr indent="0" lvl="0" marL="0" rtl="0" algn="l">
              <a:spcBef>
                <a:spcPts val="0"/>
              </a:spcBef>
              <a:spcAft>
                <a:spcPts val="0"/>
              </a:spcAft>
              <a:buNone/>
            </a:pPr>
            <a:r>
              <a:rPr lang="en" sz="1800">
                <a:solidFill>
                  <a:schemeClr val="lt1"/>
                </a:solidFill>
                <a:latin typeface="Nunito Light"/>
                <a:ea typeface="Nunito Light"/>
                <a:cs typeface="Nunito Light"/>
                <a:sym typeface="Nunito Light"/>
              </a:rPr>
              <a:t>Question schema:</a:t>
            </a:r>
            <a:endParaRPr sz="1800">
              <a:solidFill>
                <a:schemeClr val="lt1"/>
              </a:solidFill>
              <a:latin typeface="Nunito Light"/>
              <a:ea typeface="Nunito Light"/>
              <a:cs typeface="Nunito Light"/>
              <a:sym typeface="Nunito Light"/>
            </a:endParaRPr>
          </a:p>
          <a:p>
            <a:pPr indent="0" lvl="0" marL="0" rtl="0" algn="l">
              <a:spcBef>
                <a:spcPts val="0"/>
              </a:spcBef>
              <a:spcAft>
                <a:spcPts val="0"/>
              </a:spcAft>
              <a:buNone/>
            </a:pPr>
            <a:r>
              <a:t/>
            </a:r>
            <a:endParaRPr sz="1800">
              <a:solidFill>
                <a:schemeClr val="lt1"/>
              </a:solidFill>
              <a:latin typeface="Nunito Light"/>
              <a:ea typeface="Nunito Light"/>
              <a:cs typeface="Nunito Light"/>
              <a:sym typeface="Nunito Light"/>
            </a:endParaRPr>
          </a:p>
          <a:p>
            <a:pPr indent="0" lvl="0" marL="0" rtl="0" algn="l">
              <a:spcBef>
                <a:spcPts val="0"/>
              </a:spcBef>
              <a:spcAft>
                <a:spcPts val="0"/>
              </a:spcAft>
              <a:buNone/>
            </a:pPr>
            <a:r>
              <a:rPr lang="en" sz="1200">
                <a:solidFill>
                  <a:schemeClr val="lt1"/>
                </a:solidFill>
                <a:latin typeface="Nunito Light"/>
                <a:ea typeface="Nunito Light"/>
                <a:cs typeface="Nunito Light"/>
                <a:sym typeface="Nunito Light"/>
              </a:rPr>
              <a:t>Q1 - What is your email?</a:t>
            </a:r>
            <a:endParaRPr sz="1200">
              <a:solidFill>
                <a:schemeClr val="lt1"/>
              </a:solidFill>
              <a:latin typeface="Nunito Light"/>
              <a:ea typeface="Nunito Light"/>
              <a:cs typeface="Nunito Light"/>
              <a:sym typeface="Nunito Light"/>
            </a:endParaRPr>
          </a:p>
          <a:p>
            <a:pPr indent="0" lvl="0" marL="0" rtl="0" algn="l">
              <a:spcBef>
                <a:spcPts val="0"/>
              </a:spcBef>
              <a:spcAft>
                <a:spcPts val="0"/>
              </a:spcAft>
              <a:buNone/>
            </a:pPr>
            <a:r>
              <a:rPr lang="en" sz="1200">
                <a:solidFill>
                  <a:schemeClr val="lt1"/>
                </a:solidFill>
                <a:latin typeface="Nunito Light"/>
                <a:ea typeface="Nunito Light"/>
                <a:cs typeface="Nunito Light"/>
                <a:sym typeface="Nunito Light"/>
              </a:rPr>
              <a:t>Q2 - What gender do you identify as?</a:t>
            </a:r>
            <a:endParaRPr sz="1200">
              <a:solidFill>
                <a:schemeClr val="lt1"/>
              </a:solidFill>
              <a:latin typeface="Nunito Light"/>
              <a:ea typeface="Nunito Light"/>
              <a:cs typeface="Nunito Light"/>
              <a:sym typeface="Nunito Light"/>
            </a:endParaRPr>
          </a:p>
          <a:p>
            <a:pPr indent="0" lvl="0" marL="0" rtl="0" algn="l">
              <a:spcBef>
                <a:spcPts val="0"/>
              </a:spcBef>
              <a:spcAft>
                <a:spcPts val="0"/>
              </a:spcAft>
              <a:buNone/>
            </a:pPr>
            <a:r>
              <a:rPr lang="en" sz="1200">
                <a:solidFill>
                  <a:schemeClr val="lt1"/>
                </a:solidFill>
                <a:latin typeface="Nunito Light"/>
                <a:ea typeface="Nunito Light"/>
                <a:cs typeface="Nunito Light"/>
                <a:sym typeface="Nunito Light"/>
              </a:rPr>
              <a:t>Q3 - What is your age?</a:t>
            </a:r>
            <a:endParaRPr sz="1200">
              <a:solidFill>
                <a:schemeClr val="lt1"/>
              </a:solidFill>
              <a:latin typeface="Nunito Light"/>
              <a:ea typeface="Nunito Light"/>
              <a:cs typeface="Nunito Light"/>
              <a:sym typeface="Nunito Light"/>
            </a:endParaRPr>
          </a:p>
          <a:p>
            <a:pPr indent="0" lvl="0" marL="0" rtl="0" algn="l">
              <a:spcBef>
                <a:spcPts val="0"/>
              </a:spcBef>
              <a:spcAft>
                <a:spcPts val="0"/>
              </a:spcAft>
              <a:buNone/>
            </a:pPr>
            <a:r>
              <a:rPr lang="en" sz="1200">
                <a:solidFill>
                  <a:schemeClr val="lt1"/>
                </a:solidFill>
                <a:latin typeface="Nunito Light"/>
                <a:ea typeface="Nunito Light"/>
                <a:cs typeface="Nunito Light"/>
                <a:sym typeface="Nunito Light"/>
              </a:rPr>
              <a:t>Q4 - What is your annual income? (income bands)</a:t>
            </a:r>
            <a:endParaRPr sz="1200">
              <a:solidFill>
                <a:schemeClr val="lt1"/>
              </a:solidFill>
              <a:latin typeface="Nunito Light"/>
              <a:ea typeface="Nunito Light"/>
              <a:cs typeface="Nunito Light"/>
              <a:sym typeface="Nunito Light"/>
            </a:endParaRPr>
          </a:p>
          <a:p>
            <a:pPr indent="0" lvl="0" marL="0" rtl="0" algn="l">
              <a:spcBef>
                <a:spcPts val="0"/>
              </a:spcBef>
              <a:spcAft>
                <a:spcPts val="0"/>
              </a:spcAft>
              <a:buNone/>
            </a:pPr>
            <a:r>
              <a:rPr lang="en" sz="1200">
                <a:solidFill>
                  <a:schemeClr val="lt1"/>
                </a:solidFill>
                <a:latin typeface="Nunito Light"/>
                <a:ea typeface="Nunito Light"/>
                <a:cs typeface="Nunito Light"/>
                <a:sym typeface="Nunito Light"/>
              </a:rPr>
              <a:t>Q5 - What neighborhood do you reside in?</a:t>
            </a:r>
            <a:endParaRPr sz="1200">
              <a:solidFill>
                <a:schemeClr val="lt1"/>
              </a:solidFill>
              <a:latin typeface="Nunito Light"/>
              <a:ea typeface="Nunito Light"/>
              <a:cs typeface="Nunito Light"/>
              <a:sym typeface="Nunito Light"/>
            </a:endParaRPr>
          </a:p>
          <a:p>
            <a:pPr indent="0" lvl="0" marL="0" rtl="0" algn="l">
              <a:spcBef>
                <a:spcPts val="0"/>
              </a:spcBef>
              <a:spcAft>
                <a:spcPts val="0"/>
              </a:spcAft>
              <a:buNone/>
            </a:pPr>
            <a:r>
              <a:rPr lang="en" sz="1200">
                <a:solidFill>
                  <a:schemeClr val="lt1"/>
                </a:solidFill>
                <a:latin typeface="Nunito Light"/>
                <a:ea typeface="Nunito Light"/>
                <a:cs typeface="Nunito Light"/>
                <a:sym typeface="Nunito Light"/>
              </a:rPr>
              <a:t>Q6 - Do you currently use taxis? (Y/N)</a:t>
            </a:r>
            <a:endParaRPr sz="1200">
              <a:solidFill>
                <a:schemeClr val="lt1"/>
              </a:solidFill>
              <a:latin typeface="Nunito Light"/>
              <a:ea typeface="Nunito Light"/>
              <a:cs typeface="Nunito Light"/>
              <a:sym typeface="Nunito Light"/>
            </a:endParaRPr>
          </a:p>
          <a:p>
            <a:pPr indent="0" lvl="0" marL="0" rtl="0" algn="l">
              <a:spcBef>
                <a:spcPts val="0"/>
              </a:spcBef>
              <a:spcAft>
                <a:spcPts val="0"/>
              </a:spcAft>
              <a:buNone/>
            </a:pPr>
            <a:r>
              <a:rPr lang="en" sz="1200">
                <a:solidFill>
                  <a:schemeClr val="lt1"/>
                </a:solidFill>
                <a:latin typeface="Nunito Light"/>
                <a:ea typeface="Nunito Light"/>
                <a:cs typeface="Nunito Light"/>
                <a:sym typeface="Nunito Light"/>
              </a:rPr>
              <a:t>Q7 - Do you currently use ridesharing services? (Y/N)</a:t>
            </a:r>
            <a:endParaRPr sz="1200">
              <a:solidFill>
                <a:schemeClr val="lt1"/>
              </a:solidFill>
              <a:latin typeface="Nunito Light"/>
              <a:ea typeface="Nunito Light"/>
              <a:cs typeface="Nunito Light"/>
              <a:sym typeface="Nunito Light"/>
            </a:endParaRPr>
          </a:p>
          <a:p>
            <a:pPr indent="0" lvl="0" marL="0" rtl="0" algn="l">
              <a:spcBef>
                <a:spcPts val="0"/>
              </a:spcBef>
              <a:spcAft>
                <a:spcPts val="0"/>
              </a:spcAft>
              <a:buNone/>
            </a:pPr>
            <a:r>
              <a:rPr lang="en" sz="1200">
                <a:solidFill>
                  <a:schemeClr val="lt1"/>
                </a:solidFill>
                <a:latin typeface="Nunito Light"/>
                <a:ea typeface="Nunito Light"/>
                <a:cs typeface="Nunito Light"/>
                <a:sym typeface="Nunito Light"/>
              </a:rPr>
              <a:t>Q8 - Would you use a flying taxi service, if such a concept existed? (Y/N)</a:t>
            </a:r>
            <a:endParaRPr sz="1200">
              <a:solidFill>
                <a:schemeClr val="lt1"/>
              </a:solidFill>
              <a:latin typeface="Nunito Light"/>
              <a:ea typeface="Nunito Light"/>
              <a:cs typeface="Nunito Light"/>
              <a:sym typeface="Nunito Light"/>
            </a:endParaRPr>
          </a:p>
          <a:p>
            <a:pPr indent="0" lvl="0" marL="0" rtl="0" algn="l">
              <a:spcBef>
                <a:spcPts val="0"/>
              </a:spcBef>
              <a:spcAft>
                <a:spcPts val="0"/>
              </a:spcAft>
              <a:buNone/>
            </a:pPr>
            <a:r>
              <a:rPr lang="en" sz="1200">
                <a:solidFill>
                  <a:schemeClr val="lt1"/>
                </a:solidFill>
                <a:latin typeface="Nunito Light"/>
                <a:ea typeface="Nunito Light"/>
                <a:cs typeface="Nunito Light"/>
                <a:sym typeface="Nunito Light"/>
              </a:rPr>
              <a:t>Q9 - If yes to Q8, how much would you be willing to pay per mile for such a service? (USD)</a:t>
            </a:r>
            <a:endParaRPr sz="1200">
              <a:solidFill>
                <a:schemeClr val="lt1"/>
              </a:solidFill>
              <a:latin typeface="Nunito Light"/>
              <a:ea typeface="Nunito Light"/>
              <a:cs typeface="Nunito Light"/>
              <a:sym typeface="Nunito Light"/>
            </a:endParaRPr>
          </a:p>
          <a:p>
            <a:pPr indent="0" lvl="0" marL="0" rtl="0" algn="l">
              <a:spcBef>
                <a:spcPts val="0"/>
              </a:spcBef>
              <a:spcAft>
                <a:spcPts val="0"/>
              </a:spcAft>
              <a:buNone/>
            </a:pPr>
            <a:r>
              <a:rPr lang="en" sz="1200">
                <a:solidFill>
                  <a:schemeClr val="lt1"/>
                </a:solidFill>
                <a:latin typeface="Nunito Light"/>
                <a:ea typeface="Nunito Light"/>
                <a:cs typeface="Nunito Light"/>
                <a:sym typeface="Nunito Light"/>
              </a:rPr>
              <a:t>Q10 - If no to Q8, what is the reason?</a:t>
            </a:r>
            <a:endParaRPr sz="1200">
              <a:solidFill>
                <a:schemeClr val="lt1"/>
              </a:solidFill>
              <a:latin typeface="Nunito Light"/>
              <a:ea typeface="Nunito Light"/>
              <a:cs typeface="Nunito Light"/>
              <a:sym typeface="Nunito Light"/>
            </a:endParaRPr>
          </a:p>
          <a:p>
            <a:pPr indent="0" lvl="0" marL="0" rtl="0" algn="l">
              <a:spcBef>
                <a:spcPts val="0"/>
              </a:spcBef>
              <a:spcAft>
                <a:spcPts val="0"/>
              </a:spcAft>
              <a:buNone/>
            </a:pPr>
            <a:r>
              <a:t/>
            </a:r>
            <a:endParaRPr sz="1800">
              <a:solidFill>
                <a:schemeClr val="lt1"/>
              </a:solidFill>
              <a:latin typeface="Nunito Light"/>
              <a:ea typeface="Nunito Light"/>
              <a:cs typeface="Nunito Light"/>
              <a:sym typeface="Nunito Light"/>
            </a:endParaRPr>
          </a:p>
          <a:p>
            <a:pPr indent="0" lvl="0" marL="0" rtl="0" algn="l">
              <a:spcBef>
                <a:spcPts val="0"/>
              </a:spcBef>
              <a:spcAft>
                <a:spcPts val="0"/>
              </a:spcAft>
              <a:buNone/>
            </a:pPr>
            <a:r>
              <a:t/>
            </a:r>
            <a:endParaRPr sz="1800">
              <a:solidFill>
                <a:schemeClr val="lt1"/>
              </a:solidFill>
              <a:latin typeface="Nunito Light"/>
              <a:ea typeface="Nunito Light"/>
              <a:cs typeface="Nunito Light"/>
              <a:sym typeface="Nunito Light"/>
            </a:endParaRPr>
          </a:p>
          <a:p>
            <a:pPr indent="0" lvl="0" marL="0" rtl="0" algn="l">
              <a:spcBef>
                <a:spcPts val="0"/>
              </a:spcBef>
              <a:spcAft>
                <a:spcPts val="0"/>
              </a:spcAft>
              <a:buNone/>
            </a:pPr>
            <a:r>
              <a:t/>
            </a:r>
            <a:endParaRPr sz="1800">
              <a:solidFill>
                <a:schemeClr val="lt1"/>
              </a:solidFill>
              <a:latin typeface="Nunito Light"/>
              <a:ea typeface="Nunito Light"/>
              <a:cs typeface="Nunito Light"/>
              <a:sym typeface="Nunito Light"/>
            </a:endParaRPr>
          </a:p>
          <a:p>
            <a:pPr indent="0" lvl="0" marL="0" rtl="0" algn="l">
              <a:spcBef>
                <a:spcPts val="0"/>
              </a:spcBef>
              <a:spcAft>
                <a:spcPts val="0"/>
              </a:spcAft>
              <a:buNone/>
            </a:pPr>
            <a:r>
              <a:t/>
            </a:r>
            <a:endParaRPr sz="1800">
              <a:solidFill>
                <a:schemeClr val="lt1"/>
              </a:solidFill>
              <a:latin typeface="Nunito Light"/>
              <a:ea typeface="Nunito Light"/>
              <a:cs typeface="Nunito Light"/>
              <a:sym typeface="Nunito Light"/>
            </a:endParaRPr>
          </a:p>
          <a:p>
            <a:pPr indent="0" lvl="0" marL="0" rtl="0" algn="l">
              <a:spcBef>
                <a:spcPts val="0"/>
              </a:spcBef>
              <a:spcAft>
                <a:spcPts val="0"/>
              </a:spcAft>
              <a:buNone/>
            </a:pPr>
            <a:r>
              <a:t/>
            </a:r>
            <a:endParaRPr sz="1800">
              <a:solidFill>
                <a:srgbClr val="FFFFFF"/>
              </a:solidFill>
              <a:latin typeface="Nunito Light"/>
              <a:ea typeface="Nunito Light"/>
              <a:cs typeface="Nunito Light"/>
              <a:sym typeface="Nunito Light"/>
            </a:endParaRPr>
          </a:p>
          <a:p>
            <a:pPr indent="0" lvl="0" marL="0" rtl="0" algn="l">
              <a:spcBef>
                <a:spcPts val="0"/>
              </a:spcBef>
              <a:spcAft>
                <a:spcPts val="0"/>
              </a:spcAft>
              <a:buNone/>
            </a:pPr>
            <a:r>
              <a:t/>
            </a:r>
            <a:endParaRPr sz="1800">
              <a:solidFill>
                <a:srgbClr val="FFFFFF"/>
              </a:solidFill>
              <a:latin typeface="Nunito Light"/>
              <a:ea typeface="Nunito Light"/>
              <a:cs typeface="Nunito Light"/>
              <a:sym typeface="Nunito Light"/>
            </a:endParaRPr>
          </a:p>
          <a:p>
            <a:pPr indent="0" lvl="0" marL="0" rtl="0" algn="l">
              <a:spcBef>
                <a:spcPts val="0"/>
              </a:spcBef>
              <a:spcAft>
                <a:spcPts val="0"/>
              </a:spcAft>
              <a:buNone/>
            </a:pPr>
            <a:r>
              <a:t/>
            </a:r>
            <a:endParaRPr sz="1800">
              <a:solidFill>
                <a:srgbClr val="FFFFFF"/>
              </a:solidFill>
              <a:latin typeface="Nunito Light"/>
              <a:ea typeface="Nunito Light"/>
              <a:cs typeface="Nunito Light"/>
              <a:sym typeface="Nunito Light"/>
            </a:endParaRPr>
          </a:p>
          <a:p>
            <a:pPr indent="0" lvl="0" marL="0" rtl="0" algn="l">
              <a:spcBef>
                <a:spcPts val="0"/>
              </a:spcBef>
              <a:spcAft>
                <a:spcPts val="0"/>
              </a:spcAft>
              <a:buNone/>
            </a:pPr>
            <a:r>
              <a:t/>
            </a:r>
            <a:endParaRPr sz="1800">
              <a:solidFill>
                <a:srgbClr val="FFFFFF"/>
              </a:solidFill>
              <a:latin typeface="Nunito Light"/>
              <a:ea typeface="Nunito Light"/>
              <a:cs typeface="Nunito Light"/>
              <a:sym typeface="Nunito Light"/>
            </a:endParaRPr>
          </a:p>
          <a:p>
            <a:pPr indent="0" lvl="0" marL="0" rtl="0" algn="l">
              <a:spcBef>
                <a:spcPts val="0"/>
              </a:spcBef>
              <a:spcAft>
                <a:spcPts val="0"/>
              </a:spcAft>
              <a:buNone/>
            </a:pPr>
            <a:r>
              <a:t/>
            </a:r>
            <a:endParaRPr sz="1800">
              <a:solidFill>
                <a:srgbClr val="FFFFFF"/>
              </a:solidFill>
              <a:latin typeface="Nunito Light"/>
              <a:ea typeface="Nunito Light"/>
              <a:cs typeface="Nunito Light"/>
              <a:sym typeface="Nunito Light"/>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E9AA7"/>
        </a:solidFill>
      </p:bgPr>
    </p:bg>
    <p:spTree>
      <p:nvGrpSpPr>
        <p:cNvPr id="180" name="Shape 180"/>
        <p:cNvGrpSpPr/>
        <p:nvPr/>
      </p:nvGrpSpPr>
      <p:grpSpPr>
        <a:xfrm>
          <a:off x="0" y="0"/>
          <a:ext cx="0" cy="0"/>
          <a:chOff x="0" y="0"/>
          <a:chExt cx="0" cy="0"/>
        </a:xfrm>
      </p:grpSpPr>
      <p:sp>
        <p:nvSpPr>
          <p:cNvPr id="181" name="Google Shape;181;p37"/>
          <p:cNvSpPr txBox="1"/>
          <p:nvPr>
            <p:ph type="ctrTitle"/>
          </p:nvPr>
        </p:nvSpPr>
        <p:spPr>
          <a:xfrm>
            <a:off x="350100" y="1255050"/>
            <a:ext cx="7532700" cy="263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1"/>
                </a:solidFill>
                <a:latin typeface="Nunito Light"/>
                <a:ea typeface="Nunito Light"/>
                <a:cs typeface="Nunito Light"/>
                <a:sym typeface="Nunito Light"/>
              </a:rPr>
              <a:t>To inform our future product marketing efforts, we’ll want to extract the following:</a:t>
            </a:r>
            <a:endParaRPr sz="1800">
              <a:solidFill>
                <a:schemeClr val="lt1"/>
              </a:solidFill>
              <a:latin typeface="Nunito Light"/>
              <a:ea typeface="Nunito Light"/>
              <a:cs typeface="Nunito Light"/>
              <a:sym typeface="Nunito Light"/>
            </a:endParaRPr>
          </a:p>
          <a:p>
            <a:pPr indent="0" lvl="0" marL="0" rtl="0" algn="l">
              <a:spcBef>
                <a:spcPts val="0"/>
              </a:spcBef>
              <a:spcAft>
                <a:spcPts val="0"/>
              </a:spcAft>
              <a:buNone/>
            </a:pPr>
            <a:r>
              <a:t/>
            </a:r>
            <a:endParaRPr sz="1800">
              <a:solidFill>
                <a:schemeClr val="lt1"/>
              </a:solidFill>
              <a:latin typeface="Nunito Light"/>
              <a:ea typeface="Nunito Light"/>
              <a:cs typeface="Nunito Light"/>
              <a:sym typeface="Nunito Light"/>
            </a:endParaRPr>
          </a:p>
          <a:p>
            <a:pPr indent="-342900" lvl="0" marL="457200" rtl="0" algn="l">
              <a:spcBef>
                <a:spcPts val="0"/>
              </a:spcBef>
              <a:spcAft>
                <a:spcPts val="0"/>
              </a:spcAft>
              <a:buClr>
                <a:schemeClr val="lt1"/>
              </a:buClr>
              <a:buSzPts val="1800"/>
              <a:buFont typeface="Nunito Light"/>
              <a:buChar char="●"/>
            </a:pPr>
            <a:r>
              <a:rPr lang="en" sz="1800">
                <a:solidFill>
                  <a:schemeClr val="lt1"/>
                </a:solidFill>
                <a:latin typeface="Nunito Light"/>
                <a:ea typeface="Nunito Light"/>
                <a:cs typeface="Nunito Light"/>
                <a:sym typeface="Nunito Light"/>
              </a:rPr>
              <a:t>Is there an inclination of better Flyber adoption based on gender, age, income level, or neighborhood of residence?</a:t>
            </a:r>
            <a:endParaRPr sz="1800">
              <a:solidFill>
                <a:schemeClr val="lt1"/>
              </a:solidFill>
              <a:latin typeface="Nunito Light"/>
              <a:ea typeface="Nunito Light"/>
              <a:cs typeface="Nunito Light"/>
              <a:sym typeface="Nunito Light"/>
            </a:endParaRPr>
          </a:p>
          <a:p>
            <a:pPr indent="-342900" lvl="0" marL="457200" rtl="0" algn="l">
              <a:spcBef>
                <a:spcPts val="0"/>
              </a:spcBef>
              <a:spcAft>
                <a:spcPts val="0"/>
              </a:spcAft>
              <a:buClr>
                <a:schemeClr val="lt1"/>
              </a:buClr>
              <a:buSzPts val="1800"/>
              <a:buFont typeface="Nunito Light"/>
              <a:buChar char="●"/>
            </a:pPr>
            <a:r>
              <a:rPr lang="en" sz="1800">
                <a:solidFill>
                  <a:schemeClr val="lt1"/>
                </a:solidFill>
                <a:latin typeface="Nunito Light"/>
                <a:ea typeface="Nunito Light"/>
                <a:cs typeface="Nunito Light"/>
                <a:sym typeface="Nunito Light"/>
              </a:rPr>
              <a:t>What is the distribution of potential price per mile based on gender, age, income level, and neighborhood of residence?</a:t>
            </a:r>
            <a:endParaRPr sz="1800">
              <a:solidFill>
                <a:schemeClr val="lt1"/>
              </a:solidFill>
              <a:latin typeface="Nunito Light"/>
              <a:ea typeface="Nunito Light"/>
              <a:cs typeface="Nunito Light"/>
              <a:sym typeface="Nunito Light"/>
            </a:endParaRPr>
          </a:p>
          <a:p>
            <a:pPr indent="-342900" lvl="0" marL="457200" rtl="0" algn="l">
              <a:spcBef>
                <a:spcPts val="0"/>
              </a:spcBef>
              <a:spcAft>
                <a:spcPts val="0"/>
              </a:spcAft>
              <a:buClr>
                <a:schemeClr val="lt1"/>
              </a:buClr>
              <a:buSzPts val="1800"/>
              <a:buFont typeface="Nunito Light"/>
              <a:buChar char="●"/>
            </a:pPr>
            <a:r>
              <a:rPr lang="en" sz="1800">
                <a:solidFill>
                  <a:schemeClr val="lt1"/>
                </a:solidFill>
                <a:latin typeface="Nunito Light"/>
                <a:ea typeface="Nunito Light"/>
                <a:cs typeface="Nunito Light"/>
                <a:sym typeface="Nunito Light"/>
              </a:rPr>
              <a:t>What is the different personas/segments of negative sentiment towards not using a flying taxi car service?</a:t>
            </a:r>
            <a:endParaRPr sz="1800">
              <a:solidFill>
                <a:schemeClr val="lt1"/>
              </a:solidFill>
              <a:latin typeface="Nunito Light"/>
              <a:ea typeface="Nunito Light"/>
              <a:cs typeface="Nunito Light"/>
              <a:sym typeface="Nunito Light"/>
            </a:endParaRPr>
          </a:p>
          <a:p>
            <a:pPr indent="0" lvl="0" marL="0" rtl="0" algn="l">
              <a:spcBef>
                <a:spcPts val="0"/>
              </a:spcBef>
              <a:spcAft>
                <a:spcPts val="0"/>
              </a:spcAft>
              <a:buNone/>
            </a:pPr>
            <a:r>
              <a:t/>
            </a:r>
            <a:endParaRPr sz="1800">
              <a:solidFill>
                <a:schemeClr val="lt1"/>
              </a:solidFill>
              <a:latin typeface="Nunito Light"/>
              <a:ea typeface="Nunito Light"/>
              <a:cs typeface="Nunito Light"/>
              <a:sym typeface="Nunito Light"/>
            </a:endParaRPr>
          </a:p>
          <a:p>
            <a:pPr indent="0" lvl="0" marL="0" rtl="0" algn="l">
              <a:spcBef>
                <a:spcPts val="0"/>
              </a:spcBef>
              <a:spcAft>
                <a:spcPts val="0"/>
              </a:spcAft>
              <a:buNone/>
            </a:pPr>
            <a:r>
              <a:t/>
            </a:r>
            <a:endParaRPr sz="1800">
              <a:solidFill>
                <a:schemeClr val="lt1"/>
              </a:solidFill>
              <a:latin typeface="Nunito Light"/>
              <a:ea typeface="Nunito Light"/>
              <a:cs typeface="Nunito Light"/>
              <a:sym typeface="Nunito Light"/>
            </a:endParaRPr>
          </a:p>
          <a:p>
            <a:pPr indent="0" lvl="0" marL="0" rtl="0" algn="l">
              <a:spcBef>
                <a:spcPts val="0"/>
              </a:spcBef>
              <a:spcAft>
                <a:spcPts val="0"/>
              </a:spcAft>
              <a:buNone/>
            </a:pPr>
            <a:r>
              <a:t/>
            </a:r>
            <a:endParaRPr sz="1800">
              <a:solidFill>
                <a:schemeClr val="lt1"/>
              </a:solidFill>
              <a:latin typeface="Nunito Light"/>
              <a:ea typeface="Nunito Light"/>
              <a:cs typeface="Nunito Light"/>
              <a:sym typeface="Nunito Light"/>
            </a:endParaRPr>
          </a:p>
          <a:p>
            <a:pPr indent="0" lvl="0" marL="0" rtl="0" algn="l">
              <a:spcBef>
                <a:spcPts val="0"/>
              </a:spcBef>
              <a:spcAft>
                <a:spcPts val="0"/>
              </a:spcAft>
              <a:buNone/>
            </a:pPr>
            <a:r>
              <a:t/>
            </a:r>
            <a:endParaRPr sz="1800">
              <a:solidFill>
                <a:schemeClr val="lt1"/>
              </a:solidFill>
              <a:latin typeface="Nunito Light"/>
              <a:ea typeface="Nunito Light"/>
              <a:cs typeface="Nunito Light"/>
              <a:sym typeface="Nunito Light"/>
            </a:endParaRPr>
          </a:p>
          <a:p>
            <a:pPr indent="0" lvl="0" marL="0" rtl="0" algn="l">
              <a:spcBef>
                <a:spcPts val="0"/>
              </a:spcBef>
              <a:spcAft>
                <a:spcPts val="0"/>
              </a:spcAft>
              <a:buNone/>
            </a:pPr>
            <a:r>
              <a:t/>
            </a:r>
            <a:endParaRPr sz="1800">
              <a:solidFill>
                <a:srgbClr val="FFFFFF"/>
              </a:solidFill>
              <a:latin typeface="Nunito Light"/>
              <a:ea typeface="Nunito Light"/>
              <a:cs typeface="Nunito Light"/>
              <a:sym typeface="Nunito Light"/>
            </a:endParaRPr>
          </a:p>
          <a:p>
            <a:pPr indent="0" lvl="0" marL="0" rtl="0" algn="l">
              <a:spcBef>
                <a:spcPts val="0"/>
              </a:spcBef>
              <a:spcAft>
                <a:spcPts val="0"/>
              </a:spcAft>
              <a:buNone/>
            </a:pPr>
            <a:r>
              <a:t/>
            </a:r>
            <a:endParaRPr sz="1800">
              <a:solidFill>
                <a:srgbClr val="FFFFFF"/>
              </a:solidFill>
              <a:latin typeface="Nunito Light"/>
              <a:ea typeface="Nunito Light"/>
              <a:cs typeface="Nunito Light"/>
              <a:sym typeface="Nunito Light"/>
            </a:endParaRPr>
          </a:p>
          <a:p>
            <a:pPr indent="0" lvl="0" marL="0" rtl="0" algn="l">
              <a:spcBef>
                <a:spcPts val="0"/>
              </a:spcBef>
              <a:spcAft>
                <a:spcPts val="0"/>
              </a:spcAft>
              <a:buNone/>
            </a:pPr>
            <a:r>
              <a:t/>
            </a:r>
            <a:endParaRPr sz="1800">
              <a:solidFill>
                <a:srgbClr val="FFFFFF"/>
              </a:solidFill>
              <a:latin typeface="Nunito Light"/>
              <a:ea typeface="Nunito Light"/>
              <a:cs typeface="Nunito Light"/>
              <a:sym typeface="Nunito Light"/>
            </a:endParaRPr>
          </a:p>
          <a:p>
            <a:pPr indent="0" lvl="0" marL="0" rtl="0" algn="l">
              <a:spcBef>
                <a:spcPts val="0"/>
              </a:spcBef>
              <a:spcAft>
                <a:spcPts val="0"/>
              </a:spcAft>
              <a:buNone/>
            </a:pPr>
            <a:r>
              <a:t/>
            </a:r>
            <a:endParaRPr sz="1800">
              <a:solidFill>
                <a:srgbClr val="FFFFFF"/>
              </a:solidFill>
              <a:latin typeface="Nunito Light"/>
              <a:ea typeface="Nunito Light"/>
              <a:cs typeface="Nunito Light"/>
              <a:sym typeface="Nunito Light"/>
            </a:endParaRPr>
          </a:p>
          <a:p>
            <a:pPr indent="0" lvl="0" marL="0" rtl="0" algn="l">
              <a:spcBef>
                <a:spcPts val="0"/>
              </a:spcBef>
              <a:spcAft>
                <a:spcPts val="0"/>
              </a:spcAft>
              <a:buNone/>
            </a:pPr>
            <a:r>
              <a:t/>
            </a:r>
            <a:endParaRPr sz="1800">
              <a:solidFill>
                <a:srgbClr val="FFFFFF"/>
              </a:solidFill>
              <a:latin typeface="Nunito Light"/>
              <a:ea typeface="Nunito Light"/>
              <a:cs typeface="Nunito Light"/>
              <a:sym typeface="Nunito Light"/>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E9AA7"/>
        </a:solidFill>
      </p:bgPr>
    </p:bg>
    <p:spTree>
      <p:nvGrpSpPr>
        <p:cNvPr id="185" name="Shape 185"/>
        <p:cNvGrpSpPr/>
        <p:nvPr/>
      </p:nvGrpSpPr>
      <p:grpSpPr>
        <a:xfrm>
          <a:off x="0" y="0"/>
          <a:ext cx="0" cy="0"/>
          <a:chOff x="0" y="0"/>
          <a:chExt cx="0" cy="0"/>
        </a:xfrm>
      </p:grpSpPr>
      <p:sp>
        <p:nvSpPr>
          <p:cNvPr id="186" name="Google Shape;186;p38"/>
          <p:cNvSpPr txBox="1"/>
          <p:nvPr>
            <p:ph type="ctrTitle"/>
          </p:nvPr>
        </p:nvSpPr>
        <p:spPr>
          <a:xfrm>
            <a:off x="262050" y="177875"/>
            <a:ext cx="8520600" cy="63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solidFill>
                  <a:schemeClr val="lt1"/>
                </a:solidFill>
                <a:latin typeface="Nunito Light"/>
                <a:ea typeface="Nunito Light"/>
                <a:cs typeface="Nunito Light"/>
                <a:sym typeface="Nunito Light"/>
              </a:rPr>
              <a:t>Answer Slide</a:t>
            </a:r>
            <a:endParaRPr sz="3600">
              <a:solidFill>
                <a:schemeClr val="lt1"/>
              </a:solidFill>
              <a:latin typeface="Nunito Light"/>
              <a:ea typeface="Nunito Light"/>
              <a:cs typeface="Nunito Light"/>
              <a:sym typeface="Nunito Light"/>
            </a:endParaRPr>
          </a:p>
          <a:p>
            <a:pPr indent="0" lvl="0" marL="0" rtl="0" algn="l">
              <a:spcBef>
                <a:spcPts val="0"/>
              </a:spcBef>
              <a:spcAft>
                <a:spcPts val="0"/>
              </a:spcAft>
              <a:buNone/>
            </a:pPr>
            <a:r>
              <a:t/>
            </a:r>
            <a:endParaRPr sz="1800">
              <a:solidFill>
                <a:srgbClr val="FFFFFF"/>
              </a:solidFill>
              <a:latin typeface="Nunito Light"/>
              <a:ea typeface="Nunito Light"/>
              <a:cs typeface="Nunito Light"/>
              <a:sym typeface="Nunito Light"/>
            </a:endParaRPr>
          </a:p>
          <a:p>
            <a:pPr indent="0" lvl="0" marL="0" rtl="0" algn="l">
              <a:spcBef>
                <a:spcPts val="0"/>
              </a:spcBef>
              <a:spcAft>
                <a:spcPts val="0"/>
              </a:spcAft>
              <a:buNone/>
            </a:pPr>
            <a:r>
              <a:t/>
            </a:r>
            <a:endParaRPr sz="1800">
              <a:solidFill>
                <a:srgbClr val="FFFFFF"/>
              </a:solidFill>
              <a:latin typeface="Nunito Light"/>
              <a:ea typeface="Nunito Light"/>
              <a:cs typeface="Nunito Light"/>
              <a:sym typeface="Nunito Light"/>
            </a:endParaRPr>
          </a:p>
          <a:p>
            <a:pPr indent="0" lvl="0" marL="0" rtl="0" algn="l">
              <a:spcBef>
                <a:spcPts val="0"/>
              </a:spcBef>
              <a:spcAft>
                <a:spcPts val="0"/>
              </a:spcAft>
              <a:buNone/>
            </a:pPr>
            <a:r>
              <a:t/>
            </a:r>
            <a:endParaRPr sz="1800">
              <a:solidFill>
                <a:srgbClr val="FFFFFF"/>
              </a:solidFill>
              <a:latin typeface="Nunito Light"/>
              <a:ea typeface="Nunito Light"/>
              <a:cs typeface="Nunito Light"/>
              <a:sym typeface="Nunito Light"/>
            </a:endParaRPr>
          </a:p>
          <a:p>
            <a:pPr indent="0" lvl="0" marL="0" rtl="0" algn="l">
              <a:spcBef>
                <a:spcPts val="0"/>
              </a:spcBef>
              <a:spcAft>
                <a:spcPts val="0"/>
              </a:spcAft>
              <a:buNone/>
            </a:pPr>
            <a:r>
              <a:t/>
            </a:r>
            <a:endParaRPr sz="1800">
              <a:solidFill>
                <a:srgbClr val="FFFFFF"/>
              </a:solidFill>
              <a:latin typeface="Nunito Light"/>
              <a:ea typeface="Nunito Light"/>
              <a:cs typeface="Nunito Light"/>
              <a:sym typeface="Nunito Light"/>
            </a:endParaRPr>
          </a:p>
          <a:p>
            <a:pPr indent="0" lvl="0" marL="0" rtl="0" algn="l">
              <a:spcBef>
                <a:spcPts val="0"/>
              </a:spcBef>
              <a:spcAft>
                <a:spcPts val="0"/>
              </a:spcAft>
              <a:buNone/>
            </a:pPr>
            <a:r>
              <a:t/>
            </a:r>
            <a:endParaRPr sz="3600">
              <a:solidFill>
                <a:srgbClr val="434343"/>
              </a:solidFill>
              <a:latin typeface="Nunito Light"/>
              <a:ea typeface="Nunito Light"/>
              <a:cs typeface="Nunito Light"/>
              <a:sym typeface="Nunito Light"/>
            </a:endParaRPr>
          </a:p>
        </p:txBody>
      </p:sp>
      <p:sp>
        <p:nvSpPr>
          <p:cNvPr id="187" name="Google Shape;187;p38"/>
          <p:cNvSpPr txBox="1"/>
          <p:nvPr>
            <p:ph type="ctrTitle"/>
          </p:nvPr>
        </p:nvSpPr>
        <p:spPr>
          <a:xfrm>
            <a:off x="329050" y="1788150"/>
            <a:ext cx="7532700" cy="156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FFFF"/>
                </a:solidFill>
                <a:latin typeface="Nunito Light"/>
                <a:ea typeface="Nunito Light"/>
                <a:cs typeface="Nunito Light"/>
                <a:sym typeface="Nunito Light"/>
              </a:rPr>
              <a:t>(Fill out your answer here)</a:t>
            </a:r>
            <a:endParaRPr sz="1800">
              <a:solidFill>
                <a:srgbClr val="FFFFFF"/>
              </a:solidFill>
              <a:latin typeface="Nunito Light"/>
              <a:ea typeface="Nunito Light"/>
              <a:cs typeface="Nunito Light"/>
              <a:sym typeface="Nunito Light"/>
            </a:endParaRPr>
          </a:p>
          <a:p>
            <a:pPr indent="0" lvl="0" marL="0" rtl="0" algn="l">
              <a:spcBef>
                <a:spcPts val="0"/>
              </a:spcBef>
              <a:spcAft>
                <a:spcPts val="0"/>
              </a:spcAft>
              <a:buNone/>
            </a:pPr>
            <a:r>
              <a:t/>
            </a:r>
            <a:endParaRPr sz="1800">
              <a:solidFill>
                <a:srgbClr val="FFFFFF"/>
              </a:solidFill>
              <a:latin typeface="Nunito Light"/>
              <a:ea typeface="Nunito Light"/>
              <a:cs typeface="Nunito Light"/>
              <a:sym typeface="Nunito Light"/>
            </a:endParaRPr>
          </a:p>
          <a:p>
            <a:pPr indent="0" lvl="0" marL="0" rtl="0" algn="l">
              <a:spcBef>
                <a:spcPts val="0"/>
              </a:spcBef>
              <a:spcAft>
                <a:spcPts val="0"/>
              </a:spcAft>
              <a:buNone/>
            </a:pPr>
            <a:r>
              <a:t/>
            </a:r>
            <a:endParaRPr sz="1800">
              <a:solidFill>
                <a:srgbClr val="FFFFFF"/>
              </a:solidFill>
              <a:latin typeface="Nunito Light"/>
              <a:ea typeface="Nunito Light"/>
              <a:cs typeface="Nunito Light"/>
              <a:sym typeface="Nunito Light"/>
            </a:endParaRPr>
          </a:p>
          <a:p>
            <a:pPr indent="0" lvl="0" marL="0" rtl="0" algn="l">
              <a:spcBef>
                <a:spcPts val="0"/>
              </a:spcBef>
              <a:spcAft>
                <a:spcPts val="0"/>
              </a:spcAft>
              <a:buNone/>
            </a:pPr>
            <a:r>
              <a:t/>
            </a:r>
            <a:endParaRPr sz="1800">
              <a:solidFill>
                <a:srgbClr val="FFFFFF"/>
              </a:solidFill>
              <a:latin typeface="Nunito Light"/>
              <a:ea typeface="Nunito Light"/>
              <a:cs typeface="Nunito Light"/>
              <a:sym typeface="Nunito Light"/>
            </a:endParaRPr>
          </a:p>
          <a:p>
            <a:pPr indent="0" lvl="0" marL="0" rtl="0" algn="l">
              <a:spcBef>
                <a:spcPts val="0"/>
              </a:spcBef>
              <a:spcAft>
                <a:spcPts val="0"/>
              </a:spcAft>
              <a:buNone/>
            </a:pPr>
            <a:r>
              <a:t/>
            </a:r>
            <a:endParaRPr sz="1800">
              <a:solidFill>
                <a:srgbClr val="FFFFFF"/>
              </a:solidFill>
              <a:latin typeface="Nunito Light"/>
              <a:ea typeface="Nunito Light"/>
              <a:cs typeface="Nunito Light"/>
              <a:sym typeface="Nunito Light"/>
            </a:endParaRPr>
          </a:p>
          <a:p>
            <a:pPr indent="0" lvl="0" marL="0" rtl="0" algn="l">
              <a:spcBef>
                <a:spcPts val="0"/>
              </a:spcBef>
              <a:spcAft>
                <a:spcPts val="0"/>
              </a:spcAft>
              <a:buNone/>
            </a:pPr>
            <a:r>
              <a:t/>
            </a:r>
            <a:endParaRPr sz="1800">
              <a:solidFill>
                <a:srgbClr val="FFFFFF"/>
              </a:solidFill>
              <a:latin typeface="Nunito Light"/>
              <a:ea typeface="Nunito Light"/>
              <a:cs typeface="Nunito Light"/>
              <a:sym typeface="Nunito Light"/>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6CD61"/>
        </a:solidFill>
      </p:bgPr>
    </p:bg>
    <p:spTree>
      <p:nvGrpSpPr>
        <p:cNvPr id="191" name="Shape 191"/>
        <p:cNvGrpSpPr/>
        <p:nvPr/>
      </p:nvGrpSpPr>
      <p:grpSpPr>
        <a:xfrm>
          <a:off x="0" y="0"/>
          <a:ext cx="0" cy="0"/>
          <a:chOff x="0" y="0"/>
          <a:chExt cx="0" cy="0"/>
        </a:xfrm>
      </p:grpSpPr>
      <p:sp>
        <p:nvSpPr>
          <p:cNvPr id="192" name="Google Shape;192;p39"/>
          <p:cNvSpPr txBox="1"/>
          <p:nvPr>
            <p:ph type="ctrTitle"/>
          </p:nvPr>
        </p:nvSpPr>
        <p:spPr>
          <a:xfrm>
            <a:off x="311700" y="2253150"/>
            <a:ext cx="8520600" cy="63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3600">
                <a:solidFill>
                  <a:srgbClr val="434343"/>
                </a:solidFill>
                <a:latin typeface="Nunito Light"/>
                <a:ea typeface="Nunito Light"/>
                <a:cs typeface="Nunito Light"/>
                <a:sym typeface="Nunito Light"/>
              </a:rPr>
              <a:t>Hooray! End of Section 1.</a:t>
            </a:r>
            <a:endParaRPr sz="3600">
              <a:solidFill>
                <a:srgbClr val="434343"/>
              </a:solidFill>
              <a:latin typeface="Nunito Light"/>
              <a:ea typeface="Nunito Light"/>
              <a:cs typeface="Nunito Light"/>
              <a:sym typeface="Nunito Light"/>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6CD61"/>
        </a:solidFill>
      </p:bgPr>
    </p:bg>
    <p:spTree>
      <p:nvGrpSpPr>
        <p:cNvPr id="196" name="Shape 196"/>
        <p:cNvGrpSpPr/>
        <p:nvPr/>
      </p:nvGrpSpPr>
      <p:grpSpPr>
        <a:xfrm>
          <a:off x="0" y="0"/>
          <a:ext cx="0" cy="0"/>
          <a:chOff x="0" y="0"/>
          <a:chExt cx="0" cy="0"/>
        </a:xfrm>
      </p:grpSpPr>
      <p:sp>
        <p:nvSpPr>
          <p:cNvPr id="197" name="Google Shape;197;p40"/>
          <p:cNvSpPr txBox="1"/>
          <p:nvPr>
            <p:ph type="ctrTitle"/>
          </p:nvPr>
        </p:nvSpPr>
        <p:spPr>
          <a:xfrm>
            <a:off x="311700" y="2042250"/>
            <a:ext cx="8520600" cy="105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434343"/>
                </a:solidFill>
                <a:latin typeface="Nunito Light"/>
                <a:ea typeface="Nunito Light"/>
                <a:cs typeface="Nunito Light"/>
                <a:sym typeface="Nunito Light"/>
              </a:rPr>
              <a:t>You will complete Section 2 at the end of this course. </a:t>
            </a:r>
            <a:endParaRPr sz="1800">
              <a:solidFill>
                <a:srgbClr val="434343"/>
              </a:solidFill>
              <a:latin typeface="Nunito Light"/>
              <a:ea typeface="Nunito Light"/>
              <a:cs typeface="Nunito Light"/>
              <a:sym typeface="Nunito Light"/>
            </a:endParaRPr>
          </a:p>
          <a:p>
            <a:pPr indent="0" lvl="0" marL="0" rtl="0" algn="l">
              <a:spcBef>
                <a:spcPts val="0"/>
              </a:spcBef>
              <a:spcAft>
                <a:spcPts val="0"/>
              </a:spcAft>
              <a:buNone/>
            </a:pPr>
            <a:r>
              <a:t/>
            </a:r>
            <a:endParaRPr sz="1800">
              <a:solidFill>
                <a:srgbClr val="434343"/>
              </a:solidFill>
              <a:latin typeface="Nunito Light"/>
              <a:ea typeface="Nunito Light"/>
              <a:cs typeface="Nunito Light"/>
              <a:sym typeface="Nunito Light"/>
            </a:endParaRPr>
          </a:p>
          <a:p>
            <a:pPr indent="0" lvl="0" marL="0" rtl="0" algn="l">
              <a:spcBef>
                <a:spcPts val="0"/>
              </a:spcBef>
              <a:spcAft>
                <a:spcPts val="0"/>
              </a:spcAft>
              <a:buClr>
                <a:schemeClr val="dk1"/>
              </a:buClr>
              <a:buSzPts val="1100"/>
              <a:buFont typeface="Arial"/>
              <a:buNone/>
            </a:pPr>
            <a:r>
              <a:rPr lang="en" sz="1800">
                <a:solidFill>
                  <a:srgbClr val="434343"/>
                </a:solidFill>
                <a:latin typeface="Nunito Light"/>
                <a:ea typeface="Nunito Light"/>
                <a:cs typeface="Nunito Light"/>
                <a:sym typeface="Nunito Light"/>
              </a:rPr>
              <a:t>Please submit this file for review for Section 1. </a:t>
            </a:r>
            <a:endParaRPr sz="1800">
              <a:solidFill>
                <a:srgbClr val="434343"/>
              </a:solidFill>
              <a:latin typeface="Nunito Light"/>
              <a:ea typeface="Nunito Light"/>
              <a:cs typeface="Nunito Light"/>
              <a:sym typeface="Nunito Light"/>
            </a:endParaRPr>
          </a:p>
          <a:p>
            <a:pPr indent="0" lvl="0" marL="0" rtl="0" algn="l">
              <a:spcBef>
                <a:spcPts val="0"/>
              </a:spcBef>
              <a:spcAft>
                <a:spcPts val="0"/>
              </a:spcAft>
              <a:buNone/>
            </a:pPr>
            <a:r>
              <a:t/>
            </a:r>
            <a:endParaRPr sz="1800">
              <a:solidFill>
                <a:srgbClr val="434343"/>
              </a:solidFill>
              <a:latin typeface="Nunito Light"/>
              <a:ea typeface="Nunito Light"/>
              <a:cs typeface="Nunito Light"/>
              <a:sym typeface="Nunito Light"/>
            </a:endParaRPr>
          </a:p>
          <a:p>
            <a:pPr indent="0" lvl="0" marL="0" rtl="0" algn="l">
              <a:spcBef>
                <a:spcPts val="0"/>
              </a:spcBef>
              <a:spcAft>
                <a:spcPts val="0"/>
              </a:spcAft>
              <a:buNone/>
            </a:pPr>
            <a:r>
              <a:t/>
            </a:r>
            <a:endParaRPr sz="1800">
              <a:solidFill>
                <a:srgbClr val="434343"/>
              </a:solidFill>
              <a:latin typeface="Nunito Light"/>
              <a:ea typeface="Nunito Light"/>
              <a:cs typeface="Nunito Light"/>
              <a:sym typeface="Nunito Light"/>
            </a:endParaRPr>
          </a:p>
          <a:p>
            <a:pPr indent="0" lvl="0" marL="0" rtl="0" algn="l">
              <a:spcBef>
                <a:spcPts val="0"/>
              </a:spcBef>
              <a:spcAft>
                <a:spcPts val="0"/>
              </a:spcAft>
              <a:buNone/>
            </a:pPr>
            <a:r>
              <a:t/>
            </a:r>
            <a:endParaRPr sz="1800">
              <a:solidFill>
                <a:srgbClr val="434343"/>
              </a:solidFill>
              <a:latin typeface="Nunito Light"/>
              <a:ea typeface="Nunito Light"/>
              <a:cs typeface="Nunito Light"/>
              <a:sym typeface="Nunito Light"/>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3DA4AB"/>
        </a:solidFill>
      </p:bgPr>
    </p:bg>
    <p:spTree>
      <p:nvGrpSpPr>
        <p:cNvPr id="201" name="Shape 201"/>
        <p:cNvGrpSpPr/>
        <p:nvPr/>
      </p:nvGrpSpPr>
      <p:grpSpPr>
        <a:xfrm>
          <a:off x="0" y="0"/>
          <a:ext cx="0" cy="0"/>
          <a:chOff x="0" y="0"/>
          <a:chExt cx="0" cy="0"/>
        </a:xfrm>
      </p:grpSpPr>
      <p:sp>
        <p:nvSpPr>
          <p:cNvPr id="202" name="Google Shape;202;p41"/>
          <p:cNvSpPr txBox="1"/>
          <p:nvPr>
            <p:ph type="ctrTitle"/>
          </p:nvPr>
        </p:nvSpPr>
        <p:spPr>
          <a:xfrm>
            <a:off x="311700" y="2253150"/>
            <a:ext cx="8520600" cy="63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solidFill>
                  <a:srgbClr val="FFFFFF"/>
                </a:solidFill>
                <a:latin typeface="Nunito Light"/>
                <a:ea typeface="Nunito Light"/>
                <a:cs typeface="Nunito Light"/>
                <a:sym typeface="Nunito Light"/>
              </a:rPr>
              <a:t>Section</a:t>
            </a:r>
            <a:r>
              <a:rPr lang="en" sz="3600">
                <a:solidFill>
                  <a:srgbClr val="FFFFFF"/>
                </a:solidFill>
                <a:latin typeface="Nunito Light"/>
                <a:ea typeface="Nunito Light"/>
                <a:cs typeface="Nunito Light"/>
                <a:sym typeface="Nunito Light"/>
              </a:rPr>
              <a:t> 2: Proposal Synthesis</a:t>
            </a:r>
            <a:endParaRPr sz="3600">
              <a:solidFill>
                <a:srgbClr val="FFFFFF"/>
              </a:solidFill>
              <a:latin typeface="Nunito Light"/>
              <a:ea typeface="Nunito Light"/>
              <a:cs typeface="Nunito Light"/>
              <a:sym typeface="Nunito Light"/>
            </a:endParaRPr>
          </a:p>
          <a:p>
            <a:pPr indent="0" lvl="0" marL="0" rtl="0" algn="l">
              <a:spcBef>
                <a:spcPts val="0"/>
              </a:spcBef>
              <a:spcAft>
                <a:spcPts val="0"/>
              </a:spcAft>
              <a:buNone/>
            </a:pPr>
            <a:r>
              <a:t/>
            </a:r>
            <a:endParaRPr sz="3600">
              <a:solidFill>
                <a:srgbClr val="434343"/>
              </a:solidFill>
              <a:latin typeface="Nunito Light"/>
              <a:ea typeface="Nunito Light"/>
              <a:cs typeface="Nunito Light"/>
              <a:sym typeface="Nunito Ligh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6CD61"/>
        </a:solidFill>
      </p:bgPr>
    </p:bg>
    <p:spTree>
      <p:nvGrpSpPr>
        <p:cNvPr id="63" name="Shape 63"/>
        <p:cNvGrpSpPr/>
        <p:nvPr/>
      </p:nvGrpSpPr>
      <p:grpSpPr>
        <a:xfrm>
          <a:off x="0" y="0"/>
          <a:ext cx="0" cy="0"/>
          <a:chOff x="0" y="0"/>
          <a:chExt cx="0" cy="0"/>
        </a:xfrm>
      </p:grpSpPr>
      <p:pic>
        <p:nvPicPr>
          <p:cNvPr id="64" name="Google Shape;64;p15"/>
          <p:cNvPicPr preferRelativeResize="0"/>
          <p:nvPr/>
        </p:nvPicPr>
        <p:blipFill>
          <a:blip r:embed="rId3">
            <a:alphaModFix/>
          </a:blip>
          <a:stretch>
            <a:fillRect/>
          </a:stretch>
        </p:blipFill>
        <p:spPr>
          <a:xfrm>
            <a:off x="3753638" y="2124563"/>
            <a:ext cx="1636725" cy="894375"/>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E9AA7"/>
        </a:solidFill>
      </p:bgPr>
    </p:bg>
    <p:spTree>
      <p:nvGrpSpPr>
        <p:cNvPr id="206" name="Shape 206"/>
        <p:cNvGrpSpPr/>
        <p:nvPr/>
      </p:nvGrpSpPr>
      <p:grpSpPr>
        <a:xfrm>
          <a:off x="0" y="0"/>
          <a:ext cx="0" cy="0"/>
          <a:chOff x="0" y="0"/>
          <a:chExt cx="0" cy="0"/>
        </a:xfrm>
      </p:grpSpPr>
      <p:sp>
        <p:nvSpPr>
          <p:cNvPr id="207" name="Google Shape;207;p42"/>
          <p:cNvSpPr txBox="1"/>
          <p:nvPr>
            <p:ph type="ctrTitle"/>
          </p:nvPr>
        </p:nvSpPr>
        <p:spPr>
          <a:xfrm>
            <a:off x="348900" y="965100"/>
            <a:ext cx="7532700" cy="3213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1"/>
                </a:solidFill>
                <a:latin typeface="Nunito Light"/>
                <a:ea typeface="Nunito Light"/>
                <a:cs typeface="Nunito Light"/>
                <a:sym typeface="Nunito Light"/>
              </a:rPr>
              <a:t>Identify a product objective for Flyber's launch. Your product objective will guide your KPIs, so identify what Flyber should optimize for. Your objective should be centered around one the following focus areas: </a:t>
            </a:r>
            <a:endParaRPr sz="1800">
              <a:solidFill>
                <a:schemeClr val="lt1"/>
              </a:solidFill>
              <a:latin typeface="Nunito Light"/>
              <a:ea typeface="Nunito Light"/>
              <a:cs typeface="Nunito Light"/>
              <a:sym typeface="Nunito Light"/>
            </a:endParaRPr>
          </a:p>
          <a:p>
            <a:pPr indent="-342900" lvl="0" marL="457200" rtl="0" algn="l">
              <a:spcBef>
                <a:spcPts val="0"/>
              </a:spcBef>
              <a:spcAft>
                <a:spcPts val="0"/>
              </a:spcAft>
              <a:buClr>
                <a:schemeClr val="lt1"/>
              </a:buClr>
              <a:buSzPts val="1800"/>
              <a:buFont typeface="Nunito Light"/>
              <a:buChar char="●"/>
            </a:pPr>
            <a:r>
              <a:rPr lang="en" sz="1800">
                <a:solidFill>
                  <a:schemeClr val="lt1"/>
                </a:solidFill>
                <a:latin typeface="Nunito Light"/>
                <a:ea typeface="Nunito Light"/>
                <a:cs typeface="Nunito Light"/>
                <a:sym typeface="Nunito Light"/>
              </a:rPr>
              <a:t>User Acquisition</a:t>
            </a:r>
            <a:endParaRPr sz="1800">
              <a:solidFill>
                <a:schemeClr val="lt1"/>
              </a:solidFill>
              <a:latin typeface="Nunito Light"/>
              <a:ea typeface="Nunito Light"/>
              <a:cs typeface="Nunito Light"/>
              <a:sym typeface="Nunito Light"/>
            </a:endParaRPr>
          </a:p>
          <a:p>
            <a:pPr indent="-342900" lvl="0" marL="457200" rtl="0" algn="l">
              <a:spcBef>
                <a:spcPts val="0"/>
              </a:spcBef>
              <a:spcAft>
                <a:spcPts val="0"/>
              </a:spcAft>
              <a:buClr>
                <a:schemeClr val="lt1"/>
              </a:buClr>
              <a:buSzPts val="1800"/>
              <a:buFont typeface="Nunito Light"/>
              <a:buChar char="●"/>
            </a:pPr>
            <a:r>
              <a:rPr lang="en" sz="1800">
                <a:solidFill>
                  <a:schemeClr val="lt1"/>
                </a:solidFill>
                <a:latin typeface="Nunito Light"/>
                <a:ea typeface="Nunito Light"/>
                <a:cs typeface="Nunito Light"/>
                <a:sym typeface="Nunito Light"/>
              </a:rPr>
              <a:t>User Engagement </a:t>
            </a:r>
            <a:endParaRPr sz="1800">
              <a:solidFill>
                <a:schemeClr val="lt1"/>
              </a:solidFill>
              <a:latin typeface="Nunito Light"/>
              <a:ea typeface="Nunito Light"/>
              <a:cs typeface="Nunito Light"/>
              <a:sym typeface="Nunito Light"/>
            </a:endParaRPr>
          </a:p>
          <a:p>
            <a:pPr indent="-342900" lvl="0" marL="457200" rtl="0" algn="l">
              <a:spcBef>
                <a:spcPts val="0"/>
              </a:spcBef>
              <a:spcAft>
                <a:spcPts val="0"/>
              </a:spcAft>
              <a:buClr>
                <a:schemeClr val="lt1"/>
              </a:buClr>
              <a:buSzPts val="1800"/>
              <a:buFont typeface="Nunito Light"/>
              <a:buChar char="●"/>
            </a:pPr>
            <a:r>
              <a:rPr lang="en" sz="1800">
                <a:solidFill>
                  <a:schemeClr val="lt1"/>
                </a:solidFill>
                <a:latin typeface="Nunito Light"/>
                <a:ea typeface="Nunito Light"/>
                <a:cs typeface="Nunito Light"/>
                <a:sym typeface="Nunito Light"/>
              </a:rPr>
              <a:t>User Retention </a:t>
            </a:r>
            <a:endParaRPr sz="1800">
              <a:solidFill>
                <a:schemeClr val="lt1"/>
              </a:solidFill>
              <a:latin typeface="Nunito Light"/>
              <a:ea typeface="Nunito Light"/>
              <a:cs typeface="Nunito Light"/>
              <a:sym typeface="Nunito Light"/>
            </a:endParaRPr>
          </a:p>
          <a:p>
            <a:pPr indent="-342900" lvl="0" marL="457200" rtl="0" algn="l">
              <a:spcBef>
                <a:spcPts val="0"/>
              </a:spcBef>
              <a:spcAft>
                <a:spcPts val="0"/>
              </a:spcAft>
              <a:buClr>
                <a:schemeClr val="lt1"/>
              </a:buClr>
              <a:buSzPts val="1800"/>
              <a:buFont typeface="Nunito Light"/>
              <a:buChar char="●"/>
            </a:pPr>
            <a:r>
              <a:rPr lang="en" sz="1800">
                <a:solidFill>
                  <a:schemeClr val="lt1"/>
                </a:solidFill>
                <a:latin typeface="Nunito Light"/>
                <a:ea typeface="Nunito Light"/>
                <a:cs typeface="Nunito Light"/>
                <a:sym typeface="Nunito Light"/>
              </a:rPr>
              <a:t>Profitability</a:t>
            </a:r>
            <a:endParaRPr sz="1800">
              <a:solidFill>
                <a:schemeClr val="lt1"/>
              </a:solidFill>
              <a:latin typeface="Nunito Light"/>
              <a:ea typeface="Nunito Light"/>
              <a:cs typeface="Nunito Light"/>
              <a:sym typeface="Nunito Light"/>
            </a:endParaRPr>
          </a:p>
          <a:p>
            <a:pPr indent="0" lvl="0" marL="0" rtl="0" algn="l">
              <a:spcBef>
                <a:spcPts val="0"/>
              </a:spcBef>
              <a:spcAft>
                <a:spcPts val="0"/>
              </a:spcAft>
              <a:buNone/>
            </a:pPr>
            <a:r>
              <a:t/>
            </a:r>
            <a:endParaRPr sz="1800">
              <a:solidFill>
                <a:schemeClr val="lt1"/>
              </a:solidFill>
              <a:latin typeface="Nunito Light"/>
              <a:ea typeface="Nunito Light"/>
              <a:cs typeface="Nunito Light"/>
              <a:sym typeface="Nunito Light"/>
            </a:endParaRPr>
          </a:p>
          <a:p>
            <a:pPr indent="0" lvl="0" marL="0" rtl="0" algn="l">
              <a:spcBef>
                <a:spcPts val="0"/>
              </a:spcBef>
              <a:spcAft>
                <a:spcPts val="0"/>
              </a:spcAft>
              <a:buNone/>
            </a:pPr>
            <a:r>
              <a:rPr lang="en" sz="1800">
                <a:solidFill>
                  <a:schemeClr val="lt1"/>
                </a:solidFill>
                <a:latin typeface="Nunito Light"/>
                <a:ea typeface="Nunito Light"/>
                <a:cs typeface="Nunito Light"/>
                <a:sym typeface="Nunito Light"/>
              </a:rPr>
              <a:t>Explain your reasoning. Include both why you feel your focus area is more relevant than the others for Flyber at this time of the product development cycle.</a:t>
            </a:r>
            <a:endParaRPr sz="1800">
              <a:solidFill>
                <a:schemeClr val="lt1"/>
              </a:solidFill>
              <a:latin typeface="Nunito Light"/>
              <a:ea typeface="Nunito Light"/>
              <a:cs typeface="Nunito Light"/>
              <a:sym typeface="Nunito Light"/>
            </a:endParaRPr>
          </a:p>
          <a:p>
            <a:pPr indent="0" lvl="0" marL="0" rtl="0" algn="l">
              <a:spcBef>
                <a:spcPts val="0"/>
              </a:spcBef>
              <a:spcAft>
                <a:spcPts val="0"/>
              </a:spcAft>
              <a:buNone/>
            </a:pPr>
            <a:r>
              <a:t/>
            </a:r>
            <a:endParaRPr sz="1800">
              <a:solidFill>
                <a:schemeClr val="lt1"/>
              </a:solidFill>
              <a:latin typeface="Nunito Light"/>
              <a:ea typeface="Nunito Light"/>
              <a:cs typeface="Nunito Light"/>
              <a:sym typeface="Nunito Light"/>
            </a:endParaRPr>
          </a:p>
          <a:p>
            <a:pPr indent="0" lvl="0" marL="0" rtl="0" algn="l">
              <a:spcBef>
                <a:spcPts val="0"/>
              </a:spcBef>
              <a:spcAft>
                <a:spcPts val="0"/>
              </a:spcAft>
              <a:buNone/>
            </a:pPr>
            <a:r>
              <a:t/>
            </a:r>
            <a:endParaRPr sz="1800">
              <a:solidFill>
                <a:schemeClr val="lt1"/>
              </a:solidFill>
              <a:latin typeface="Nunito Light"/>
              <a:ea typeface="Nunito Light"/>
              <a:cs typeface="Nunito Light"/>
              <a:sym typeface="Nunito Light"/>
            </a:endParaRPr>
          </a:p>
          <a:p>
            <a:pPr indent="0" lvl="0" marL="0" rtl="0" algn="l">
              <a:spcBef>
                <a:spcPts val="0"/>
              </a:spcBef>
              <a:spcAft>
                <a:spcPts val="0"/>
              </a:spcAft>
              <a:buNone/>
            </a:pPr>
            <a:r>
              <a:t/>
            </a:r>
            <a:endParaRPr sz="1800">
              <a:solidFill>
                <a:srgbClr val="FFFFFF"/>
              </a:solidFill>
              <a:latin typeface="Nunito Light"/>
              <a:ea typeface="Nunito Light"/>
              <a:cs typeface="Nunito Light"/>
              <a:sym typeface="Nunito Light"/>
            </a:endParaRPr>
          </a:p>
          <a:p>
            <a:pPr indent="0" lvl="0" marL="0" rtl="0" algn="l">
              <a:spcBef>
                <a:spcPts val="0"/>
              </a:spcBef>
              <a:spcAft>
                <a:spcPts val="0"/>
              </a:spcAft>
              <a:buNone/>
            </a:pPr>
            <a:r>
              <a:t/>
            </a:r>
            <a:endParaRPr sz="1800">
              <a:solidFill>
                <a:srgbClr val="FFFFFF"/>
              </a:solidFill>
              <a:latin typeface="Nunito Light"/>
              <a:ea typeface="Nunito Light"/>
              <a:cs typeface="Nunito Light"/>
              <a:sym typeface="Nunito Light"/>
            </a:endParaRPr>
          </a:p>
          <a:p>
            <a:pPr indent="0" lvl="0" marL="0" rtl="0" algn="l">
              <a:spcBef>
                <a:spcPts val="0"/>
              </a:spcBef>
              <a:spcAft>
                <a:spcPts val="0"/>
              </a:spcAft>
              <a:buNone/>
            </a:pPr>
            <a:r>
              <a:t/>
            </a:r>
            <a:endParaRPr sz="1800">
              <a:solidFill>
                <a:srgbClr val="FFFFFF"/>
              </a:solidFill>
              <a:latin typeface="Nunito Light"/>
              <a:ea typeface="Nunito Light"/>
              <a:cs typeface="Nunito Light"/>
              <a:sym typeface="Nunito Light"/>
            </a:endParaRPr>
          </a:p>
          <a:p>
            <a:pPr indent="0" lvl="0" marL="0" rtl="0" algn="l">
              <a:spcBef>
                <a:spcPts val="0"/>
              </a:spcBef>
              <a:spcAft>
                <a:spcPts val="0"/>
              </a:spcAft>
              <a:buNone/>
            </a:pPr>
            <a:r>
              <a:t/>
            </a:r>
            <a:endParaRPr sz="1800">
              <a:solidFill>
                <a:srgbClr val="FFFFFF"/>
              </a:solidFill>
              <a:latin typeface="Nunito Light"/>
              <a:ea typeface="Nunito Light"/>
              <a:cs typeface="Nunito Light"/>
              <a:sym typeface="Nunito Light"/>
            </a:endParaRPr>
          </a:p>
          <a:p>
            <a:pPr indent="0" lvl="0" marL="0" rtl="0" algn="l">
              <a:spcBef>
                <a:spcPts val="0"/>
              </a:spcBef>
              <a:spcAft>
                <a:spcPts val="0"/>
              </a:spcAft>
              <a:buNone/>
            </a:pPr>
            <a:r>
              <a:t/>
            </a:r>
            <a:endParaRPr sz="1800">
              <a:solidFill>
                <a:srgbClr val="FFFFFF"/>
              </a:solidFill>
              <a:latin typeface="Nunito Light"/>
              <a:ea typeface="Nunito Light"/>
              <a:cs typeface="Nunito Light"/>
              <a:sym typeface="Nunito Light"/>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E9AA7"/>
        </a:solidFill>
      </p:bgPr>
    </p:bg>
    <p:spTree>
      <p:nvGrpSpPr>
        <p:cNvPr id="211" name="Shape 211"/>
        <p:cNvGrpSpPr/>
        <p:nvPr/>
      </p:nvGrpSpPr>
      <p:grpSpPr>
        <a:xfrm>
          <a:off x="0" y="0"/>
          <a:ext cx="0" cy="0"/>
          <a:chOff x="0" y="0"/>
          <a:chExt cx="0" cy="0"/>
        </a:xfrm>
      </p:grpSpPr>
      <p:sp>
        <p:nvSpPr>
          <p:cNvPr id="212" name="Google Shape;212;p43"/>
          <p:cNvSpPr txBox="1"/>
          <p:nvPr>
            <p:ph type="ctrTitle"/>
          </p:nvPr>
        </p:nvSpPr>
        <p:spPr>
          <a:xfrm>
            <a:off x="262050" y="177875"/>
            <a:ext cx="8520600" cy="63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solidFill>
                  <a:schemeClr val="lt1"/>
                </a:solidFill>
                <a:latin typeface="Nunito Light"/>
                <a:ea typeface="Nunito Light"/>
                <a:cs typeface="Nunito Light"/>
                <a:sym typeface="Nunito Light"/>
              </a:rPr>
              <a:t>Answer Slide</a:t>
            </a:r>
            <a:endParaRPr sz="3600">
              <a:solidFill>
                <a:schemeClr val="lt1"/>
              </a:solidFill>
              <a:latin typeface="Nunito Light"/>
              <a:ea typeface="Nunito Light"/>
              <a:cs typeface="Nunito Light"/>
              <a:sym typeface="Nunito Light"/>
            </a:endParaRPr>
          </a:p>
          <a:p>
            <a:pPr indent="0" lvl="0" marL="0" rtl="0" algn="l">
              <a:spcBef>
                <a:spcPts val="0"/>
              </a:spcBef>
              <a:spcAft>
                <a:spcPts val="0"/>
              </a:spcAft>
              <a:buNone/>
            </a:pPr>
            <a:r>
              <a:t/>
            </a:r>
            <a:endParaRPr sz="1800">
              <a:solidFill>
                <a:srgbClr val="FFFFFF"/>
              </a:solidFill>
              <a:latin typeface="Nunito Light"/>
              <a:ea typeface="Nunito Light"/>
              <a:cs typeface="Nunito Light"/>
              <a:sym typeface="Nunito Light"/>
            </a:endParaRPr>
          </a:p>
          <a:p>
            <a:pPr indent="0" lvl="0" marL="0" rtl="0" algn="l">
              <a:spcBef>
                <a:spcPts val="0"/>
              </a:spcBef>
              <a:spcAft>
                <a:spcPts val="0"/>
              </a:spcAft>
              <a:buNone/>
            </a:pPr>
            <a:r>
              <a:t/>
            </a:r>
            <a:endParaRPr sz="1800">
              <a:solidFill>
                <a:srgbClr val="FFFFFF"/>
              </a:solidFill>
              <a:latin typeface="Nunito Light"/>
              <a:ea typeface="Nunito Light"/>
              <a:cs typeface="Nunito Light"/>
              <a:sym typeface="Nunito Light"/>
            </a:endParaRPr>
          </a:p>
          <a:p>
            <a:pPr indent="0" lvl="0" marL="0" rtl="0" algn="l">
              <a:spcBef>
                <a:spcPts val="0"/>
              </a:spcBef>
              <a:spcAft>
                <a:spcPts val="0"/>
              </a:spcAft>
              <a:buNone/>
            </a:pPr>
            <a:r>
              <a:t/>
            </a:r>
            <a:endParaRPr sz="1800">
              <a:solidFill>
                <a:srgbClr val="FFFFFF"/>
              </a:solidFill>
              <a:latin typeface="Nunito Light"/>
              <a:ea typeface="Nunito Light"/>
              <a:cs typeface="Nunito Light"/>
              <a:sym typeface="Nunito Light"/>
            </a:endParaRPr>
          </a:p>
          <a:p>
            <a:pPr indent="0" lvl="0" marL="0" rtl="0" algn="l">
              <a:spcBef>
                <a:spcPts val="0"/>
              </a:spcBef>
              <a:spcAft>
                <a:spcPts val="0"/>
              </a:spcAft>
              <a:buNone/>
            </a:pPr>
            <a:r>
              <a:t/>
            </a:r>
            <a:endParaRPr sz="1800">
              <a:solidFill>
                <a:srgbClr val="FFFFFF"/>
              </a:solidFill>
              <a:latin typeface="Nunito Light"/>
              <a:ea typeface="Nunito Light"/>
              <a:cs typeface="Nunito Light"/>
              <a:sym typeface="Nunito Light"/>
            </a:endParaRPr>
          </a:p>
          <a:p>
            <a:pPr indent="0" lvl="0" marL="0" rtl="0" algn="l">
              <a:spcBef>
                <a:spcPts val="0"/>
              </a:spcBef>
              <a:spcAft>
                <a:spcPts val="0"/>
              </a:spcAft>
              <a:buNone/>
            </a:pPr>
            <a:r>
              <a:t/>
            </a:r>
            <a:endParaRPr sz="3600">
              <a:solidFill>
                <a:srgbClr val="434343"/>
              </a:solidFill>
              <a:latin typeface="Nunito Light"/>
              <a:ea typeface="Nunito Light"/>
              <a:cs typeface="Nunito Light"/>
              <a:sym typeface="Nunito Light"/>
            </a:endParaRPr>
          </a:p>
        </p:txBody>
      </p:sp>
      <p:sp>
        <p:nvSpPr>
          <p:cNvPr id="213" name="Google Shape;213;p43"/>
          <p:cNvSpPr txBox="1"/>
          <p:nvPr>
            <p:ph type="ctrTitle"/>
          </p:nvPr>
        </p:nvSpPr>
        <p:spPr>
          <a:xfrm>
            <a:off x="329050" y="1788150"/>
            <a:ext cx="7532700" cy="156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FFFF"/>
                </a:solidFill>
                <a:latin typeface="Nunito Light"/>
                <a:ea typeface="Nunito Light"/>
                <a:cs typeface="Nunito Light"/>
                <a:sym typeface="Nunito Light"/>
              </a:rPr>
              <a:t>(Fill out your answer here)</a:t>
            </a:r>
            <a:endParaRPr sz="1800">
              <a:solidFill>
                <a:srgbClr val="FFFFFF"/>
              </a:solidFill>
              <a:latin typeface="Nunito Light"/>
              <a:ea typeface="Nunito Light"/>
              <a:cs typeface="Nunito Light"/>
              <a:sym typeface="Nunito Light"/>
            </a:endParaRPr>
          </a:p>
          <a:p>
            <a:pPr indent="0" lvl="0" marL="0" rtl="0" algn="l">
              <a:spcBef>
                <a:spcPts val="0"/>
              </a:spcBef>
              <a:spcAft>
                <a:spcPts val="0"/>
              </a:spcAft>
              <a:buNone/>
            </a:pPr>
            <a:r>
              <a:t/>
            </a:r>
            <a:endParaRPr sz="1800">
              <a:solidFill>
                <a:srgbClr val="FFFFFF"/>
              </a:solidFill>
              <a:latin typeface="Nunito Light"/>
              <a:ea typeface="Nunito Light"/>
              <a:cs typeface="Nunito Light"/>
              <a:sym typeface="Nunito Light"/>
            </a:endParaRPr>
          </a:p>
          <a:p>
            <a:pPr indent="0" lvl="0" marL="0" rtl="0" algn="l">
              <a:spcBef>
                <a:spcPts val="0"/>
              </a:spcBef>
              <a:spcAft>
                <a:spcPts val="0"/>
              </a:spcAft>
              <a:buNone/>
            </a:pPr>
            <a:r>
              <a:t/>
            </a:r>
            <a:endParaRPr sz="1800">
              <a:solidFill>
                <a:srgbClr val="FFFFFF"/>
              </a:solidFill>
              <a:latin typeface="Nunito Light"/>
              <a:ea typeface="Nunito Light"/>
              <a:cs typeface="Nunito Light"/>
              <a:sym typeface="Nunito Light"/>
            </a:endParaRPr>
          </a:p>
          <a:p>
            <a:pPr indent="0" lvl="0" marL="0" rtl="0" algn="l">
              <a:spcBef>
                <a:spcPts val="0"/>
              </a:spcBef>
              <a:spcAft>
                <a:spcPts val="0"/>
              </a:spcAft>
              <a:buNone/>
            </a:pPr>
            <a:r>
              <a:t/>
            </a:r>
            <a:endParaRPr sz="1800">
              <a:solidFill>
                <a:srgbClr val="FFFFFF"/>
              </a:solidFill>
              <a:latin typeface="Nunito Light"/>
              <a:ea typeface="Nunito Light"/>
              <a:cs typeface="Nunito Light"/>
              <a:sym typeface="Nunito Light"/>
            </a:endParaRPr>
          </a:p>
          <a:p>
            <a:pPr indent="0" lvl="0" marL="0" rtl="0" algn="l">
              <a:spcBef>
                <a:spcPts val="0"/>
              </a:spcBef>
              <a:spcAft>
                <a:spcPts val="0"/>
              </a:spcAft>
              <a:buNone/>
            </a:pPr>
            <a:r>
              <a:t/>
            </a:r>
            <a:endParaRPr sz="1800">
              <a:solidFill>
                <a:srgbClr val="FFFFFF"/>
              </a:solidFill>
              <a:latin typeface="Nunito Light"/>
              <a:ea typeface="Nunito Light"/>
              <a:cs typeface="Nunito Light"/>
              <a:sym typeface="Nunito Light"/>
            </a:endParaRPr>
          </a:p>
          <a:p>
            <a:pPr indent="0" lvl="0" marL="0" rtl="0" algn="l">
              <a:spcBef>
                <a:spcPts val="0"/>
              </a:spcBef>
              <a:spcAft>
                <a:spcPts val="0"/>
              </a:spcAft>
              <a:buNone/>
            </a:pPr>
            <a:r>
              <a:t/>
            </a:r>
            <a:endParaRPr sz="1800">
              <a:solidFill>
                <a:srgbClr val="FFFFFF"/>
              </a:solidFill>
              <a:latin typeface="Nunito Light"/>
              <a:ea typeface="Nunito Light"/>
              <a:cs typeface="Nunito Light"/>
              <a:sym typeface="Nunito Light"/>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E8A71"/>
        </a:solidFill>
      </p:bgPr>
    </p:bg>
    <p:spTree>
      <p:nvGrpSpPr>
        <p:cNvPr id="217" name="Shape 217"/>
        <p:cNvGrpSpPr/>
        <p:nvPr/>
      </p:nvGrpSpPr>
      <p:grpSpPr>
        <a:xfrm>
          <a:off x="0" y="0"/>
          <a:ext cx="0" cy="0"/>
          <a:chOff x="0" y="0"/>
          <a:chExt cx="0" cy="0"/>
        </a:xfrm>
      </p:grpSpPr>
      <p:sp>
        <p:nvSpPr>
          <p:cNvPr id="218" name="Google Shape;218;p44"/>
          <p:cNvSpPr txBox="1"/>
          <p:nvPr>
            <p:ph type="ctrTitle"/>
          </p:nvPr>
        </p:nvSpPr>
        <p:spPr>
          <a:xfrm>
            <a:off x="348925" y="2298625"/>
            <a:ext cx="7532700" cy="680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434343"/>
                </a:solidFill>
                <a:latin typeface="Nunito Light"/>
                <a:ea typeface="Nunito Light"/>
                <a:cs typeface="Nunito Light"/>
                <a:sym typeface="Nunito Light"/>
              </a:rPr>
              <a:t>Formulate 3-5 Key Performance Indicators (KPIs), to measure if the product is heading towards the right direction based on your objective</a:t>
            </a:r>
            <a:endParaRPr sz="1800">
              <a:solidFill>
                <a:srgbClr val="434343"/>
              </a:solidFill>
              <a:latin typeface="Nunito Light"/>
              <a:ea typeface="Nunito Light"/>
              <a:cs typeface="Nunito Light"/>
              <a:sym typeface="Nunito Light"/>
            </a:endParaRPr>
          </a:p>
          <a:p>
            <a:pPr indent="0" lvl="0" marL="0" rtl="0" algn="l">
              <a:spcBef>
                <a:spcPts val="0"/>
              </a:spcBef>
              <a:spcAft>
                <a:spcPts val="0"/>
              </a:spcAft>
              <a:buNone/>
            </a:pPr>
            <a:r>
              <a:t/>
            </a:r>
            <a:endParaRPr sz="1800">
              <a:solidFill>
                <a:srgbClr val="434343"/>
              </a:solidFill>
              <a:latin typeface="Nunito Light"/>
              <a:ea typeface="Nunito Light"/>
              <a:cs typeface="Nunito Light"/>
              <a:sym typeface="Nunito Light"/>
            </a:endParaRPr>
          </a:p>
          <a:p>
            <a:pPr indent="0" lvl="0" marL="0" rtl="0" algn="l">
              <a:spcBef>
                <a:spcPts val="0"/>
              </a:spcBef>
              <a:spcAft>
                <a:spcPts val="0"/>
              </a:spcAft>
              <a:buNone/>
            </a:pPr>
            <a:r>
              <a:t/>
            </a:r>
            <a:endParaRPr sz="1800">
              <a:solidFill>
                <a:srgbClr val="434343"/>
              </a:solidFill>
              <a:latin typeface="Nunito Light"/>
              <a:ea typeface="Nunito Light"/>
              <a:cs typeface="Nunito Light"/>
              <a:sym typeface="Nunito Light"/>
            </a:endParaRPr>
          </a:p>
          <a:p>
            <a:pPr indent="0" lvl="0" marL="0" rtl="0" algn="l">
              <a:spcBef>
                <a:spcPts val="0"/>
              </a:spcBef>
              <a:spcAft>
                <a:spcPts val="0"/>
              </a:spcAft>
              <a:buNone/>
            </a:pPr>
            <a:r>
              <a:t/>
            </a:r>
            <a:endParaRPr sz="1800">
              <a:solidFill>
                <a:srgbClr val="434343"/>
              </a:solidFill>
              <a:latin typeface="Nunito Light"/>
              <a:ea typeface="Nunito Light"/>
              <a:cs typeface="Nunito Light"/>
              <a:sym typeface="Nunito Light"/>
            </a:endParaRPr>
          </a:p>
          <a:p>
            <a:pPr indent="0" lvl="0" marL="0" rtl="0" algn="l">
              <a:spcBef>
                <a:spcPts val="0"/>
              </a:spcBef>
              <a:spcAft>
                <a:spcPts val="0"/>
              </a:spcAft>
              <a:buNone/>
            </a:pPr>
            <a:r>
              <a:t/>
            </a:r>
            <a:endParaRPr sz="1800">
              <a:solidFill>
                <a:srgbClr val="434343"/>
              </a:solidFill>
              <a:latin typeface="Nunito Light"/>
              <a:ea typeface="Nunito Light"/>
              <a:cs typeface="Nunito Light"/>
              <a:sym typeface="Nunito Light"/>
            </a:endParaRPr>
          </a:p>
          <a:p>
            <a:pPr indent="0" lvl="0" marL="0" rtl="0" algn="l">
              <a:spcBef>
                <a:spcPts val="0"/>
              </a:spcBef>
              <a:spcAft>
                <a:spcPts val="0"/>
              </a:spcAft>
              <a:buNone/>
            </a:pPr>
            <a:r>
              <a:t/>
            </a:r>
            <a:endParaRPr sz="1800">
              <a:solidFill>
                <a:srgbClr val="434343"/>
              </a:solidFill>
              <a:latin typeface="Nunito Light"/>
              <a:ea typeface="Nunito Light"/>
              <a:cs typeface="Nunito Light"/>
              <a:sym typeface="Nunito Light"/>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E8A71"/>
        </a:solidFill>
      </p:bgPr>
    </p:bg>
    <p:spTree>
      <p:nvGrpSpPr>
        <p:cNvPr id="222" name="Shape 222"/>
        <p:cNvGrpSpPr/>
        <p:nvPr/>
      </p:nvGrpSpPr>
      <p:grpSpPr>
        <a:xfrm>
          <a:off x="0" y="0"/>
          <a:ext cx="0" cy="0"/>
          <a:chOff x="0" y="0"/>
          <a:chExt cx="0" cy="0"/>
        </a:xfrm>
      </p:grpSpPr>
      <p:sp>
        <p:nvSpPr>
          <p:cNvPr id="223" name="Google Shape;223;p45"/>
          <p:cNvSpPr txBox="1"/>
          <p:nvPr>
            <p:ph type="ctrTitle"/>
          </p:nvPr>
        </p:nvSpPr>
        <p:spPr>
          <a:xfrm>
            <a:off x="262050" y="177875"/>
            <a:ext cx="8520600" cy="63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solidFill>
                  <a:srgbClr val="434343"/>
                </a:solidFill>
                <a:latin typeface="Nunito Light"/>
                <a:ea typeface="Nunito Light"/>
                <a:cs typeface="Nunito Light"/>
                <a:sym typeface="Nunito Light"/>
              </a:rPr>
              <a:t>Answer Slide</a:t>
            </a:r>
            <a:endParaRPr sz="3600">
              <a:solidFill>
                <a:srgbClr val="434343"/>
              </a:solidFill>
              <a:latin typeface="Nunito Light"/>
              <a:ea typeface="Nunito Light"/>
              <a:cs typeface="Nunito Light"/>
              <a:sym typeface="Nunito Light"/>
            </a:endParaRPr>
          </a:p>
          <a:p>
            <a:pPr indent="0" lvl="0" marL="0" rtl="0" algn="l">
              <a:spcBef>
                <a:spcPts val="0"/>
              </a:spcBef>
              <a:spcAft>
                <a:spcPts val="0"/>
              </a:spcAft>
              <a:buNone/>
            </a:pPr>
            <a:r>
              <a:t/>
            </a:r>
            <a:endParaRPr sz="1800">
              <a:solidFill>
                <a:srgbClr val="434343"/>
              </a:solidFill>
              <a:latin typeface="Nunito Light"/>
              <a:ea typeface="Nunito Light"/>
              <a:cs typeface="Nunito Light"/>
              <a:sym typeface="Nunito Light"/>
            </a:endParaRPr>
          </a:p>
          <a:p>
            <a:pPr indent="0" lvl="0" marL="0" rtl="0" algn="l">
              <a:spcBef>
                <a:spcPts val="0"/>
              </a:spcBef>
              <a:spcAft>
                <a:spcPts val="0"/>
              </a:spcAft>
              <a:buNone/>
            </a:pPr>
            <a:r>
              <a:t/>
            </a:r>
            <a:endParaRPr sz="1800">
              <a:solidFill>
                <a:srgbClr val="434343"/>
              </a:solidFill>
              <a:latin typeface="Nunito Light"/>
              <a:ea typeface="Nunito Light"/>
              <a:cs typeface="Nunito Light"/>
              <a:sym typeface="Nunito Light"/>
            </a:endParaRPr>
          </a:p>
          <a:p>
            <a:pPr indent="0" lvl="0" marL="0" rtl="0" algn="l">
              <a:spcBef>
                <a:spcPts val="0"/>
              </a:spcBef>
              <a:spcAft>
                <a:spcPts val="0"/>
              </a:spcAft>
              <a:buNone/>
            </a:pPr>
            <a:r>
              <a:t/>
            </a:r>
            <a:endParaRPr sz="1800">
              <a:solidFill>
                <a:srgbClr val="434343"/>
              </a:solidFill>
              <a:latin typeface="Nunito Light"/>
              <a:ea typeface="Nunito Light"/>
              <a:cs typeface="Nunito Light"/>
              <a:sym typeface="Nunito Light"/>
            </a:endParaRPr>
          </a:p>
          <a:p>
            <a:pPr indent="0" lvl="0" marL="0" rtl="0" algn="l">
              <a:spcBef>
                <a:spcPts val="0"/>
              </a:spcBef>
              <a:spcAft>
                <a:spcPts val="0"/>
              </a:spcAft>
              <a:buNone/>
            </a:pPr>
            <a:r>
              <a:t/>
            </a:r>
            <a:endParaRPr sz="1800">
              <a:solidFill>
                <a:srgbClr val="434343"/>
              </a:solidFill>
              <a:latin typeface="Nunito Light"/>
              <a:ea typeface="Nunito Light"/>
              <a:cs typeface="Nunito Light"/>
              <a:sym typeface="Nunito Light"/>
            </a:endParaRPr>
          </a:p>
          <a:p>
            <a:pPr indent="0" lvl="0" marL="0" rtl="0" algn="l">
              <a:spcBef>
                <a:spcPts val="0"/>
              </a:spcBef>
              <a:spcAft>
                <a:spcPts val="0"/>
              </a:spcAft>
              <a:buNone/>
            </a:pPr>
            <a:r>
              <a:t/>
            </a:r>
            <a:endParaRPr sz="3600">
              <a:solidFill>
                <a:srgbClr val="434343"/>
              </a:solidFill>
              <a:latin typeface="Nunito Light"/>
              <a:ea typeface="Nunito Light"/>
              <a:cs typeface="Nunito Light"/>
              <a:sym typeface="Nunito Light"/>
            </a:endParaRPr>
          </a:p>
        </p:txBody>
      </p:sp>
      <p:sp>
        <p:nvSpPr>
          <p:cNvPr id="224" name="Google Shape;224;p45"/>
          <p:cNvSpPr txBox="1"/>
          <p:nvPr>
            <p:ph type="ctrTitle"/>
          </p:nvPr>
        </p:nvSpPr>
        <p:spPr>
          <a:xfrm>
            <a:off x="329050" y="1788150"/>
            <a:ext cx="7532700" cy="156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434343"/>
                </a:solidFill>
                <a:latin typeface="Nunito Light"/>
                <a:ea typeface="Nunito Light"/>
                <a:cs typeface="Nunito Light"/>
                <a:sym typeface="Nunito Light"/>
              </a:rPr>
              <a:t>(Fill out your answer here)</a:t>
            </a:r>
            <a:endParaRPr sz="1800">
              <a:solidFill>
                <a:srgbClr val="434343"/>
              </a:solidFill>
              <a:latin typeface="Nunito Light"/>
              <a:ea typeface="Nunito Light"/>
              <a:cs typeface="Nunito Light"/>
              <a:sym typeface="Nunito Light"/>
            </a:endParaRPr>
          </a:p>
          <a:p>
            <a:pPr indent="0" lvl="0" marL="0" rtl="0" algn="l">
              <a:spcBef>
                <a:spcPts val="0"/>
              </a:spcBef>
              <a:spcAft>
                <a:spcPts val="0"/>
              </a:spcAft>
              <a:buNone/>
            </a:pPr>
            <a:r>
              <a:t/>
            </a:r>
            <a:endParaRPr sz="1800">
              <a:solidFill>
                <a:srgbClr val="434343"/>
              </a:solidFill>
              <a:latin typeface="Nunito Light"/>
              <a:ea typeface="Nunito Light"/>
              <a:cs typeface="Nunito Light"/>
              <a:sym typeface="Nunito Light"/>
            </a:endParaRPr>
          </a:p>
          <a:p>
            <a:pPr indent="0" lvl="0" marL="0" rtl="0" algn="l">
              <a:spcBef>
                <a:spcPts val="0"/>
              </a:spcBef>
              <a:spcAft>
                <a:spcPts val="0"/>
              </a:spcAft>
              <a:buNone/>
            </a:pPr>
            <a:r>
              <a:t/>
            </a:r>
            <a:endParaRPr sz="1800">
              <a:solidFill>
                <a:srgbClr val="434343"/>
              </a:solidFill>
              <a:latin typeface="Nunito Light"/>
              <a:ea typeface="Nunito Light"/>
              <a:cs typeface="Nunito Light"/>
              <a:sym typeface="Nunito Light"/>
            </a:endParaRPr>
          </a:p>
          <a:p>
            <a:pPr indent="0" lvl="0" marL="0" rtl="0" algn="l">
              <a:spcBef>
                <a:spcPts val="0"/>
              </a:spcBef>
              <a:spcAft>
                <a:spcPts val="0"/>
              </a:spcAft>
              <a:buNone/>
            </a:pPr>
            <a:r>
              <a:t/>
            </a:r>
            <a:endParaRPr sz="1800">
              <a:solidFill>
                <a:srgbClr val="434343"/>
              </a:solidFill>
              <a:latin typeface="Nunito Light"/>
              <a:ea typeface="Nunito Light"/>
              <a:cs typeface="Nunito Light"/>
              <a:sym typeface="Nunito Light"/>
            </a:endParaRPr>
          </a:p>
          <a:p>
            <a:pPr indent="0" lvl="0" marL="0" rtl="0" algn="l">
              <a:spcBef>
                <a:spcPts val="0"/>
              </a:spcBef>
              <a:spcAft>
                <a:spcPts val="0"/>
              </a:spcAft>
              <a:buNone/>
            </a:pPr>
            <a:r>
              <a:t/>
            </a:r>
            <a:endParaRPr sz="1800">
              <a:solidFill>
                <a:srgbClr val="434343"/>
              </a:solidFill>
              <a:latin typeface="Nunito Light"/>
              <a:ea typeface="Nunito Light"/>
              <a:cs typeface="Nunito Light"/>
              <a:sym typeface="Nunito Light"/>
            </a:endParaRPr>
          </a:p>
          <a:p>
            <a:pPr indent="0" lvl="0" marL="0" rtl="0" algn="l">
              <a:spcBef>
                <a:spcPts val="0"/>
              </a:spcBef>
              <a:spcAft>
                <a:spcPts val="0"/>
              </a:spcAft>
              <a:buNone/>
            </a:pPr>
            <a:r>
              <a:t/>
            </a:r>
            <a:endParaRPr sz="1800">
              <a:solidFill>
                <a:srgbClr val="434343"/>
              </a:solidFill>
              <a:latin typeface="Nunito Light"/>
              <a:ea typeface="Nunito Light"/>
              <a:cs typeface="Nunito Light"/>
              <a:sym typeface="Nunito Light"/>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E8A71"/>
        </a:solidFill>
      </p:bgPr>
    </p:bg>
    <p:spTree>
      <p:nvGrpSpPr>
        <p:cNvPr id="228" name="Shape 228"/>
        <p:cNvGrpSpPr/>
        <p:nvPr/>
      </p:nvGrpSpPr>
      <p:grpSpPr>
        <a:xfrm>
          <a:off x="0" y="0"/>
          <a:ext cx="0" cy="0"/>
          <a:chOff x="0" y="0"/>
          <a:chExt cx="0" cy="0"/>
        </a:xfrm>
      </p:grpSpPr>
      <p:sp>
        <p:nvSpPr>
          <p:cNvPr id="229" name="Google Shape;229;p46"/>
          <p:cNvSpPr txBox="1"/>
          <p:nvPr>
            <p:ph type="ctrTitle"/>
          </p:nvPr>
        </p:nvSpPr>
        <p:spPr>
          <a:xfrm>
            <a:off x="348925" y="2298625"/>
            <a:ext cx="7532700" cy="680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434343"/>
                </a:solidFill>
                <a:latin typeface="Nunito Light"/>
                <a:ea typeface="Nunito Light"/>
                <a:cs typeface="Nunito Light"/>
                <a:sym typeface="Nunito Light"/>
              </a:rPr>
              <a:t>Create hypotheses around what thresholds your KPIs would need to hit in order to determine success</a:t>
            </a:r>
            <a:endParaRPr sz="1800">
              <a:solidFill>
                <a:srgbClr val="434343"/>
              </a:solidFill>
              <a:latin typeface="Nunito Light"/>
              <a:ea typeface="Nunito Light"/>
              <a:cs typeface="Nunito Light"/>
              <a:sym typeface="Nunito Light"/>
            </a:endParaRPr>
          </a:p>
          <a:p>
            <a:pPr indent="0" lvl="0" marL="0" rtl="0" algn="l">
              <a:spcBef>
                <a:spcPts val="0"/>
              </a:spcBef>
              <a:spcAft>
                <a:spcPts val="0"/>
              </a:spcAft>
              <a:buNone/>
            </a:pPr>
            <a:r>
              <a:t/>
            </a:r>
            <a:endParaRPr sz="1800">
              <a:solidFill>
                <a:srgbClr val="434343"/>
              </a:solidFill>
              <a:latin typeface="Nunito Light"/>
              <a:ea typeface="Nunito Light"/>
              <a:cs typeface="Nunito Light"/>
              <a:sym typeface="Nunito Light"/>
            </a:endParaRPr>
          </a:p>
          <a:p>
            <a:pPr indent="0" lvl="0" marL="0" rtl="0" algn="l">
              <a:spcBef>
                <a:spcPts val="0"/>
              </a:spcBef>
              <a:spcAft>
                <a:spcPts val="0"/>
              </a:spcAft>
              <a:buNone/>
            </a:pPr>
            <a:r>
              <a:t/>
            </a:r>
            <a:endParaRPr sz="1800">
              <a:solidFill>
                <a:srgbClr val="434343"/>
              </a:solidFill>
              <a:latin typeface="Nunito Light"/>
              <a:ea typeface="Nunito Light"/>
              <a:cs typeface="Nunito Light"/>
              <a:sym typeface="Nunito Light"/>
            </a:endParaRPr>
          </a:p>
          <a:p>
            <a:pPr indent="0" lvl="0" marL="0" rtl="0" algn="l">
              <a:spcBef>
                <a:spcPts val="0"/>
              </a:spcBef>
              <a:spcAft>
                <a:spcPts val="0"/>
              </a:spcAft>
              <a:buNone/>
            </a:pPr>
            <a:r>
              <a:t/>
            </a:r>
            <a:endParaRPr sz="1800">
              <a:solidFill>
                <a:srgbClr val="434343"/>
              </a:solidFill>
              <a:latin typeface="Nunito Light"/>
              <a:ea typeface="Nunito Light"/>
              <a:cs typeface="Nunito Light"/>
              <a:sym typeface="Nunito Light"/>
            </a:endParaRPr>
          </a:p>
          <a:p>
            <a:pPr indent="0" lvl="0" marL="0" rtl="0" algn="l">
              <a:spcBef>
                <a:spcPts val="0"/>
              </a:spcBef>
              <a:spcAft>
                <a:spcPts val="0"/>
              </a:spcAft>
              <a:buNone/>
            </a:pPr>
            <a:r>
              <a:t/>
            </a:r>
            <a:endParaRPr sz="1800">
              <a:solidFill>
                <a:srgbClr val="434343"/>
              </a:solidFill>
              <a:latin typeface="Nunito Light"/>
              <a:ea typeface="Nunito Light"/>
              <a:cs typeface="Nunito Light"/>
              <a:sym typeface="Nunito Light"/>
            </a:endParaRPr>
          </a:p>
          <a:p>
            <a:pPr indent="0" lvl="0" marL="0" rtl="0" algn="l">
              <a:spcBef>
                <a:spcPts val="0"/>
              </a:spcBef>
              <a:spcAft>
                <a:spcPts val="0"/>
              </a:spcAft>
              <a:buNone/>
            </a:pPr>
            <a:r>
              <a:t/>
            </a:r>
            <a:endParaRPr sz="1800">
              <a:solidFill>
                <a:srgbClr val="434343"/>
              </a:solidFill>
              <a:latin typeface="Nunito Light"/>
              <a:ea typeface="Nunito Light"/>
              <a:cs typeface="Nunito Light"/>
              <a:sym typeface="Nunito Light"/>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E8A71"/>
        </a:solidFill>
      </p:bgPr>
    </p:bg>
    <p:spTree>
      <p:nvGrpSpPr>
        <p:cNvPr id="233" name="Shape 233"/>
        <p:cNvGrpSpPr/>
        <p:nvPr/>
      </p:nvGrpSpPr>
      <p:grpSpPr>
        <a:xfrm>
          <a:off x="0" y="0"/>
          <a:ext cx="0" cy="0"/>
          <a:chOff x="0" y="0"/>
          <a:chExt cx="0" cy="0"/>
        </a:xfrm>
      </p:grpSpPr>
      <p:sp>
        <p:nvSpPr>
          <p:cNvPr id="234" name="Google Shape;234;p47"/>
          <p:cNvSpPr txBox="1"/>
          <p:nvPr>
            <p:ph type="ctrTitle"/>
          </p:nvPr>
        </p:nvSpPr>
        <p:spPr>
          <a:xfrm>
            <a:off x="262050" y="177875"/>
            <a:ext cx="8520600" cy="63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solidFill>
                  <a:srgbClr val="434343"/>
                </a:solidFill>
                <a:latin typeface="Nunito Light"/>
                <a:ea typeface="Nunito Light"/>
                <a:cs typeface="Nunito Light"/>
                <a:sym typeface="Nunito Light"/>
              </a:rPr>
              <a:t>Answer Slide</a:t>
            </a:r>
            <a:endParaRPr sz="3600">
              <a:solidFill>
                <a:srgbClr val="434343"/>
              </a:solidFill>
              <a:latin typeface="Nunito Light"/>
              <a:ea typeface="Nunito Light"/>
              <a:cs typeface="Nunito Light"/>
              <a:sym typeface="Nunito Light"/>
            </a:endParaRPr>
          </a:p>
          <a:p>
            <a:pPr indent="0" lvl="0" marL="0" rtl="0" algn="l">
              <a:spcBef>
                <a:spcPts val="0"/>
              </a:spcBef>
              <a:spcAft>
                <a:spcPts val="0"/>
              </a:spcAft>
              <a:buNone/>
            </a:pPr>
            <a:r>
              <a:t/>
            </a:r>
            <a:endParaRPr sz="1800">
              <a:solidFill>
                <a:srgbClr val="434343"/>
              </a:solidFill>
              <a:latin typeface="Nunito Light"/>
              <a:ea typeface="Nunito Light"/>
              <a:cs typeface="Nunito Light"/>
              <a:sym typeface="Nunito Light"/>
            </a:endParaRPr>
          </a:p>
          <a:p>
            <a:pPr indent="0" lvl="0" marL="0" rtl="0" algn="l">
              <a:spcBef>
                <a:spcPts val="0"/>
              </a:spcBef>
              <a:spcAft>
                <a:spcPts val="0"/>
              </a:spcAft>
              <a:buNone/>
            </a:pPr>
            <a:r>
              <a:t/>
            </a:r>
            <a:endParaRPr sz="1800">
              <a:solidFill>
                <a:srgbClr val="434343"/>
              </a:solidFill>
              <a:latin typeface="Nunito Light"/>
              <a:ea typeface="Nunito Light"/>
              <a:cs typeface="Nunito Light"/>
              <a:sym typeface="Nunito Light"/>
            </a:endParaRPr>
          </a:p>
          <a:p>
            <a:pPr indent="0" lvl="0" marL="0" rtl="0" algn="l">
              <a:spcBef>
                <a:spcPts val="0"/>
              </a:spcBef>
              <a:spcAft>
                <a:spcPts val="0"/>
              </a:spcAft>
              <a:buNone/>
            </a:pPr>
            <a:r>
              <a:t/>
            </a:r>
            <a:endParaRPr sz="1800">
              <a:solidFill>
                <a:srgbClr val="434343"/>
              </a:solidFill>
              <a:latin typeface="Nunito Light"/>
              <a:ea typeface="Nunito Light"/>
              <a:cs typeface="Nunito Light"/>
              <a:sym typeface="Nunito Light"/>
            </a:endParaRPr>
          </a:p>
          <a:p>
            <a:pPr indent="0" lvl="0" marL="0" rtl="0" algn="l">
              <a:spcBef>
                <a:spcPts val="0"/>
              </a:spcBef>
              <a:spcAft>
                <a:spcPts val="0"/>
              </a:spcAft>
              <a:buNone/>
            </a:pPr>
            <a:r>
              <a:t/>
            </a:r>
            <a:endParaRPr sz="1800">
              <a:solidFill>
                <a:srgbClr val="434343"/>
              </a:solidFill>
              <a:latin typeface="Nunito Light"/>
              <a:ea typeface="Nunito Light"/>
              <a:cs typeface="Nunito Light"/>
              <a:sym typeface="Nunito Light"/>
            </a:endParaRPr>
          </a:p>
          <a:p>
            <a:pPr indent="0" lvl="0" marL="0" rtl="0" algn="l">
              <a:spcBef>
                <a:spcPts val="0"/>
              </a:spcBef>
              <a:spcAft>
                <a:spcPts val="0"/>
              </a:spcAft>
              <a:buNone/>
            </a:pPr>
            <a:r>
              <a:t/>
            </a:r>
            <a:endParaRPr sz="3600">
              <a:solidFill>
                <a:srgbClr val="434343"/>
              </a:solidFill>
              <a:latin typeface="Nunito Light"/>
              <a:ea typeface="Nunito Light"/>
              <a:cs typeface="Nunito Light"/>
              <a:sym typeface="Nunito Light"/>
            </a:endParaRPr>
          </a:p>
        </p:txBody>
      </p:sp>
      <p:sp>
        <p:nvSpPr>
          <p:cNvPr id="235" name="Google Shape;235;p47"/>
          <p:cNvSpPr txBox="1"/>
          <p:nvPr>
            <p:ph type="ctrTitle"/>
          </p:nvPr>
        </p:nvSpPr>
        <p:spPr>
          <a:xfrm>
            <a:off x="329050" y="1788150"/>
            <a:ext cx="7532700" cy="156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434343"/>
                </a:solidFill>
                <a:latin typeface="Nunito Light"/>
                <a:ea typeface="Nunito Light"/>
                <a:cs typeface="Nunito Light"/>
                <a:sym typeface="Nunito Light"/>
              </a:rPr>
              <a:t>(Fill out your answer here)</a:t>
            </a:r>
            <a:endParaRPr sz="1800">
              <a:solidFill>
                <a:srgbClr val="434343"/>
              </a:solidFill>
              <a:latin typeface="Nunito Light"/>
              <a:ea typeface="Nunito Light"/>
              <a:cs typeface="Nunito Light"/>
              <a:sym typeface="Nunito Light"/>
            </a:endParaRPr>
          </a:p>
          <a:p>
            <a:pPr indent="0" lvl="0" marL="0" rtl="0" algn="l">
              <a:spcBef>
                <a:spcPts val="0"/>
              </a:spcBef>
              <a:spcAft>
                <a:spcPts val="0"/>
              </a:spcAft>
              <a:buNone/>
            </a:pPr>
            <a:r>
              <a:t/>
            </a:r>
            <a:endParaRPr sz="1800">
              <a:solidFill>
                <a:srgbClr val="434343"/>
              </a:solidFill>
              <a:latin typeface="Nunito Light"/>
              <a:ea typeface="Nunito Light"/>
              <a:cs typeface="Nunito Light"/>
              <a:sym typeface="Nunito Light"/>
            </a:endParaRPr>
          </a:p>
          <a:p>
            <a:pPr indent="0" lvl="0" marL="0" rtl="0" algn="l">
              <a:spcBef>
                <a:spcPts val="0"/>
              </a:spcBef>
              <a:spcAft>
                <a:spcPts val="0"/>
              </a:spcAft>
              <a:buNone/>
            </a:pPr>
            <a:r>
              <a:t/>
            </a:r>
            <a:endParaRPr sz="1800">
              <a:solidFill>
                <a:srgbClr val="434343"/>
              </a:solidFill>
              <a:latin typeface="Nunito Light"/>
              <a:ea typeface="Nunito Light"/>
              <a:cs typeface="Nunito Light"/>
              <a:sym typeface="Nunito Light"/>
            </a:endParaRPr>
          </a:p>
          <a:p>
            <a:pPr indent="0" lvl="0" marL="0" rtl="0" algn="l">
              <a:spcBef>
                <a:spcPts val="0"/>
              </a:spcBef>
              <a:spcAft>
                <a:spcPts val="0"/>
              </a:spcAft>
              <a:buNone/>
            </a:pPr>
            <a:r>
              <a:t/>
            </a:r>
            <a:endParaRPr sz="1800">
              <a:solidFill>
                <a:srgbClr val="434343"/>
              </a:solidFill>
              <a:latin typeface="Nunito Light"/>
              <a:ea typeface="Nunito Light"/>
              <a:cs typeface="Nunito Light"/>
              <a:sym typeface="Nunito Light"/>
            </a:endParaRPr>
          </a:p>
          <a:p>
            <a:pPr indent="0" lvl="0" marL="0" rtl="0" algn="l">
              <a:spcBef>
                <a:spcPts val="0"/>
              </a:spcBef>
              <a:spcAft>
                <a:spcPts val="0"/>
              </a:spcAft>
              <a:buNone/>
            </a:pPr>
            <a:r>
              <a:t/>
            </a:r>
            <a:endParaRPr sz="1800">
              <a:solidFill>
                <a:srgbClr val="434343"/>
              </a:solidFill>
              <a:latin typeface="Nunito Light"/>
              <a:ea typeface="Nunito Light"/>
              <a:cs typeface="Nunito Light"/>
              <a:sym typeface="Nunito Light"/>
            </a:endParaRPr>
          </a:p>
          <a:p>
            <a:pPr indent="0" lvl="0" marL="0" rtl="0" algn="l">
              <a:spcBef>
                <a:spcPts val="0"/>
              </a:spcBef>
              <a:spcAft>
                <a:spcPts val="0"/>
              </a:spcAft>
              <a:buNone/>
            </a:pPr>
            <a:r>
              <a:t/>
            </a:r>
            <a:endParaRPr sz="1800">
              <a:solidFill>
                <a:srgbClr val="434343"/>
              </a:solidFill>
              <a:latin typeface="Nunito Light"/>
              <a:ea typeface="Nunito Light"/>
              <a:cs typeface="Nunito Light"/>
              <a:sym typeface="Nunito Light"/>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E8A71"/>
        </a:solidFill>
      </p:bgPr>
    </p:bg>
    <p:spTree>
      <p:nvGrpSpPr>
        <p:cNvPr id="239" name="Shape 239"/>
        <p:cNvGrpSpPr/>
        <p:nvPr/>
      </p:nvGrpSpPr>
      <p:grpSpPr>
        <a:xfrm>
          <a:off x="0" y="0"/>
          <a:ext cx="0" cy="0"/>
          <a:chOff x="0" y="0"/>
          <a:chExt cx="0" cy="0"/>
        </a:xfrm>
      </p:grpSpPr>
      <p:sp>
        <p:nvSpPr>
          <p:cNvPr id="240" name="Google Shape;240;p48"/>
          <p:cNvSpPr txBox="1"/>
          <p:nvPr>
            <p:ph type="ctrTitle"/>
          </p:nvPr>
        </p:nvSpPr>
        <p:spPr>
          <a:xfrm>
            <a:off x="361850" y="1399500"/>
            <a:ext cx="7532700" cy="234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800">
                <a:solidFill>
                  <a:srgbClr val="434343"/>
                </a:solidFill>
                <a:latin typeface="Nunito Light"/>
                <a:ea typeface="Nunito Light"/>
                <a:cs typeface="Nunito Light"/>
                <a:sym typeface="Nunito Light"/>
              </a:rPr>
              <a:t>As the product manager, you make decisions based on the insights you extract, we’ll need to know the feature set we’ll include in the MVP to measure viability, while keeping operational expenditure under control:</a:t>
            </a:r>
            <a:endParaRPr sz="1800">
              <a:solidFill>
                <a:srgbClr val="434343"/>
              </a:solidFill>
              <a:latin typeface="Nunito Light"/>
              <a:ea typeface="Nunito Light"/>
              <a:cs typeface="Nunito Light"/>
              <a:sym typeface="Nunito Light"/>
            </a:endParaRPr>
          </a:p>
          <a:p>
            <a:pPr indent="-342900" lvl="0" marL="457200" rtl="0" algn="l">
              <a:spcBef>
                <a:spcPts val="0"/>
              </a:spcBef>
              <a:spcAft>
                <a:spcPts val="0"/>
              </a:spcAft>
              <a:buClr>
                <a:srgbClr val="434343"/>
              </a:buClr>
              <a:buSzPts val="1800"/>
              <a:buFont typeface="Nunito Light"/>
              <a:buChar char="●"/>
            </a:pPr>
            <a:r>
              <a:rPr lang="en" sz="1800">
                <a:solidFill>
                  <a:srgbClr val="434343"/>
                </a:solidFill>
                <a:latin typeface="Nunito Light"/>
                <a:ea typeface="Nunito Light"/>
                <a:cs typeface="Nunito Light"/>
                <a:sym typeface="Nunito Light"/>
              </a:rPr>
              <a:t>What times/days of operation should the service run for?</a:t>
            </a:r>
            <a:endParaRPr sz="1800">
              <a:solidFill>
                <a:srgbClr val="434343"/>
              </a:solidFill>
              <a:latin typeface="Nunito Light"/>
              <a:ea typeface="Nunito Light"/>
              <a:cs typeface="Nunito Light"/>
              <a:sym typeface="Nunito Light"/>
            </a:endParaRPr>
          </a:p>
          <a:p>
            <a:pPr indent="-342900" lvl="0" marL="457200" rtl="0" algn="l">
              <a:spcBef>
                <a:spcPts val="0"/>
              </a:spcBef>
              <a:spcAft>
                <a:spcPts val="0"/>
              </a:spcAft>
              <a:buClr>
                <a:srgbClr val="434343"/>
              </a:buClr>
              <a:buSzPts val="1800"/>
              <a:buFont typeface="Nunito Light"/>
              <a:buChar char="●"/>
            </a:pPr>
            <a:r>
              <a:rPr lang="en" sz="1800">
                <a:solidFill>
                  <a:srgbClr val="434343"/>
                </a:solidFill>
                <a:latin typeface="Nunito Light"/>
                <a:ea typeface="Nunito Light"/>
                <a:cs typeface="Nunito Light"/>
                <a:sym typeface="Nunito Light"/>
              </a:rPr>
              <a:t>How many pick-up / drop-off nodes should we have?</a:t>
            </a:r>
            <a:endParaRPr sz="1800">
              <a:solidFill>
                <a:srgbClr val="434343"/>
              </a:solidFill>
              <a:latin typeface="Nunito Light"/>
              <a:ea typeface="Nunito Light"/>
              <a:cs typeface="Nunito Light"/>
              <a:sym typeface="Nunito Light"/>
            </a:endParaRPr>
          </a:p>
          <a:p>
            <a:pPr indent="-342900" lvl="0" marL="457200" rtl="0" algn="l">
              <a:spcBef>
                <a:spcPts val="0"/>
              </a:spcBef>
              <a:spcAft>
                <a:spcPts val="0"/>
              </a:spcAft>
              <a:buClr>
                <a:srgbClr val="434343"/>
              </a:buClr>
              <a:buSzPts val="1800"/>
              <a:buFont typeface="Nunito Light"/>
              <a:buChar char="●"/>
            </a:pPr>
            <a:r>
              <a:rPr lang="en" sz="1800">
                <a:solidFill>
                  <a:srgbClr val="434343"/>
                </a:solidFill>
                <a:latin typeface="Nunito Light"/>
                <a:ea typeface="Nunito Light"/>
                <a:cs typeface="Nunito Light"/>
                <a:sym typeface="Nunito Light"/>
              </a:rPr>
              <a:t>Where should the nodes be located?</a:t>
            </a:r>
            <a:endParaRPr sz="1800">
              <a:solidFill>
                <a:srgbClr val="434343"/>
              </a:solidFill>
              <a:latin typeface="Nunito Light"/>
              <a:ea typeface="Nunito Light"/>
              <a:cs typeface="Nunito Light"/>
              <a:sym typeface="Nunito Light"/>
            </a:endParaRPr>
          </a:p>
          <a:p>
            <a:pPr indent="-342900" lvl="0" marL="457200" rtl="0" algn="l">
              <a:spcBef>
                <a:spcPts val="0"/>
              </a:spcBef>
              <a:spcAft>
                <a:spcPts val="0"/>
              </a:spcAft>
              <a:buClr>
                <a:srgbClr val="434343"/>
              </a:buClr>
              <a:buSzPts val="1800"/>
              <a:buFont typeface="Nunito Light"/>
              <a:buChar char="●"/>
            </a:pPr>
            <a:r>
              <a:rPr lang="en" sz="1800">
                <a:solidFill>
                  <a:srgbClr val="434343"/>
                </a:solidFill>
                <a:latin typeface="Nunito Light"/>
                <a:ea typeface="Nunito Light"/>
                <a:cs typeface="Nunito Light"/>
                <a:sym typeface="Nunito Light"/>
              </a:rPr>
              <a:t>Should we initially use copters or homegrown hardware?</a:t>
            </a:r>
            <a:endParaRPr sz="1800">
              <a:solidFill>
                <a:srgbClr val="434343"/>
              </a:solidFill>
              <a:latin typeface="Nunito Light"/>
              <a:ea typeface="Nunito Light"/>
              <a:cs typeface="Nunito Light"/>
              <a:sym typeface="Nunito Light"/>
            </a:endParaRPr>
          </a:p>
          <a:p>
            <a:pPr indent="-342900" lvl="0" marL="457200" rtl="0" algn="l">
              <a:spcBef>
                <a:spcPts val="0"/>
              </a:spcBef>
              <a:spcAft>
                <a:spcPts val="0"/>
              </a:spcAft>
              <a:buClr>
                <a:srgbClr val="434343"/>
              </a:buClr>
              <a:buSzPts val="1800"/>
              <a:buFont typeface="Nunito Light"/>
              <a:buChar char="●"/>
            </a:pPr>
            <a:r>
              <a:rPr lang="en" sz="1800">
                <a:solidFill>
                  <a:srgbClr val="434343"/>
                </a:solidFill>
                <a:latin typeface="Nunito Light"/>
                <a:ea typeface="Nunito Light"/>
                <a:cs typeface="Nunito Light"/>
                <a:sym typeface="Nunito Light"/>
              </a:rPr>
              <a:t>Should the pricing be fixed or dynamic? At what rates?</a:t>
            </a:r>
            <a:endParaRPr sz="1800">
              <a:solidFill>
                <a:srgbClr val="434343"/>
              </a:solidFill>
              <a:latin typeface="Nunito Light"/>
              <a:ea typeface="Nunito Light"/>
              <a:cs typeface="Nunito Light"/>
              <a:sym typeface="Nunito Light"/>
            </a:endParaRPr>
          </a:p>
          <a:p>
            <a:pPr indent="0" lvl="0" marL="0" rtl="0" algn="l">
              <a:spcBef>
                <a:spcPts val="0"/>
              </a:spcBef>
              <a:spcAft>
                <a:spcPts val="0"/>
              </a:spcAft>
              <a:buClr>
                <a:schemeClr val="dk1"/>
              </a:buClr>
              <a:buSzPts val="1100"/>
              <a:buFont typeface="Arial"/>
              <a:buNone/>
            </a:pPr>
            <a:r>
              <a:t/>
            </a:r>
            <a:endParaRPr sz="1800">
              <a:solidFill>
                <a:srgbClr val="434343"/>
              </a:solidFill>
              <a:latin typeface="Nunito Light"/>
              <a:ea typeface="Nunito Light"/>
              <a:cs typeface="Nunito Light"/>
              <a:sym typeface="Nunito Light"/>
            </a:endParaRPr>
          </a:p>
          <a:p>
            <a:pPr indent="0" lvl="0" marL="0" rtl="0" algn="l">
              <a:spcBef>
                <a:spcPts val="0"/>
              </a:spcBef>
              <a:spcAft>
                <a:spcPts val="0"/>
              </a:spcAft>
              <a:buNone/>
            </a:pPr>
            <a:r>
              <a:t/>
            </a:r>
            <a:endParaRPr sz="1800">
              <a:solidFill>
                <a:srgbClr val="434343"/>
              </a:solidFill>
              <a:latin typeface="Nunito Light"/>
              <a:ea typeface="Nunito Light"/>
              <a:cs typeface="Nunito Light"/>
              <a:sym typeface="Nunito Light"/>
            </a:endParaRPr>
          </a:p>
          <a:p>
            <a:pPr indent="0" lvl="0" marL="0" rtl="0" algn="l">
              <a:spcBef>
                <a:spcPts val="0"/>
              </a:spcBef>
              <a:spcAft>
                <a:spcPts val="0"/>
              </a:spcAft>
              <a:buNone/>
            </a:pPr>
            <a:r>
              <a:t/>
            </a:r>
            <a:endParaRPr sz="1800">
              <a:solidFill>
                <a:srgbClr val="434343"/>
              </a:solidFill>
              <a:latin typeface="Nunito Light"/>
              <a:ea typeface="Nunito Light"/>
              <a:cs typeface="Nunito Light"/>
              <a:sym typeface="Nunito Light"/>
            </a:endParaRPr>
          </a:p>
          <a:p>
            <a:pPr indent="0" lvl="0" marL="0" rtl="0" algn="l">
              <a:spcBef>
                <a:spcPts val="0"/>
              </a:spcBef>
              <a:spcAft>
                <a:spcPts val="0"/>
              </a:spcAft>
              <a:buNone/>
            </a:pPr>
            <a:r>
              <a:t/>
            </a:r>
            <a:endParaRPr sz="1800">
              <a:solidFill>
                <a:srgbClr val="434343"/>
              </a:solidFill>
              <a:latin typeface="Nunito Light"/>
              <a:ea typeface="Nunito Light"/>
              <a:cs typeface="Nunito Light"/>
              <a:sym typeface="Nunito Light"/>
            </a:endParaRPr>
          </a:p>
          <a:p>
            <a:pPr indent="0" lvl="0" marL="0" rtl="0" algn="l">
              <a:spcBef>
                <a:spcPts val="0"/>
              </a:spcBef>
              <a:spcAft>
                <a:spcPts val="0"/>
              </a:spcAft>
              <a:buNone/>
            </a:pPr>
            <a:r>
              <a:t/>
            </a:r>
            <a:endParaRPr sz="1800">
              <a:solidFill>
                <a:srgbClr val="434343"/>
              </a:solidFill>
              <a:latin typeface="Nunito Light"/>
              <a:ea typeface="Nunito Light"/>
              <a:cs typeface="Nunito Light"/>
              <a:sym typeface="Nunito Light"/>
            </a:endParaRPr>
          </a:p>
          <a:p>
            <a:pPr indent="0" lvl="0" marL="0" rtl="0" algn="l">
              <a:spcBef>
                <a:spcPts val="0"/>
              </a:spcBef>
              <a:spcAft>
                <a:spcPts val="0"/>
              </a:spcAft>
              <a:buNone/>
            </a:pPr>
            <a:r>
              <a:t/>
            </a:r>
            <a:endParaRPr sz="1800">
              <a:solidFill>
                <a:srgbClr val="434343"/>
              </a:solidFill>
              <a:latin typeface="Nunito Light"/>
              <a:ea typeface="Nunito Light"/>
              <a:cs typeface="Nunito Light"/>
              <a:sym typeface="Nunito Light"/>
            </a:endParaRPr>
          </a:p>
          <a:p>
            <a:pPr indent="0" lvl="0" marL="0" rtl="0" algn="l">
              <a:spcBef>
                <a:spcPts val="0"/>
              </a:spcBef>
              <a:spcAft>
                <a:spcPts val="0"/>
              </a:spcAft>
              <a:buNone/>
            </a:pPr>
            <a:r>
              <a:t/>
            </a:r>
            <a:endParaRPr sz="1800">
              <a:solidFill>
                <a:srgbClr val="434343"/>
              </a:solidFill>
              <a:latin typeface="Nunito Light"/>
              <a:ea typeface="Nunito Light"/>
              <a:cs typeface="Nunito Light"/>
              <a:sym typeface="Nunito Light"/>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E8A71"/>
        </a:solidFill>
      </p:bgPr>
    </p:bg>
    <p:spTree>
      <p:nvGrpSpPr>
        <p:cNvPr id="244" name="Shape 244"/>
        <p:cNvGrpSpPr/>
        <p:nvPr/>
      </p:nvGrpSpPr>
      <p:grpSpPr>
        <a:xfrm>
          <a:off x="0" y="0"/>
          <a:ext cx="0" cy="0"/>
          <a:chOff x="0" y="0"/>
          <a:chExt cx="0" cy="0"/>
        </a:xfrm>
      </p:grpSpPr>
      <p:sp>
        <p:nvSpPr>
          <p:cNvPr id="245" name="Google Shape;245;p49"/>
          <p:cNvSpPr txBox="1"/>
          <p:nvPr>
            <p:ph type="ctrTitle"/>
          </p:nvPr>
        </p:nvSpPr>
        <p:spPr>
          <a:xfrm>
            <a:off x="262050" y="177875"/>
            <a:ext cx="8520600" cy="63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solidFill>
                  <a:srgbClr val="434343"/>
                </a:solidFill>
                <a:latin typeface="Nunito Light"/>
                <a:ea typeface="Nunito Light"/>
                <a:cs typeface="Nunito Light"/>
                <a:sym typeface="Nunito Light"/>
              </a:rPr>
              <a:t>Answer Slide</a:t>
            </a:r>
            <a:endParaRPr sz="3600">
              <a:solidFill>
                <a:srgbClr val="434343"/>
              </a:solidFill>
              <a:latin typeface="Nunito Light"/>
              <a:ea typeface="Nunito Light"/>
              <a:cs typeface="Nunito Light"/>
              <a:sym typeface="Nunito Light"/>
            </a:endParaRPr>
          </a:p>
          <a:p>
            <a:pPr indent="0" lvl="0" marL="0" rtl="0" algn="l">
              <a:spcBef>
                <a:spcPts val="0"/>
              </a:spcBef>
              <a:spcAft>
                <a:spcPts val="0"/>
              </a:spcAft>
              <a:buNone/>
            </a:pPr>
            <a:r>
              <a:t/>
            </a:r>
            <a:endParaRPr sz="1800">
              <a:solidFill>
                <a:srgbClr val="434343"/>
              </a:solidFill>
              <a:latin typeface="Nunito Light"/>
              <a:ea typeface="Nunito Light"/>
              <a:cs typeface="Nunito Light"/>
              <a:sym typeface="Nunito Light"/>
            </a:endParaRPr>
          </a:p>
          <a:p>
            <a:pPr indent="0" lvl="0" marL="0" rtl="0" algn="l">
              <a:spcBef>
                <a:spcPts val="0"/>
              </a:spcBef>
              <a:spcAft>
                <a:spcPts val="0"/>
              </a:spcAft>
              <a:buNone/>
            </a:pPr>
            <a:r>
              <a:t/>
            </a:r>
            <a:endParaRPr sz="1800">
              <a:solidFill>
                <a:srgbClr val="434343"/>
              </a:solidFill>
              <a:latin typeface="Nunito Light"/>
              <a:ea typeface="Nunito Light"/>
              <a:cs typeface="Nunito Light"/>
              <a:sym typeface="Nunito Light"/>
            </a:endParaRPr>
          </a:p>
          <a:p>
            <a:pPr indent="0" lvl="0" marL="0" rtl="0" algn="l">
              <a:spcBef>
                <a:spcPts val="0"/>
              </a:spcBef>
              <a:spcAft>
                <a:spcPts val="0"/>
              </a:spcAft>
              <a:buNone/>
            </a:pPr>
            <a:r>
              <a:t/>
            </a:r>
            <a:endParaRPr sz="1800">
              <a:solidFill>
                <a:srgbClr val="434343"/>
              </a:solidFill>
              <a:latin typeface="Nunito Light"/>
              <a:ea typeface="Nunito Light"/>
              <a:cs typeface="Nunito Light"/>
              <a:sym typeface="Nunito Light"/>
            </a:endParaRPr>
          </a:p>
          <a:p>
            <a:pPr indent="0" lvl="0" marL="0" rtl="0" algn="l">
              <a:spcBef>
                <a:spcPts val="0"/>
              </a:spcBef>
              <a:spcAft>
                <a:spcPts val="0"/>
              </a:spcAft>
              <a:buNone/>
            </a:pPr>
            <a:r>
              <a:t/>
            </a:r>
            <a:endParaRPr sz="1800">
              <a:solidFill>
                <a:srgbClr val="434343"/>
              </a:solidFill>
              <a:latin typeface="Nunito Light"/>
              <a:ea typeface="Nunito Light"/>
              <a:cs typeface="Nunito Light"/>
              <a:sym typeface="Nunito Light"/>
            </a:endParaRPr>
          </a:p>
          <a:p>
            <a:pPr indent="0" lvl="0" marL="0" rtl="0" algn="l">
              <a:spcBef>
                <a:spcPts val="0"/>
              </a:spcBef>
              <a:spcAft>
                <a:spcPts val="0"/>
              </a:spcAft>
              <a:buNone/>
            </a:pPr>
            <a:r>
              <a:t/>
            </a:r>
            <a:endParaRPr sz="3600">
              <a:solidFill>
                <a:srgbClr val="434343"/>
              </a:solidFill>
              <a:latin typeface="Nunito Light"/>
              <a:ea typeface="Nunito Light"/>
              <a:cs typeface="Nunito Light"/>
              <a:sym typeface="Nunito Light"/>
            </a:endParaRPr>
          </a:p>
        </p:txBody>
      </p:sp>
      <p:sp>
        <p:nvSpPr>
          <p:cNvPr id="246" name="Google Shape;246;p49"/>
          <p:cNvSpPr txBox="1"/>
          <p:nvPr>
            <p:ph type="ctrTitle"/>
          </p:nvPr>
        </p:nvSpPr>
        <p:spPr>
          <a:xfrm>
            <a:off x="329050" y="1788150"/>
            <a:ext cx="7532700" cy="156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434343"/>
                </a:solidFill>
                <a:latin typeface="Nunito Light"/>
                <a:ea typeface="Nunito Light"/>
                <a:cs typeface="Nunito Light"/>
                <a:sym typeface="Nunito Light"/>
              </a:rPr>
              <a:t>(Fill out your answer here)</a:t>
            </a:r>
            <a:endParaRPr sz="1800">
              <a:solidFill>
                <a:srgbClr val="434343"/>
              </a:solidFill>
              <a:latin typeface="Nunito Light"/>
              <a:ea typeface="Nunito Light"/>
              <a:cs typeface="Nunito Light"/>
              <a:sym typeface="Nunito Light"/>
            </a:endParaRPr>
          </a:p>
          <a:p>
            <a:pPr indent="0" lvl="0" marL="0" rtl="0" algn="l">
              <a:spcBef>
                <a:spcPts val="0"/>
              </a:spcBef>
              <a:spcAft>
                <a:spcPts val="0"/>
              </a:spcAft>
              <a:buNone/>
            </a:pPr>
            <a:r>
              <a:t/>
            </a:r>
            <a:endParaRPr sz="1800">
              <a:solidFill>
                <a:srgbClr val="434343"/>
              </a:solidFill>
              <a:latin typeface="Nunito Light"/>
              <a:ea typeface="Nunito Light"/>
              <a:cs typeface="Nunito Light"/>
              <a:sym typeface="Nunito Light"/>
            </a:endParaRPr>
          </a:p>
          <a:p>
            <a:pPr indent="0" lvl="0" marL="0" rtl="0" algn="l">
              <a:spcBef>
                <a:spcPts val="0"/>
              </a:spcBef>
              <a:spcAft>
                <a:spcPts val="0"/>
              </a:spcAft>
              <a:buNone/>
            </a:pPr>
            <a:r>
              <a:t/>
            </a:r>
            <a:endParaRPr sz="1800">
              <a:solidFill>
                <a:srgbClr val="434343"/>
              </a:solidFill>
              <a:latin typeface="Nunito Light"/>
              <a:ea typeface="Nunito Light"/>
              <a:cs typeface="Nunito Light"/>
              <a:sym typeface="Nunito Light"/>
            </a:endParaRPr>
          </a:p>
          <a:p>
            <a:pPr indent="0" lvl="0" marL="0" rtl="0" algn="l">
              <a:spcBef>
                <a:spcPts val="0"/>
              </a:spcBef>
              <a:spcAft>
                <a:spcPts val="0"/>
              </a:spcAft>
              <a:buNone/>
            </a:pPr>
            <a:r>
              <a:t/>
            </a:r>
            <a:endParaRPr sz="1800">
              <a:solidFill>
                <a:srgbClr val="434343"/>
              </a:solidFill>
              <a:latin typeface="Nunito Light"/>
              <a:ea typeface="Nunito Light"/>
              <a:cs typeface="Nunito Light"/>
              <a:sym typeface="Nunito Light"/>
            </a:endParaRPr>
          </a:p>
          <a:p>
            <a:pPr indent="0" lvl="0" marL="0" rtl="0" algn="l">
              <a:spcBef>
                <a:spcPts val="0"/>
              </a:spcBef>
              <a:spcAft>
                <a:spcPts val="0"/>
              </a:spcAft>
              <a:buNone/>
            </a:pPr>
            <a:r>
              <a:t/>
            </a:r>
            <a:endParaRPr sz="1800">
              <a:solidFill>
                <a:srgbClr val="434343"/>
              </a:solidFill>
              <a:latin typeface="Nunito Light"/>
              <a:ea typeface="Nunito Light"/>
              <a:cs typeface="Nunito Light"/>
              <a:sym typeface="Nunito Light"/>
            </a:endParaRPr>
          </a:p>
          <a:p>
            <a:pPr indent="0" lvl="0" marL="0" rtl="0" algn="l">
              <a:spcBef>
                <a:spcPts val="0"/>
              </a:spcBef>
              <a:spcAft>
                <a:spcPts val="0"/>
              </a:spcAft>
              <a:buNone/>
            </a:pPr>
            <a:r>
              <a:t/>
            </a:r>
            <a:endParaRPr sz="1800">
              <a:solidFill>
                <a:srgbClr val="434343"/>
              </a:solidFill>
              <a:latin typeface="Nunito Light"/>
              <a:ea typeface="Nunito Light"/>
              <a:cs typeface="Nunito Light"/>
              <a:sym typeface="Nunito Light"/>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E8A71"/>
        </a:solidFill>
      </p:bgPr>
    </p:bg>
    <p:spTree>
      <p:nvGrpSpPr>
        <p:cNvPr id="250" name="Shape 250"/>
        <p:cNvGrpSpPr/>
        <p:nvPr/>
      </p:nvGrpSpPr>
      <p:grpSpPr>
        <a:xfrm>
          <a:off x="0" y="0"/>
          <a:ext cx="0" cy="0"/>
          <a:chOff x="0" y="0"/>
          <a:chExt cx="0" cy="0"/>
        </a:xfrm>
      </p:grpSpPr>
      <p:sp>
        <p:nvSpPr>
          <p:cNvPr id="251" name="Google Shape;251;p50"/>
          <p:cNvSpPr txBox="1"/>
          <p:nvPr>
            <p:ph type="ctrTitle"/>
          </p:nvPr>
        </p:nvSpPr>
        <p:spPr>
          <a:xfrm>
            <a:off x="348925" y="2298625"/>
            <a:ext cx="7532700" cy="680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434343"/>
                </a:solidFill>
                <a:latin typeface="Nunito Light"/>
                <a:ea typeface="Nunito Light"/>
                <a:cs typeface="Nunito Light"/>
                <a:sym typeface="Nunito Light"/>
              </a:rPr>
              <a:t>Determine the MVP sample size &amp; time period allotted estimated to come to a conclusion on your hypotheses. </a:t>
            </a:r>
            <a:endParaRPr sz="1800">
              <a:solidFill>
                <a:srgbClr val="434343"/>
              </a:solidFill>
              <a:latin typeface="Nunito Light"/>
              <a:ea typeface="Nunito Light"/>
              <a:cs typeface="Nunito Light"/>
              <a:sym typeface="Nunito Light"/>
            </a:endParaRPr>
          </a:p>
          <a:p>
            <a:pPr indent="0" lvl="0" marL="0" rtl="0" algn="l">
              <a:spcBef>
                <a:spcPts val="0"/>
              </a:spcBef>
              <a:spcAft>
                <a:spcPts val="0"/>
              </a:spcAft>
              <a:buNone/>
            </a:pPr>
            <a:r>
              <a:t/>
            </a:r>
            <a:endParaRPr sz="1800">
              <a:solidFill>
                <a:srgbClr val="434343"/>
              </a:solidFill>
              <a:latin typeface="Nunito Light"/>
              <a:ea typeface="Nunito Light"/>
              <a:cs typeface="Nunito Light"/>
              <a:sym typeface="Nunito Light"/>
            </a:endParaRPr>
          </a:p>
          <a:p>
            <a:pPr indent="0" lvl="0" marL="0" rtl="0" algn="l">
              <a:spcBef>
                <a:spcPts val="0"/>
              </a:spcBef>
              <a:spcAft>
                <a:spcPts val="0"/>
              </a:spcAft>
              <a:buNone/>
            </a:pPr>
            <a:r>
              <a:t/>
            </a:r>
            <a:endParaRPr sz="1800">
              <a:solidFill>
                <a:srgbClr val="434343"/>
              </a:solidFill>
              <a:latin typeface="Nunito Light"/>
              <a:ea typeface="Nunito Light"/>
              <a:cs typeface="Nunito Light"/>
              <a:sym typeface="Nunito Light"/>
            </a:endParaRPr>
          </a:p>
          <a:p>
            <a:pPr indent="0" lvl="0" marL="0" rtl="0" algn="l">
              <a:spcBef>
                <a:spcPts val="0"/>
              </a:spcBef>
              <a:spcAft>
                <a:spcPts val="0"/>
              </a:spcAft>
              <a:buNone/>
            </a:pPr>
            <a:r>
              <a:t/>
            </a:r>
            <a:endParaRPr sz="1800">
              <a:solidFill>
                <a:srgbClr val="434343"/>
              </a:solidFill>
              <a:latin typeface="Nunito Light"/>
              <a:ea typeface="Nunito Light"/>
              <a:cs typeface="Nunito Light"/>
              <a:sym typeface="Nunito Light"/>
            </a:endParaRPr>
          </a:p>
          <a:p>
            <a:pPr indent="0" lvl="0" marL="0" rtl="0" algn="l">
              <a:spcBef>
                <a:spcPts val="0"/>
              </a:spcBef>
              <a:spcAft>
                <a:spcPts val="0"/>
              </a:spcAft>
              <a:buNone/>
            </a:pPr>
            <a:r>
              <a:t/>
            </a:r>
            <a:endParaRPr sz="1800">
              <a:solidFill>
                <a:srgbClr val="434343"/>
              </a:solidFill>
              <a:latin typeface="Nunito Light"/>
              <a:ea typeface="Nunito Light"/>
              <a:cs typeface="Nunito Light"/>
              <a:sym typeface="Nunito Light"/>
            </a:endParaRPr>
          </a:p>
          <a:p>
            <a:pPr indent="0" lvl="0" marL="0" rtl="0" algn="l">
              <a:spcBef>
                <a:spcPts val="0"/>
              </a:spcBef>
              <a:spcAft>
                <a:spcPts val="0"/>
              </a:spcAft>
              <a:buNone/>
            </a:pPr>
            <a:r>
              <a:t/>
            </a:r>
            <a:endParaRPr sz="1800">
              <a:solidFill>
                <a:srgbClr val="434343"/>
              </a:solidFill>
              <a:latin typeface="Nunito Light"/>
              <a:ea typeface="Nunito Light"/>
              <a:cs typeface="Nunito Light"/>
              <a:sym typeface="Nunito Light"/>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E8A71"/>
        </a:solidFill>
      </p:bgPr>
    </p:bg>
    <p:spTree>
      <p:nvGrpSpPr>
        <p:cNvPr id="255" name="Shape 255"/>
        <p:cNvGrpSpPr/>
        <p:nvPr/>
      </p:nvGrpSpPr>
      <p:grpSpPr>
        <a:xfrm>
          <a:off x="0" y="0"/>
          <a:ext cx="0" cy="0"/>
          <a:chOff x="0" y="0"/>
          <a:chExt cx="0" cy="0"/>
        </a:xfrm>
      </p:grpSpPr>
      <p:sp>
        <p:nvSpPr>
          <p:cNvPr id="256" name="Google Shape;256;p51"/>
          <p:cNvSpPr txBox="1"/>
          <p:nvPr>
            <p:ph type="ctrTitle"/>
          </p:nvPr>
        </p:nvSpPr>
        <p:spPr>
          <a:xfrm>
            <a:off x="262050" y="177875"/>
            <a:ext cx="8520600" cy="63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solidFill>
                  <a:srgbClr val="434343"/>
                </a:solidFill>
                <a:latin typeface="Nunito Light"/>
                <a:ea typeface="Nunito Light"/>
                <a:cs typeface="Nunito Light"/>
                <a:sym typeface="Nunito Light"/>
              </a:rPr>
              <a:t>Answer Slide</a:t>
            </a:r>
            <a:endParaRPr sz="3600">
              <a:solidFill>
                <a:srgbClr val="434343"/>
              </a:solidFill>
              <a:latin typeface="Nunito Light"/>
              <a:ea typeface="Nunito Light"/>
              <a:cs typeface="Nunito Light"/>
              <a:sym typeface="Nunito Light"/>
            </a:endParaRPr>
          </a:p>
          <a:p>
            <a:pPr indent="0" lvl="0" marL="0" rtl="0" algn="l">
              <a:spcBef>
                <a:spcPts val="0"/>
              </a:spcBef>
              <a:spcAft>
                <a:spcPts val="0"/>
              </a:spcAft>
              <a:buNone/>
            </a:pPr>
            <a:r>
              <a:t/>
            </a:r>
            <a:endParaRPr sz="1800">
              <a:solidFill>
                <a:srgbClr val="434343"/>
              </a:solidFill>
              <a:latin typeface="Nunito Light"/>
              <a:ea typeface="Nunito Light"/>
              <a:cs typeface="Nunito Light"/>
              <a:sym typeface="Nunito Light"/>
            </a:endParaRPr>
          </a:p>
          <a:p>
            <a:pPr indent="0" lvl="0" marL="0" rtl="0" algn="l">
              <a:spcBef>
                <a:spcPts val="0"/>
              </a:spcBef>
              <a:spcAft>
                <a:spcPts val="0"/>
              </a:spcAft>
              <a:buNone/>
            </a:pPr>
            <a:r>
              <a:t/>
            </a:r>
            <a:endParaRPr sz="1800">
              <a:solidFill>
                <a:srgbClr val="434343"/>
              </a:solidFill>
              <a:latin typeface="Nunito Light"/>
              <a:ea typeface="Nunito Light"/>
              <a:cs typeface="Nunito Light"/>
              <a:sym typeface="Nunito Light"/>
            </a:endParaRPr>
          </a:p>
          <a:p>
            <a:pPr indent="0" lvl="0" marL="0" rtl="0" algn="l">
              <a:spcBef>
                <a:spcPts val="0"/>
              </a:spcBef>
              <a:spcAft>
                <a:spcPts val="0"/>
              </a:spcAft>
              <a:buNone/>
            </a:pPr>
            <a:r>
              <a:t/>
            </a:r>
            <a:endParaRPr sz="1800">
              <a:solidFill>
                <a:srgbClr val="434343"/>
              </a:solidFill>
              <a:latin typeface="Nunito Light"/>
              <a:ea typeface="Nunito Light"/>
              <a:cs typeface="Nunito Light"/>
              <a:sym typeface="Nunito Light"/>
            </a:endParaRPr>
          </a:p>
          <a:p>
            <a:pPr indent="0" lvl="0" marL="0" rtl="0" algn="l">
              <a:spcBef>
                <a:spcPts val="0"/>
              </a:spcBef>
              <a:spcAft>
                <a:spcPts val="0"/>
              </a:spcAft>
              <a:buNone/>
            </a:pPr>
            <a:r>
              <a:t/>
            </a:r>
            <a:endParaRPr sz="1800">
              <a:solidFill>
                <a:srgbClr val="434343"/>
              </a:solidFill>
              <a:latin typeface="Nunito Light"/>
              <a:ea typeface="Nunito Light"/>
              <a:cs typeface="Nunito Light"/>
              <a:sym typeface="Nunito Light"/>
            </a:endParaRPr>
          </a:p>
          <a:p>
            <a:pPr indent="0" lvl="0" marL="0" rtl="0" algn="l">
              <a:spcBef>
                <a:spcPts val="0"/>
              </a:spcBef>
              <a:spcAft>
                <a:spcPts val="0"/>
              </a:spcAft>
              <a:buNone/>
            </a:pPr>
            <a:r>
              <a:t/>
            </a:r>
            <a:endParaRPr sz="3600">
              <a:solidFill>
                <a:srgbClr val="434343"/>
              </a:solidFill>
              <a:latin typeface="Nunito Light"/>
              <a:ea typeface="Nunito Light"/>
              <a:cs typeface="Nunito Light"/>
              <a:sym typeface="Nunito Light"/>
            </a:endParaRPr>
          </a:p>
        </p:txBody>
      </p:sp>
      <p:sp>
        <p:nvSpPr>
          <p:cNvPr id="257" name="Google Shape;257;p51"/>
          <p:cNvSpPr txBox="1"/>
          <p:nvPr>
            <p:ph type="ctrTitle"/>
          </p:nvPr>
        </p:nvSpPr>
        <p:spPr>
          <a:xfrm>
            <a:off x="329050" y="1788150"/>
            <a:ext cx="7532700" cy="156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434343"/>
                </a:solidFill>
                <a:latin typeface="Nunito Light"/>
                <a:ea typeface="Nunito Light"/>
                <a:cs typeface="Nunito Light"/>
                <a:sym typeface="Nunito Light"/>
              </a:rPr>
              <a:t>(Fill out your answer here)</a:t>
            </a:r>
            <a:endParaRPr sz="1800">
              <a:solidFill>
                <a:srgbClr val="434343"/>
              </a:solidFill>
              <a:latin typeface="Nunito Light"/>
              <a:ea typeface="Nunito Light"/>
              <a:cs typeface="Nunito Light"/>
              <a:sym typeface="Nunito Light"/>
            </a:endParaRPr>
          </a:p>
          <a:p>
            <a:pPr indent="0" lvl="0" marL="0" rtl="0" algn="l">
              <a:spcBef>
                <a:spcPts val="0"/>
              </a:spcBef>
              <a:spcAft>
                <a:spcPts val="0"/>
              </a:spcAft>
              <a:buNone/>
            </a:pPr>
            <a:r>
              <a:t/>
            </a:r>
            <a:endParaRPr sz="1800">
              <a:solidFill>
                <a:srgbClr val="434343"/>
              </a:solidFill>
              <a:latin typeface="Nunito Light"/>
              <a:ea typeface="Nunito Light"/>
              <a:cs typeface="Nunito Light"/>
              <a:sym typeface="Nunito Light"/>
            </a:endParaRPr>
          </a:p>
          <a:p>
            <a:pPr indent="0" lvl="0" marL="0" rtl="0" algn="l">
              <a:spcBef>
                <a:spcPts val="0"/>
              </a:spcBef>
              <a:spcAft>
                <a:spcPts val="0"/>
              </a:spcAft>
              <a:buNone/>
            </a:pPr>
            <a:r>
              <a:t/>
            </a:r>
            <a:endParaRPr sz="1800">
              <a:solidFill>
                <a:srgbClr val="434343"/>
              </a:solidFill>
              <a:latin typeface="Nunito Light"/>
              <a:ea typeface="Nunito Light"/>
              <a:cs typeface="Nunito Light"/>
              <a:sym typeface="Nunito Light"/>
            </a:endParaRPr>
          </a:p>
          <a:p>
            <a:pPr indent="0" lvl="0" marL="0" rtl="0" algn="l">
              <a:spcBef>
                <a:spcPts val="0"/>
              </a:spcBef>
              <a:spcAft>
                <a:spcPts val="0"/>
              </a:spcAft>
              <a:buNone/>
            </a:pPr>
            <a:r>
              <a:t/>
            </a:r>
            <a:endParaRPr sz="1800">
              <a:solidFill>
                <a:srgbClr val="434343"/>
              </a:solidFill>
              <a:latin typeface="Nunito Light"/>
              <a:ea typeface="Nunito Light"/>
              <a:cs typeface="Nunito Light"/>
              <a:sym typeface="Nunito Light"/>
            </a:endParaRPr>
          </a:p>
          <a:p>
            <a:pPr indent="0" lvl="0" marL="0" rtl="0" algn="l">
              <a:spcBef>
                <a:spcPts val="0"/>
              </a:spcBef>
              <a:spcAft>
                <a:spcPts val="0"/>
              </a:spcAft>
              <a:buNone/>
            </a:pPr>
            <a:r>
              <a:t/>
            </a:r>
            <a:endParaRPr sz="1800">
              <a:solidFill>
                <a:srgbClr val="434343"/>
              </a:solidFill>
              <a:latin typeface="Nunito Light"/>
              <a:ea typeface="Nunito Light"/>
              <a:cs typeface="Nunito Light"/>
              <a:sym typeface="Nunito Light"/>
            </a:endParaRPr>
          </a:p>
          <a:p>
            <a:pPr indent="0" lvl="0" marL="0" rtl="0" algn="l">
              <a:spcBef>
                <a:spcPts val="0"/>
              </a:spcBef>
              <a:spcAft>
                <a:spcPts val="0"/>
              </a:spcAft>
              <a:buNone/>
            </a:pPr>
            <a:r>
              <a:t/>
            </a:r>
            <a:endParaRPr sz="1800">
              <a:solidFill>
                <a:srgbClr val="434343"/>
              </a:solidFill>
              <a:latin typeface="Nunito Light"/>
              <a:ea typeface="Nunito Light"/>
              <a:cs typeface="Nunito Light"/>
              <a:sym typeface="Nunito Ligh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6CD61"/>
        </a:solidFill>
      </p:bgPr>
    </p:bg>
    <p:spTree>
      <p:nvGrpSpPr>
        <p:cNvPr id="68" name="Shape 68"/>
        <p:cNvGrpSpPr/>
        <p:nvPr/>
      </p:nvGrpSpPr>
      <p:grpSpPr>
        <a:xfrm>
          <a:off x="0" y="0"/>
          <a:ext cx="0" cy="0"/>
          <a:chOff x="0" y="0"/>
          <a:chExt cx="0" cy="0"/>
        </a:xfrm>
      </p:grpSpPr>
      <p:sp>
        <p:nvSpPr>
          <p:cNvPr id="69" name="Google Shape;69;p16"/>
          <p:cNvSpPr txBox="1"/>
          <p:nvPr>
            <p:ph type="ctrTitle"/>
          </p:nvPr>
        </p:nvSpPr>
        <p:spPr>
          <a:xfrm>
            <a:off x="329050" y="1665450"/>
            <a:ext cx="7532700" cy="181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434343"/>
                </a:solidFill>
                <a:latin typeface="Nunito Light"/>
                <a:ea typeface="Nunito Light"/>
                <a:cs typeface="Nunito Light"/>
                <a:sym typeface="Nunito Light"/>
              </a:rPr>
              <a:t>In this project, you will apply the skills acquired in this course to create the MVP launch strategy for the first flying car taxi service, Flyber, in one of the most congested cities in America -- New York City. </a:t>
            </a:r>
            <a:endParaRPr sz="1800">
              <a:solidFill>
                <a:srgbClr val="434343"/>
              </a:solidFill>
              <a:latin typeface="Nunito Light"/>
              <a:ea typeface="Nunito Light"/>
              <a:cs typeface="Nunito Light"/>
              <a:sym typeface="Nunito Light"/>
            </a:endParaRPr>
          </a:p>
          <a:p>
            <a:pPr indent="0" lvl="0" marL="0" rtl="0" algn="l">
              <a:spcBef>
                <a:spcPts val="0"/>
              </a:spcBef>
              <a:spcAft>
                <a:spcPts val="0"/>
              </a:spcAft>
              <a:buNone/>
            </a:pPr>
            <a:r>
              <a:t/>
            </a:r>
            <a:endParaRPr sz="1800">
              <a:solidFill>
                <a:srgbClr val="434343"/>
              </a:solidFill>
              <a:latin typeface="Nunito Light"/>
              <a:ea typeface="Nunito Light"/>
              <a:cs typeface="Nunito Light"/>
              <a:sym typeface="Nunito Light"/>
            </a:endParaRPr>
          </a:p>
          <a:p>
            <a:pPr indent="0" lvl="0" marL="0" rtl="0" algn="l">
              <a:spcBef>
                <a:spcPts val="0"/>
              </a:spcBef>
              <a:spcAft>
                <a:spcPts val="0"/>
              </a:spcAft>
              <a:buNone/>
            </a:pPr>
            <a:r>
              <a:rPr lang="en" sz="1800">
                <a:solidFill>
                  <a:srgbClr val="434343"/>
                </a:solidFill>
                <a:latin typeface="Nunito Light"/>
                <a:ea typeface="Nunito Light"/>
                <a:cs typeface="Nunito Light"/>
                <a:sym typeface="Nunito Light"/>
              </a:rPr>
              <a:t>You are responsible for bringing the first flying car taxi service to market by analyzing data and building a product proposal. </a:t>
            </a:r>
            <a:endParaRPr sz="1800">
              <a:solidFill>
                <a:srgbClr val="434343"/>
              </a:solidFill>
              <a:latin typeface="Nunito Light"/>
              <a:ea typeface="Nunito Light"/>
              <a:cs typeface="Nunito Light"/>
              <a:sym typeface="Nunito Light"/>
            </a:endParaRPr>
          </a:p>
          <a:p>
            <a:pPr indent="0" lvl="0" marL="0" rtl="0" algn="l">
              <a:spcBef>
                <a:spcPts val="0"/>
              </a:spcBef>
              <a:spcAft>
                <a:spcPts val="0"/>
              </a:spcAft>
              <a:buNone/>
            </a:pPr>
            <a:r>
              <a:t/>
            </a:r>
            <a:endParaRPr sz="1800">
              <a:solidFill>
                <a:srgbClr val="434343"/>
              </a:solidFill>
              <a:latin typeface="Nunito Light"/>
              <a:ea typeface="Nunito Light"/>
              <a:cs typeface="Nunito Light"/>
              <a:sym typeface="Nunito Light"/>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E8A71"/>
        </a:solidFill>
      </p:bgPr>
    </p:bg>
    <p:spTree>
      <p:nvGrpSpPr>
        <p:cNvPr id="261" name="Shape 261"/>
        <p:cNvGrpSpPr/>
        <p:nvPr/>
      </p:nvGrpSpPr>
      <p:grpSpPr>
        <a:xfrm>
          <a:off x="0" y="0"/>
          <a:ext cx="0" cy="0"/>
          <a:chOff x="0" y="0"/>
          <a:chExt cx="0" cy="0"/>
        </a:xfrm>
      </p:grpSpPr>
      <p:sp>
        <p:nvSpPr>
          <p:cNvPr id="262" name="Google Shape;262;p52"/>
          <p:cNvSpPr txBox="1"/>
          <p:nvPr>
            <p:ph type="ctrTitle"/>
          </p:nvPr>
        </p:nvSpPr>
        <p:spPr>
          <a:xfrm>
            <a:off x="348925" y="2298625"/>
            <a:ext cx="7532700" cy="680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434343"/>
                </a:solidFill>
                <a:latin typeface="Nunito Light"/>
                <a:ea typeface="Nunito Light"/>
                <a:cs typeface="Nunito Light"/>
                <a:sym typeface="Nunito Light"/>
              </a:rPr>
              <a:t>Create an instrumentation plan for the events you need collected and logged, in order to be able to physically measure your KPIs.</a:t>
            </a:r>
            <a:endParaRPr sz="1800">
              <a:solidFill>
                <a:srgbClr val="434343"/>
              </a:solidFill>
              <a:latin typeface="Nunito Light"/>
              <a:ea typeface="Nunito Light"/>
              <a:cs typeface="Nunito Light"/>
              <a:sym typeface="Nunito Light"/>
            </a:endParaRPr>
          </a:p>
          <a:p>
            <a:pPr indent="0" lvl="0" marL="0" rtl="0" algn="l">
              <a:spcBef>
                <a:spcPts val="0"/>
              </a:spcBef>
              <a:spcAft>
                <a:spcPts val="0"/>
              </a:spcAft>
              <a:buNone/>
            </a:pPr>
            <a:r>
              <a:t/>
            </a:r>
            <a:endParaRPr sz="1800">
              <a:solidFill>
                <a:srgbClr val="434343"/>
              </a:solidFill>
              <a:latin typeface="Nunito Light"/>
              <a:ea typeface="Nunito Light"/>
              <a:cs typeface="Nunito Light"/>
              <a:sym typeface="Nunito Light"/>
            </a:endParaRPr>
          </a:p>
          <a:p>
            <a:pPr indent="0" lvl="0" marL="0" rtl="0" algn="l">
              <a:spcBef>
                <a:spcPts val="0"/>
              </a:spcBef>
              <a:spcAft>
                <a:spcPts val="0"/>
              </a:spcAft>
              <a:buNone/>
            </a:pPr>
            <a:r>
              <a:t/>
            </a:r>
            <a:endParaRPr sz="1800">
              <a:solidFill>
                <a:srgbClr val="434343"/>
              </a:solidFill>
              <a:latin typeface="Nunito Light"/>
              <a:ea typeface="Nunito Light"/>
              <a:cs typeface="Nunito Light"/>
              <a:sym typeface="Nunito Light"/>
            </a:endParaRPr>
          </a:p>
          <a:p>
            <a:pPr indent="0" lvl="0" marL="0" rtl="0" algn="l">
              <a:spcBef>
                <a:spcPts val="0"/>
              </a:spcBef>
              <a:spcAft>
                <a:spcPts val="0"/>
              </a:spcAft>
              <a:buNone/>
            </a:pPr>
            <a:r>
              <a:t/>
            </a:r>
            <a:endParaRPr sz="1800">
              <a:solidFill>
                <a:srgbClr val="434343"/>
              </a:solidFill>
              <a:latin typeface="Nunito Light"/>
              <a:ea typeface="Nunito Light"/>
              <a:cs typeface="Nunito Light"/>
              <a:sym typeface="Nunito Light"/>
            </a:endParaRPr>
          </a:p>
          <a:p>
            <a:pPr indent="0" lvl="0" marL="0" rtl="0" algn="l">
              <a:spcBef>
                <a:spcPts val="0"/>
              </a:spcBef>
              <a:spcAft>
                <a:spcPts val="0"/>
              </a:spcAft>
              <a:buNone/>
            </a:pPr>
            <a:r>
              <a:t/>
            </a:r>
            <a:endParaRPr sz="1800">
              <a:solidFill>
                <a:srgbClr val="434343"/>
              </a:solidFill>
              <a:latin typeface="Nunito Light"/>
              <a:ea typeface="Nunito Light"/>
              <a:cs typeface="Nunito Light"/>
              <a:sym typeface="Nunito Light"/>
            </a:endParaRPr>
          </a:p>
          <a:p>
            <a:pPr indent="0" lvl="0" marL="0" rtl="0" algn="l">
              <a:spcBef>
                <a:spcPts val="0"/>
              </a:spcBef>
              <a:spcAft>
                <a:spcPts val="0"/>
              </a:spcAft>
              <a:buNone/>
            </a:pPr>
            <a:r>
              <a:t/>
            </a:r>
            <a:endParaRPr sz="1800">
              <a:solidFill>
                <a:srgbClr val="434343"/>
              </a:solidFill>
              <a:latin typeface="Nunito Light"/>
              <a:ea typeface="Nunito Light"/>
              <a:cs typeface="Nunito Light"/>
              <a:sym typeface="Nunito Light"/>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E8A71"/>
        </a:solidFill>
      </p:bgPr>
    </p:bg>
    <p:spTree>
      <p:nvGrpSpPr>
        <p:cNvPr id="266" name="Shape 266"/>
        <p:cNvGrpSpPr/>
        <p:nvPr/>
      </p:nvGrpSpPr>
      <p:grpSpPr>
        <a:xfrm>
          <a:off x="0" y="0"/>
          <a:ext cx="0" cy="0"/>
          <a:chOff x="0" y="0"/>
          <a:chExt cx="0" cy="0"/>
        </a:xfrm>
      </p:grpSpPr>
      <p:sp>
        <p:nvSpPr>
          <p:cNvPr id="267" name="Google Shape;267;p53"/>
          <p:cNvSpPr txBox="1"/>
          <p:nvPr>
            <p:ph type="ctrTitle"/>
          </p:nvPr>
        </p:nvSpPr>
        <p:spPr>
          <a:xfrm>
            <a:off x="262050" y="177875"/>
            <a:ext cx="8520600" cy="63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solidFill>
                  <a:srgbClr val="434343"/>
                </a:solidFill>
                <a:latin typeface="Nunito Light"/>
                <a:ea typeface="Nunito Light"/>
                <a:cs typeface="Nunito Light"/>
                <a:sym typeface="Nunito Light"/>
              </a:rPr>
              <a:t>Answer Slide</a:t>
            </a:r>
            <a:endParaRPr sz="3600">
              <a:solidFill>
                <a:srgbClr val="434343"/>
              </a:solidFill>
              <a:latin typeface="Nunito Light"/>
              <a:ea typeface="Nunito Light"/>
              <a:cs typeface="Nunito Light"/>
              <a:sym typeface="Nunito Light"/>
            </a:endParaRPr>
          </a:p>
          <a:p>
            <a:pPr indent="0" lvl="0" marL="0" rtl="0" algn="l">
              <a:spcBef>
                <a:spcPts val="0"/>
              </a:spcBef>
              <a:spcAft>
                <a:spcPts val="0"/>
              </a:spcAft>
              <a:buNone/>
            </a:pPr>
            <a:r>
              <a:t/>
            </a:r>
            <a:endParaRPr sz="1800">
              <a:solidFill>
                <a:srgbClr val="434343"/>
              </a:solidFill>
              <a:latin typeface="Nunito Light"/>
              <a:ea typeface="Nunito Light"/>
              <a:cs typeface="Nunito Light"/>
              <a:sym typeface="Nunito Light"/>
            </a:endParaRPr>
          </a:p>
          <a:p>
            <a:pPr indent="0" lvl="0" marL="0" rtl="0" algn="l">
              <a:spcBef>
                <a:spcPts val="0"/>
              </a:spcBef>
              <a:spcAft>
                <a:spcPts val="0"/>
              </a:spcAft>
              <a:buNone/>
            </a:pPr>
            <a:r>
              <a:t/>
            </a:r>
            <a:endParaRPr sz="1800">
              <a:solidFill>
                <a:srgbClr val="434343"/>
              </a:solidFill>
              <a:latin typeface="Nunito Light"/>
              <a:ea typeface="Nunito Light"/>
              <a:cs typeface="Nunito Light"/>
              <a:sym typeface="Nunito Light"/>
            </a:endParaRPr>
          </a:p>
          <a:p>
            <a:pPr indent="0" lvl="0" marL="0" rtl="0" algn="l">
              <a:spcBef>
                <a:spcPts val="0"/>
              </a:spcBef>
              <a:spcAft>
                <a:spcPts val="0"/>
              </a:spcAft>
              <a:buNone/>
            </a:pPr>
            <a:r>
              <a:t/>
            </a:r>
            <a:endParaRPr sz="1800">
              <a:solidFill>
                <a:srgbClr val="434343"/>
              </a:solidFill>
              <a:latin typeface="Nunito Light"/>
              <a:ea typeface="Nunito Light"/>
              <a:cs typeface="Nunito Light"/>
              <a:sym typeface="Nunito Light"/>
            </a:endParaRPr>
          </a:p>
          <a:p>
            <a:pPr indent="0" lvl="0" marL="0" rtl="0" algn="l">
              <a:spcBef>
                <a:spcPts val="0"/>
              </a:spcBef>
              <a:spcAft>
                <a:spcPts val="0"/>
              </a:spcAft>
              <a:buNone/>
            </a:pPr>
            <a:r>
              <a:t/>
            </a:r>
            <a:endParaRPr sz="1800">
              <a:solidFill>
                <a:srgbClr val="434343"/>
              </a:solidFill>
              <a:latin typeface="Nunito Light"/>
              <a:ea typeface="Nunito Light"/>
              <a:cs typeface="Nunito Light"/>
              <a:sym typeface="Nunito Light"/>
            </a:endParaRPr>
          </a:p>
          <a:p>
            <a:pPr indent="0" lvl="0" marL="0" rtl="0" algn="l">
              <a:spcBef>
                <a:spcPts val="0"/>
              </a:spcBef>
              <a:spcAft>
                <a:spcPts val="0"/>
              </a:spcAft>
              <a:buNone/>
            </a:pPr>
            <a:r>
              <a:t/>
            </a:r>
            <a:endParaRPr sz="3600">
              <a:solidFill>
                <a:srgbClr val="434343"/>
              </a:solidFill>
              <a:latin typeface="Nunito Light"/>
              <a:ea typeface="Nunito Light"/>
              <a:cs typeface="Nunito Light"/>
              <a:sym typeface="Nunito Light"/>
            </a:endParaRPr>
          </a:p>
        </p:txBody>
      </p:sp>
      <p:sp>
        <p:nvSpPr>
          <p:cNvPr id="268" name="Google Shape;268;p53"/>
          <p:cNvSpPr txBox="1"/>
          <p:nvPr>
            <p:ph type="ctrTitle"/>
          </p:nvPr>
        </p:nvSpPr>
        <p:spPr>
          <a:xfrm>
            <a:off x="329050" y="1788150"/>
            <a:ext cx="7532700" cy="156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434343"/>
                </a:solidFill>
                <a:latin typeface="Nunito Light"/>
                <a:ea typeface="Nunito Light"/>
                <a:cs typeface="Nunito Light"/>
                <a:sym typeface="Nunito Light"/>
              </a:rPr>
              <a:t>(Fill out your answer here)</a:t>
            </a:r>
            <a:endParaRPr sz="1800">
              <a:solidFill>
                <a:srgbClr val="434343"/>
              </a:solidFill>
              <a:latin typeface="Nunito Light"/>
              <a:ea typeface="Nunito Light"/>
              <a:cs typeface="Nunito Light"/>
              <a:sym typeface="Nunito Light"/>
            </a:endParaRPr>
          </a:p>
          <a:p>
            <a:pPr indent="0" lvl="0" marL="0" rtl="0" algn="l">
              <a:spcBef>
                <a:spcPts val="0"/>
              </a:spcBef>
              <a:spcAft>
                <a:spcPts val="0"/>
              </a:spcAft>
              <a:buNone/>
            </a:pPr>
            <a:r>
              <a:t/>
            </a:r>
            <a:endParaRPr sz="1800">
              <a:solidFill>
                <a:srgbClr val="434343"/>
              </a:solidFill>
              <a:latin typeface="Nunito Light"/>
              <a:ea typeface="Nunito Light"/>
              <a:cs typeface="Nunito Light"/>
              <a:sym typeface="Nunito Light"/>
            </a:endParaRPr>
          </a:p>
          <a:p>
            <a:pPr indent="0" lvl="0" marL="0" rtl="0" algn="l">
              <a:spcBef>
                <a:spcPts val="0"/>
              </a:spcBef>
              <a:spcAft>
                <a:spcPts val="0"/>
              </a:spcAft>
              <a:buNone/>
            </a:pPr>
            <a:r>
              <a:t/>
            </a:r>
            <a:endParaRPr sz="1800">
              <a:solidFill>
                <a:srgbClr val="434343"/>
              </a:solidFill>
              <a:latin typeface="Nunito Light"/>
              <a:ea typeface="Nunito Light"/>
              <a:cs typeface="Nunito Light"/>
              <a:sym typeface="Nunito Light"/>
            </a:endParaRPr>
          </a:p>
          <a:p>
            <a:pPr indent="0" lvl="0" marL="0" rtl="0" algn="l">
              <a:spcBef>
                <a:spcPts val="0"/>
              </a:spcBef>
              <a:spcAft>
                <a:spcPts val="0"/>
              </a:spcAft>
              <a:buNone/>
            </a:pPr>
            <a:r>
              <a:t/>
            </a:r>
            <a:endParaRPr sz="1800">
              <a:solidFill>
                <a:srgbClr val="434343"/>
              </a:solidFill>
              <a:latin typeface="Nunito Light"/>
              <a:ea typeface="Nunito Light"/>
              <a:cs typeface="Nunito Light"/>
              <a:sym typeface="Nunito Light"/>
            </a:endParaRPr>
          </a:p>
          <a:p>
            <a:pPr indent="0" lvl="0" marL="0" rtl="0" algn="l">
              <a:spcBef>
                <a:spcPts val="0"/>
              </a:spcBef>
              <a:spcAft>
                <a:spcPts val="0"/>
              </a:spcAft>
              <a:buNone/>
            </a:pPr>
            <a:r>
              <a:t/>
            </a:r>
            <a:endParaRPr sz="1800">
              <a:solidFill>
                <a:srgbClr val="434343"/>
              </a:solidFill>
              <a:latin typeface="Nunito Light"/>
              <a:ea typeface="Nunito Light"/>
              <a:cs typeface="Nunito Light"/>
              <a:sym typeface="Nunito Light"/>
            </a:endParaRPr>
          </a:p>
          <a:p>
            <a:pPr indent="0" lvl="0" marL="0" rtl="0" algn="l">
              <a:spcBef>
                <a:spcPts val="0"/>
              </a:spcBef>
              <a:spcAft>
                <a:spcPts val="0"/>
              </a:spcAft>
              <a:buNone/>
            </a:pPr>
            <a:r>
              <a:t/>
            </a:r>
            <a:endParaRPr sz="1800">
              <a:solidFill>
                <a:srgbClr val="434343"/>
              </a:solidFill>
              <a:latin typeface="Nunito Light"/>
              <a:ea typeface="Nunito Light"/>
              <a:cs typeface="Nunito Light"/>
              <a:sym typeface="Nunito Light"/>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E8A71"/>
        </a:solidFill>
      </p:bgPr>
    </p:bg>
    <p:spTree>
      <p:nvGrpSpPr>
        <p:cNvPr id="272" name="Shape 272"/>
        <p:cNvGrpSpPr/>
        <p:nvPr/>
      </p:nvGrpSpPr>
      <p:grpSpPr>
        <a:xfrm>
          <a:off x="0" y="0"/>
          <a:ext cx="0" cy="0"/>
          <a:chOff x="0" y="0"/>
          <a:chExt cx="0" cy="0"/>
        </a:xfrm>
      </p:grpSpPr>
      <p:sp>
        <p:nvSpPr>
          <p:cNvPr id="273" name="Google Shape;273;p54"/>
          <p:cNvSpPr txBox="1"/>
          <p:nvPr>
            <p:ph type="ctrTitle"/>
          </p:nvPr>
        </p:nvSpPr>
        <p:spPr>
          <a:xfrm>
            <a:off x="339000" y="2301150"/>
            <a:ext cx="7532700" cy="5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434343"/>
                </a:solidFill>
                <a:latin typeface="Nunito Light"/>
                <a:ea typeface="Nunito Light"/>
                <a:cs typeface="Nunito Light"/>
                <a:sym typeface="Nunito Light"/>
              </a:rPr>
              <a:t>Create a qualitative feedback survey questions for users after their ride, to further understand and optimize the product for future iterations.</a:t>
            </a:r>
            <a:endParaRPr sz="1800">
              <a:solidFill>
                <a:srgbClr val="434343"/>
              </a:solidFill>
              <a:latin typeface="Nunito Light"/>
              <a:ea typeface="Nunito Light"/>
              <a:cs typeface="Nunito Light"/>
              <a:sym typeface="Nunito Light"/>
            </a:endParaRPr>
          </a:p>
          <a:p>
            <a:pPr indent="0" lvl="0" marL="0" rtl="0" algn="l">
              <a:spcBef>
                <a:spcPts val="0"/>
              </a:spcBef>
              <a:spcAft>
                <a:spcPts val="0"/>
              </a:spcAft>
              <a:buNone/>
            </a:pPr>
            <a:r>
              <a:t/>
            </a:r>
            <a:endParaRPr sz="1800">
              <a:solidFill>
                <a:srgbClr val="434343"/>
              </a:solidFill>
              <a:latin typeface="Nunito Light"/>
              <a:ea typeface="Nunito Light"/>
              <a:cs typeface="Nunito Light"/>
              <a:sym typeface="Nunito Light"/>
            </a:endParaRPr>
          </a:p>
          <a:p>
            <a:pPr indent="0" lvl="0" marL="0" rtl="0" algn="l">
              <a:spcBef>
                <a:spcPts val="0"/>
              </a:spcBef>
              <a:spcAft>
                <a:spcPts val="0"/>
              </a:spcAft>
              <a:buNone/>
            </a:pPr>
            <a:r>
              <a:t/>
            </a:r>
            <a:endParaRPr sz="1800">
              <a:solidFill>
                <a:srgbClr val="434343"/>
              </a:solidFill>
              <a:latin typeface="Nunito Light"/>
              <a:ea typeface="Nunito Light"/>
              <a:cs typeface="Nunito Light"/>
              <a:sym typeface="Nunito Light"/>
            </a:endParaRPr>
          </a:p>
          <a:p>
            <a:pPr indent="0" lvl="0" marL="0" rtl="0" algn="l">
              <a:spcBef>
                <a:spcPts val="0"/>
              </a:spcBef>
              <a:spcAft>
                <a:spcPts val="0"/>
              </a:spcAft>
              <a:buNone/>
            </a:pPr>
            <a:r>
              <a:t/>
            </a:r>
            <a:endParaRPr sz="1800">
              <a:solidFill>
                <a:srgbClr val="434343"/>
              </a:solidFill>
              <a:latin typeface="Nunito Light"/>
              <a:ea typeface="Nunito Light"/>
              <a:cs typeface="Nunito Light"/>
              <a:sym typeface="Nunito Light"/>
            </a:endParaRPr>
          </a:p>
          <a:p>
            <a:pPr indent="0" lvl="0" marL="0" rtl="0" algn="l">
              <a:spcBef>
                <a:spcPts val="0"/>
              </a:spcBef>
              <a:spcAft>
                <a:spcPts val="0"/>
              </a:spcAft>
              <a:buNone/>
            </a:pPr>
            <a:r>
              <a:t/>
            </a:r>
            <a:endParaRPr sz="1800">
              <a:solidFill>
                <a:srgbClr val="434343"/>
              </a:solidFill>
              <a:latin typeface="Nunito Light"/>
              <a:ea typeface="Nunito Light"/>
              <a:cs typeface="Nunito Light"/>
              <a:sym typeface="Nunito Light"/>
            </a:endParaRPr>
          </a:p>
          <a:p>
            <a:pPr indent="0" lvl="0" marL="0" rtl="0" algn="l">
              <a:spcBef>
                <a:spcPts val="0"/>
              </a:spcBef>
              <a:spcAft>
                <a:spcPts val="0"/>
              </a:spcAft>
              <a:buNone/>
            </a:pPr>
            <a:r>
              <a:t/>
            </a:r>
            <a:endParaRPr sz="1800">
              <a:solidFill>
                <a:srgbClr val="434343"/>
              </a:solidFill>
              <a:latin typeface="Nunito Light"/>
              <a:ea typeface="Nunito Light"/>
              <a:cs typeface="Nunito Light"/>
              <a:sym typeface="Nunito Light"/>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E8A71"/>
        </a:solidFill>
      </p:bgPr>
    </p:bg>
    <p:spTree>
      <p:nvGrpSpPr>
        <p:cNvPr id="277" name="Shape 277"/>
        <p:cNvGrpSpPr/>
        <p:nvPr/>
      </p:nvGrpSpPr>
      <p:grpSpPr>
        <a:xfrm>
          <a:off x="0" y="0"/>
          <a:ext cx="0" cy="0"/>
          <a:chOff x="0" y="0"/>
          <a:chExt cx="0" cy="0"/>
        </a:xfrm>
      </p:grpSpPr>
      <p:sp>
        <p:nvSpPr>
          <p:cNvPr id="278" name="Google Shape;278;p55"/>
          <p:cNvSpPr txBox="1"/>
          <p:nvPr>
            <p:ph type="ctrTitle"/>
          </p:nvPr>
        </p:nvSpPr>
        <p:spPr>
          <a:xfrm>
            <a:off x="262050" y="177875"/>
            <a:ext cx="8520600" cy="63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solidFill>
                  <a:srgbClr val="434343"/>
                </a:solidFill>
                <a:latin typeface="Nunito Light"/>
                <a:ea typeface="Nunito Light"/>
                <a:cs typeface="Nunito Light"/>
                <a:sym typeface="Nunito Light"/>
              </a:rPr>
              <a:t>Answer Slide</a:t>
            </a:r>
            <a:endParaRPr sz="3600">
              <a:solidFill>
                <a:srgbClr val="434343"/>
              </a:solidFill>
              <a:latin typeface="Nunito Light"/>
              <a:ea typeface="Nunito Light"/>
              <a:cs typeface="Nunito Light"/>
              <a:sym typeface="Nunito Light"/>
            </a:endParaRPr>
          </a:p>
          <a:p>
            <a:pPr indent="0" lvl="0" marL="0" rtl="0" algn="l">
              <a:spcBef>
                <a:spcPts val="0"/>
              </a:spcBef>
              <a:spcAft>
                <a:spcPts val="0"/>
              </a:spcAft>
              <a:buNone/>
            </a:pPr>
            <a:r>
              <a:t/>
            </a:r>
            <a:endParaRPr sz="1800">
              <a:solidFill>
                <a:srgbClr val="434343"/>
              </a:solidFill>
              <a:latin typeface="Nunito Light"/>
              <a:ea typeface="Nunito Light"/>
              <a:cs typeface="Nunito Light"/>
              <a:sym typeface="Nunito Light"/>
            </a:endParaRPr>
          </a:p>
          <a:p>
            <a:pPr indent="0" lvl="0" marL="0" rtl="0" algn="l">
              <a:spcBef>
                <a:spcPts val="0"/>
              </a:spcBef>
              <a:spcAft>
                <a:spcPts val="0"/>
              </a:spcAft>
              <a:buNone/>
            </a:pPr>
            <a:r>
              <a:t/>
            </a:r>
            <a:endParaRPr sz="1800">
              <a:solidFill>
                <a:srgbClr val="434343"/>
              </a:solidFill>
              <a:latin typeface="Nunito Light"/>
              <a:ea typeface="Nunito Light"/>
              <a:cs typeface="Nunito Light"/>
              <a:sym typeface="Nunito Light"/>
            </a:endParaRPr>
          </a:p>
          <a:p>
            <a:pPr indent="0" lvl="0" marL="0" rtl="0" algn="l">
              <a:spcBef>
                <a:spcPts val="0"/>
              </a:spcBef>
              <a:spcAft>
                <a:spcPts val="0"/>
              </a:spcAft>
              <a:buNone/>
            </a:pPr>
            <a:r>
              <a:t/>
            </a:r>
            <a:endParaRPr sz="1800">
              <a:solidFill>
                <a:srgbClr val="434343"/>
              </a:solidFill>
              <a:latin typeface="Nunito Light"/>
              <a:ea typeface="Nunito Light"/>
              <a:cs typeface="Nunito Light"/>
              <a:sym typeface="Nunito Light"/>
            </a:endParaRPr>
          </a:p>
          <a:p>
            <a:pPr indent="0" lvl="0" marL="0" rtl="0" algn="l">
              <a:spcBef>
                <a:spcPts val="0"/>
              </a:spcBef>
              <a:spcAft>
                <a:spcPts val="0"/>
              </a:spcAft>
              <a:buNone/>
            </a:pPr>
            <a:r>
              <a:t/>
            </a:r>
            <a:endParaRPr sz="1800">
              <a:solidFill>
                <a:srgbClr val="434343"/>
              </a:solidFill>
              <a:latin typeface="Nunito Light"/>
              <a:ea typeface="Nunito Light"/>
              <a:cs typeface="Nunito Light"/>
              <a:sym typeface="Nunito Light"/>
            </a:endParaRPr>
          </a:p>
          <a:p>
            <a:pPr indent="0" lvl="0" marL="0" rtl="0" algn="l">
              <a:spcBef>
                <a:spcPts val="0"/>
              </a:spcBef>
              <a:spcAft>
                <a:spcPts val="0"/>
              </a:spcAft>
              <a:buNone/>
            </a:pPr>
            <a:r>
              <a:t/>
            </a:r>
            <a:endParaRPr sz="3600">
              <a:solidFill>
                <a:srgbClr val="434343"/>
              </a:solidFill>
              <a:latin typeface="Nunito Light"/>
              <a:ea typeface="Nunito Light"/>
              <a:cs typeface="Nunito Light"/>
              <a:sym typeface="Nunito Light"/>
            </a:endParaRPr>
          </a:p>
        </p:txBody>
      </p:sp>
      <p:sp>
        <p:nvSpPr>
          <p:cNvPr id="279" name="Google Shape;279;p55"/>
          <p:cNvSpPr txBox="1"/>
          <p:nvPr>
            <p:ph type="ctrTitle"/>
          </p:nvPr>
        </p:nvSpPr>
        <p:spPr>
          <a:xfrm>
            <a:off x="329050" y="1788150"/>
            <a:ext cx="7532700" cy="156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434343"/>
                </a:solidFill>
                <a:latin typeface="Nunito Light"/>
                <a:ea typeface="Nunito Light"/>
                <a:cs typeface="Nunito Light"/>
                <a:sym typeface="Nunito Light"/>
              </a:rPr>
              <a:t>(Fill out your answer here)</a:t>
            </a:r>
            <a:endParaRPr sz="1800">
              <a:solidFill>
                <a:srgbClr val="434343"/>
              </a:solidFill>
              <a:latin typeface="Nunito Light"/>
              <a:ea typeface="Nunito Light"/>
              <a:cs typeface="Nunito Light"/>
              <a:sym typeface="Nunito Light"/>
            </a:endParaRPr>
          </a:p>
          <a:p>
            <a:pPr indent="0" lvl="0" marL="0" rtl="0" algn="l">
              <a:spcBef>
                <a:spcPts val="0"/>
              </a:spcBef>
              <a:spcAft>
                <a:spcPts val="0"/>
              </a:spcAft>
              <a:buNone/>
            </a:pPr>
            <a:r>
              <a:t/>
            </a:r>
            <a:endParaRPr sz="1800">
              <a:solidFill>
                <a:srgbClr val="434343"/>
              </a:solidFill>
              <a:latin typeface="Nunito Light"/>
              <a:ea typeface="Nunito Light"/>
              <a:cs typeface="Nunito Light"/>
              <a:sym typeface="Nunito Light"/>
            </a:endParaRPr>
          </a:p>
          <a:p>
            <a:pPr indent="0" lvl="0" marL="0" rtl="0" algn="l">
              <a:spcBef>
                <a:spcPts val="0"/>
              </a:spcBef>
              <a:spcAft>
                <a:spcPts val="0"/>
              </a:spcAft>
              <a:buNone/>
            </a:pPr>
            <a:r>
              <a:t/>
            </a:r>
            <a:endParaRPr sz="1800">
              <a:solidFill>
                <a:srgbClr val="434343"/>
              </a:solidFill>
              <a:latin typeface="Nunito Light"/>
              <a:ea typeface="Nunito Light"/>
              <a:cs typeface="Nunito Light"/>
              <a:sym typeface="Nunito Light"/>
            </a:endParaRPr>
          </a:p>
          <a:p>
            <a:pPr indent="0" lvl="0" marL="0" rtl="0" algn="l">
              <a:spcBef>
                <a:spcPts val="0"/>
              </a:spcBef>
              <a:spcAft>
                <a:spcPts val="0"/>
              </a:spcAft>
              <a:buNone/>
            </a:pPr>
            <a:r>
              <a:t/>
            </a:r>
            <a:endParaRPr sz="1800">
              <a:solidFill>
                <a:srgbClr val="434343"/>
              </a:solidFill>
              <a:latin typeface="Nunito Light"/>
              <a:ea typeface="Nunito Light"/>
              <a:cs typeface="Nunito Light"/>
              <a:sym typeface="Nunito Light"/>
            </a:endParaRPr>
          </a:p>
          <a:p>
            <a:pPr indent="0" lvl="0" marL="0" rtl="0" algn="l">
              <a:spcBef>
                <a:spcPts val="0"/>
              </a:spcBef>
              <a:spcAft>
                <a:spcPts val="0"/>
              </a:spcAft>
              <a:buNone/>
            </a:pPr>
            <a:r>
              <a:t/>
            </a:r>
            <a:endParaRPr sz="1800">
              <a:solidFill>
                <a:srgbClr val="434343"/>
              </a:solidFill>
              <a:latin typeface="Nunito Light"/>
              <a:ea typeface="Nunito Light"/>
              <a:cs typeface="Nunito Light"/>
              <a:sym typeface="Nunito Light"/>
            </a:endParaRPr>
          </a:p>
          <a:p>
            <a:pPr indent="0" lvl="0" marL="0" rtl="0" algn="l">
              <a:spcBef>
                <a:spcPts val="0"/>
              </a:spcBef>
              <a:spcAft>
                <a:spcPts val="0"/>
              </a:spcAft>
              <a:buNone/>
            </a:pPr>
            <a:r>
              <a:t/>
            </a:r>
            <a:endParaRPr sz="1800">
              <a:solidFill>
                <a:srgbClr val="434343"/>
              </a:solidFill>
              <a:latin typeface="Nunito Light"/>
              <a:ea typeface="Nunito Light"/>
              <a:cs typeface="Nunito Light"/>
              <a:sym typeface="Nunito Light"/>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3DA4AB"/>
        </a:solidFill>
      </p:bgPr>
    </p:bg>
    <p:spTree>
      <p:nvGrpSpPr>
        <p:cNvPr id="283" name="Shape 283"/>
        <p:cNvGrpSpPr/>
        <p:nvPr/>
      </p:nvGrpSpPr>
      <p:grpSpPr>
        <a:xfrm>
          <a:off x="0" y="0"/>
          <a:ext cx="0" cy="0"/>
          <a:chOff x="0" y="0"/>
          <a:chExt cx="0" cy="0"/>
        </a:xfrm>
      </p:grpSpPr>
      <p:sp>
        <p:nvSpPr>
          <p:cNvPr id="284" name="Google Shape;284;p56"/>
          <p:cNvSpPr txBox="1"/>
          <p:nvPr>
            <p:ph type="ctrTitle"/>
          </p:nvPr>
        </p:nvSpPr>
        <p:spPr>
          <a:xfrm>
            <a:off x="358825" y="1099800"/>
            <a:ext cx="7532700" cy="2943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FFFF"/>
                </a:solidFill>
                <a:latin typeface="Nunito Light"/>
                <a:ea typeface="Nunito Light"/>
                <a:cs typeface="Nunito Light"/>
                <a:sym typeface="Nunito Light"/>
              </a:rPr>
              <a:t>Summarize everything you have learned into your final proposal</a:t>
            </a:r>
            <a:endParaRPr sz="1800">
              <a:solidFill>
                <a:srgbClr val="FFFFFF"/>
              </a:solidFill>
              <a:latin typeface="Nunito Light"/>
              <a:ea typeface="Nunito Light"/>
              <a:cs typeface="Nunito Light"/>
              <a:sym typeface="Nunito Light"/>
            </a:endParaRPr>
          </a:p>
          <a:p>
            <a:pPr indent="-342900" lvl="0" marL="457200" rtl="0" algn="l">
              <a:spcBef>
                <a:spcPts val="0"/>
              </a:spcBef>
              <a:spcAft>
                <a:spcPts val="0"/>
              </a:spcAft>
              <a:buClr>
                <a:srgbClr val="FFFFFF"/>
              </a:buClr>
              <a:buSzPts val="1800"/>
              <a:buFont typeface="Nunito Light"/>
              <a:buChar char="●"/>
            </a:pPr>
            <a:r>
              <a:rPr lang="en" sz="1800">
                <a:solidFill>
                  <a:srgbClr val="FFFFFF"/>
                </a:solidFill>
                <a:latin typeface="Nunito Light"/>
                <a:ea typeface="Nunito Light"/>
                <a:cs typeface="Nunito Light"/>
                <a:sym typeface="Nunito Light"/>
              </a:rPr>
              <a:t>Identify the target population. Why did you select that target population? What are their pain points?</a:t>
            </a:r>
            <a:endParaRPr sz="1800">
              <a:solidFill>
                <a:srgbClr val="FFFFFF"/>
              </a:solidFill>
              <a:latin typeface="Nunito Light"/>
              <a:ea typeface="Nunito Light"/>
              <a:cs typeface="Nunito Light"/>
              <a:sym typeface="Nunito Light"/>
            </a:endParaRPr>
          </a:p>
          <a:p>
            <a:pPr indent="-342900" lvl="0" marL="457200" rtl="0" algn="l">
              <a:spcBef>
                <a:spcPts val="0"/>
              </a:spcBef>
              <a:spcAft>
                <a:spcPts val="0"/>
              </a:spcAft>
              <a:buClr>
                <a:srgbClr val="FFFFFF"/>
              </a:buClr>
              <a:buSzPts val="1800"/>
              <a:buFont typeface="Nunito Light"/>
              <a:buChar char="●"/>
            </a:pPr>
            <a:r>
              <a:rPr lang="en" sz="1800">
                <a:solidFill>
                  <a:srgbClr val="FFFFFF"/>
                </a:solidFill>
                <a:latin typeface="Nunito Light"/>
                <a:ea typeface="Nunito Light"/>
                <a:cs typeface="Nunito Light"/>
                <a:sym typeface="Nunito Light"/>
              </a:rPr>
              <a:t>Create a product proposal containing claim, evidence, estimated impact, and risks </a:t>
            </a:r>
            <a:endParaRPr sz="1800">
              <a:solidFill>
                <a:srgbClr val="FFFFFF"/>
              </a:solidFill>
              <a:latin typeface="Nunito Light"/>
              <a:ea typeface="Nunito Light"/>
              <a:cs typeface="Nunito Light"/>
              <a:sym typeface="Nunito Light"/>
            </a:endParaRPr>
          </a:p>
          <a:p>
            <a:pPr indent="-342900" lvl="0" marL="457200" rtl="0" algn="l">
              <a:spcBef>
                <a:spcPts val="0"/>
              </a:spcBef>
              <a:spcAft>
                <a:spcPts val="0"/>
              </a:spcAft>
              <a:buClr>
                <a:srgbClr val="FFFFFF"/>
              </a:buClr>
              <a:buSzPts val="1800"/>
              <a:buFont typeface="Nunito Light"/>
              <a:buChar char="●"/>
            </a:pPr>
            <a:r>
              <a:rPr lang="en" sz="1800">
                <a:solidFill>
                  <a:srgbClr val="FFFFFF"/>
                </a:solidFill>
                <a:latin typeface="Nunito Light"/>
                <a:ea typeface="Nunito Light"/>
                <a:cs typeface="Nunito Light"/>
                <a:sym typeface="Nunito Light"/>
              </a:rPr>
              <a:t>Claims should be backed by quantitative evidence, impact should assess market needs/benefits</a:t>
            </a:r>
            <a:endParaRPr sz="1800">
              <a:solidFill>
                <a:srgbClr val="FFFFFF"/>
              </a:solidFill>
              <a:latin typeface="Nunito Light"/>
              <a:ea typeface="Nunito Light"/>
              <a:cs typeface="Nunito Light"/>
              <a:sym typeface="Nunito Light"/>
            </a:endParaRPr>
          </a:p>
          <a:p>
            <a:pPr indent="-342900" lvl="0" marL="457200" rtl="0" algn="l">
              <a:spcBef>
                <a:spcPts val="0"/>
              </a:spcBef>
              <a:spcAft>
                <a:spcPts val="0"/>
              </a:spcAft>
              <a:buClr>
                <a:srgbClr val="FFFFFF"/>
              </a:buClr>
              <a:buSzPts val="1800"/>
              <a:buFont typeface="Nunito Light"/>
              <a:buChar char="●"/>
            </a:pPr>
            <a:r>
              <a:rPr lang="en" sz="1800">
                <a:solidFill>
                  <a:srgbClr val="FFFFFF"/>
                </a:solidFill>
                <a:latin typeface="Nunito Light"/>
                <a:ea typeface="Nunito Light"/>
                <a:cs typeface="Nunito Light"/>
                <a:sym typeface="Nunito Light"/>
              </a:rPr>
              <a:t>Risks involve any known unknowns that we’ll still need to monitor post-launch</a:t>
            </a:r>
            <a:endParaRPr sz="1800">
              <a:solidFill>
                <a:srgbClr val="FFFFFF"/>
              </a:solidFill>
              <a:latin typeface="Nunito Light"/>
              <a:ea typeface="Nunito Light"/>
              <a:cs typeface="Nunito Light"/>
              <a:sym typeface="Nunito Light"/>
            </a:endParaRPr>
          </a:p>
          <a:p>
            <a:pPr indent="-342900" lvl="0" marL="457200" rtl="0" algn="l">
              <a:spcBef>
                <a:spcPts val="0"/>
              </a:spcBef>
              <a:spcAft>
                <a:spcPts val="0"/>
              </a:spcAft>
              <a:buClr>
                <a:srgbClr val="FFFFFF"/>
              </a:buClr>
              <a:buSzPts val="1800"/>
              <a:buFont typeface="Nunito Light"/>
              <a:buChar char="●"/>
            </a:pPr>
            <a:r>
              <a:rPr lang="en" sz="1800">
                <a:solidFill>
                  <a:srgbClr val="FFFFFF"/>
                </a:solidFill>
                <a:latin typeface="Nunito Light"/>
                <a:ea typeface="Nunito Light"/>
                <a:cs typeface="Nunito Light"/>
                <a:sym typeface="Nunito Light"/>
              </a:rPr>
              <a:t>State cross-functional stakeholder teams that will need to be involved</a:t>
            </a:r>
            <a:endParaRPr sz="1800">
              <a:solidFill>
                <a:srgbClr val="FFFFFF"/>
              </a:solidFill>
              <a:latin typeface="Nunito Light"/>
              <a:ea typeface="Nunito Light"/>
              <a:cs typeface="Nunito Light"/>
              <a:sym typeface="Nunito Light"/>
            </a:endParaRPr>
          </a:p>
          <a:p>
            <a:pPr indent="0" lvl="0" marL="0" rtl="0" algn="l">
              <a:spcBef>
                <a:spcPts val="0"/>
              </a:spcBef>
              <a:spcAft>
                <a:spcPts val="0"/>
              </a:spcAft>
              <a:buNone/>
            </a:pPr>
            <a:r>
              <a:t/>
            </a:r>
            <a:endParaRPr sz="1800">
              <a:solidFill>
                <a:srgbClr val="FFFFFF"/>
              </a:solidFill>
              <a:latin typeface="Nunito Light"/>
              <a:ea typeface="Nunito Light"/>
              <a:cs typeface="Nunito Light"/>
              <a:sym typeface="Nunito Light"/>
            </a:endParaRPr>
          </a:p>
          <a:p>
            <a:pPr indent="0" lvl="0" marL="0" rtl="0" algn="l">
              <a:spcBef>
                <a:spcPts val="0"/>
              </a:spcBef>
              <a:spcAft>
                <a:spcPts val="0"/>
              </a:spcAft>
              <a:buNone/>
            </a:pPr>
            <a:r>
              <a:t/>
            </a:r>
            <a:endParaRPr sz="1800">
              <a:solidFill>
                <a:srgbClr val="FFFFFF"/>
              </a:solidFill>
              <a:latin typeface="Nunito Light"/>
              <a:ea typeface="Nunito Light"/>
              <a:cs typeface="Nunito Light"/>
              <a:sym typeface="Nunito Light"/>
            </a:endParaRPr>
          </a:p>
          <a:p>
            <a:pPr indent="0" lvl="0" marL="0" rtl="0" algn="l">
              <a:spcBef>
                <a:spcPts val="0"/>
              </a:spcBef>
              <a:spcAft>
                <a:spcPts val="0"/>
              </a:spcAft>
              <a:buNone/>
            </a:pPr>
            <a:r>
              <a:t/>
            </a:r>
            <a:endParaRPr sz="1800">
              <a:solidFill>
                <a:srgbClr val="FFFFFF"/>
              </a:solidFill>
              <a:latin typeface="Nunito Light"/>
              <a:ea typeface="Nunito Light"/>
              <a:cs typeface="Nunito Light"/>
              <a:sym typeface="Nunito Light"/>
            </a:endParaRPr>
          </a:p>
          <a:p>
            <a:pPr indent="0" lvl="0" marL="0" rtl="0" algn="l">
              <a:spcBef>
                <a:spcPts val="0"/>
              </a:spcBef>
              <a:spcAft>
                <a:spcPts val="0"/>
              </a:spcAft>
              <a:buNone/>
            </a:pPr>
            <a:r>
              <a:t/>
            </a:r>
            <a:endParaRPr sz="1800">
              <a:solidFill>
                <a:srgbClr val="FFFFFF"/>
              </a:solidFill>
              <a:latin typeface="Nunito Light"/>
              <a:ea typeface="Nunito Light"/>
              <a:cs typeface="Nunito Light"/>
              <a:sym typeface="Nunito Light"/>
            </a:endParaRPr>
          </a:p>
          <a:p>
            <a:pPr indent="0" lvl="0" marL="0" rtl="0" algn="l">
              <a:spcBef>
                <a:spcPts val="0"/>
              </a:spcBef>
              <a:spcAft>
                <a:spcPts val="0"/>
              </a:spcAft>
              <a:buNone/>
            </a:pPr>
            <a:r>
              <a:t/>
            </a:r>
            <a:endParaRPr sz="1800">
              <a:solidFill>
                <a:srgbClr val="FFFFFF"/>
              </a:solidFill>
              <a:latin typeface="Nunito Light"/>
              <a:ea typeface="Nunito Light"/>
              <a:cs typeface="Nunito Light"/>
              <a:sym typeface="Nunito Light"/>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E9AA7"/>
        </a:solidFill>
      </p:bgPr>
    </p:bg>
    <p:spTree>
      <p:nvGrpSpPr>
        <p:cNvPr id="288" name="Shape 288"/>
        <p:cNvGrpSpPr/>
        <p:nvPr/>
      </p:nvGrpSpPr>
      <p:grpSpPr>
        <a:xfrm>
          <a:off x="0" y="0"/>
          <a:ext cx="0" cy="0"/>
          <a:chOff x="0" y="0"/>
          <a:chExt cx="0" cy="0"/>
        </a:xfrm>
      </p:grpSpPr>
      <p:sp>
        <p:nvSpPr>
          <p:cNvPr id="289" name="Google Shape;289;p57"/>
          <p:cNvSpPr txBox="1"/>
          <p:nvPr>
            <p:ph type="ctrTitle"/>
          </p:nvPr>
        </p:nvSpPr>
        <p:spPr>
          <a:xfrm>
            <a:off x="262050" y="177875"/>
            <a:ext cx="8520600" cy="63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solidFill>
                  <a:schemeClr val="lt1"/>
                </a:solidFill>
                <a:latin typeface="Nunito Light"/>
                <a:ea typeface="Nunito Light"/>
                <a:cs typeface="Nunito Light"/>
                <a:sym typeface="Nunito Light"/>
              </a:rPr>
              <a:t>Answer Slide</a:t>
            </a:r>
            <a:endParaRPr sz="3600">
              <a:solidFill>
                <a:schemeClr val="lt1"/>
              </a:solidFill>
              <a:latin typeface="Nunito Light"/>
              <a:ea typeface="Nunito Light"/>
              <a:cs typeface="Nunito Light"/>
              <a:sym typeface="Nunito Light"/>
            </a:endParaRPr>
          </a:p>
          <a:p>
            <a:pPr indent="0" lvl="0" marL="0" rtl="0" algn="l">
              <a:spcBef>
                <a:spcPts val="0"/>
              </a:spcBef>
              <a:spcAft>
                <a:spcPts val="0"/>
              </a:spcAft>
              <a:buNone/>
            </a:pPr>
            <a:r>
              <a:t/>
            </a:r>
            <a:endParaRPr sz="1800">
              <a:solidFill>
                <a:srgbClr val="FFFFFF"/>
              </a:solidFill>
              <a:latin typeface="Nunito Light"/>
              <a:ea typeface="Nunito Light"/>
              <a:cs typeface="Nunito Light"/>
              <a:sym typeface="Nunito Light"/>
            </a:endParaRPr>
          </a:p>
          <a:p>
            <a:pPr indent="0" lvl="0" marL="0" rtl="0" algn="l">
              <a:spcBef>
                <a:spcPts val="0"/>
              </a:spcBef>
              <a:spcAft>
                <a:spcPts val="0"/>
              </a:spcAft>
              <a:buNone/>
            </a:pPr>
            <a:r>
              <a:t/>
            </a:r>
            <a:endParaRPr sz="1800">
              <a:solidFill>
                <a:srgbClr val="FFFFFF"/>
              </a:solidFill>
              <a:latin typeface="Nunito Light"/>
              <a:ea typeface="Nunito Light"/>
              <a:cs typeface="Nunito Light"/>
              <a:sym typeface="Nunito Light"/>
            </a:endParaRPr>
          </a:p>
          <a:p>
            <a:pPr indent="0" lvl="0" marL="0" rtl="0" algn="l">
              <a:spcBef>
                <a:spcPts val="0"/>
              </a:spcBef>
              <a:spcAft>
                <a:spcPts val="0"/>
              </a:spcAft>
              <a:buNone/>
            </a:pPr>
            <a:r>
              <a:t/>
            </a:r>
            <a:endParaRPr sz="1800">
              <a:solidFill>
                <a:srgbClr val="FFFFFF"/>
              </a:solidFill>
              <a:latin typeface="Nunito Light"/>
              <a:ea typeface="Nunito Light"/>
              <a:cs typeface="Nunito Light"/>
              <a:sym typeface="Nunito Light"/>
            </a:endParaRPr>
          </a:p>
          <a:p>
            <a:pPr indent="0" lvl="0" marL="0" rtl="0" algn="l">
              <a:spcBef>
                <a:spcPts val="0"/>
              </a:spcBef>
              <a:spcAft>
                <a:spcPts val="0"/>
              </a:spcAft>
              <a:buNone/>
            </a:pPr>
            <a:r>
              <a:t/>
            </a:r>
            <a:endParaRPr sz="1800">
              <a:solidFill>
                <a:srgbClr val="FFFFFF"/>
              </a:solidFill>
              <a:latin typeface="Nunito Light"/>
              <a:ea typeface="Nunito Light"/>
              <a:cs typeface="Nunito Light"/>
              <a:sym typeface="Nunito Light"/>
            </a:endParaRPr>
          </a:p>
          <a:p>
            <a:pPr indent="0" lvl="0" marL="0" rtl="0" algn="l">
              <a:spcBef>
                <a:spcPts val="0"/>
              </a:spcBef>
              <a:spcAft>
                <a:spcPts val="0"/>
              </a:spcAft>
              <a:buNone/>
            </a:pPr>
            <a:r>
              <a:t/>
            </a:r>
            <a:endParaRPr sz="3600">
              <a:solidFill>
                <a:srgbClr val="434343"/>
              </a:solidFill>
              <a:latin typeface="Nunito Light"/>
              <a:ea typeface="Nunito Light"/>
              <a:cs typeface="Nunito Light"/>
              <a:sym typeface="Nunito Light"/>
            </a:endParaRPr>
          </a:p>
        </p:txBody>
      </p:sp>
      <p:sp>
        <p:nvSpPr>
          <p:cNvPr id="290" name="Google Shape;290;p57"/>
          <p:cNvSpPr txBox="1"/>
          <p:nvPr>
            <p:ph type="ctrTitle"/>
          </p:nvPr>
        </p:nvSpPr>
        <p:spPr>
          <a:xfrm>
            <a:off x="329050" y="1788150"/>
            <a:ext cx="7532700" cy="156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FFFF"/>
                </a:solidFill>
                <a:latin typeface="Nunito Light"/>
                <a:ea typeface="Nunito Light"/>
                <a:cs typeface="Nunito Light"/>
                <a:sym typeface="Nunito Light"/>
              </a:rPr>
              <a:t>(Fill out your answer here)</a:t>
            </a:r>
            <a:endParaRPr sz="1800">
              <a:solidFill>
                <a:srgbClr val="FFFFFF"/>
              </a:solidFill>
              <a:latin typeface="Nunito Light"/>
              <a:ea typeface="Nunito Light"/>
              <a:cs typeface="Nunito Light"/>
              <a:sym typeface="Nunito Light"/>
            </a:endParaRPr>
          </a:p>
          <a:p>
            <a:pPr indent="0" lvl="0" marL="0" rtl="0" algn="l">
              <a:spcBef>
                <a:spcPts val="0"/>
              </a:spcBef>
              <a:spcAft>
                <a:spcPts val="0"/>
              </a:spcAft>
              <a:buNone/>
            </a:pPr>
            <a:r>
              <a:t/>
            </a:r>
            <a:endParaRPr sz="1800">
              <a:solidFill>
                <a:srgbClr val="FFFFFF"/>
              </a:solidFill>
              <a:latin typeface="Nunito Light"/>
              <a:ea typeface="Nunito Light"/>
              <a:cs typeface="Nunito Light"/>
              <a:sym typeface="Nunito Light"/>
            </a:endParaRPr>
          </a:p>
          <a:p>
            <a:pPr indent="0" lvl="0" marL="0" rtl="0" algn="l">
              <a:spcBef>
                <a:spcPts val="0"/>
              </a:spcBef>
              <a:spcAft>
                <a:spcPts val="0"/>
              </a:spcAft>
              <a:buNone/>
            </a:pPr>
            <a:r>
              <a:t/>
            </a:r>
            <a:endParaRPr sz="1800">
              <a:solidFill>
                <a:srgbClr val="FFFFFF"/>
              </a:solidFill>
              <a:latin typeface="Nunito Light"/>
              <a:ea typeface="Nunito Light"/>
              <a:cs typeface="Nunito Light"/>
              <a:sym typeface="Nunito Light"/>
            </a:endParaRPr>
          </a:p>
          <a:p>
            <a:pPr indent="0" lvl="0" marL="0" rtl="0" algn="l">
              <a:spcBef>
                <a:spcPts val="0"/>
              </a:spcBef>
              <a:spcAft>
                <a:spcPts val="0"/>
              </a:spcAft>
              <a:buNone/>
            </a:pPr>
            <a:r>
              <a:t/>
            </a:r>
            <a:endParaRPr sz="1800">
              <a:solidFill>
                <a:srgbClr val="FFFFFF"/>
              </a:solidFill>
              <a:latin typeface="Nunito Light"/>
              <a:ea typeface="Nunito Light"/>
              <a:cs typeface="Nunito Light"/>
              <a:sym typeface="Nunito Light"/>
            </a:endParaRPr>
          </a:p>
          <a:p>
            <a:pPr indent="0" lvl="0" marL="0" rtl="0" algn="l">
              <a:spcBef>
                <a:spcPts val="0"/>
              </a:spcBef>
              <a:spcAft>
                <a:spcPts val="0"/>
              </a:spcAft>
              <a:buNone/>
            </a:pPr>
            <a:r>
              <a:t/>
            </a:r>
            <a:endParaRPr sz="1800">
              <a:solidFill>
                <a:srgbClr val="FFFFFF"/>
              </a:solidFill>
              <a:latin typeface="Nunito Light"/>
              <a:ea typeface="Nunito Light"/>
              <a:cs typeface="Nunito Light"/>
              <a:sym typeface="Nunito Light"/>
            </a:endParaRPr>
          </a:p>
          <a:p>
            <a:pPr indent="0" lvl="0" marL="0" rtl="0" algn="l">
              <a:spcBef>
                <a:spcPts val="0"/>
              </a:spcBef>
              <a:spcAft>
                <a:spcPts val="0"/>
              </a:spcAft>
              <a:buNone/>
            </a:pPr>
            <a:r>
              <a:t/>
            </a:r>
            <a:endParaRPr sz="1800">
              <a:solidFill>
                <a:srgbClr val="FFFFFF"/>
              </a:solidFill>
              <a:latin typeface="Nunito Light"/>
              <a:ea typeface="Nunito Light"/>
              <a:cs typeface="Nunito Light"/>
              <a:sym typeface="Nunito Light"/>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E9AA7"/>
        </a:solidFill>
      </p:bgPr>
    </p:bg>
    <p:spTree>
      <p:nvGrpSpPr>
        <p:cNvPr id="294" name="Shape 294"/>
        <p:cNvGrpSpPr/>
        <p:nvPr/>
      </p:nvGrpSpPr>
      <p:grpSpPr>
        <a:xfrm>
          <a:off x="0" y="0"/>
          <a:ext cx="0" cy="0"/>
          <a:chOff x="0" y="0"/>
          <a:chExt cx="0" cy="0"/>
        </a:xfrm>
      </p:grpSpPr>
      <p:sp>
        <p:nvSpPr>
          <p:cNvPr id="295" name="Google Shape;295;p58"/>
          <p:cNvSpPr txBox="1"/>
          <p:nvPr>
            <p:ph type="ctrTitle"/>
          </p:nvPr>
        </p:nvSpPr>
        <p:spPr>
          <a:xfrm>
            <a:off x="262050" y="177875"/>
            <a:ext cx="8520600" cy="63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solidFill>
                  <a:schemeClr val="lt1"/>
                </a:solidFill>
                <a:latin typeface="Nunito Light"/>
                <a:ea typeface="Nunito Light"/>
                <a:cs typeface="Nunito Light"/>
                <a:sym typeface="Nunito Light"/>
              </a:rPr>
              <a:t>Answer Slide</a:t>
            </a:r>
            <a:endParaRPr sz="3600">
              <a:solidFill>
                <a:schemeClr val="lt1"/>
              </a:solidFill>
              <a:latin typeface="Nunito Light"/>
              <a:ea typeface="Nunito Light"/>
              <a:cs typeface="Nunito Light"/>
              <a:sym typeface="Nunito Light"/>
            </a:endParaRPr>
          </a:p>
          <a:p>
            <a:pPr indent="0" lvl="0" marL="0" rtl="0" algn="l">
              <a:spcBef>
                <a:spcPts val="0"/>
              </a:spcBef>
              <a:spcAft>
                <a:spcPts val="0"/>
              </a:spcAft>
              <a:buNone/>
            </a:pPr>
            <a:r>
              <a:t/>
            </a:r>
            <a:endParaRPr sz="1800">
              <a:solidFill>
                <a:srgbClr val="FFFFFF"/>
              </a:solidFill>
              <a:latin typeface="Nunito Light"/>
              <a:ea typeface="Nunito Light"/>
              <a:cs typeface="Nunito Light"/>
              <a:sym typeface="Nunito Light"/>
            </a:endParaRPr>
          </a:p>
          <a:p>
            <a:pPr indent="0" lvl="0" marL="0" rtl="0" algn="l">
              <a:spcBef>
                <a:spcPts val="0"/>
              </a:spcBef>
              <a:spcAft>
                <a:spcPts val="0"/>
              </a:spcAft>
              <a:buNone/>
            </a:pPr>
            <a:r>
              <a:t/>
            </a:r>
            <a:endParaRPr sz="1800">
              <a:solidFill>
                <a:srgbClr val="FFFFFF"/>
              </a:solidFill>
              <a:latin typeface="Nunito Light"/>
              <a:ea typeface="Nunito Light"/>
              <a:cs typeface="Nunito Light"/>
              <a:sym typeface="Nunito Light"/>
            </a:endParaRPr>
          </a:p>
          <a:p>
            <a:pPr indent="0" lvl="0" marL="0" rtl="0" algn="l">
              <a:spcBef>
                <a:spcPts val="0"/>
              </a:spcBef>
              <a:spcAft>
                <a:spcPts val="0"/>
              </a:spcAft>
              <a:buNone/>
            </a:pPr>
            <a:r>
              <a:t/>
            </a:r>
            <a:endParaRPr sz="1800">
              <a:solidFill>
                <a:srgbClr val="FFFFFF"/>
              </a:solidFill>
              <a:latin typeface="Nunito Light"/>
              <a:ea typeface="Nunito Light"/>
              <a:cs typeface="Nunito Light"/>
              <a:sym typeface="Nunito Light"/>
            </a:endParaRPr>
          </a:p>
          <a:p>
            <a:pPr indent="0" lvl="0" marL="0" rtl="0" algn="l">
              <a:spcBef>
                <a:spcPts val="0"/>
              </a:spcBef>
              <a:spcAft>
                <a:spcPts val="0"/>
              </a:spcAft>
              <a:buNone/>
            </a:pPr>
            <a:r>
              <a:t/>
            </a:r>
            <a:endParaRPr sz="1800">
              <a:solidFill>
                <a:srgbClr val="FFFFFF"/>
              </a:solidFill>
              <a:latin typeface="Nunito Light"/>
              <a:ea typeface="Nunito Light"/>
              <a:cs typeface="Nunito Light"/>
              <a:sym typeface="Nunito Light"/>
            </a:endParaRPr>
          </a:p>
          <a:p>
            <a:pPr indent="0" lvl="0" marL="0" rtl="0" algn="l">
              <a:spcBef>
                <a:spcPts val="0"/>
              </a:spcBef>
              <a:spcAft>
                <a:spcPts val="0"/>
              </a:spcAft>
              <a:buNone/>
            </a:pPr>
            <a:r>
              <a:t/>
            </a:r>
            <a:endParaRPr sz="3600">
              <a:solidFill>
                <a:srgbClr val="434343"/>
              </a:solidFill>
              <a:latin typeface="Nunito Light"/>
              <a:ea typeface="Nunito Light"/>
              <a:cs typeface="Nunito Light"/>
              <a:sym typeface="Nunito Light"/>
            </a:endParaRPr>
          </a:p>
        </p:txBody>
      </p:sp>
      <p:sp>
        <p:nvSpPr>
          <p:cNvPr id="296" name="Google Shape;296;p58"/>
          <p:cNvSpPr txBox="1"/>
          <p:nvPr>
            <p:ph type="ctrTitle"/>
          </p:nvPr>
        </p:nvSpPr>
        <p:spPr>
          <a:xfrm>
            <a:off x="329050" y="1788150"/>
            <a:ext cx="7532700" cy="156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FFFF"/>
                </a:solidFill>
                <a:latin typeface="Nunito Light"/>
                <a:ea typeface="Nunito Light"/>
                <a:cs typeface="Nunito Light"/>
                <a:sym typeface="Nunito Light"/>
              </a:rPr>
              <a:t>(Fill out your answer here)</a:t>
            </a:r>
            <a:endParaRPr sz="1800">
              <a:solidFill>
                <a:srgbClr val="FFFFFF"/>
              </a:solidFill>
              <a:latin typeface="Nunito Light"/>
              <a:ea typeface="Nunito Light"/>
              <a:cs typeface="Nunito Light"/>
              <a:sym typeface="Nunito Light"/>
            </a:endParaRPr>
          </a:p>
          <a:p>
            <a:pPr indent="0" lvl="0" marL="0" rtl="0" algn="l">
              <a:spcBef>
                <a:spcPts val="0"/>
              </a:spcBef>
              <a:spcAft>
                <a:spcPts val="0"/>
              </a:spcAft>
              <a:buNone/>
            </a:pPr>
            <a:r>
              <a:t/>
            </a:r>
            <a:endParaRPr sz="1800">
              <a:solidFill>
                <a:srgbClr val="FFFFFF"/>
              </a:solidFill>
              <a:latin typeface="Nunito Light"/>
              <a:ea typeface="Nunito Light"/>
              <a:cs typeface="Nunito Light"/>
              <a:sym typeface="Nunito Light"/>
            </a:endParaRPr>
          </a:p>
          <a:p>
            <a:pPr indent="0" lvl="0" marL="0" rtl="0" algn="l">
              <a:spcBef>
                <a:spcPts val="0"/>
              </a:spcBef>
              <a:spcAft>
                <a:spcPts val="0"/>
              </a:spcAft>
              <a:buNone/>
            </a:pPr>
            <a:r>
              <a:t/>
            </a:r>
            <a:endParaRPr sz="1800">
              <a:solidFill>
                <a:srgbClr val="FFFFFF"/>
              </a:solidFill>
              <a:latin typeface="Nunito Light"/>
              <a:ea typeface="Nunito Light"/>
              <a:cs typeface="Nunito Light"/>
              <a:sym typeface="Nunito Light"/>
            </a:endParaRPr>
          </a:p>
          <a:p>
            <a:pPr indent="0" lvl="0" marL="0" rtl="0" algn="l">
              <a:spcBef>
                <a:spcPts val="0"/>
              </a:spcBef>
              <a:spcAft>
                <a:spcPts val="0"/>
              </a:spcAft>
              <a:buNone/>
            </a:pPr>
            <a:r>
              <a:t/>
            </a:r>
            <a:endParaRPr sz="1800">
              <a:solidFill>
                <a:srgbClr val="FFFFFF"/>
              </a:solidFill>
              <a:latin typeface="Nunito Light"/>
              <a:ea typeface="Nunito Light"/>
              <a:cs typeface="Nunito Light"/>
              <a:sym typeface="Nunito Light"/>
            </a:endParaRPr>
          </a:p>
          <a:p>
            <a:pPr indent="0" lvl="0" marL="0" rtl="0" algn="l">
              <a:spcBef>
                <a:spcPts val="0"/>
              </a:spcBef>
              <a:spcAft>
                <a:spcPts val="0"/>
              </a:spcAft>
              <a:buNone/>
            </a:pPr>
            <a:r>
              <a:t/>
            </a:r>
            <a:endParaRPr sz="1800">
              <a:solidFill>
                <a:srgbClr val="FFFFFF"/>
              </a:solidFill>
              <a:latin typeface="Nunito Light"/>
              <a:ea typeface="Nunito Light"/>
              <a:cs typeface="Nunito Light"/>
              <a:sym typeface="Nunito Light"/>
            </a:endParaRPr>
          </a:p>
          <a:p>
            <a:pPr indent="0" lvl="0" marL="0" rtl="0" algn="l">
              <a:spcBef>
                <a:spcPts val="0"/>
              </a:spcBef>
              <a:spcAft>
                <a:spcPts val="0"/>
              </a:spcAft>
              <a:buNone/>
            </a:pPr>
            <a:r>
              <a:t/>
            </a:r>
            <a:endParaRPr sz="1800">
              <a:solidFill>
                <a:srgbClr val="FFFFFF"/>
              </a:solidFill>
              <a:latin typeface="Nunito Light"/>
              <a:ea typeface="Nunito Light"/>
              <a:cs typeface="Nunito Light"/>
              <a:sym typeface="Nunito Light"/>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E9AA7"/>
        </a:solidFill>
      </p:bgPr>
    </p:bg>
    <p:spTree>
      <p:nvGrpSpPr>
        <p:cNvPr id="300" name="Shape 300"/>
        <p:cNvGrpSpPr/>
        <p:nvPr/>
      </p:nvGrpSpPr>
      <p:grpSpPr>
        <a:xfrm>
          <a:off x="0" y="0"/>
          <a:ext cx="0" cy="0"/>
          <a:chOff x="0" y="0"/>
          <a:chExt cx="0" cy="0"/>
        </a:xfrm>
      </p:grpSpPr>
      <p:sp>
        <p:nvSpPr>
          <p:cNvPr id="301" name="Google Shape;301;p59"/>
          <p:cNvSpPr txBox="1"/>
          <p:nvPr>
            <p:ph type="ctrTitle"/>
          </p:nvPr>
        </p:nvSpPr>
        <p:spPr>
          <a:xfrm>
            <a:off x="262050" y="177875"/>
            <a:ext cx="8520600" cy="63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solidFill>
                  <a:schemeClr val="lt1"/>
                </a:solidFill>
                <a:latin typeface="Nunito Light"/>
                <a:ea typeface="Nunito Light"/>
                <a:cs typeface="Nunito Light"/>
                <a:sym typeface="Nunito Light"/>
              </a:rPr>
              <a:t>Answer Slide</a:t>
            </a:r>
            <a:endParaRPr sz="3600">
              <a:solidFill>
                <a:schemeClr val="lt1"/>
              </a:solidFill>
              <a:latin typeface="Nunito Light"/>
              <a:ea typeface="Nunito Light"/>
              <a:cs typeface="Nunito Light"/>
              <a:sym typeface="Nunito Light"/>
            </a:endParaRPr>
          </a:p>
          <a:p>
            <a:pPr indent="0" lvl="0" marL="0" rtl="0" algn="l">
              <a:spcBef>
                <a:spcPts val="0"/>
              </a:spcBef>
              <a:spcAft>
                <a:spcPts val="0"/>
              </a:spcAft>
              <a:buNone/>
            </a:pPr>
            <a:r>
              <a:t/>
            </a:r>
            <a:endParaRPr sz="1800">
              <a:solidFill>
                <a:srgbClr val="FFFFFF"/>
              </a:solidFill>
              <a:latin typeface="Nunito Light"/>
              <a:ea typeface="Nunito Light"/>
              <a:cs typeface="Nunito Light"/>
              <a:sym typeface="Nunito Light"/>
            </a:endParaRPr>
          </a:p>
          <a:p>
            <a:pPr indent="0" lvl="0" marL="0" rtl="0" algn="l">
              <a:spcBef>
                <a:spcPts val="0"/>
              </a:spcBef>
              <a:spcAft>
                <a:spcPts val="0"/>
              </a:spcAft>
              <a:buNone/>
            </a:pPr>
            <a:r>
              <a:t/>
            </a:r>
            <a:endParaRPr sz="1800">
              <a:solidFill>
                <a:srgbClr val="FFFFFF"/>
              </a:solidFill>
              <a:latin typeface="Nunito Light"/>
              <a:ea typeface="Nunito Light"/>
              <a:cs typeface="Nunito Light"/>
              <a:sym typeface="Nunito Light"/>
            </a:endParaRPr>
          </a:p>
          <a:p>
            <a:pPr indent="0" lvl="0" marL="0" rtl="0" algn="l">
              <a:spcBef>
                <a:spcPts val="0"/>
              </a:spcBef>
              <a:spcAft>
                <a:spcPts val="0"/>
              </a:spcAft>
              <a:buNone/>
            </a:pPr>
            <a:r>
              <a:t/>
            </a:r>
            <a:endParaRPr sz="1800">
              <a:solidFill>
                <a:srgbClr val="FFFFFF"/>
              </a:solidFill>
              <a:latin typeface="Nunito Light"/>
              <a:ea typeface="Nunito Light"/>
              <a:cs typeface="Nunito Light"/>
              <a:sym typeface="Nunito Light"/>
            </a:endParaRPr>
          </a:p>
          <a:p>
            <a:pPr indent="0" lvl="0" marL="0" rtl="0" algn="l">
              <a:spcBef>
                <a:spcPts val="0"/>
              </a:spcBef>
              <a:spcAft>
                <a:spcPts val="0"/>
              </a:spcAft>
              <a:buNone/>
            </a:pPr>
            <a:r>
              <a:t/>
            </a:r>
            <a:endParaRPr sz="1800">
              <a:solidFill>
                <a:srgbClr val="FFFFFF"/>
              </a:solidFill>
              <a:latin typeface="Nunito Light"/>
              <a:ea typeface="Nunito Light"/>
              <a:cs typeface="Nunito Light"/>
              <a:sym typeface="Nunito Light"/>
            </a:endParaRPr>
          </a:p>
          <a:p>
            <a:pPr indent="0" lvl="0" marL="0" rtl="0" algn="l">
              <a:spcBef>
                <a:spcPts val="0"/>
              </a:spcBef>
              <a:spcAft>
                <a:spcPts val="0"/>
              </a:spcAft>
              <a:buNone/>
            </a:pPr>
            <a:r>
              <a:t/>
            </a:r>
            <a:endParaRPr sz="3600">
              <a:solidFill>
                <a:srgbClr val="434343"/>
              </a:solidFill>
              <a:latin typeface="Nunito Light"/>
              <a:ea typeface="Nunito Light"/>
              <a:cs typeface="Nunito Light"/>
              <a:sym typeface="Nunito Light"/>
            </a:endParaRPr>
          </a:p>
        </p:txBody>
      </p:sp>
      <p:sp>
        <p:nvSpPr>
          <p:cNvPr id="302" name="Google Shape;302;p59"/>
          <p:cNvSpPr txBox="1"/>
          <p:nvPr>
            <p:ph type="ctrTitle"/>
          </p:nvPr>
        </p:nvSpPr>
        <p:spPr>
          <a:xfrm>
            <a:off x="329050" y="1788150"/>
            <a:ext cx="7532700" cy="156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FFFF"/>
                </a:solidFill>
                <a:latin typeface="Nunito Light"/>
                <a:ea typeface="Nunito Light"/>
                <a:cs typeface="Nunito Light"/>
                <a:sym typeface="Nunito Light"/>
              </a:rPr>
              <a:t>(Fill out your answer here)</a:t>
            </a:r>
            <a:endParaRPr sz="1800">
              <a:solidFill>
                <a:srgbClr val="FFFFFF"/>
              </a:solidFill>
              <a:latin typeface="Nunito Light"/>
              <a:ea typeface="Nunito Light"/>
              <a:cs typeface="Nunito Light"/>
              <a:sym typeface="Nunito Light"/>
            </a:endParaRPr>
          </a:p>
          <a:p>
            <a:pPr indent="0" lvl="0" marL="0" rtl="0" algn="l">
              <a:spcBef>
                <a:spcPts val="0"/>
              </a:spcBef>
              <a:spcAft>
                <a:spcPts val="0"/>
              </a:spcAft>
              <a:buNone/>
            </a:pPr>
            <a:r>
              <a:t/>
            </a:r>
            <a:endParaRPr sz="1800">
              <a:solidFill>
                <a:srgbClr val="FFFFFF"/>
              </a:solidFill>
              <a:latin typeface="Nunito Light"/>
              <a:ea typeface="Nunito Light"/>
              <a:cs typeface="Nunito Light"/>
              <a:sym typeface="Nunito Light"/>
            </a:endParaRPr>
          </a:p>
          <a:p>
            <a:pPr indent="0" lvl="0" marL="0" rtl="0" algn="l">
              <a:spcBef>
                <a:spcPts val="0"/>
              </a:spcBef>
              <a:spcAft>
                <a:spcPts val="0"/>
              </a:spcAft>
              <a:buNone/>
            </a:pPr>
            <a:r>
              <a:t/>
            </a:r>
            <a:endParaRPr sz="1800">
              <a:solidFill>
                <a:srgbClr val="FFFFFF"/>
              </a:solidFill>
              <a:latin typeface="Nunito Light"/>
              <a:ea typeface="Nunito Light"/>
              <a:cs typeface="Nunito Light"/>
              <a:sym typeface="Nunito Light"/>
            </a:endParaRPr>
          </a:p>
          <a:p>
            <a:pPr indent="0" lvl="0" marL="0" rtl="0" algn="l">
              <a:spcBef>
                <a:spcPts val="0"/>
              </a:spcBef>
              <a:spcAft>
                <a:spcPts val="0"/>
              </a:spcAft>
              <a:buNone/>
            </a:pPr>
            <a:r>
              <a:t/>
            </a:r>
            <a:endParaRPr sz="1800">
              <a:solidFill>
                <a:srgbClr val="FFFFFF"/>
              </a:solidFill>
              <a:latin typeface="Nunito Light"/>
              <a:ea typeface="Nunito Light"/>
              <a:cs typeface="Nunito Light"/>
              <a:sym typeface="Nunito Light"/>
            </a:endParaRPr>
          </a:p>
          <a:p>
            <a:pPr indent="0" lvl="0" marL="0" rtl="0" algn="l">
              <a:spcBef>
                <a:spcPts val="0"/>
              </a:spcBef>
              <a:spcAft>
                <a:spcPts val="0"/>
              </a:spcAft>
              <a:buNone/>
            </a:pPr>
            <a:r>
              <a:t/>
            </a:r>
            <a:endParaRPr sz="1800">
              <a:solidFill>
                <a:srgbClr val="FFFFFF"/>
              </a:solidFill>
              <a:latin typeface="Nunito Light"/>
              <a:ea typeface="Nunito Light"/>
              <a:cs typeface="Nunito Light"/>
              <a:sym typeface="Nunito Light"/>
            </a:endParaRPr>
          </a:p>
          <a:p>
            <a:pPr indent="0" lvl="0" marL="0" rtl="0" algn="l">
              <a:spcBef>
                <a:spcPts val="0"/>
              </a:spcBef>
              <a:spcAft>
                <a:spcPts val="0"/>
              </a:spcAft>
              <a:buNone/>
            </a:pPr>
            <a:r>
              <a:t/>
            </a:r>
            <a:endParaRPr sz="1800">
              <a:solidFill>
                <a:srgbClr val="FFFFFF"/>
              </a:solidFill>
              <a:latin typeface="Nunito Light"/>
              <a:ea typeface="Nunito Light"/>
              <a:cs typeface="Nunito Light"/>
              <a:sym typeface="Nunito Ligh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6CD61"/>
        </a:solidFill>
      </p:bgPr>
    </p:bg>
    <p:spTree>
      <p:nvGrpSpPr>
        <p:cNvPr id="73" name="Shape 73"/>
        <p:cNvGrpSpPr/>
        <p:nvPr/>
      </p:nvGrpSpPr>
      <p:grpSpPr>
        <a:xfrm>
          <a:off x="0" y="0"/>
          <a:ext cx="0" cy="0"/>
          <a:chOff x="0" y="0"/>
          <a:chExt cx="0" cy="0"/>
        </a:xfrm>
      </p:grpSpPr>
      <p:sp>
        <p:nvSpPr>
          <p:cNvPr id="74" name="Google Shape;74;p17"/>
          <p:cNvSpPr txBox="1"/>
          <p:nvPr>
            <p:ph type="ctrTitle"/>
          </p:nvPr>
        </p:nvSpPr>
        <p:spPr>
          <a:xfrm>
            <a:off x="348950" y="1788150"/>
            <a:ext cx="7532700" cy="156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434343"/>
                </a:solidFill>
                <a:latin typeface="Nunito Light"/>
                <a:ea typeface="Nunito Light"/>
                <a:cs typeface="Nunito Light"/>
                <a:sym typeface="Nunito Light"/>
              </a:rPr>
              <a:t>You will need to use the SQL workspace provided in the Classroom, and </a:t>
            </a:r>
            <a:r>
              <a:rPr lang="en" sz="1800" u="sng">
                <a:solidFill>
                  <a:schemeClr val="hlink"/>
                </a:solidFill>
                <a:latin typeface="Nunito Light"/>
                <a:ea typeface="Nunito Light"/>
                <a:cs typeface="Nunito Light"/>
                <a:sym typeface="Nunito Light"/>
                <a:hlinkClick r:id="rId3"/>
              </a:rPr>
              <a:t>Tableau Public</a:t>
            </a:r>
            <a:r>
              <a:rPr lang="en" sz="1800">
                <a:solidFill>
                  <a:srgbClr val="434343"/>
                </a:solidFill>
                <a:latin typeface="Nunito Light"/>
                <a:ea typeface="Nunito Light"/>
                <a:cs typeface="Nunito Light"/>
                <a:sym typeface="Nunito Light"/>
              </a:rPr>
              <a:t>, in order to successfully complete the project. </a:t>
            </a:r>
            <a:endParaRPr sz="1800">
              <a:solidFill>
                <a:srgbClr val="434343"/>
              </a:solidFill>
              <a:latin typeface="Nunito Light"/>
              <a:ea typeface="Nunito Light"/>
              <a:cs typeface="Nunito Light"/>
              <a:sym typeface="Nunito Light"/>
            </a:endParaRPr>
          </a:p>
          <a:p>
            <a:pPr indent="0" lvl="0" marL="0" rtl="0" algn="l">
              <a:spcBef>
                <a:spcPts val="0"/>
              </a:spcBef>
              <a:spcAft>
                <a:spcPts val="0"/>
              </a:spcAft>
              <a:buNone/>
            </a:pPr>
            <a:r>
              <a:t/>
            </a:r>
            <a:endParaRPr sz="1800">
              <a:solidFill>
                <a:srgbClr val="434343"/>
              </a:solidFill>
              <a:latin typeface="Nunito Light"/>
              <a:ea typeface="Nunito Light"/>
              <a:cs typeface="Nunito Light"/>
              <a:sym typeface="Nunito Light"/>
            </a:endParaRPr>
          </a:p>
          <a:p>
            <a:pPr indent="0" lvl="0" marL="0" rtl="0" algn="l">
              <a:spcBef>
                <a:spcPts val="0"/>
              </a:spcBef>
              <a:spcAft>
                <a:spcPts val="0"/>
              </a:spcAft>
              <a:buClr>
                <a:schemeClr val="dk1"/>
              </a:buClr>
              <a:buSzPts val="1100"/>
              <a:buFont typeface="Arial"/>
              <a:buNone/>
            </a:pPr>
            <a:r>
              <a:rPr lang="en" sz="1800">
                <a:solidFill>
                  <a:srgbClr val="434343"/>
                </a:solidFill>
                <a:latin typeface="Nunito Light"/>
                <a:ea typeface="Nunito Light"/>
                <a:cs typeface="Nunito Light"/>
                <a:sym typeface="Nunito Light"/>
              </a:rPr>
              <a:t>You’ll present your answers, findings, and insights in the Answer Slides found in this deck. Feel free to include any additional slides, if needed. </a:t>
            </a:r>
            <a:endParaRPr sz="1800">
              <a:solidFill>
                <a:srgbClr val="434343"/>
              </a:solidFill>
              <a:latin typeface="Nunito Light"/>
              <a:ea typeface="Nunito Light"/>
              <a:cs typeface="Nunito Light"/>
              <a:sym typeface="Nunito Light"/>
            </a:endParaRPr>
          </a:p>
          <a:p>
            <a:pPr indent="0" lvl="0" marL="0" rtl="0" algn="l">
              <a:spcBef>
                <a:spcPts val="0"/>
              </a:spcBef>
              <a:spcAft>
                <a:spcPts val="0"/>
              </a:spcAft>
              <a:buClr>
                <a:schemeClr val="dk1"/>
              </a:buClr>
              <a:buSzPts val="1100"/>
              <a:buFont typeface="Arial"/>
              <a:buNone/>
            </a:pPr>
            <a:r>
              <a:t/>
            </a:r>
            <a:endParaRPr sz="1800">
              <a:solidFill>
                <a:srgbClr val="434343"/>
              </a:solidFill>
              <a:latin typeface="Nunito Light"/>
              <a:ea typeface="Nunito Light"/>
              <a:cs typeface="Nunito Light"/>
              <a:sym typeface="Nunito Light"/>
            </a:endParaRPr>
          </a:p>
          <a:p>
            <a:pPr indent="0" lvl="0" marL="0" rtl="0" algn="l">
              <a:spcBef>
                <a:spcPts val="0"/>
              </a:spcBef>
              <a:spcAft>
                <a:spcPts val="0"/>
              </a:spcAft>
              <a:buNone/>
            </a:pPr>
            <a:r>
              <a:t/>
            </a:r>
            <a:endParaRPr sz="1800">
              <a:solidFill>
                <a:srgbClr val="434343"/>
              </a:solidFill>
              <a:latin typeface="Nunito Light"/>
              <a:ea typeface="Nunito Light"/>
              <a:cs typeface="Nunito Light"/>
              <a:sym typeface="Nunito Light"/>
            </a:endParaRPr>
          </a:p>
          <a:p>
            <a:pPr indent="0" lvl="0" marL="0" rtl="0" algn="l">
              <a:spcBef>
                <a:spcPts val="0"/>
              </a:spcBef>
              <a:spcAft>
                <a:spcPts val="0"/>
              </a:spcAft>
              <a:buNone/>
            </a:pPr>
            <a:r>
              <a:t/>
            </a:r>
            <a:endParaRPr sz="1800">
              <a:solidFill>
                <a:srgbClr val="434343"/>
              </a:solidFill>
              <a:latin typeface="Nunito Light"/>
              <a:ea typeface="Nunito Light"/>
              <a:cs typeface="Nunito Light"/>
              <a:sym typeface="Nunito Ligh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3DA4AB"/>
        </a:solidFill>
      </p:bgPr>
    </p:bg>
    <p:spTree>
      <p:nvGrpSpPr>
        <p:cNvPr id="78" name="Shape 78"/>
        <p:cNvGrpSpPr/>
        <p:nvPr/>
      </p:nvGrpSpPr>
      <p:grpSpPr>
        <a:xfrm>
          <a:off x="0" y="0"/>
          <a:ext cx="0" cy="0"/>
          <a:chOff x="0" y="0"/>
          <a:chExt cx="0" cy="0"/>
        </a:xfrm>
      </p:grpSpPr>
      <p:sp>
        <p:nvSpPr>
          <p:cNvPr id="79" name="Google Shape;79;p18"/>
          <p:cNvSpPr txBox="1"/>
          <p:nvPr>
            <p:ph type="ctrTitle"/>
          </p:nvPr>
        </p:nvSpPr>
        <p:spPr>
          <a:xfrm>
            <a:off x="311700" y="2253150"/>
            <a:ext cx="8520600" cy="63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solidFill>
                  <a:srgbClr val="FFFFFF"/>
                </a:solidFill>
                <a:latin typeface="Nunito Light"/>
                <a:ea typeface="Nunito Light"/>
                <a:cs typeface="Nunito Light"/>
                <a:sym typeface="Nunito Light"/>
              </a:rPr>
              <a:t>Section 1: Data Exploration</a:t>
            </a:r>
            <a:endParaRPr sz="3600">
              <a:solidFill>
                <a:srgbClr val="FFFFFF"/>
              </a:solidFill>
              <a:latin typeface="Nunito Light"/>
              <a:ea typeface="Nunito Light"/>
              <a:cs typeface="Nunito Light"/>
              <a:sym typeface="Nunito Light"/>
            </a:endParaRPr>
          </a:p>
          <a:p>
            <a:pPr indent="0" lvl="0" marL="0" rtl="0" algn="l">
              <a:spcBef>
                <a:spcPts val="0"/>
              </a:spcBef>
              <a:spcAft>
                <a:spcPts val="0"/>
              </a:spcAft>
              <a:buNone/>
            </a:pPr>
            <a:r>
              <a:t/>
            </a:r>
            <a:endParaRPr sz="3600">
              <a:solidFill>
                <a:srgbClr val="434343"/>
              </a:solidFill>
              <a:latin typeface="Nunito Light"/>
              <a:ea typeface="Nunito Light"/>
              <a:cs typeface="Nunito Light"/>
              <a:sym typeface="Nunito Ligh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3DA4AB"/>
        </a:solidFill>
      </p:bgPr>
    </p:bg>
    <p:spTree>
      <p:nvGrpSpPr>
        <p:cNvPr id="83" name="Shape 83"/>
        <p:cNvGrpSpPr/>
        <p:nvPr/>
      </p:nvGrpSpPr>
      <p:grpSpPr>
        <a:xfrm>
          <a:off x="0" y="0"/>
          <a:ext cx="0" cy="0"/>
          <a:chOff x="0" y="0"/>
          <a:chExt cx="0" cy="0"/>
        </a:xfrm>
      </p:grpSpPr>
      <p:sp>
        <p:nvSpPr>
          <p:cNvPr id="84" name="Google Shape;84;p19"/>
          <p:cNvSpPr txBox="1"/>
          <p:nvPr>
            <p:ph type="ctrTitle"/>
          </p:nvPr>
        </p:nvSpPr>
        <p:spPr>
          <a:xfrm>
            <a:off x="341975" y="1656600"/>
            <a:ext cx="7532700" cy="183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FFFF"/>
                </a:solidFill>
                <a:latin typeface="Nunito Light"/>
                <a:ea typeface="Nunito Light"/>
                <a:cs typeface="Nunito Light"/>
                <a:sym typeface="Nunito Light"/>
              </a:rPr>
              <a:t>Back to the basics of product management, identify your customer and their pain points:</a:t>
            </a:r>
            <a:endParaRPr sz="1800">
              <a:solidFill>
                <a:srgbClr val="FFFFFF"/>
              </a:solidFill>
              <a:latin typeface="Nunito Light"/>
              <a:ea typeface="Nunito Light"/>
              <a:cs typeface="Nunito Light"/>
              <a:sym typeface="Nunito Light"/>
            </a:endParaRPr>
          </a:p>
          <a:p>
            <a:pPr indent="-342900" lvl="0" marL="457200" rtl="0" algn="l">
              <a:spcBef>
                <a:spcPts val="0"/>
              </a:spcBef>
              <a:spcAft>
                <a:spcPts val="0"/>
              </a:spcAft>
              <a:buClr>
                <a:srgbClr val="FFFFFF"/>
              </a:buClr>
              <a:buSzPts val="1800"/>
              <a:buFont typeface="Nunito Light"/>
              <a:buChar char="●"/>
            </a:pPr>
            <a:r>
              <a:rPr lang="en" sz="1800">
                <a:solidFill>
                  <a:srgbClr val="FFFFFF"/>
                </a:solidFill>
                <a:latin typeface="Nunito Light"/>
                <a:ea typeface="Nunito Light"/>
                <a:cs typeface="Nunito Light"/>
                <a:sym typeface="Nunito Light"/>
              </a:rPr>
              <a:t>What are taxis used for?</a:t>
            </a:r>
            <a:endParaRPr sz="1800">
              <a:solidFill>
                <a:srgbClr val="FFFFFF"/>
              </a:solidFill>
              <a:latin typeface="Nunito Light"/>
              <a:ea typeface="Nunito Light"/>
              <a:cs typeface="Nunito Light"/>
              <a:sym typeface="Nunito Light"/>
            </a:endParaRPr>
          </a:p>
          <a:p>
            <a:pPr indent="-342900" lvl="0" marL="457200" rtl="0" algn="l">
              <a:spcBef>
                <a:spcPts val="0"/>
              </a:spcBef>
              <a:spcAft>
                <a:spcPts val="0"/>
              </a:spcAft>
              <a:buClr>
                <a:srgbClr val="FFFFFF"/>
              </a:buClr>
              <a:buSzPts val="1800"/>
              <a:buFont typeface="Nunito Light"/>
              <a:buChar char="●"/>
            </a:pPr>
            <a:r>
              <a:rPr lang="en" sz="1800">
                <a:solidFill>
                  <a:srgbClr val="FFFFFF"/>
                </a:solidFill>
                <a:latin typeface="Nunito Light"/>
                <a:ea typeface="Nunito Light"/>
                <a:cs typeface="Nunito Light"/>
                <a:sym typeface="Nunito Light"/>
              </a:rPr>
              <a:t>What are the characteristics of the users that leverage them?</a:t>
            </a:r>
            <a:endParaRPr sz="1800">
              <a:solidFill>
                <a:srgbClr val="FFFFFF"/>
              </a:solidFill>
              <a:latin typeface="Nunito Light"/>
              <a:ea typeface="Nunito Light"/>
              <a:cs typeface="Nunito Light"/>
              <a:sym typeface="Nunito Light"/>
            </a:endParaRPr>
          </a:p>
          <a:p>
            <a:pPr indent="-342900" lvl="0" marL="457200" rtl="0" algn="l">
              <a:spcBef>
                <a:spcPts val="0"/>
              </a:spcBef>
              <a:spcAft>
                <a:spcPts val="0"/>
              </a:spcAft>
              <a:buClr>
                <a:srgbClr val="FFFFFF"/>
              </a:buClr>
              <a:buSzPts val="1800"/>
              <a:buFont typeface="Nunito Light"/>
              <a:buChar char="●"/>
            </a:pPr>
            <a:r>
              <a:rPr lang="en" sz="1800">
                <a:solidFill>
                  <a:srgbClr val="FFFFFF"/>
                </a:solidFill>
                <a:latin typeface="Nunito Light"/>
                <a:ea typeface="Nunito Light"/>
                <a:cs typeface="Nunito Light"/>
                <a:sym typeface="Nunito Light"/>
              </a:rPr>
              <a:t>What are existing pain points with taxis?</a:t>
            </a:r>
            <a:endParaRPr sz="1800">
              <a:solidFill>
                <a:srgbClr val="FFFFFF"/>
              </a:solidFill>
              <a:latin typeface="Nunito Light"/>
              <a:ea typeface="Nunito Light"/>
              <a:cs typeface="Nunito Light"/>
              <a:sym typeface="Nunito Light"/>
            </a:endParaRPr>
          </a:p>
          <a:p>
            <a:pPr indent="-342900" lvl="0" marL="457200" rtl="0" algn="l">
              <a:spcBef>
                <a:spcPts val="0"/>
              </a:spcBef>
              <a:spcAft>
                <a:spcPts val="0"/>
              </a:spcAft>
              <a:buClr>
                <a:srgbClr val="FFFFFF"/>
              </a:buClr>
              <a:buSzPts val="1800"/>
              <a:buFont typeface="Nunito Light"/>
              <a:buChar char="●"/>
            </a:pPr>
            <a:r>
              <a:rPr lang="en" sz="1800">
                <a:solidFill>
                  <a:srgbClr val="FFFFFF"/>
                </a:solidFill>
                <a:latin typeface="Nunito Light"/>
                <a:ea typeface="Nunito Light"/>
                <a:cs typeface="Nunito Light"/>
                <a:sym typeface="Nunito Light"/>
              </a:rPr>
              <a:t>What are the existing pain points with digital ride-sharing services?</a:t>
            </a:r>
            <a:endParaRPr sz="1800">
              <a:solidFill>
                <a:srgbClr val="FFFFFF"/>
              </a:solidFill>
              <a:latin typeface="Nunito Light"/>
              <a:ea typeface="Nunito Light"/>
              <a:cs typeface="Nunito Light"/>
              <a:sym typeface="Nunito Light"/>
            </a:endParaRPr>
          </a:p>
          <a:p>
            <a:pPr indent="0" lvl="0" marL="0" rtl="0" algn="l">
              <a:spcBef>
                <a:spcPts val="0"/>
              </a:spcBef>
              <a:spcAft>
                <a:spcPts val="0"/>
              </a:spcAft>
              <a:buNone/>
            </a:pPr>
            <a:r>
              <a:t/>
            </a:r>
            <a:endParaRPr sz="1800">
              <a:solidFill>
                <a:srgbClr val="FFFFFF"/>
              </a:solidFill>
              <a:latin typeface="Nunito Light"/>
              <a:ea typeface="Nunito Light"/>
              <a:cs typeface="Nunito Light"/>
              <a:sym typeface="Nunito Light"/>
            </a:endParaRPr>
          </a:p>
          <a:p>
            <a:pPr indent="0" lvl="0" marL="0" rtl="0" algn="l">
              <a:spcBef>
                <a:spcPts val="0"/>
              </a:spcBef>
              <a:spcAft>
                <a:spcPts val="0"/>
              </a:spcAft>
              <a:buNone/>
            </a:pPr>
            <a:r>
              <a:t/>
            </a:r>
            <a:endParaRPr sz="1800">
              <a:solidFill>
                <a:srgbClr val="FFFFFF"/>
              </a:solidFill>
              <a:latin typeface="Nunito Light"/>
              <a:ea typeface="Nunito Light"/>
              <a:cs typeface="Nunito Light"/>
              <a:sym typeface="Nunito Light"/>
            </a:endParaRPr>
          </a:p>
          <a:p>
            <a:pPr indent="0" lvl="0" marL="0" rtl="0" algn="l">
              <a:spcBef>
                <a:spcPts val="0"/>
              </a:spcBef>
              <a:spcAft>
                <a:spcPts val="0"/>
              </a:spcAft>
              <a:buNone/>
            </a:pPr>
            <a:r>
              <a:t/>
            </a:r>
            <a:endParaRPr sz="1800">
              <a:solidFill>
                <a:srgbClr val="FFFFFF"/>
              </a:solidFill>
              <a:latin typeface="Nunito Light"/>
              <a:ea typeface="Nunito Light"/>
              <a:cs typeface="Nunito Light"/>
              <a:sym typeface="Nunito Light"/>
            </a:endParaRPr>
          </a:p>
          <a:p>
            <a:pPr indent="0" lvl="0" marL="0" rtl="0" algn="l">
              <a:spcBef>
                <a:spcPts val="0"/>
              </a:spcBef>
              <a:spcAft>
                <a:spcPts val="0"/>
              </a:spcAft>
              <a:buNone/>
            </a:pPr>
            <a:r>
              <a:t/>
            </a:r>
            <a:endParaRPr sz="1800">
              <a:solidFill>
                <a:srgbClr val="FFFFFF"/>
              </a:solidFill>
              <a:latin typeface="Nunito Light"/>
              <a:ea typeface="Nunito Light"/>
              <a:cs typeface="Nunito Light"/>
              <a:sym typeface="Nunito Light"/>
            </a:endParaRPr>
          </a:p>
          <a:p>
            <a:pPr indent="0" lvl="0" marL="0" rtl="0" algn="l">
              <a:spcBef>
                <a:spcPts val="0"/>
              </a:spcBef>
              <a:spcAft>
                <a:spcPts val="0"/>
              </a:spcAft>
              <a:buNone/>
            </a:pPr>
            <a:r>
              <a:t/>
            </a:r>
            <a:endParaRPr sz="1800">
              <a:solidFill>
                <a:srgbClr val="FFFFFF"/>
              </a:solidFill>
              <a:latin typeface="Nunito Light"/>
              <a:ea typeface="Nunito Light"/>
              <a:cs typeface="Nunito Light"/>
              <a:sym typeface="Nunito Ligh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3DA4AB"/>
        </a:solidFill>
      </p:bgPr>
    </p:bg>
    <p:spTree>
      <p:nvGrpSpPr>
        <p:cNvPr id="88" name="Shape 88"/>
        <p:cNvGrpSpPr/>
        <p:nvPr/>
      </p:nvGrpSpPr>
      <p:grpSpPr>
        <a:xfrm>
          <a:off x="0" y="0"/>
          <a:ext cx="0" cy="0"/>
          <a:chOff x="0" y="0"/>
          <a:chExt cx="0" cy="0"/>
        </a:xfrm>
      </p:grpSpPr>
      <p:sp>
        <p:nvSpPr>
          <p:cNvPr id="89" name="Google Shape;89;p20"/>
          <p:cNvSpPr txBox="1"/>
          <p:nvPr>
            <p:ph type="ctrTitle"/>
          </p:nvPr>
        </p:nvSpPr>
        <p:spPr>
          <a:xfrm>
            <a:off x="262050" y="177875"/>
            <a:ext cx="8520600" cy="63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solidFill>
                  <a:schemeClr val="lt1"/>
                </a:solidFill>
                <a:latin typeface="Nunito Light"/>
                <a:ea typeface="Nunito Light"/>
                <a:cs typeface="Nunito Light"/>
                <a:sym typeface="Nunito Light"/>
              </a:rPr>
              <a:t>Answer Slide</a:t>
            </a:r>
            <a:endParaRPr sz="3600">
              <a:solidFill>
                <a:schemeClr val="lt1"/>
              </a:solidFill>
              <a:latin typeface="Nunito Light"/>
              <a:ea typeface="Nunito Light"/>
              <a:cs typeface="Nunito Light"/>
              <a:sym typeface="Nunito Light"/>
            </a:endParaRPr>
          </a:p>
          <a:p>
            <a:pPr indent="0" lvl="0" marL="0" rtl="0" algn="l">
              <a:spcBef>
                <a:spcPts val="0"/>
              </a:spcBef>
              <a:spcAft>
                <a:spcPts val="0"/>
              </a:spcAft>
              <a:buNone/>
            </a:pPr>
            <a:r>
              <a:t/>
            </a:r>
            <a:endParaRPr sz="1800">
              <a:solidFill>
                <a:srgbClr val="FFFFFF"/>
              </a:solidFill>
              <a:latin typeface="Nunito Light"/>
              <a:ea typeface="Nunito Light"/>
              <a:cs typeface="Nunito Light"/>
              <a:sym typeface="Nunito Light"/>
            </a:endParaRPr>
          </a:p>
          <a:p>
            <a:pPr indent="0" lvl="0" marL="0" rtl="0" algn="l">
              <a:spcBef>
                <a:spcPts val="0"/>
              </a:spcBef>
              <a:spcAft>
                <a:spcPts val="0"/>
              </a:spcAft>
              <a:buNone/>
            </a:pPr>
            <a:r>
              <a:t/>
            </a:r>
            <a:endParaRPr sz="1800">
              <a:solidFill>
                <a:srgbClr val="FFFFFF"/>
              </a:solidFill>
              <a:latin typeface="Nunito Light"/>
              <a:ea typeface="Nunito Light"/>
              <a:cs typeface="Nunito Light"/>
              <a:sym typeface="Nunito Light"/>
            </a:endParaRPr>
          </a:p>
          <a:p>
            <a:pPr indent="0" lvl="0" marL="0" rtl="0" algn="l">
              <a:spcBef>
                <a:spcPts val="0"/>
              </a:spcBef>
              <a:spcAft>
                <a:spcPts val="0"/>
              </a:spcAft>
              <a:buNone/>
            </a:pPr>
            <a:r>
              <a:t/>
            </a:r>
            <a:endParaRPr sz="1800">
              <a:solidFill>
                <a:srgbClr val="FFFFFF"/>
              </a:solidFill>
              <a:latin typeface="Nunito Light"/>
              <a:ea typeface="Nunito Light"/>
              <a:cs typeface="Nunito Light"/>
              <a:sym typeface="Nunito Light"/>
            </a:endParaRPr>
          </a:p>
          <a:p>
            <a:pPr indent="0" lvl="0" marL="0" rtl="0" algn="l">
              <a:spcBef>
                <a:spcPts val="0"/>
              </a:spcBef>
              <a:spcAft>
                <a:spcPts val="0"/>
              </a:spcAft>
              <a:buNone/>
            </a:pPr>
            <a:r>
              <a:t/>
            </a:r>
            <a:endParaRPr sz="1800">
              <a:solidFill>
                <a:srgbClr val="FFFFFF"/>
              </a:solidFill>
              <a:latin typeface="Nunito Light"/>
              <a:ea typeface="Nunito Light"/>
              <a:cs typeface="Nunito Light"/>
              <a:sym typeface="Nunito Light"/>
            </a:endParaRPr>
          </a:p>
          <a:p>
            <a:pPr indent="0" lvl="0" marL="0" rtl="0" algn="l">
              <a:spcBef>
                <a:spcPts val="0"/>
              </a:spcBef>
              <a:spcAft>
                <a:spcPts val="0"/>
              </a:spcAft>
              <a:buNone/>
            </a:pPr>
            <a:r>
              <a:t/>
            </a:r>
            <a:endParaRPr sz="3600">
              <a:solidFill>
                <a:srgbClr val="434343"/>
              </a:solidFill>
              <a:latin typeface="Nunito Light"/>
              <a:ea typeface="Nunito Light"/>
              <a:cs typeface="Nunito Light"/>
              <a:sym typeface="Nunito Light"/>
            </a:endParaRPr>
          </a:p>
        </p:txBody>
      </p:sp>
      <p:sp>
        <p:nvSpPr>
          <p:cNvPr id="90" name="Google Shape;90;p20"/>
          <p:cNvSpPr txBox="1"/>
          <p:nvPr>
            <p:ph type="ctrTitle"/>
          </p:nvPr>
        </p:nvSpPr>
        <p:spPr>
          <a:xfrm>
            <a:off x="329050" y="1788150"/>
            <a:ext cx="7532700" cy="156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FFFF"/>
                </a:solidFill>
                <a:latin typeface="Nunito Light"/>
                <a:ea typeface="Nunito Light"/>
                <a:cs typeface="Nunito Light"/>
                <a:sym typeface="Nunito Light"/>
              </a:rPr>
              <a:t>(Fill out your answer here)</a:t>
            </a:r>
            <a:endParaRPr sz="1800">
              <a:solidFill>
                <a:srgbClr val="FFFFFF"/>
              </a:solidFill>
              <a:latin typeface="Nunito Light"/>
              <a:ea typeface="Nunito Light"/>
              <a:cs typeface="Nunito Light"/>
              <a:sym typeface="Nunito Light"/>
            </a:endParaRPr>
          </a:p>
          <a:p>
            <a:pPr indent="0" lvl="0" marL="0" rtl="0" algn="l">
              <a:spcBef>
                <a:spcPts val="0"/>
              </a:spcBef>
              <a:spcAft>
                <a:spcPts val="0"/>
              </a:spcAft>
              <a:buNone/>
            </a:pPr>
            <a:r>
              <a:t/>
            </a:r>
            <a:endParaRPr sz="1800">
              <a:solidFill>
                <a:srgbClr val="FFFFFF"/>
              </a:solidFill>
              <a:latin typeface="Nunito Light"/>
              <a:ea typeface="Nunito Light"/>
              <a:cs typeface="Nunito Light"/>
              <a:sym typeface="Nunito Light"/>
            </a:endParaRPr>
          </a:p>
          <a:p>
            <a:pPr indent="0" lvl="0" marL="0" rtl="0" algn="l">
              <a:spcBef>
                <a:spcPts val="0"/>
              </a:spcBef>
              <a:spcAft>
                <a:spcPts val="0"/>
              </a:spcAft>
              <a:buNone/>
            </a:pPr>
            <a:r>
              <a:t/>
            </a:r>
            <a:endParaRPr sz="1800">
              <a:solidFill>
                <a:srgbClr val="FFFFFF"/>
              </a:solidFill>
              <a:latin typeface="Nunito Light"/>
              <a:ea typeface="Nunito Light"/>
              <a:cs typeface="Nunito Light"/>
              <a:sym typeface="Nunito Light"/>
            </a:endParaRPr>
          </a:p>
          <a:p>
            <a:pPr indent="0" lvl="0" marL="0" rtl="0" algn="l">
              <a:spcBef>
                <a:spcPts val="0"/>
              </a:spcBef>
              <a:spcAft>
                <a:spcPts val="0"/>
              </a:spcAft>
              <a:buNone/>
            </a:pPr>
            <a:r>
              <a:t/>
            </a:r>
            <a:endParaRPr sz="1800">
              <a:solidFill>
                <a:srgbClr val="FFFFFF"/>
              </a:solidFill>
              <a:latin typeface="Nunito Light"/>
              <a:ea typeface="Nunito Light"/>
              <a:cs typeface="Nunito Light"/>
              <a:sym typeface="Nunito Light"/>
            </a:endParaRPr>
          </a:p>
          <a:p>
            <a:pPr indent="0" lvl="0" marL="0" rtl="0" algn="l">
              <a:spcBef>
                <a:spcPts val="0"/>
              </a:spcBef>
              <a:spcAft>
                <a:spcPts val="0"/>
              </a:spcAft>
              <a:buNone/>
            </a:pPr>
            <a:r>
              <a:t/>
            </a:r>
            <a:endParaRPr sz="1800">
              <a:solidFill>
                <a:srgbClr val="FFFFFF"/>
              </a:solidFill>
              <a:latin typeface="Nunito Light"/>
              <a:ea typeface="Nunito Light"/>
              <a:cs typeface="Nunito Light"/>
              <a:sym typeface="Nunito Light"/>
            </a:endParaRPr>
          </a:p>
          <a:p>
            <a:pPr indent="0" lvl="0" marL="0" rtl="0" algn="l">
              <a:spcBef>
                <a:spcPts val="0"/>
              </a:spcBef>
              <a:spcAft>
                <a:spcPts val="0"/>
              </a:spcAft>
              <a:buNone/>
            </a:pPr>
            <a:r>
              <a:t/>
            </a:r>
            <a:endParaRPr sz="1800">
              <a:solidFill>
                <a:srgbClr val="FFFFFF"/>
              </a:solidFill>
              <a:latin typeface="Nunito Light"/>
              <a:ea typeface="Nunito Light"/>
              <a:cs typeface="Nunito Light"/>
              <a:sym typeface="Nunito Ligh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E9AA7"/>
        </a:solidFill>
      </p:bgPr>
    </p:bg>
    <p:spTree>
      <p:nvGrpSpPr>
        <p:cNvPr id="94" name="Shape 94"/>
        <p:cNvGrpSpPr/>
        <p:nvPr/>
      </p:nvGrpSpPr>
      <p:grpSpPr>
        <a:xfrm>
          <a:off x="0" y="0"/>
          <a:ext cx="0" cy="0"/>
          <a:chOff x="0" y="0"/>
          <a:chExt cx="0" cy="0"/>
        </a:xfrm>
      </p:grpSpPr>
      <p:sp>
        <p:nvSpPr>
          <p:cNvPr id="95" name="Google Shape;95;p21"/>
          <p:cNvSpPr txBox="1"/>
          <p:nvPr>
            <p:ph type="ctrTitle"/>
          </p:nvPr>
        </p:nvSpPr>
        <p:spPr>
          <a:xfrm>
            <a:off x="329050" y="1673550"/>
            <a:ext cx="7532700" cy="179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FFFF"/>
                </a:solidFill>
                <a:latin typeface="Nunito Light"/>
                <a:ea typeface="Nunito Light"/>
                <a:cs typeface="Nunito Light"/>
                <a:sym typeface="Nunito Light"/>
              </a:rPr>
              <a:t>What user improvements do you hypothesize a flying taxi service would have over the </a:t>
            </a:r>
            <a:r>
              <a:rPr lang="en" sz="1800">
                <a:solidFill>
                  <a:srgbClr val="FFFFFF"/>
                </a:solidFill>
                <a:latin typeface="Nunito Light"/>
                <a:ea typeface="Nunito Light"/>
                <a:cs typeface="Nunito Light"/>
                <a:sym typeface="Nunito Light"/>
              </a:rPr>
              <a:t>existing state of taxis today</a:t>
            </a:r>
            <a:r>
              <a:rPr lang="en" sz="1800">
                <a:solidFill>
                  <a:srgbClr val="FFFFFF"/>
                </a:solidFill>
                <a:latin typeface="Nunito Light"/>
                <a:ea typeface="Nunito Light"/>
                <a:cs typeface="Nunito Light"/>
                <a:sym typeface="Nunito Light"/>
              </a:rPr>
              <a:t>? </a:t>
            </a:r>
            <a:endParaRPr sz="1800">
              <a:solidFill>
                <a:srgbClr val="FFFFFF"/>
              </a:solidFill>
              <a:latin typeface="Nunito Light"/>
              <a:ea typeface="Nunito Light"/>
              <a:cs typeface="Nunito Light"/>
              <a:sym typeface="Nunito Light"/>
            </a:endParaRPr>
          </a:p>
          <a:p>
            <a:pPr indent="0" lvl="0" marL="0" rtl="0" algn="l">
              <a:spcBef>
                <a:spcPts val="0"/>
              </a:spcBef>
              <a:spcAft>
                <a:spcPts val="0"/>
              </a:spcAft>
              <a:buNone/>
            </a:pPr>
            <a:r>
              <a:t/>
            </a:r>
            <a:endParaRPr sz="1800">
              <a:solidFill>
                <a:srgbClr val="FFFFFF"/>
              </a:solidFill>
              <a:latin typeface="Nunito Light"/>
              <a:ea typeface="Nunito Light"/>
              <a:cs typeface="Nunito Light"/>
              <a:sym typeface="Nunito Light"/>
            </a:endParaRPr>
          </a:p>
          <a:p>
            <a:pPr indent="0" lvl="0" marL="0" rtl="0" algn="l">
              <a:spcBef>
                <a:spcPts val="0"/>
              </a:spcBef>
              <a:spcAft>
                <a:spcPts val="0"/>
              </a:spcAft>
              <a:buNone/>
            </a:pPr>
            <a:r>
              <a:rPr lang="en" sz="1800">
                <a:solidFill>
                  <a:srgbClr val="FFFFFF"/>
                </a:solidFill>
                <a:latin typeface="Nunito Light"/>
                <a:ea typeface="Nunito Light"/>
                <a:cs typeface="Nunito Light"/>
                <a:sym typeface="Nunito Light"/>
              </a:rPr>
              <a:t>What market improvements </a:t>
            </a:r>
            <a:r>
              <a:rPr lang="en" sz="1800">
                <a:solidFill>
                  <a:srgbClr val="FFFFFF"/>
                </a:solidFill>
                <a:latin typeface="Nunito Light"/>
                <a:ea typeface="Nunito Light"/>
                <a:cs typeface="Nunito Light"/>
                <a:sym typeface="Nunito Light"/>
              </a:rPr>
              <a:t>do you hypothesize a flying taxi service would have the existing taxi service industry &amp; physical road infrastructure today?</a:t>
            </a:r>
            <a:endParaRPr sz="1800">
              <a:solidFill>
                <a:srgbClr val="FFFFFF"/>
              </a:solidFill>
              <a:latin typeface="Nunito Light"/>
              <a:ea typeface="Nunito Light"/>
              <a:cs typeface="Nunito Light"/>
              <a:sym typeface="Nunito Light"/>
            </a:endParaRPr>
          </a:p>
          <a:p>
            <a:pPr indent="0" lvl="0" marL="0" rtl="0" algn="l">
              <a:spcBef>
                <a:spcPts val="0"/>
              </a:spcBef>
              <a:spcAft>
                <a:spcPts val="0"/>
              </a:spcAft>
              <a:buNone/>
            </a:pPr>
            <a:r>
              <a:t/>
            </a:r>
            <a:endParaRPr sz="1800">
              <a:solidFill>
                <a:srgbClr val="FFFFFF"/>
              </a:solidFill>
              <a:latin typeface="Nunito Light"/>
              <a:ea typeface="Nunito Light"/>
              <a:cs typeface="Nunito Light"/>
              <a:sym typeface="Nunito Light"/>
            </a:endParaRPr>
          </a:p>
          <a:p>
            <a:pPr indent="0" lvl="0" marL="0" rtl="0" algn="l">
              <a:spcBef>
                <a:spcPts val="0"/>
              </a:spcBef>
              <a:spcAft>
                <a:spcPts val="0"/>
              </a:spcAft>
              <a:buNone/>
            </a:pPr>
            <a:r>
              <a:t/>
            </a:r>
            <a:endParaRPr sz="1800">
              <a:solidFill>
                <a:srgbClr val="FFFFFF"/>
              </a:solidFill>
              <a:latin typeface="Nunito Light"/>
              <a:ea typeface="Nunito Light"/>
              <a:cs typeface="Nunito Light"/>
              <a:sym typeface="Nunito Light"/>
            </a:endParaRPr>
          </a:p>
          <a:p>
            <a:pPr indent="0" lvl="0" marL="0" rtl="0" algn="l">
              <a:spcBef>
                <a:spcPts val="0"/>
              </a:spcBef>
              <a:spcAft>
                <a:spcPts val="0"/>
              </a:spcAft>
              <a:buNone/>
            </a:pPr>
            <a:r>
              <a:t/>
            </a:r>
            <a:endParaRPr sz="1800">
              <a:solidFill>
                <a:srgbClr val="FFFFFF"/>
              </a:solidFill>
              <a:latin typeface="Nunito Light"/>
              <a:ea typeface="Nunito Light"/>
              <a:cs typeface="Nunito Light"/>
              <a:sym typeface="Nunito Light"/>
            </a:endParaRPr>
          </a:p>
          <a:p>
            <a:pPr indent="0" lvl="0" marL="0" rtl="0" algn="l">
              <a:spcBef>
                <a:spcPts val="0"/>
              </a:spcBef>
              <a:spcAft>
                <a:spcPts val="0"/>
              </a:spcAft>
              <a:buNone/>
            </a:pPr>
            <a:r>
              <a:t/>
            </a:r>
            <a:endParaRPr sz="1800">
              <a:solidFill>
                <a:srgbClr val="FFFFFF"/>
              </a:solidFill>
              <a:latin typeface="Nunito Light"/>
              <a:ea typeface="Nunito Light"/>
              <a:cs typeface="Nunito Light"/>
              <a:sym typeface="Nunito Light"/>
            </a:endParaRPr>
          </a:p>
          <a:p>
            <a:pPr indent="0" lvl="0" marL="0" rtl="0" algn="l">
              <a:spcBef>
                <a:spcPts val="0"/>
              </a:spcBef>
              <a:spcAft>
                <a:spcPts val="0"/>
              </a:spcAft>
              <a:buNone/>
            </a:pPr>
            <a:r>
              <a:t/>
            </a:r>
            <a:endParaRPr sz="1800">
              <a:solidFill>
                <a:srgbClr val="FFFFFF"/>
              </a:solidFill>
              <a:latin typeface="Nunito Light"/>
              <a:ea typeface="Nunito Light"/>
              <a:cs typeface="Nunito Light"/>
              <a:sym typeface="Nunito Light"/>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