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7" r:id="rId3"/>
  </p:sldMasterIdLst>
  <p:notesMasterIdLst>
    <p:notesMasterId r:id="rId21"/>
  </p:notesMasterIdLst>
  <p:sldIdLst>
    <p:sldId id="256" r:id="rId4"/>
    <p:sldId id="258" r:id="rId5"/>
    <p:sldId id="259" r:id="rId6"/>
    <p:sldId id="260" r:id="rId7"/>
    <p:sldId id="261" r:id="rId8"/>
    <p:sldId id="278" r:id="rId9"/>
    <p:sldId id="263" r:id="rId10"/>
    <p:sldId id="264" r:id="rId11"/>
    <p:sldId id="274" r:id="rId12"/>
    <p:sldId id="276" r:id="rId13"/>
    <p:sldId id="277" r:id="rId14"/>
    <p:sldId id="266" r:id="rId15"/>
    <p:sldId id="267" r:id="rId16"/>
    <p:sldId id="268" r:id="rId17"/>
    <p:sldId id="269" r:id="rId18"/>
    <p:sldId id="270" r:id="rId19"/>
    <p:sldId id="271" r:id="rId20"/>
  </p:sldIdLst>
  <p:sldSz cx="7772400" cy="10058400"/>
  <p:notesSz cx="6858000" cy="9144000"/>
  <p:embeddedFontLst>
    <p:embeddedFont>
      <p:font typeface="Helvetica Neue" panose="020B060402020202020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Light" panose="020B030603050402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9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0.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4b2d1663f_0_20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4b2d1663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328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4b2d1663f_0_20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4b2d1663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4b2d1663f_0_20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4b2d1663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4b2d1663f_0_24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4b2d1663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4b2d1663f_0_29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4b2d1663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4b864f3db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4b864f3d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bbfcd4c3a_0_4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3bbfcd4c3a_0_4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4b2d16620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4b2d166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4b2d16620_0_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4b2d1662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4b2d1663f_0_4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4b2d166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4b2d1663f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4b2d1663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614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4b2d1663f_0_1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4b2d1663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4b2d1663f_0_20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4b2d1663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554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app/profile/xabier5536/viz/proj3_DPM/user_by_group_age?publish=yes"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1"/>
          <p:cNvSpPr/>
          <p:nvPr/>
        </p:nvSpPr>
        <p:spPr>
          <a:xfrm>
            <a:off x="3504215" y="3857676"/>
            <a:ext cx="7641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nvGrpSpPr>
          <p:cNvPr id="177" name="Google Shape;177;p51"/>
          <p:cNvGrpSpPr/>
          <p:nvPr/>
        </p:nvGrpSpPr>
        <p:grpSpPr>
          <a:xfrm>
            <a:off x="0" y="0"/>
            <a:ext cx="7772475" cy="10058400"/>
            <a:chOff x="0" y="0"/>
            <a:chExt cx="7772475" cy="10058400"/>
          </a:xfrm>
        </p:grpSpPr>
        <p:pic>
          <p:nvPicPr>
            <p:cNvPr id="178" name="Google Shape;178;p51"/>
            <p:cNvPicPr preferRelativeResize="0"/>
            <p:nvPr/>
          </p:nvPicPr>
          <p:blipFill rotWithShape="1">
            <a:blip r:embed="rId3">
              <a:alphaModFix/>
            </a:blip>
            <a:srcRect/>
            <a:stretch/>
          </p:blipFill>
          <p:spPr>
            <a:xfrm>
              <a:off x="0" y="0"/>
              <a:ext cx="7772400" cy="10058400"/>
            </a:xfrm>
            <a:prstGeom prst="rect">
              <a:avLst/>
            </a:prstGeom>
            <a:noFill/>
            <a:ln>
              <a:noFill/>
            </a:ln>
          </p:spPr>
        </p:pic>
        <p:pic>
          <p:nvPicPr>
            <p:cNvPr id="179" name="Google Shape;179;p51"/>
            <p:cNvPicPr preferRelativeResize="0"/>
            <p:nvPr/>
          </p:nvPicPr>
          <p:blipFill rotWithShape="1">
            <a:blip r:embed="rId3">
              <a:alphaModFix/>
            </a:blip>
            <a:srcRect b="86384"/>
            <a:stretch/>
          </p:blipFill>
          <p:spPr>
            <a:xfrm>
              <a:off x="75" y="999200"/>
              <a:ext cx="7772400" cy="2433600"/>
            </a:xfrm>
            <a:prstGeom prst="rect">
              <a:avLst/>
            </a:prstGeom>
            <a:noFill/>
            <a:ln>
              <a:noFill/>
            </a:ln>
          </p:spPr>
        </p:pic>
        <p:sp>
          <p:nvSpPr>
            <p:cNvPr id="180" name="Google Shape;180;p51"/>
            <p:cNvSpPr txBox="1"/>
            <p:nvPr/>
          </p:nvSpPr>
          <p:spPr>
            <a:xfrm>
              <a:off x="746775" y="999200"/>
              <a:ext cx="6279000" cy="21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Applying Iterative Design Principles to a Live Product</a:t>
              </a:r>
              <a:endParaRPr sz="3600">
                <a:solidFill>
                  <a:srgbClr val="FFFFFF"/>
                </a:solidFill>
                <a:latin typeface="Open Sans"/>
                <a:ea typeface="Open Sans"/>
                <a:cs typeface="Open Sans"/>
                <a:sym typeface="Open Sans"/>
              </a:endParaRPr>
            </a:p>
          </p:txBody>
        </p:sp>
      </p:grpSp>
      <p:sp>
        <p:nvSpPr>
          <p:cNvPr id="181" name="Google Shape;181;p51"/>
          <p:cNvSpPr txBox="1"/>
          <p:nvPr/>
        </p:nvSpPr>
        <p:spPr>
          <a:xfrm>
            <a:off x="0" y="7882200"/>
            <a:ext cx="4863300" cy="217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i="1" dirty="0">
                <a:solidFill>
                  <a:srgbClr val="FFFFFF"/>
                </a:solidFill>
                <a:latin typeface="Open Sans"/>
                <a:ea typeface="Open Sans"/>
                <a:cs typeface="Open Sans"/>
                <a:sym typeface="Open Sans"/>
              </a:rPr>
              <a:t>Name:  Xabier Laibarra </a:t>
            </a:r>
            <a:endParaRPr sz="1800" i="1" dirty="0">
              <a:solidFill>
                <a:srgbClr val="FFFFFF"/>
              </a:solidFill>
              <a:latin typeface="Open Sans"/>
              <a:ea typeface="Open Sans"/>
              <a:cs typeface="Open Sans"/>
              <a:sym typeface="Open Sans"/>
            </a:endParaRPr>
          </a:p>
          <a:p>
            <a:pPr marL="0" lvl="0" indent="0" algn="l" rtl="0">
              <a:spcBef>
                <a:spcPts val="0"/>
              </a:spcBef>
              <a:spcAft>
                <a:spcPts val="0"/>
              </a:spcAft>
              <a:buNone/>
            </a:pPr>
            <a:r>
              <a:rPr lang="en" sz="1800" i="1" dirty="0">
                <a:solidFill>
                  <a:srgbClr val="FFFFFF"/>
                </a:solidFill>
                <a:latin typeface="Open Sans"/>
                <a:ea typeface="Open Sans"/>
                <a:cs typeface="Open Sans"/>
                <a:sym typeface="Open Sans"/>
              </a:rPr>
              <a:t>Date: 01/11/2023</a:t>
            </a:r>
            <a:endParaRPr sz="1800" i="1" dirty="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50" name="Google Shape;250;p61"/>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60">
            <a:extLst>
              <a:ext uri="{FF2B5EF4-FFF2-40B4-BE49-F238E27FC236}">
                <a16:creationId xmlns:a16="http://schemas.microsoft.com/office/drawing/2014/main" id="{AF194CBB-4B13-B488-2C13-7161FD933122}"/>
              </a:ext>
            </a:extLst>
          </p:cNvPr>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dirty="0">
                <a:solidFill>
                  <a:srgbClr val="2E3D49"/>
                </a:solidFill>
              </a:rPr>
              <a:t>User Segments</a:t>
            </a:r>
            <a:endParaRPr sz="4000" b="1" dirty="0">
              <a:solidFill>
                <a:srgbClr val="2E3D49"/>
              </a:solidFill>
            </a:endParaRPr>
          </a:p>
        </p:txBody>
      </p:sp>
      <p:sp>
        <p:nvSpPr>
          <p:cNvPr id="10" name="Google Shape;243;p60">
            <a:extLst>
              <a:ext uri="{FF2B5EF4-FFF2-40B4-BE49-F238E27FC236}">
                <a16:creationId xmlns:a16="http://schemas.microsoft.com/office/drawing/2014/main" id="{7C4256E6-1170-1777-49A5-8BA9297D45C7}"/>
              </a:ext>
            </a:extLst>
          </p:cNvPr>
          <p:cNvSpPr txBox="1">
            <a:spLocks noGrp="1"/>
          </p:cNvSpPr>
          <p:nvPr>
            <p:ph type="body" idx="1"/>
          </p:nvPr>
        </p:nvSpPr>
        <p:spPr>
          <a:xfrm>
            <a:off x="130544" y="1990171"/>
            <a:ext cx="7242600" cy="62397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Clr>
                <a:srgbClr val="525C65"/>
              </a:buClr>
              <a:buSzPts val="2200"/>
              <a:buNone/>
            </a:pPr>
            <a:r>
              <a:rPr lang="en" u="sng" dirty="0">
                <a:solidFill>
                  <a:srgbClr val="525C65"/>
                </a:solidFill>
                <a:highlight>
                  <a:schemeClr val="lt1"/>
                </a:highlight>
                <a:latin typeface="Open Sans Light"/>
                <a:ea typeface="Open Sans Light"/>
                <a:cs typeface="Open Sans Light"/>
                <a:sym typeface="Open Sans Light"/>
              </a:rPr>
              <a:t>Age</a:t>
            </a:r>
          </a:p>
          <a:p>
            <a:pPr marL="88900" lvl="0" indent="0" algn="l" rtl="0">
              <a:spcBef>
                <a:spcPts val="0"/>
              </a:spcBef>
              <a:spcAft>
                <a:spcPts val="0"/>
              </a:spcAft>
              <a:buClr>
                <a:srgbClr val="525C65"/>
              </a:buClr>
              <a:buSzPts val="2200"/>
              <a:buNone/>
            </a:pPr>
            <a:endParaRPr lang="en" u="sng"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r>
              <a:rPr lang="en" sz="1600" dirty="0">
                <a:solidFill>
                  <a:srgbClr val="525C65"/>
                </a:solidFill>
                <a:highlight>
                  <a:schemeClr val="lt1"/>
                </a:highlight>
                <a:latin typeface="Open Sans Light"/>
                <a:ea typeface="Open Sans Light"/>
                <a:cs typeface="Open Sans Light"/>
                <a:sym typeface="Open Sans Light"/>
              </a:rPr>
              <a:t>As we can see on the plot below, the group with the largest amount of users is the group with people older than 50 years. </a:t>
            </a: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sz="2200" dirty="0">
              <a:solidFill>
                <a:srgbClr val="525C65"/>
              </a:solidFill>
              <a:highlight>
                <a:schemeClr val="lt1"/>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F5CF3D4B-042F-ACC1-10F8-899913ABD575}"/>
              </a:ext>
            </a:extLst>
          </p:cNvPr>
          <p:cNvPicPr>
            <a:picLocks noChangeAspect="1"/>
          </p:cNvPicPr>
          <p:nvPr/>
        </p:nvPicPr>
        <p:blipFill>
          <a:blip r:embed="rId3"/>
          <a:stretch>
            <a:fillRect/>
          </a:stretch>
        </p:blipFill>
        <p:spPr>
          <a:xfrm>
            <a:off x="399256" y="4110610"/>
            <a:ext cx="6432698" cy="5273890"/>
          </a:xfrm>
          <a:prstGeom prst="rect">
            <a:avLst/>
          </a:prstGeom>
        </p:spPr>
      </p:pic>
    </p:spTree>
    <p:extLst>
      <p:ext uri="{BB962C8B-B14F-4D97-AF65-F5344CB8AC3E}">
        <p14:creationId xmlns:p14="http://schemas.microsoft.com/office/powerpoint/2010/main" val="154829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Segment Analysis of Funnel</a:t>
            </a:r>
            <a:endParaRPr sz="4000" b="1">
              <a:solidFill>
                <a:srgbClr val="2E3D49"/>
              </a:solidFill>
            </a:endParaRPr>
          </a:p>
        </p:txBody>
      </p:sp>
      <p:sp>
        <p:nvSpPr>
          <p:cNvPr id="249" name="Google Shape;249;p61"/>
          <p:cNvSpPr txBox="1">
            <a:spLocks noGrp="1"/>
          </p:cNvSpPr>
          <p:nvPr>
            <p:ph type="body" idx="1"/>
          </p:nvPr>
        </p:nvSpPr>
        <p:spPr>
          <a:xfrm>
            <a:off x="243154" y="1964032"/>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525C65"/>
                </a:solidFill>
                <a:highlight>
                  <a:schemeClr val="lt1"/>
                </a:highlight>
              </a:rPr>
              <a:t>Identify Opportunities for Improvement</a:t>
            </a:r>
            <a:endParaRPr sz="2200" i="1"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r>
              <a:rPr lang="en" sz="1600" dirty="0">
                <a:solidFill>
                  <a:srgbClr val="525C65"/>
                </a:solidFill>
                <a:highlight>
                  <a:srgbClr val="FFFFFF"/>
                </a:highlight>
                <a:latin typeface="Open Sans Light"/>
                <a:ea typeface="Open Sans Light"/>
                <a:cs typeface="Open Sans Light"/>
                <a:sym typeface="Open Sans Light"/>
              </a:rPr>
              <a:t>As we can see, the most dramatic drop takes place when moving from “search” to “begin_ride”, so this point would be where we shou</a:t>
            </a:r>
            <a:r>
              <a:rPr lang="en-IE" sz="1600" dirty="0" err="1">
                <a:solidFill>
                  <a:srgbClr val="525C65"/>
                </a:solidFill>
                <a:highlight>
                  <a:srgbClr val="FFFFFF"/>
                </a:highlight>
                <a:latin typeface="Open Sans Light"/>
                <a:ea typeface="Open Sans Light"/>
                <a:cs typeface="Open Sans Light"/>
                <a:sym typeface="Open Sans Light"/>
              </a:rPr>
              <a:t>ld</a:t>
            </a:r>
            <a:r>
              <a:rPr lang="en-IE" sz="1600" dirty="0">
                <a:solidFill>
                  <a:srgbClr val="525C65"/>
                </a:solidFill>
                <a:highlight>
                  <a:srgbClr val="FFFFFF"/>
                </a:highlight>
                <a:latin typeface="Open Sans Light"/>
                <a:ea typeface="Open Sans Light"/>
                <a:cs typeface="Open Sans Light"/>
                <a:sym typeface="Open Sans Light"/>
              </a:rPr>
              <a:t> focus most.</a:t>
            </a:r>
          </a:p>
          <a:p>
            <a:pPr marL="457200" lvl="0" indent="-368300" algn="l" rtl="0">
              <a:spcBef>
                <a:spcPts val="0"/>
              </a:spcBef>
              <a:spcAft>
                <a:spcPts val="0"/>
              </a:spcAft>
              <a:buClr>
                <a:srgbClr val="525C65"/>
              </a:buClr>
              <a:buSzPts val="2200"/>
              <a:buFont typeface="Open Sans Light"/>
              <a:buChar char="●"/>
            </a:pPr>
            <a:r>
              <a:rPr lang="en-IE" sz="1600" dirty="0">
                <a:solidFill>
                  <a:srgbClr val="525C65"/>
                </a:solidFill>
                <a:highlight>
                  <a:srgbClr val="FFFFFF"/>
                </a:highlight>
                <a:latin typeface="Open Sans Light"/>
                <a:ea typeface="Open Sans Light"/>
                <a:cs typeface="Open Sans Light"/>
                <a:sym typeface="Open Sans Light"/>
              </a:rPr>
              <a:t>Additionally, the highest conversion rate, from opened sessions to actual rides, takes place in the Bronx, which has the lowest drop (in percentage). On the other hand, the highest drop takes place in  Queens, so here we would have an improvement opportunity.</a:t>
            </a:r>
            <a:endParaRPr sz="1600"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
        <p:nvSpPr>
          <p:cNvPr id="250" name="Google Shape;250;p61"/>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31CC687-123B-6C87-BA0B-9699234B314E}"/>
              </a:ext>
            </a:extLst>
          </p:cNvPr>
          <p:cNvPicPr>
            <a:picLocks noChangeAspect="1"/>
          </p:cNvPicPr>
          <p:nvPr/>
        </p:nvPicPr>
        <p:blipFill>
          <a:blip r:embed="rId3"/>
          <a:stretch>
            <a:fillRect/>
          </a:stretch>
        </p:blipFill>
        <p:spPr>
          <a:xfrm>
            <a:off x="286646" y="5029200"/>
            <a:ext cx="3387006" cy="3582828"/>
          </a:xfrm>
          <a:prstGeom prst="rect">
            <a:avLst/>
          </a:prstGeom>
        </p:spPr>
      </p:pic>
      <p:pic>
        <p:nvPicPr>
          <p:cNvPr id="6" name="Picture 5">
            <a:extLst>
              <a:ext uri="{FF2B5EF4-FFF2-40B4-BE49-F238E27FC236}">
                <a16:creationId xmlns:a16="http://schemas.microsoft.com/office/drawing/2014/main" id="{DFFBC93A-4D4D-5EFB-00D5-035460E162C9}"/>
              </a:ext>
            </a:extLst>
          </p:cNvPr>
          <p:cNvPicPr>
            <a:picLocks noChangeAspect="1"/>
          </p:cNvPicPr>
          <p:nvPr/>
        </p:nvPicPr>
        <p:blipFill>
          <a:blip r:embed="rId4"/>
          <a:stretch>
            <a:fillRect/>
          </a:stretch>
        </p:blipFill>
        <p:spPr>
          <a:xfrm>
            <a:off x="4341902" y="5948384"/>
            <a:ext cx="3430498" cy="2139450"/>
          </a:xfrm>
          <a:prstGeom prst="rect">
            <a:avLst/>
          </a:prstGeom>
        </p:spPr>
      </p:pic>
      <p:sp>
        <p:nvSpPr>
          <p:cNvPr id="8" name="Arrow: Right 7">
            <a:extLst>
              <a:ext uri="{FF2B5EF4-FFF2-40B4-BE49-F238E27FC236}">
                <a16:creationId xmlns:a16="http://schemas.microsoft.com/office/drawing/2014/main" id="{598B20F7-CEB2-456C-B38D-93037544FA77}"/>
              </a:ext>
            </a:extLst>
          </p:cNvPr>
          <p:cNvSpPr/>
          <p:nvPr/>
        </p:nvSpPr>
        <p:spPr>
          <a:xfrm>
            <a:off x="3673652" y="7018109"/>
            <a:ext cx="505047" cy="180753"/>
          </a:xfrm>
          <a:prstGeom prst="rightArrow">
            <a:avLst/>
          </a:prstGeom>
          <a:solidFill>
            <a:schemeClr val="accent3">
              <a:lumMod val="40000"/>
              <a:lumOff val="60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 name="Straight Connector 4">
            <a:extLst>
              <a:ext uri="{FF2B5EF4-FFF2-40B4-BE49-F238E27FC236}">
                <a16:creationId xmlns:a16="http://schemas.microsoft.com/office/drawing/2014/main" id="{D6D5AE94-3EA9-A525-0656-5E855749894A}"/>
              </a:ext>
            </a:extLst>
          </p:cNvPr>
          <p:cNvCxnSpPr>
            <a:cxnSpLocks/>
          </p:cNvCxnSpPr>
          <p:nvPr/>
        </p:nvCxnSpPr>
        <p:spPr>
          <a:xfrm>
            <a:off x="4408577" y="6600825"/>
            <a:ext cx="37297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891054-183F-AD16-818C-8C4871CA26A6}"/>
              </a:ext>
            </a:extLst>
          </p:cNvPr>
          <p:cNvCxnSpPr/>
          <p:nvPr/>
        </p:nvCxnSpPr>
        <p:spPr>
          <a:xfrm>
            <a:off x="4408577" y="7553325"/>
            <a:ext cx="3729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50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Segment Analysis of Funnel</a:t>
            </a:r>
            <a:endParaRPr sz="4000" b="1">
              <a:solidFill>
                <a:srgbClr val="2E3D49"/>
              </a:solidFill>
            </a:endParaRPr>
          </a:p>
        </p:txBody>
      </p:sp>
      <p:sp>
        <p:nvSpPr>
          <p:cNvPr id="249" name="Google Shape;249;p61"/>
          <p:cNvSpPr txBox="1">
            <a:spLocks noGrp="1"/>
          </p:cNvSpPr>
          <p:nvPr>
            <p:ph type="body" idx="1"/>
          </p:nvPr>
        </p:nvSpPr>
        <p:spPr>
          <a:xfrm>
            <a:off x="264945" y="200575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525C65"/>
                </a:solidFill>
                <a:highlight>
                  <a:schemeClr val="lt1"/>
                </a:highlight>
              </a:rPr>
              <a:t>Identify Opportunities for Improvement</a:t>
            </a:r>
            <a:endParaRPr sz="2200" i="1"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1600"/>
              </a:spcBef>
              <a:spcAft>
                <a:spcPts val="0"/>
              </a:spcAft>
              <a:buClr>
                <a:srgbClr val="525C65"/>
              </a:buClr>
              <a:buSzPts val="2200"/>
              <a:buChar char="●"/>
            </a:pPr>
            <a:r>
              <a:rPr lang="en" sz="1600" dirty="0">
                <a:solidFill>
                  <a:srgbClr val="525C65"/>
                </a:solidFill>
                <a:highlight>
                  <a:srgbClr val="FFFFFF"/>
                </a:highlight>
                <a:latin typeface="Open Sans Light"/>
                <a:ea typeface="Open Sans Light"/>
                <a:cs typeface="Open Sans Light"/>
                <a:sym typeface="Open Sans Light"/>
              </a:rPr>
              <a:t>For the “age” segment, we can see that the highest drop takes place for the people who are older than 50 years. This should be one of the most important points to focus on, as this group of people represents more thant the 50% of the sessions registered.</a:t>
            </a:r>
            <a:endParaRPr sz="16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r>
              <a:rPr lang="de-DE" sz="1600" dirty="0">
                <a:solidFill>
                  <a:srgbClr val="525C65"/>
                </a:solidFill>
                <a:highlight>
                  <a:srgbClr val="FFFFFF"/>
                </a:highlight>
                <a:latin typeface="Open Sans Light"/>
                <a:ea typeface="Open Sans Light"/>
                <a:cs typeface="Open Sans Light"/>
                <a:sym typeface="Open Sans Light"/>
              </a:rPr>
              <a:t>On the other hand, the people between 40-49 years old are who have the highest conversion rate among the registered sessions.</a:t>
            </a:r>
            <a:endParaRPr sz="1600"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
        <p:nvSpPr>
          <p:cNvPr id="250" name="Google Shape;250;p61"/>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E001853-93E7-585C-8DB1-6D1823C0198E}"/>
              </a:ext>
            </a:extLst>
          </p:cNvPr>
          <p:cNvPicPr>
            <a:picLocks noChangeAspect="1"/>
          </p:cNvPicPr>
          <p:nvPr/>
        </p:nvPicPr>
        <p:blipFill>
          <a:blip r:embed="rId3"/>
          <a:stretch>
            <a:fillRect/>
          </a:stretch>
        </p:blipFill>
        <p:spPr>
          <a:xfrm>
            <a:off x="4196557" y="4875229"/>
            <a:ext cx="3232824" cy="1758934"/>
          </a:xfrm>
          <a:prstGeom prst="rect">
            <a:avLst/>
          </a:prstGeom>
        </p:spPr>
      </p:pic>
      <p:pic>
        <p:nvPicPr>
          <p:cNvPr id="7" name="Picture 6">
            <a:extLst>
              <a:ext uri="{FF2B5EF4-FFF2-40B4-BE49-F238E27FC236}">
                <a16:creationId xmlns:a16="http://schemas.microsoft.com/office/drawing/2014/main" id="{806F8353-C38A-B9F6-3EC0-6A5E169897AD}"/>
              </a:ext>
            </a:extLst>
          </p:cNvPr>
          <p:cNvPicPr>
            <a:picLocks noChangeAspect="1"/>
          </p:cNvPicPr>
          <p:nvPr/>
        </p:nvPicPr>
        <p:blipFill>
          <a:blip r:embed="rId4"/>
          <a:stretch>
            <a:fillRect/>
          </a:stretch>
        </p:blipFill>
        <p:spPr>
          <a:xfrm>
            <a:off x="264855" y="4738526"/>
            <a:ext cx="2967443" cy="2657797"/>
          </a:xfrm>
          <a:prstGeom prst="rect">
            <a:avLst/>
          </a:prstGeom>
        </p:spPr>
      </p:pic>
      <p:sp>
        <p:nvSpPr>
          <p:cNvPr id="8" name="Arrow: Right 7">
            <a:extLst>
              <a:ext uri="{FF2B5EF4-FFF2-40B4-BE49-F238E27FC236}">
                <a16:creationId xmlns:a16="http://schemas.microsoft.com/office/drawing/2014/main" id="{84CFC254-EB5F-61D8-C994-360D830B1195}"/>
              </a:ext>
            </a:extLst>
          </p:cNvPr>
          <p:cNvSpPr/>
          <p:nvPr/>
        </p:nvSpPr>
        <p:spPr>
          <a:xfrm>
            <a:off x="3461904" y="6117918"/>
            <a:ext cx="505047" cy="180753"/>
          </a:xfrm>
          <a:prstGeom prst="rightArrow">
            <a:avLst/>
          </a:prstGeom>
          <a:solidFill>
            <a:schemeClr val="accent3">
              <a:lumMod val="40000"/>
              <a:lumOff val="60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 name="Straight Connector 2">
            <a:extLst>
              <a:ext uri="{FF2B5EF4-FFF2-40B4-BE49-F238E27FC236}">
                <a16:creationId xmlns:a16="http://schemas.microsoft.com/office/drawing/2014/main" id="{7C3B4724-9641-E58C-CB87-8E52BFDA5350}"/>
              </a:ext>
            </a:extLst>
          </p:cNvPr>
          <p:cNvCxnSpPr/>
          <p:nvPr/>
        </p:nvCxnSpPr>
        <p:spPr>
          <a:xfrm>
            <a:off x="4257619" y="6067425"/>
            <a:ext cx="36200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E9FD42A-B283-12EC-7B32-F4E8AB7B8D50}"/>
              </a:ext>
            </a:extLst>
          </p:cNvPr>
          <p:cNvCxnSpPr/>
          <p:nvPr/>
        </p:nvCxnSpPr>
        <p:spPr>
          <a:xfrm>
            <a:off x="4257619" y="6372225"/>
            <a:ext cx="219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0D8473E-7FC6-1D8F-BAD4-A94F9AF416C2}"/>
              </a:ext>
            </a:extLst>
          </p:cNvPr>
          <p:cNvPicPr>
            <a:picLocks noChangeAspect="1"/>
          </p:cNvPicPr>
          <p:nvPr/>
        </p:nvPicPr>
        <p:blipFill>
          <a:blip r:embed="rId5"/>
          <a:stretch>
            <a:fillRect/>
          </a:stretch>
        </p:blipFill>
        <p:spPr>
          <a:xfrm>
            <a:off x="4196557" y="6655439"/>
            <a:ext cx="2746500" cy="13972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254"/>
        <p:cNvGrpSpPr/>
        <p:nvPr/>
      </p:nvGrpSpPr>
      <p:grpSpPr>
        <a:xfrm>
          <a:off x="0" y="0"/>
          <a:ext cx="0" cy="0"/>
          <a:chOff x="0" y="0"/>
          <a:chExt cx="0" cy="0"/>
        </a:xfrm>
      </p:grpSpPr>
      <p:sp>
        <p:nvSpPr>
          <p:cNvPr id="255" name="Google Shape;255;p62"/>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Hypothesis &amp; Next Steps</a:t>
            </a:r>
            <a:endParaRPr sz="3000">
              <a:solidFill>
                <a:srgbClr val="FFFFFF"/>
              </a:solidFill>
              <a:latin typeface="Open Sans"/>
              <a:ea typeface="Open Sans"/>
              <a:cs typeface="Open Sans"/>
              <a:sym typeface="Open Sans"/>
            </a:endParaRPr>
          </a:p>
        </p:txBody>
      </p:sp>
      <p:sp>
        <p:nvSpPr>
          <p:cNvPr id="256" name="Google Shape;256;p62"/>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63"/>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Review Qualitative Data</a:t>
            </a:r>
            <a:endParaRPr sz="4000" b="1">
              <a:solidFill>
                <a:srgbClr val="2E3D49"/>
              </a:solidFill>
            </a:endParaRPr>
          </a:p>
        </p:txBody>
      </p:sp>
      <p:sp>
        <p:nvSpPr>
          <p:cNvPr id="262" name="Google Shape;262;p63"/>
          <p:cNvSpPr txBox="1">
            <a:spLocks noGrp="1"/>
          </p:cNvSpPr>
          <p:nvPr>
            <p:ph type="body" idx="1"/>
          </p:nvPr>
        </p:nvSpPr>
        <p:spPr>
          <a:xfrm>
            <a:off x="264945" y="1931754"/>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525C65"/>
              </a:buClr>
              <a:buSzPts val="2200"/>
              <a:buFont typeface="Open Sans Light"/>
              <a:buChar char="●"/>
            </a:pPr>
            <a:r>
              <a:rPr lang="en" dirty="0">
                <a:solidFill>
                  <a:srgbClr val="525C65"/>
                </a:solidFill>
                <a:highlight>
                  <a:schemeClr val="lt1"/>
                </a:highlight>
                <a:latin typeface="Open Sans Light"/>
                <a:ea typeface="Open Sans Light"/>
                <a:cs typeface="Open Sans Light"/>
                <a:sym typeface="Open Sans Light"/>
              </a:rPr>
              <a:t>Read user interviews to understand “why” any funnel under-performance seen in Step 2 might occur.</a:t>
            </a:r>
          </a:p>
          <a:p>
            <a:pPr marL="88900" lvl="0" indent="0" algn="l" rtl="0">
              <a:spcBef>
                <a:spcPts val="0"/>
              </a:spcBef>
              <a:spcAft>
                <a:spcPts val="0"/>
              </a:spcAft>
              <a:buClr>
                <a:srgbClr val="525C65"/>
              </a:buClr>
              <a:buSzPts val="2200"/>
              <a:buNone/>
            </a:pPr>
            <a:endParaRPr lang="en"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r>
              <a:rPr lang="en" sz="1600" dirty="0">
                <a:solidFill>
                  <a:srgbClr val="525C65"/>
                </a:solidFill>
                <a:highlight>
                  <a:schemeClr val="lt1"/>
                </a:highlight>
                <a:latin typeface="Open Sans Light"/>
                <a:ea typeface="Open Sans Light"/>
                <a:cs typeface="Open Sans Light"/>
                <a:sym typeface="Open Sans Light"/>
              </a:rPr>
              <a:t>- It seems that one of the biggest issues is the process to hire the service. Older people have difficulty to hire a flight due to the app usage or the lack of phone service or even to hire it by texting or audio messages. This is why, as we saw in the step 2, the highest drop off in t</a:t>
            </a:r>
            <a:r>
              <a:rPr lang="en-IE" sz="1600" dirty="0">
                <a:solidFill>
                  <a:srgbClr val="525C65"/>
                </a:solidFill>
                <a:highlight>
                  <a:schemeClr val="lt1"/>
                </a:highlight>
                <a:latin typeface="Open Sans Light"/>
                <a:ea typeface="Open Sans Light"/>
                <a:cs typeface="Open Sans Light"/>
                <a:sym typeface="Open Sans Light"/>
              </a:rPr>
              <a:t>he</a:t>
            </a:r>
            <a:r>
              <a:rPr lang="en" sz="1600" dirty="0">
                <a:solidFill>
                  <a:srgbClr val="525C65"/>
                </a:solidFill>
                <a:highlight>
                  <a:schemeClr val="lt1"/>
                </a:highlight>
                <a:latin typeface="Open Sans Light"/>
                <a:ea typeface="Open Sans Light"/>
                <a:cs typeface="Open Sans Light"/>
                <a:sym typeface="Open Sans Light"/>
              </a:rPr>
              <a:t> corversion rate takes place among the customers older than 50 years.</a:t>
            </a:r>
          </a:p>
          <a:p>
            <a:pPr marL="88900" lvl="0" indent="0" algn="l" rtl="0">
              <a:spcBef>
                <a:spcPts val="0"/>
              </a:spcBef>
              <a:spcAft>
                <a:spcPts val="0"/>
              </a:spcAft>
              <a:buClr>
                <a:srgbClr val="525C65"/>
              </a:buClr>
              <a:buSzPts val="2200"/>
              <a:buNone/>
            </a:pPr>
            <a:endParaRPr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r>
              <a:rPr lang="en" dirty="0">
                <a:solidFill>
                  <a:srgbClr val="525C65"/>
                </a:solidFill>
                <a:highlight>
                  <a:schemeClr val="lt1"/>
                </a:highlight>
                <a:latin typeface="Open Sans Light"/>
                <a:ea typeface="Open Sans Light"/>
                <a:cs typeface="Open Sans Light"/>
                <a:sym typeface="Open Sans Light"/>
              </a:rPr>
              <a:t>List your hypothesis for what customer need is being under-served.</a:t>
            </a:r>
          </a:p>
          <a:p>
            <a:pPr marL="88900" lvl="0" indent="0" algn="l" rtl="0">
              <a:spcBef>
                <a:spcPts val="0"/>
              </a:spcBef>
              <a:spcAft>
                <a:spcPts val="0"/>
              </a:spcAft>
              <a:buClr>
                <a:srgbClr val="525C65"/>
              </a:buClr>
              <a:buSzPts val="2200"/>
              <a:buNone/>
            </a:pPr>
            <a:endParaRPr lang="en"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r>
              <a:rPr lang="en" dirty="0">
                <a:solidFill>
                  <a:srgbClr val="525C65"/>
                </a:solidFill>
                <a:highlight>
                  <a:schemeClr val="lt1"/>
                </a:highlight>
                <a:latin typeface="Open Sans Light"/>
                <a:ea typeface="Open Sans Light"/>
                <a:cs typeface="Open Sans Light"/>
                <a:sym typeface="Open Sans Light"/>
              </a:rPr>
              <a:t>- </a:t>
            </a:r>
            <a:r>
              <a:rPr lang="en" sz="1600" dirty="0">
                <a:solidFill>
                  <a:srgbClr val="525C65"/>
                </a:solidFill>
                <a:highlight>
                  <a:schemeClr val="lt1"/>
                </a:highlight>
                <a:latin typeface="Open Sans Light"/>
                <a:ea typeface="Open Sans Light"/>
                <a:cs typeface="Open Sans Light"/>
                <a:sym typeface="Open Sans Light"/>
              </a:rPr>
              <a:t>The option to book a ride through a phone call.</a:t>
            </a:r>
          </a:p>
          <a:p>
            <a:pPr marL="88900" lvl="0" indent="0" algn="l" rtl="0">
              <a:spcBef>
                <a:spcPts val="0"/>
              </a:spcBef>
              <a:spcAft>
                <a:spcPts val="0"/>
              </a:spcAft>
              <a:buClr>
                <a:srgbClr val="525C65"/>
              </a:buClr>
              <a:buSzPts val="2200"/>
              <a:buNone/>
            </a:pPr>
            <a:endParaRPr dirty="0">
              <a:solidFill>
                <a:srgbClr val="525C65"/>
              </a:solidFill>
              <a:highlight>
                <a:schemeClr val="lt1"/>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r>
              <a:rPr lang="en" dirty="0">
                <a:solidFill>
                  <a:srgbClr val="525C65"/>
                </a:solidFill>
                <a:highlight>
                  <a:schemeClr val="lt1"/>
                </a:highlight>
                <a:latin typeface="Open Sans Light"/>
                <a:ea typeface="Open Sans Light"/>
                <a:cs typeface="Open Sans Light"/>
                <a:sym typeface="Open Sans Light"/>
              </a:rPr>
              <a:t>Provide 3 or more quotes as evidence for this hypothesis</a:t>
            </a:r>
            <a:endParaRPr dirty="0">
              <a:solidFill>
                <a:srgbClr val="525C65"/>
              </a:solidFill>
              <a:highlight>
                <a:schemeClr val="lt1"/>
              </a:highlight>
              <a:latin typeface="Open Sans Light"/>
              <a:ea typeface="Open Sans Light"/>
              <a:cs typeface="Open Sans Light"/>
              <a:sym typeface="Open Sans Light"/>
            </a:endParaRPr>
          </a:p>
          <a:p>
            <a:pPr marL="0" lvl="0" indent="0" algn="l" rtl="0">
              <a:spcBef>
                <a:spcPts val="1600"/>
              </a:spcBef>
              <a:spcAft>
                <a:spcPts val="1600"/>
              </a:spcAft>
              <a:buNone/>
            </a:pPr>
            <a:r>
              <a:rPr lang="de-DE" sz="1600" dirty="0">
                <a:solidFill>
                  <a:srgbClr val="525C65"/>
                </a:solidFill>
                <a:highlight>
                  <a:schemeClr val="lt1"/>
                </a:highlight>
                <a:latin typeface="Open Sans Light"/>
                <a:ea typeface="Open Sans Light"/>
                <a:cs typeface="Open Sans Light"/>
                <a:sym typeface="Roboto"/>
              </a:rPr>
              <a:t>- „ I call up for local pilot, Bob. He‘s not always available but i do not need to fiddle around with an app and hitting tiny buttons“ – Charlie Johnson, 75 y.o.</a:t>
            </a:r>
          </a:p>
          <a:p>
            <a:pPr marL="0" lvl="0" indent="0" algn="l" rtl="0">
              <a:spcBef>
                <a:spcPts val="1600"/>
              </a:spcBef>
              <a:spcAft>
                <a:spcPts val="1600"/>
              </a:spcAft>
              <a:buNone/>
            </a:pPr>
            <a:r>
              <a:rPr lang="de-DE" sz="1600" dirty="0">
                <a:solidFill>
                  <a:srgbClr val="525C65"/>
                </a:solidFill>
                <a:highlight>
                  <a:schemeClr val="lt1"/>
                </a:highlight>
                <a:latin typeface="Open Sans Light"/>
                <a:ea typeface="Open Sans Light"/>
                <a:cs typeface="Open Sans Light"/>
                <a:sym typeface="Roboto"/>
              </a:rPr>
              <a:t>- „</a:t>
            </a:r>
            <a:r>
              <a:rPr lang="en-IE" sz="1600" dirty="0">
                <a:solidFill>
                  <a:srgbClr val="525C65"/>
                </a:solidFill>
                <a:highlight>
                  <a:schemeClr val="lt1"/>
                </a:highlight>
                <a:latin typeface="Open Sans Light"/>
                <a:ea typeface="Open Sans Light"/>
                <a:cs typeface="Open Sans Light"/>
                <a:sym typeface="Roboto"/>
              </a:rPr>
              <a:t>I just hail a taxi or tell my phone to call a cab to go to a certain address (I'm always on the phone, so I just use voice commands with my phone most of the time)” – Kierran Blackburn, 55 </a:t>
            </a:r>
            <a:r>
              <a:rPr lang="en-IE" sz="1600" dirty="0" err="1">
                <a:solidFill>
                  <a:srgbClr val="525C65"/>
                </a:solidFill>
                <a:highlight>
                  <a:schemeClr val="lt1"/>
                </a:highlight>
                <a:latin typeface="Open Sans Light"/>
                <a:ea typeface="Open Sans Light"/>
                <a:cs typeface="Open Sans Light"/>
                <a:sym typeface="Roboto"/>
              </a:rPr>
              <a:t>y.o</a:t>
            </a:r>
            <a:r>
              <a:rPr lang="en-IE" sz="1600" dirty="0">
                <a:solidFill>
                  <a:srgbClr val="525C65"/>
                </a:solidFill>
                <a:highlight>
                  <a:schemeClr val="lt1"/>
                </a:highlight>
                <a:latin typeface="Open Sans Light"/>
                <a:ea typeface="Open Sans Light"/>
                <a:cs typeface="Open Sans Light"/>
                <a:sym typeface="Roboto"/>
              </a:rPr>
              <a:t>.</a:t>
            </a:r>
          </a:p>
          <a:p>
            <a:pPr marL="0" lvl="0" indent="0" algn="l" rtl="0">
              <a:spcBef>
                <a:spcPts val="1600"/>
              </a:spcBef>
              <a:spcAft>
                <a:spcPts val="1600"/>
              </a:spcAft>
              <a:buNone/>
            </a:pPr>
            <a:r>
              <a:rPr lang="en-IE" sz="1600" dirty="0">
                <a:solidFill>
                  <a:srgbClr val="525C65"/>
                </a:solidFill>
                <a:highlight>
                  <a:schemeClr val="lt1"/>
                </a:highlight>
                <a:latin typeface="Open Sans Light"/>
                <a:ea typeface="Open Sans Light"/>
                <a:cs typeface="Open Sans Light"/>
                <a:sym typeface="Roboto"/>
              </a:rPr>
              <a:t>- “ Luckily, my daughter was around to help me book the ride” – Robbie Gates, 67 </a:t>
            </a:r>
            <a:r>
              <a:rPr lang="en-IE" sz="1600" dirty="0" err="1">
                <a:solidFill>
                  <a:srgbClr val="525C65"/>
                </a:solidFill>
                <a:highlight>
                  <a:schemeClr val="lt1"/>
                </a:highlight>
                <a:latin typeface="Open Sans Light"/>
                <a:ea typeface="Open Sans Light"/>
                <a:cs typeface="Open Sans Light"/>
                <a:sym typeface="Roboto"/>
              </a:rPr>
              <a:t>y.o</a:t>
            </a:r>
            <a:r>
              <a:rPr lang="en-IE" sz="1600" dirty="0">
                <a:solidFill>
                  <a:srgbClr val="525C65"/>
                </a:solidFill>
                <a:highlight>
                  <a:schemeClr val="lt1"/>
                </a:highlight>
                <a:latin typeface="Open Sans Light"/>
                <a:ea typeface="Open Sans Light"/>
                <a:cs typeface="Open Sans Light"/>
                <a:sym typeface="Roboto"/>
              </a:rPr>
              <a:t>.</a:t>
            </a:r>
            <a:endParaRPr sz="1600" dirty="0">
              <a:solidFill>
                <a:srgbClr val="525C65"/>
              </a:solidFill>
              <a:highlight>
                <a:schemeClr val="lt1"/>
              </a:highlight>
              <a:latin typeface="Open Sans Light"/>
              <a:ea typeface="Open Sans Light"/>
              <a:cs typeface="Open Sans Light"/>
              <a:sym typeface="Roboto"/>
            </a:endParaRPr>
          </a:p>
        </p:txBody>
      </p:sp>
      <p:sp>
        <p:nvSpPr>
          <p:cNvPr id="263" name="Google Shape;263;p63"/>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64"/>
          <p:cNvSpPr txBox="1">
            <a:spLocks noGrp="1"/>
          </p:cNvSpPr>
          <p:nvPr>
            <p:ph type="title"/>
          </p:nvPr>
        </p:nvSpPr>
        <p:spPr>
          <a:xfrm>
            <a:off x="264900" y="230506"/>
            <a:ext cx="7242600" cy="1119900"/>
          </a:xfrm>
          <a:prstGeom prst="rect">
            <a:avLst/>
          </a:prstGeom>
        </p:spPr>
        <p:txBody>
          <a:bodyPr spcFirstLastPara="1" wrap="square" lIns="34275" tIns="34275" rIns="34275" bIns="34275" anchor="ctr" anchorCtr="0">
            <a:noAutofit/>
          </a:bodyPr>
          <a:lstStyle/>
          <a:p>
            <a:pPr marL="0" lvl="0" indent="0" algn="ctr" rtl="0">
              <a:lnSpc>
                <a:spcPct val="115000"/>
              </a:lnSpc>
              <a:spcBef>
                <a:spcPts val="0"/>
              </a:spcBef>
              <a:spcAft>
                <a:spcPts val="0"/>
              </a:spcAft>
              <a:buNone/>
            </a:pPr>
            <a:r>
              <a:rPr lang="en" sz="4000" b="1" dirty="0">
                <a:solidFill>
                  <a:srgbClr val="2E3D49"/>
                </a:solidFill>
              </a:rPr>
              <a:t>Suggested Features &amp; Experimentation Plan</a:t>
            </a:r>
            <a:endParaRPr sz="4000" b="1" dirty="0">
              <a:solidFill>
                <a:srgbClr val="2E3D49"/>
              </a:solidFill>
            </a:endParaRPr>
          </a:p>
        </p:txBody>
      </p:sp>
      <p:sp>
        <p:nvSpPr>
          <p:cNvPr id="269" name="Google Shape;269;p64"/>
          <p:cNvSpPr/>
          <p:nvPr/>
        </p:nvSpPr>
        <p:spPr>
          <a:xfrm>
            <a:off x="6647375"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4"/>
          <p:cNvSpPr txBox="1">
            <a:spLocks noGrp="1"/>
          </p:cNvSpPr>
          <p:nvPr>
            <p:ph type="body" idx="1"/>
          </p:nvPr>
        </p:nvSpPr>
        <p:spPr>
          <a:xfrm>
            <a:off x="148856" y="3136533"/>
            <a:ext cx="7358644" cy="6239700"/>
          </a:xfrm>
          <a:prstGeom prst="rect">
            <a:avLst/>
          </a:prstGeom>
        </p:spPr>
        <p:txBody>
          <a:bodyPr spcFirstLastPara="1" wrap="square" lIns="34275" tIns="34275" rIns="34275" bIns="34275" anchor="ctr" anchorCtr="0">
            <a:noAutofit/>
          </a:bodyPr>
          <a:lstStyle/>
          <a:p>
            <a:pPr marL="228600" lvl="0" indent="-279400" algn="l" rtl="0">
              <a:spcBef>
                <a:spcPts val="2200"/>
              </a:spcBef>
              <a:spcAft>
                <a:spcPts val="0"/>
              </a:spcAft>
              <a:buClr>
                <a:srgbClr val="3C4043"/>
              </a:buClr>
              <a:buSzPts val="2200"/>
              <a:buFont typeface="Open Sans Light"/>
              <a:buChar char="●"/>
            </a:pPr>
            <a:r>
              <a:rPr lang="en" sz="1600" dirty="0">
                <a:solidFill>
                  <a:srgbClr val="3C4043"/>
                </a:solidFill>
                <a:latin typeface="Open Sans Light"/>
                <a:ea typeface="Open Sans Light"/>
                <a:cs typeface="Open Sans Light"/>
                <a:sym typeface="Open Sans Light"/>
              </a:rPr>
              <a:t>We believe that the conversion rate of a 0.17% will increase among the users older than 50 years by including a call/message service to make ride bookings. This increase in the conversion rate will mainly happen among the mentioned users age cohort, which at the same time, will mean a big impact, since this age cohort is the one that most uses Flyber.</a:t>
            </a:r>
          </a:p>
          <a:p>
            <a:pPr marL="0" lvl="0" indent="0" algn="l" rtl="0">
              <a:spcBef>
                <a:spcPts val="2200"/>
              </a:spcBef>
              <a:spcAft>
                <a:spcPts val="0"/>
              </a:spcAft>
              <a:buClr>
                <a:srgbClr val="3C4043"/>
              </a:buClr>
              <a:buSzPts val="2200"/>
              <a:buNone/>
            </a:pPr>
            <a:endParaRPr sz="1600" dirty="0">
              <a:solidFill>
                <a:srgbClr val="3C4043"/>
              </a:solidFill>
              <a:latin typeface="Open Sans Light"/>
              <a:ea typeface="Open Sans Light"/>
              <a:cs typeface="Open Sans Light"/>
              <a:sym typeface="Open Sans Light"/>
            </a:endParaRPr>
          </a:p>
          <a:p>
            <a:pPr marL="228600" lvl="0" indent="-279400" algn="l" rtl="0">
              <a:spcBef>
                <a:spcPts val="2200"/>
              </a:spcBef>
              <a:spcAft>
                <a:spcPts val="0"/>
              </a:spcAft>
              <a:buClr>
                <a:srgbClr val="3C4043"/>
              </a:buClr>
              <a:buSzPts val="2200"/>
              <a:buFont typeface="Open Sans Light"/>
              <a:buChar char="●"/>
            </a:pPr>
            <a:r>
              <a:rPr lang="en" sz="1600" dirty="0">
                <a:solidFill>
                  <a:srgbClr val="3C4043"/>
                </a:solidFill>
                <a:latin typeface="Open Sans Light"/>
                <a:ea typeface="Open Sans Light"/>
                <a:cs typeface="Open Sans Light"/>
                <a:sym typeface="Open Sans Light"/>
              </a:rPr>
              <a:t>Suggested features:</a:t>
            </a:r>
          </a:p>
          <a:p>
            <a:pPr marL="0" lvl="0" indent="0" algn="l" rtl="0">
              <a:spcBef>
                <a:spcPts val="2200"/>
              </a:spcBef>
              <a:spcAft>
                <a:spcPts val="0"/>
              </a:spcAft>
              <a:buClr>
                <a:srgbClr val="3C4043"/>
              </a:buClr>
              <a:buSzPts val="2200"/>
              <a:buNone/>
            </a:pPr>
            <a:r>
              <a:rPr lang="en" sz="1600" dirty="0">
                <a:solidFill>
                  <a:srgbClr val="3C4043"/>
                </a:solidFill>
                <a:latin typeface="Open Sans Light"/>
                <a:ea typeface="Open Sans Light"/>
                <a:cs typeface="Open Sans Light"/>
                <a:sym typeface="Open Sans Light"/>
              </a:rPr>
              <a:t>	1- Call service for booking.</a:t>
            </a:r>
          </a:p>
          <a:p>
            <a:pPr marL="0" lvl="0" indent="0" algn="l" rtl="0">
              <a:spcBef>
                <a:spcPts val="2200"/>
              </a:spcBef>
              <a:spcAft>
                <a:spcPts val="0"/>
              </a:spcAft>
              <a:buClr>
                <a:srgbClr val="3C4043"/>
              </a:buClr>
              <a:buSzPts val="2200"/>
              <a:buNone/>
            </a:pPr>
            <a:r>
              <a:rPr lang="en" sz="1600" dirty="0">
                <a:solidFill>
                  <a:srgbClr val="3C4043"/>
                </a:solidFill>
                <a:latin typeface="Open Sans Light"/>
                <a:ea typeface="Open Sans Light"/>
                <a:cs typeface="Open Sans Light"/>
                <a:sym typeface="Open Sans Light"/>
              </a:rPr>
              <a:t>	2- SMS service for booking.</a:t>
            </a:r>
          </a:p>
          <a:p>
            <a:pPr marL="0" lvl="0" indent="0" algn="l" rtl="0">
              <a:spcBef>
                <a:spcPts val="2200"/>
              </a:spcBef>
              <a:spcAft>
                <a:spcPts val="0"/>
              </a:spcAft>
              <a:buClr>
                <a:srgbClr val="3C4043"/>
              </a:buClr>
              <a:buSzPts val="2200"/>
              <a:buNone/>
            </a:pPr>
            <a:r>
              <a:rPr lang="en" sz="1600" i="1" dirty="0">
                <a:solidFill>
                  <a:srgbClr val="3C4043"/>
                </a:solidFill>
                <a:latin typeface="Open Sans Light"/>
                <a:ea typeface="Open Sans Light"/>
                <a:cs typeface="Open Sans Light"/>
                <a:sym typeface="Open Sans Light"/>
              </a:rPr>
              <a:t>Control group</a:t>
            </a:r>
            <a:r>
              <a:rPr lang="en" sz="1600" dirty="0">
                <a:solidFill>
                  <a:srgbClr val="3C4043"/>
                </a:solidFill>
                <a:latin typeface="Open Sans Light"/>
                <a:ea typeface="Open Sans Light"/>
                <a:cs typeface="Open Sans Light"/>
                <a:sym typeface="Open Sans Light"/>
              </a:rPr>
              <a:t>: current system of booking (app).</a:t>
            </a:r>
          </a:p>
          <a:p>
            <a:pPr marL="0" lvl="0" indent="0" algn="l" rtl="0">
              <a:spcBef>
                <a:spcPts val="2200"/>
              </a:spcBef>
              <a:spcAft>
                <a:spcPts val="0"/>
              </a:spcAft>
              <a:buClr>
                <a:srgbClr val="3C4043"/>
              </a:buClr>
              <a:buSzPts val="2200"/>
              <a:buNone/>
            </a:pPr>
            <a:r>
              <a:rPr lang="en" sz="1600" i="1" dirty="0">
                <a:solidFill>
                  <a:srgbClr val="3C4043"/>
                </a:solidFill>
                <a:latin typeface="Open Sans Light"/>
                <a:ea typeface="Open Sans Light"/>
                <a:cs typeface="Open Sans Light"/>
                <a:sym typeface="Open Sans Light"/>
              </a:rPr>
              <a:t>Experiment group 1</a:t>
            </a:r>
            <a:r>
              <a:rPr lang="en" sz="1600" dirty="0">
                <a:solidFill>
                  <a:srgbClr val="3C4043"/>
                </a:solidFill>
                <a:latin typeface="Open Sans Light"/>
                <a:ea typeface="Open Sans Light"/>
                <a:cs typeface="Open Sans Light"/>
                <a:sym typeface="Open Sans Light"/>
              </a:rPr>
              <a:t>: users having the possibility to book just through phone call.</a:t>
            </a:r>
          </a:p>
          <a:p>
            <a:pPr marL="0" indent="0">
              <a:buClr>
                <a:srgbClr val="3C4043"/>
              </a:buClr>
              <a:buSzPts val="2200"/>
              <a:buNone/>
            </a:pPr>
            <a:r>
              <a:rPr lang="en" sz="1600" i="1" dirty="0">
                <a:solidFill>
                  <a:srgbClr val="3C4043"/>
                </a:solidFill>
                <a:latin typeface="Open Sans Light"/>
                <a:ea typeface="Open Sans Light"/>
                <a:cs typeface="Open Sans Light"/>
                <a:sym typeface="Open Sans Light"/>
              </a:rPr>
              <a:t>Experiment group 2</a:t>
            </a:r>
            <a:r>
              <a:rPr lang="en" sz="1600" dirty="0">
                <a:solidFill>
                  <a:srgbClr val="3C4043"/>
                </a:solidFill>
                <a:latin typeface="Open Sans Light"/>
                <a:ea typeface="Open Sans Light"/>
                <a:cs typeface="Open Sans Light"/>
                <a:sym typeface="Open Sans Light"/>
              </a:rPr>
              <a:t>: users having the possibility to book just through SMS.</a:t>
            </a:r>
          </a:p>
          <a:p>
            <a:pPr marL="0" indent="0">
              <a:buClr>
                <a:srgbClr val="3C4043"/>
              </a:buClr>
              <a:buSzPts val="2200"/>
              <a:buNone/>
            </a:pPr>
            <a:endParaRPr lang="en" sz="1600" dirty="0">
              <a:solidFill>
                <a:srgbClr val="3C4043"/>
              </a:solidFill>
              <a:latin typeface="Open Sans Light"/>
              <a:ea typeface="Open Sans Light"/>
              <a:cs typeface="Open Sans Light"/>
              <a:sym typeface="Open Sans Light"/>
            </a:endParaRPr>
          </a:p>
          <a:p>
            <a:pPr marL="228600" lvl="0" indent="-279400" algn="l" rtl="0">
              <a:spcBef>
                <a:spcPts val="2200"/>
              </a:spcBef>
              <a:spcAft>
                <a:spcPts val="0"/>
              </a:spcAft>
              <a:buClr>
                <a:srgbClr val="3C4043"/>
              </a:buClr>
              <a:buSzPts val="2200"/>
              <a:buFont typeface="Open Sans Light"/>
              <a:buChar char="●"/>
            </a:pPr>
            <a:r>
              <a:rPr lang="en" sz="1600" dirty="0">
                <a:solidFill>
                  <a:srgbClr val="3C4043"/>
                </a:solidFill>
                <a:latin typeface="Open Sans Light"/>
                <a:ea typeface="Open Sans Light"/>
                <a:cs typeface="Open Sans Light"/>
                <a:sym typeface="Open Sans Light"/>
              </a:rPr>
              <a:t>Users affected by the experimental changes: users older than 50 years.</a:t>
            </a:r>
            <a:endParaRPr sz="1600" dirty="0">
              <a:solidFill>
                <a:srgbClr val="3C4043"/>
              </a:solidFill>
              <a:latin typeface="Open Sans Light"/>
              <a:ea typeface="Open Sans Light"/>
              <a:cs typeface="Open Sans Light"/>
              <a:sym typeface="Open Sans Light"/>
            </a:endParaRPr>
          </a:p>
          <a:p>
            <a:pPr marL="228600" lvl="0" indent="-279400" algn="l" rtl="0">
              <a:spcBef>
                <a:spcPts val="2200"/>
              </a:spcBef>
              <a:spcAft>
                <a:spcPts val="0"/>
              </a:spcAft>
              <a:buClr>
                <a:srgbClr val="3C4043"/>
              </a:buClr>
              <a:buSzPts val="2200"/>
              <a:buFont typeface="Open Sans Light"/>
              <a:buChar char="●"/>
            </a:pPr>
            <a:r>
              <a:rPr lang="en" sz="1600" dirty="0">
                <a:solidFill>
                  <a:srgbClr val="3C4043"/>
                </a:solidFill>
                <a:latin typeface="Open Sans Light"/>
                <a:ea typeface="Open Sans Light"/>
                <a:cs typeface="Open Sans Light"/>
                <a:sym typeface="Open Sans Light"/>
              </a:rPr>
              <a:t>Additonal metrics that would be helpful to collect from suggested features:</a:t>
            </a:r>
          </a:p>
          <a:p>
            <a:pPr marL="0" lvl="0" indent="0" algn="l" rtl="0">
              <a:spcBef>
                <a:spcPts val="2200"/>
              </a:spcBef>
              <a:spcAft>
                <a:spcPts val="0"/>
              </a:spcAft>
              <a:buClr>
                <a:srgbClr val="3C4043"/>
              </a:buClr>
              <a:buSzPts val="2200"/>
              <a:buNone/>
            </a:pPr>
            <a:r>
              <a:rPr lang="en" sz="1600" dirty="0">
                <a:solidFill>
                  <a:srgbClr val="3C4043"/>
                </a:solidFill>
                <a:latin typeface="Open Sans Light"/>
                <a:ea typeface="Open Sans Light"/>
                <a:cs typeface="Open Sans Light"/>
                <a:sym typeface="Open Sans Light"/>
              </a:rPr>
              <a:t>	- Average time between “search” event  and making the flight 	  reservation for each group listed above.</a:t>
            </a:r>
          </a:p>
          <a:p>
            <a:pPr marL="0" lvl="0" indent="0" algn="l" rtl="0">
              <a:spcBef>
                <a:spcPts val="2200"/>
              </a:spcBef>
              <a:spcAft>
                <a:spcPts val="0"/>
              </a:spcAft>
              <a:buClr>
                <a:srgbClr val="3C4043"/>
              </a:buClr>
              <a:buSzPts val="2200"/>
              <a:buNone/>
            </a:pPr>
            <a:r>
              <a:rPr lang="en" sz="1600" dirty="0">
                <a:solidFill>
                  <a:srgbClr val="3C4043"/>
                </a:solidFill>
                <a:latin typeface="Open Sans Light"/>
                <a:ea typeface="Open Sans Light"/>
                <a:cs typeface="Open Sans Light"/>
                <a:sym typeface="Open Sans Light"/>
              </a:rPr>
              <a:t>	- Average ride price.</a:t>
            </a:r>
          </a:p>
          <a:p>
            <a:pPr marL="0" lvl="0" indent="0" algn="l" rtl="0">
              <a:spcBef>
                <a:spcPts val="2200"/>
              </a:spcBef>
              <a:spcAft>
                <a:spcPts val="0"/>
              </a:spcAft>
              <a:buClr>
                <a:srgbClr val="3C4043"/>
              </a:buClr>
              <a:buSzPts val="2200"/>
              <a:buNone/>
            </a:pPr>
            <a:r>
              <a:rPr lang="en" sz="1600" dirty="0">
                <a:solidFill>
                  <a:srgbClr val="3C4043"/>
                </a:solidFill>
                <a:latin typeface="Open Sans Light"/>
                <a:ea typeface="Open Sans Light"/>
                <a:cs typeface="Open Sans Light"/>
                <a:sym typeface="Open Sans Light"/>
              </a:rPr>
              <a:t>	- Most common time frame in whi</a:t>
            </a:r>
            <a:r>
              <a:rPr lang="en-IE" sz="1600" dirty="0" err="1">
                <a:solidFill>
                  <a:srgbClr val="3C4043"/>
                </a:solidFill>
                <a:latin typeface="Open Sans Light"/>
                <a:ea typeface="Open Sans Light"/>
                <a:cs typeface="Open Sans Light"/>
                <a:sym typeface="Open Sans Light"/>
              </a:rPr>
              <a:t>ch</a:t>
            </a:r>
            <a:r>
              <a:rPr lang="en" sz="1600" dirty="0">
                <a:solidFill>
                  <a:srgbClr val="3C4043"/>
                </a:solidFill>
                <a:latin typeface="Open Sans Light"/>
                <a:ea typeface="Open Sans Light"/>
                <a:cs typeface="Open Sans Light"/>
                <a:sym typeface="Open Sans Light"/>
              </a:rPr>
              <a:t> this features are used.</a:t>
            </a:r>
            <a:endParaRPr sz="1600" dirty="0">
              <a:solidFill>
                <a:srgbClr val="3C4043"/>
              </a:solidFill>
              <a:latin typeface="Open Sans Light"/>
              <a:ea typeface="Open Sans Light"/>
              <a:cs typeface="Open Sans Light"/>
              <a:sym typeface="Open Sans Light"/>
            </a:endParaRPr>
          </a:p>
          <a:p>
            <a:pPr marL="228600" lvl="0" indent="-139700" algn="l" rtl="0">
              <a:spcBef>
                <a:spcPts val="2200"/>
              </a:spcBef>
              <a:spcAft>
                <a:spcPts val="0"/>
              </a:spcAft>
              <a:buNone/>
            </a:pPr>
            <a:endParaRPr sz="1050" b="1" dirty="0">
              <a:solidFill>
                <a:srgbClr val="3C4043"/>
              </a:solidFill>
              <a:highlight>
                <a:schemeClr val="lt1"/>
              </a:highlight>
              <a:latin typeface="Roboto"/>
              <a:ea typeface="Roboto"/>
              <a:cs typeface="Roboto"/>
              <a:sym typeface="Roboto"/>
            </a:endParaRPr>
          </a:p>
          <a:p>
            <a:pPr marL="228600" lvl="0" indent="-139700" algn="l" rtl="0">
              <a:spcBef>
                <a:spcPts val="2200"/>
              </a:spcBef>
              <a:spcAft>
                <a:spcPts val="0"/>
              </a:spcAft>
              <a:buNone/>
            </a:pPr>
            <a:endParaRPr sz="1050" b="1" dirty="0">
              <a:solidFill>
                <a:srgbClr val="3C4043"/>
              </a:solidFill>
              <a:highlight>
                <a:schemeClr val="lt1"/>
              </a:highlight>
              <a:latin typeface="Roboto"/>
              <a:ea typeface="Roboto"/>
              <a:cs typeface="Roboto"/>
              <a:sym typeface="Roboto"/>
            </a:endParaRPr>
          </a:p>
          <a:p>
            <a:pPr marL="228600" lvl="0" indent="-139700" algn="l" rtl="0">
              <a:spcBef>
                <a:spcPts val="2200"/>
              </a:spcBef>
              <a:spcAft>
                <a:spcPts val="0"/>
              </a:spcAft>
              <a:buNone/>
            </a:pPr>
            <a:endParaRPr sz="1050" dirty="0">
              <a:solidFill>
                <a:srgbClr val="3C4043"/>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274"/>
        <p:cNvGrpSpPr/>
        <p:nvPr/>
      </p:nvGrpSpPr>
      <p:grpSpPr>
        <a:xfrm>
          <a:off x="0" y="0"/>
          <a:ext cx="0" cy="0"/>
          <a:chOff x="0" y="0"/>
          <a:chExt cx="0" cy="0"/>
        </a:xfrm>
      </p:grpSpPr>
      <p:sp>
        <p:nvSpPr>
          <p:cNvPr id="275" name="Google Shape;275;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Raw Data</a:t>
            </a:r>
            <a:endParaRPr sz="3000" b="1">
              <a:solidFill>
                <a:srgbClr val="FFFFFF"/>
              </a:solidFill>
              <a:latin typeface="Open Sans"/>
              <a:ea typeface="Open Sans"/>
              <a:cs typeface="Open Sans"/>
              <a:sym typeface="Open Sans"/>
            </a:endParaRPr>
          </a:p>
        </p:txBody>
      </p:sp>
      <p:sp>
        <p:nvSpPr>
          <p:cNvPr id="276" name="Google Shape;276;p65"/>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Additional Info</a:t>
            </a:r>
            <a:endParaRPr sz="4000" b="1">
              <a:solidFill>
                <a:srgbClr val="2E3D49"/>
              </a:solidFill>
            </a:endParaRPr>
          </a:p>
        </p:txBody>
      </p:sp>
      <p:sp>
        <p:nvSpPr>
          <p:cNvPr id="282" name="Google Shape;282;p6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sz="2200" dirty="0">
                <a:solidFill>
                  <a:srgbClr val="525C65"/>
                </a:solidFill>
                <a:highlight>
                  <a:schemeClr val="lt1"/>
                </a:highlight>
              </a:rPr>
              <a:t>The exploratory analysis that was mainly made in Tableau Public can be found in the following link:</a:t>
            </a:r>
          </a:p>
          <a:p>
            <a:pPr marL="0" lvl="0" indent="0" algn="l" rtl="0">
              <a:spcBef>
                <a:spcPts val="0"/>
              </a:spcBef>
              <a:spcAft>
                <a:spcPts val="0"/>
              </a:spcAft>
              <a:buClr>
                <a:schemeClr val="dk1"/>
              </a:buClr>
              <a:buSzPts val="1100"/>
              <a:buFont typeface="Arial"/>
              <a:buNone/>
            </a:pPr>
            <a:endParaRPr lang="de-DE" sz="2200" b="1" i="1" dirty="0">
              <a:solidFill>
                <a:srgbClr val="525C65"/>
              </a:solidFill>
              <a:highlight>
                <a:schemeClr val="lt1"/>
              </a:highlight>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de-DE" sz="2200" i="1" dirty="0">
                <a:solidFill>
                  <a:srgbClr val="525C65"/>
                </a:solidFill>
                <a:highlight>
                  <a:srgbClr val="FFFFFF"/>
                </a:highlight>
                <a:latin typeface="Open Sans Light"/>
                <a:ea typeface="Open Sans Light"/>
                <a:cs typeface="Open Sans Light"/>
                <a:sym typeface="Open Sans Light"/>
                <a:hlinkClick r:id="rId3"/>
              </a:rPr>
              <a:t>Exploratory analysis – iterative design</a:t>
            </a: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
        <p:nvSpPr>
          <p:cNvPr id="283" name="Google Shape;283;p66"/>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193"/>
        <p:cNvGrpSpPr/>
        <p:nvPr/>
      </p:nvGrpSpPr>
      <p:grpSpPr>
        <a:xfrm>
          <a:off x="0" y="0"/>
          <a:ext cx="0" cy="0"/>
          <a:chOff x="0" y="0"/>
          <a:chExt cx="0" cy="0"/>
        </a:xfrm>
      </p:grpSpPr>
      <p:sp>
        <p:nvSpPr>
          <p:cNvPr id="194" name="Google Shape;194;p5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 </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Select KPIs </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&amp; </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Evaluate Previous Multivariate Experiment Results</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endParaRPr sz="2000"/>
          </a:p>
        </p:txBody>
      </p:sp>
      <p:sp>
        <p:nvSpPr>
          <p:cNvPr id="195" name="Google Shape;195;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4"/>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4"/>
          <p:cNvSpPr txBox="1">
            <a:spLocks noGrp="1"/>
          </p:cNvSpPr>
          <p:nvPr>
            <p:ph type="title"/>
          </p:nvPr>
        </p:nvSpPr>
        <p:spPr>
          <a:xfrm>
            <a:off x="264945" y="2709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Select KPIs for Flyber Analyses</a:t>
            </a:r>
            <a:endParaRPr sz="4000" b="1">
              <a:solidFill>
                <a:srgbClr val="2E3D49"/>
              </a:solidFill>
            </a:endParaRPr>
          </a:p>
          <a:p>
            <a:pPr marL="0" lvl="0" indent="0" algn="l" rtl="0">
              <a:spcBef>
                <a:spcPts val="0"/>
              </a:spcBef>
              <a:spcAft>
                <a:spcPts val="0"/>
              </a:spcAft>
              <a:buNone/>
            </a:pPr>
            <a:endParaRPr/>
          </a:p>
        </p:txBody>
      </p:sp>
      <p:sp>
        <p:nvSpPr>
          <p:cNvPr id="202" name="Google Shape;202;p54"/>
          <p:cNvSpPr txBox="1">
            <a:spLocks noGrp="1"/>
          </p:cNvSpPr>
          <p:nvPr>
            <p:ph type="body" idx="1"/>
          </p:nvPr>
        </p:nvSpPr>
        <p:spPr>
          <a:xfrm>
            <a:off x="264950" y="1797975"/>
            <a:ext cx="7242600" cy="6371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For the data available, which KPI(s) best match Flyber’s business model?</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sz="1400" dirty="0"/>
              <a:t>1) I would measure the conversion between each step of t</a:t>
            </a:r>
            <a:r>
              <a:rPr lang="en-IE" sz="1400" dirty="0"/>
              <a:t>he</a:t>
            </a:r>
            <a:r>
              <a:rPr lang="en" sz="1400" dirty="0"/>
              <a:t> event process in the app:</a:t>
            </a:r>
          </a:p>
          <a:p>
            <a:pPr marL="114300" lvl="0" indent="0" algn="l" rtl="0">
              <a:spcBef>
                <a:spcPts val="0"/>
              </a:spcBef>
              <a:spcAft>
                <a:spcPts val="0"/>
              </a:spcAft>
              <a:buSzPts val="1800"/>
              <a:buNone/>
            </a:pPr>
            <a:r>
              <a:rPr lang="en" sz="1400" dirty="0"/>
              <a:t>	a) From “open” to “amount_of_users”.</a:t>
            </a:r>
          </a:p>
          <a:p>
            <a:pPr marL="114300" lvl="0" indent="0" algn="l" rtl="0">
              <a:spcBef>
                <a:spcPts val="0"/>
              </a:spcBef>
              <a:spcAft>
                <a:spcPts val="0"/>
              </a:spcAft>
              <a:buSzPts val="1800"/>
              <a:buNone/>
            </a:pPr>
            <a:r>
              <a:rPr lang="en" sz="1400" dirty="0"/>
              <a:t>	b) From “amount of users” to “search”.</a:t>
            </a:r>
          </a:p>
          <a:p>
            <a:pPr marL="114300" lvl="0" indent="0" algn="l" rtl="0">
              <a:spcBef>
                <a:spcPts val="0"/>
              </a:spcBef>
              <a:spcAft>
                <a:spcPts val="0"/>
              </a:spcAft>
              <a:buSzPts val="1800"/>
              <a:buNone/>
            </a:pPr>
            <a:r>
              <a:rPr lang="en" sz="1400" dirty="0"/>
              <a:t>	c) From “search to “begin_ride”.</a:t>
            </a:r>
          </a:p>
          <a:p>
            <a:pPr marL="114300" lvl="0" indent="0" algn="l" rtl="0">
              <a:spcBef>
                <a:spcPts val="0"/>
              </a:spcBef>
              <a:spcAft>
                <a:spcPts val="0"/>
              </a:spcAft>
              <a:buSzPts val="1800"/>
              <a:buNone/>
            </a:pPr>
            <a:endParaRPr lang="en" dirty="0"/>
          </a:p>
          <a:p>
            <a:pPr marL="571500" lvl="1" indent="0">
              <a:spcBef>
                <a:spcPts val="0"/>
              </a:spcBef>
              <a:buSzPts val="1800"/>
              <a:buNone/>
            </a:pPr>
            <a:r>
              <a:rPr lang="en" dirty="0"/>
              <a:t>Amount of distinct session_id in the previous step divided by the amount of distinct session_id in the current stage (event_type) multiplied by 100 (so we get a percentage). After a more detailed analysis can be done, filtering by age, neighbourhood or other category.</a:t>
            </a:r>
          </a:p>
          <a:p>
            <a:pPr marL="571500" lvl="1" indent="0">
              <a:spcBef>
                <a:spcPts val="0"/>
              </a:spcBef>
              <a:buSzPts val="1800"/>
              <a:buNone/>
            </a:pPr>
            <a:endParaRPr dirty="0"/>
          </a:p>
          <a:p>
            <a:r>
              <a:rPr lang="en" sz="1600" dirty="0"/>
              <a:t>How would you calculate these KPI(s) using the available event data logs?</a:t>
            </a:r>
          </a:p>
          <a:p>
            <a:pPr marL="571500" lvl="1" indent="0">
              <a:spcBef>
                <a:spcPts val="0"/>
              </a:spcBef>
              <a:buSzPts val="1800"/>
              <a:buNone/>
            </a:pPr>
            <a:endParaRPr lang="en" dirty="0"/>
          </a:p>
          <a:p>
            <a:pPr marL="571500" lvl="1" indent="0">
              <a:spcBef>
                <a:spcPts val="0"/>
              </a:spcBef>
              <a:buSzPts val="1800"/>
              <a:buNone/>
            </a:pPr>
            <a:r>
              <a:rPr lang="en" u="sng" dirty="0"/>
              <a:t>Example</a:t>
            </a:r>
            <a:r>
              <a:rPr lang="en" dirty="0"/>
              <a:t>: Amount of distinct session_id in the “search” event divided by the distinct amount of session_id in the  “begin_ride” event type and then multiplying it by 100.</a:t>
            </a:r>
          </a:p>
          <a:p>
            <a:pPr marL="571500" lvl="1" indent="0">
              <a:spcBef>
                <a:spcPts val="0"/>
              </a:spcBef>
              <a:buSzPts val="1800"/>
              <a:buNone/>
            </a:pPr>
            <a:endParaRPr lang="en" dirty="0"/>
          </a:p>
          <a:p>
            <a:pPr marL="571500" lvl="1" indent="0">
              <a:spcBef>
                <a:spcPts val="0"/>
              </a:spcBef>
              <a:buSzPts val="1800"/>
              <a:buNone/>
            </a:pPr>
            <a:r>
              <a:rPr lang="en-IE" sz="1200" b="1" dirty="0"/>
              <a:t>D</a:t>
            </a:r>
            <a:r>
              <a:rPr lang="en" sz="1200" b="1" dirty="0"/>
              <a:t>istinct(session_id (event=begin_ride))*100/</a:t>
            </a:r>
            <a:r>
              <a:rPr lang="en-IE" sz="1200" b="1" dirty="0"/>
              <a:t>Distinct(</a:t>
            </a:r>
            <a:r>
              <a:rPr lang="en-IE" sz="1200" b="1" dirty="0" err="1"/>
              <a:t>session_id</a:t>
            </a:r>
            <a:r>
              <a:rPr lang="en-IE" sz="1200" b="1" dirty="0"/>
              <a:t> (event=search))</a:t>
            </a:r>
          </a:p>
          <a:p>
            <a:pPr marL="571500" lvl="1" indent="0">
              <a:spcBef>
                <a:spcPts val="0"/>
              </a:spcBef>
              <a:buSzPts val="1800"/>
              <a:buNone/>
            </a:pPr>
            <a:endParaRPr dirty="0"/>
          </a:p>
          <a:p>
            <a:pPr marL="457200" lvl="0" indent="-342900" algn="l" rtl="0">
              <a:spcBef>
                <a:spcPts val="0"/>
              </a:spcBef>
              <a:spcAft>
                <a:spcPts val="0"/>
              </a:spcAft>
              <a:buSzPts val="1800"/>
              <a:buChar char="●"/>
            </a:pPr>
            <a:r>
              <a:rPr lang="en" sz="1600" dirty="0"/>
              <a:t>List other KPIs that might be important to Flyber but are not calculable based on available data</a:t>
            </a:r>
          </a:p>
          <a:p>
            <a:pPr marL="114300" lvl="0" indent="0" algn="l" rtl="0">
              <a:spcBef>
                <a:spcPts val="0"/>
              </a:spcBef>
              <a:spcAft>
                <a:spcPts val="0"/>
              </a:spcAft>
              <a:buSzPts val="1800"/>
              <a:buNone/>
            </a:pPr>
            <a:r>
              <a:rPr lang="en" dirty="0"/>
              <a:t>	</a:t>
            </a:r>
            <a:r>
              <a:rPr lang="en" sz="1400" dirty="0"/>
              <a:t>- Price by ride.</a:t>
            </a:r>
          </a:p>
          <a:p>
            <a:pPr marL="114300" lvl="0" indent="0" algn="l" rtl="0">
              <a:spcBef>
                <a:spcPts val="0"/>
              </a:spcBef>
              <a:spcAft>
                <a:spcPts val="0"/>
              </a:spcAft>
              <a:buSzPts val="1800"/>
              <a:buNone/>
            </a:pPr>
            <a:r>
              <a:rPr lang="en" sz="1400" dirty="0"/>
              <a:t>	- Amount of passengers by ride.</a:t>
            </a:r>
          </a:p>
          <a:p>
            <a:pPr marL="114300" lvl="0" indent="0" algn="l" rtl="0">
              <a:spcBef>
                <a:spcPts val="0"/>
              </a:spcBef>
              <a:spcAft>
                <a:spcPts val="0"/>
              </a:spcAft>
              <a:buSzPts val="1800"/>
              <a:buNone/>
            </a:pPr>
            <a:r>
              <a:rPr lang="en" sz="1400" dirty="0"/>
              <a:t>	- Customer satisfaction grade.</a:t>
            </a:r>
          </a:p>
          <a:p>
            <a:pPr marL="114300" lvl="0" indent="0" algn="l" rtl="0">
              <a:spcBef>
                <a:spcPts val="0"/>
              </a:spcBef>
              <a:spcAft>
                <a:spcPts val="0"/>
              </a:spcAft>
              <a:buSzPts val="1800"/>
              <a:buNone/>
            </a:pPr>
            <a:r>
              <a:rPr lang="en" sz="1400" dirty="0"/>
              <a:t>	- Average ride duration.</a:t>
            </a:r>
          </a:p>
          <a:p>
            <a:pPr marL="114300" lvl="0" indent="0" algn="l" rtl="0">
              <a:spcBef>
                <a:spcPts val="0"/>
              </a:spcBef>
              <a:spcAft>
                <a:spcPts val="0"/>
              </a:spcAft>
              <a:buSzPts val="1800"/>
              <a:buNone/>
            </a:pPr>
            <a:r>
              <a:rPr lang="en" sz="1400" dirty="0"/>
              <a:t>	- Idle time between rides for each plane.</a:t>
            </a:r>
          </a:p>
          <a:p>
            <a:pPr marL="114300" lvl="0" indent="0" algn="l" rtl="0">
              <a:spcBef>
                <a:spcPts val="0"/>
              </a:spcBef>
              <a:spcAft>
                <a:spcPts val="0"/>
              </a:spcAft>
              <a:buSzPts val="1800"/>
              <a:buNone/>
            </a:pPr>
            <a:r>
              <a:rPr lang="en" sz="1400" dirty="0"/>
              <a:t>	</a:t>
            </a:r>
            <a:endParaRPr dirty="0"/>
          </a:p>
        </p:txBody>
      </p:sp>
      <p:sp>
        <p:nvSpPr>
          <p:cNvPr id="2" name="Rectangle 1">
            <a:extLst>
              <a:ext uri="{FF2B5EF4-FFF2-40B4-BE49-F238E27FC236}">
                <a16:creationId xmlns:a16="http://schemas.microsoft.com/office/drawing/2014/main" id="{39FA3CF9-BD2F-6B69-B5DB-68493555FCA8}"/>
              </a:ext>
            </a:extLst>
          </p:cNvPr>
          <p:cNvSpPr/>
          <p:nvPr/>
        </p:nvSpPr>
        <p:spPr>
          <a:xfrm>
            <a:off x="857250" y="7258056"/>
            <a:ext cx="6086475" cy="33337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5"/>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Google Shape;208;p55"/>
          <p:cNvPicPr preferRelativeResize="0"/>
          <p:nvPr/>
        </p:nvPicPr>
        <p:blipFill>
          <a:blip r:embed="rId3">
            <a:alphaModFix/>
          </a:blip>
          <a:stretch>
            <a:fillRect/>
          </a:stretch>
        </p:blipFill>
        <p:spPr>
          <a:xfrm>
            <a:off x="609600" y="4310743"/>
            <a:ext cx="6226628" cy="3439885"/>
          </a:xfrm>
          <a:prstGeom prst="rect">
            <a:avLst/>
          </a:prstGeom>
          <a:noFill/>
          <a:ln>
            <a:noFill/>
          </a:ln>
        </p:spPr>
      </p:pic>
      <p:sp>
        <p:nvSpPr>
          <p:cNvPr id="209" name="Google Shape;209;p55"/>
          <p:cNvSpPr txBox="1">
            <a:spLocks noGrp="1"/>
          </p:cNvSpPr>
          <p:nvPr>
            <p:ph type="title"/>
          </p:nvPr>
        </p:nvSpPr>
        <p:spPr>
          <a:xfrm>
            <a:off x="264945" y="2709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Describe the First Multivariate Experiment</a:t>
            </a:r>
            <a:endParaRPr sz="4000" b="1">
              <a:solidFill>
                <a:srgbClr val="2E3D49"/>
              </a:solidFill>
            </a:endParaRPr>
          </a:p>
          <a:p>
            <a:pPr marL="0" lvl="0" indent="0" algn="l" rtl="0">
              <a:spcBef>
                <a:spcPts val="0"/>
              </a:spcBef>
              <a:spcAft>
                <a:spcPts val="0"/>
              </a:spcAft>
              <a:buNone/>
            </a:pPr>
            <a:endParaRPr/>
          </a:p>
        </p:txBody>
      </p:sp>
      <p:sp>
        <p:nvSpPr>
          <p:cNvPr id="210" name="Google Shape;210;p55"/>
          <p:cNvSpPr txBox="1">
            <a:spLocks noGrp="1"/>
          </p:cNvSpPr>
          <p:nvPr>
            <p:ph type="body" idx="1"/>
          </p:nvPr>
        </p:nvSpPr>
        <p:spPr>
          <a:xfrm>
            <a:off x="264945" y="1883229"/>
            <a:ext cx="7253486" cy="527957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525C65"/>
              </a:buClr>
              <a:buSzPts val="1800"/>
              <a:buChar char="●"/>
            </a:pPr>
            <a:r>
              <a:rPr lang="de-DE" dirty="0">
                <a:solidFill>
                  <a:srgbClr val="525C65"/>
                </a:solidFill>
                <a:highlight>
                  <a:schemeClr val="lt1"/>
                </a:highlight>
              </a:rPr>
              <a:t>In this multivariate experiment, the control group was compared to other three experiment groups. </a:t>
            </a:r>
          </a:p>
          <a:p>
            <a:pPr marL="457200" lvl="0" indent="-342900" algn="l" rtl="0">
              <a:spcBef>
                <a:spcPts val="0"/>
              </a:spcBef>
              <a:spcAft>
                <a:spcPts val="0"/>
              </a:spcAft>
              <a:buClr>
                <a:srgbClr val="525C65"/>
              </a:buClr>
              <a:buSzPts val="1800"/>
              <a:buChar char="●"/>
            </a:pPr>
            <a:r>
              <a:rPr lang="de-DE" dirty="0">
                <a:solidFill>
                  <a:srgbClr val="525C65"/>
                </a:solidFill>
                <a:highlight>
                  <a:schemeClr val="lt1"/>
                </a:highlight>
                <a:sym typeface="Open Sans Light"/>
              </a:rPr>
              <a:t>Here, we are going to compare the conversion rate variation when making a modification compared to the control group.</a:t>
            </a:r>
          </a:p>
          <a:p>
            <a:pPr marL="457200" lvl="0" indent="-342900" algn="l" rtl="0">
              <a:spcBef>
                <a:spcPts val="0"/>
              </a:spcBef>
              <a:spcAft>
                <a:spcPts val="0"/>
              </a:spcAft>
              <a:buClr>
                <a:srgbClr val="525C65"/>
              </a:buClr>
              <a:buSzPts val="1800"/>
              <a:buChar char="●"/>
            </a:pPr>
            <a:r>
              <a:rPr lang="en" dirty="0">
                <a:solidFill>
                  <a:srgbClr val="525C65"/>
                </a:solidFill>
                <a:highlight>
                  <a:schemeClr val="lt1"/>
                </a:highlight>
                <a:sym typeface="Open Sans Light"/>
              </a:rPr>
              <a:t>At the end, we are going to perform a t-test in order to prove wether the results are significant or not.</a:t>
            </a: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5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2E3D49"/>
                </a:solidFill>
              </a:rPr>
              <a:t>Review Multivariate Test Results: Visualization</a:t>
            </a:r>
            <a:endParaRPr sz="4000" b="1">
              <a:solidFill>
                <a:srgbClr val="2E3D49"/>
              </a:solidFill>
            </a:endParaRPr>
          </a:p>
        </p:txBody>
      </p:sp>
      <p:sp>
        <p:nvSpPr>
          <p:cNvPr id="216" name="Google Shape;216;p56"/>
          <p:cNvSpPr txBox="1">
            <a:spLocks noGrp="1"/>
          </p:cNvSpPr>
          <p:nvPr>
            <p:ph type="body" idx="1"/>
          </p:nvPr>
        </p:nvSpPr>
        <p:spPr>
          <a:xfrm>
            <a:off x="264945" y="25766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525C65"/>
              </a:buClr>
              <a:buSzPts val="2200"/>
              <a:buChar char="●"/>
            </a:pPr>
            <a:r>
              <a:rPr lang="en" sz="1400" dirty="0">
                <a:solidFill>
                  <a:srgbClr val="525C65"/>
                </a:solidFill>
                <a:highlight>
                  <a:srgbClr val="FFFFFF"/>
                </a:highlight>
              </a:rPr>
              <a:t>As we can see in the table funnel in and in t</a:t>
            </a:r>
            <a:r>
              <a:rPr lang="en-IE" sz="1400" dirty="0">
                <a:solidFill>
                  <a:srgbClr val="525C65"/>
                </a:solidFill>
                <a:highlight>
                  <a:srgbClr val="FFFFFF"/>
                </a:highlight>
              </a:rPr>
              <a:t>he</a:t>
            </a:r>
            <a:r>
              <a:rPr lang="en" sz="1400" dirty="0">
                <a:solidFill>
                  <a:srgbClr val="525C65"/>
                </a:solidFill>
                <a:highlight>
                  <a:srgbClr val="FFFFFF"/>
                </a:highlight>
              </a:rPr>
              <a:t> bar chart below, all the three experiments have higher conversion rates than t</a:t>
            </a:r>
            <a:r>
              <a:rPr lang="en-IE" sz="1400" dirty="0">
                <a:solidFill>
                  <a:srgbClr val="525C65"/>
                </a:solidFill>
                <a:highlight>
                  <a:srgbClr val="FFFFFF"/>
                </a:highlight>
              </a:rPr>
              <a:t>he</a:t>
            </a:r>
            <a:r>
              <a:rPr lang="en" sz="1400" dirty="0">
                <a:solidFill>
                  <a:srgbClr val="525C65"/>
                </a:solidFill>
                <a:highlight>
                  <a:srgbClr val="FFFFFF"/>
                </a:highlight>
              </a:rPr>
              <a:t> control group, when booking a flight.</a:t>
            </a:r>
            <a:endParaRPr sz="2200" dirty="0">
              <a:solidFill>
                <a:srgbClr val="525C65"/>
              </a:solidFill>
              <a:highlight>
                <a:srgbClr val="FFFFFF"/>
              </a:highlight>
            </a:endParaRPr>
          </a:p>
          <a:p>
            <a:pPr marL="0" lvl="0" indent="0" algn="l" rtl="0">
              <a:spcBef>
                <a:spcPts val="1600"/>
              </a:spcBef>
              <a:spcAft>
                <a:spcPts val="0"/>
              </a:spcAft>
              <a:buNone/>
            </a:pP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
        <p:nvSpPr>
          <p:cNvPr id="217" name="Google Shape;217;p56"/>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26F1066-D57B-F450-2B54-240FF5978835}"/>
              </a:ext>
            </a:extLst>
          </p:cNvPr>
          <p:cNvPicPr>
            <a:picLocks noChangeAspect="1"/>
          </p:cNvPicPr>
          <p:nvPr/>
        </p:nvPicPr>
        <p:blipFill>
          <a:blip r:embed="rId3"/>
          <a:stretch>
            <a:fillRect/>
          </a:stretch>
        </p:blipFill>
        <p:spPr>
          <a:xfrm>
            <a:off x="136715" y="3567292"/>
            <a:ext cx="3659664" cy="1785916"/>
          </a:xfrm>
          <a:prstGeom prst="rect">
            <a:avLst/>
          </a:prstGeom>
        </p:spPr>
      </p:pic>
      <p:pic>
        <p:nvPicPr>
          <p:cNvPr id="5" name="Picture 4">
            <a:extLst>
              <a:ext uri="{FF2B5EF4-FFF2-40B4-BE49-F238E27FC236}">
                <a16:creationId xmlns:a16="http://schemas.microsoft.com/office/drawing/2014/main" id="{96831B37-B430-8A60-0C91-E7E50ECAF6F8}"/>
              </a:ext>
            </a:extLst>
          </p:cNvPr>
          <p:cNvPicPr>
            <a:picLocks noChangeAspect="1"/>
          </p:cNvPicPr>
          <p:nvPr/>
        </p:nvPicPr>
        <p:blipFill>
          <a:blip r:embed="rId4"/>
          <a:stretch>
            <a:fillRect/>
          </a:stretch>
        </p:blipFill>
        <p:spPr>
          <a:xfrm>
            <a:off x="3899384" y="3567292"/>
            <a:ext cx="3659664" cy="51731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4" name="Google Shape;224;p57"/>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781E2849-476D-009C-64B0-6E1390F1A599}"/>
              </a:ext>
            </a:extLst>
          </p:cNvPr>
          <p:cNvPicPr>
            <a:picLocks noChangeAspect="1"/>
          </p:cNvPicPr>
          <p:nvPr/>
        </p:nvPicPr>
        <p:blipFill>
          <a:blip r:embed="rId3"/>
          <a:stretch>
            <a:fillRect/>
          </a:stretch>
        </p:blipFill>
        <p:spPr>
          <a:xfrm>
            <a:off x="349170" y="3768387"/>
            <a:ext cx="5819809" cy="1624289"/>
          </a:xfrm>
          <a:prstGeom prst="rect">
            <a:avLst/>
          </a:prstGeom>
        </p:spPr>
      </p:pic>
      <p:pic>
        <p:nvPicPr>
          <p:cNvPr id="9" name="Picture 8">
            <a:extLst>
              <a:ext uri="{FF2B5EF4-FFF2-40B4-BE49-F238E27FC236}">
                <a16:creationId xmlns:a16="http://schemas.microsoft.com/office/drawing/2014/main" id="{12F1391F-FFB1-7AF8-9210-CC5725D3D760}"/>
              </a:ext>
            </a:extLst>
          </p:cNvPr>
          <p:cNvPicPr>
            <a:picLocks noChangeAspect="1"/>
          </p:cNvPicPr>
          <p:nvPr/>
        </p:nvPicPr>
        <p:blipFill>
          <a:blip r:embed="rId4"/>
          <a:stretch>
            <a:fillRect/>
          </a:stretch>
        </p:blipFill>
        <p:spPr>
          <a:xfrm>
            <a:off x="349170" y="6049856"/>
            <a:ext cx="5819809" cy="1643526"/>
          </a:xfrm>
          <a:prstGeom prst="rect">
            <a:avLst/>
          </a:prstGeom>
        </p:spPr>
      </p:pic>
      <p:pic>
        <p:nvPicPr>
          <p:cNvPr id="11" name="Picture 10">
            <a:extLst>
              <a:ext uri="{FF2B5EF4-FFF2-40B4-BE49-F238E27FC236}">
                <a16:creationId xmlns:a16="http://schemas.microsoft.com/office/drawing/2014/main" id="{8AF290C0-1BD8-6DC3-8DF1-8776010F8FF0}"/>
              </a:ext>
            </a:extLst>
          </p:cNvPr>
          <p:cNvPicPr>
            <a:picLocks noChangeAspect="1"/>
          </p:cNvPicPr>
          <p:nvPr/>
        </p:nvPicPr>
        <p:blipFill>
          <a:blip r:embed="rId5"/>
          <a:stretch>
            <a:fillRect/>
          </a:stretch>
        </p:blipFill>
        <p:spPr>
          <a:xfrm>
            <a:off x="349172" y="8240591"/>
            <a:ext cx="5819808" cy="1609882"/>
          </a:xfrm>
          <a:prstGeom prst="rect">
            <a:avLst/>
          </a:prstGeom>
        </p:spPr>
      </p:pic>
      <p:sp>
        <p:nvSpPr>
          <p:cNvPr id="3" name="TextBox 2">
            <a:extLst>
              <a:ext uri="{FF2B5EF4-FFF2-40B4-BE49-F238E27FC236}">
                <a16:creationId xmlns:a16="http://schemas.microsoft.com/office/drawing/2014/main" id="{DE0FD1A2-AE28-4DF9-F176-630EF2AD1287}"/>
              </a:ext>
            </a:extLst>
          </p:cNvPr>
          <p:cNvSpPr txBox="1"/>
          <p:nvPr/>
        </p:nvSpPr>
        <p:spPr>
          <a:xfrm>
            <a:off x="0" y="1730898"/>
            <a:ext cx="7481182" cy="1384995"/>
          </a:xfrm>
          <a:prstGeom prst="rect">
            <a:avLst/>
          </a:prstGeom>
          <a:noFill/>
        </p:spPr>
        <p:txBody>
          <a:bodyPr wrap="square">
            <a:spAutoFit/>
          </a:bodyPr>
          <a:lstStyle/>
          <a:p>
            <a:pPr marL="457200" lvl="0" indent="-368300" algn="l" rtl="0">
              <a:spcBef>
                <a:spcPts val="0"/>
              </a:spcBef>
              <a:spcAft>
                <a:spcPts val="0"/>
              </a:spcAft>
              <a:buClr>
                <a:srgbClr val="525C65"/>
              </a:buClr>
              <a:buSzPts val="2200"/>
              <a:buChar char="●"/>
            </a:pPr>
            <a:r>
              <a:rPr lang="en-IE" sz="1400" dirty="0">
                <a:solidFill>
                  <a:srgbClr val="525C65"/>
                </a:solidFill>
                <a:highlight>
                  <a:srgbClr val="FFFFFF"/>
                </a:highlight>
              </a:rPr>
              <a:t>Below </a:t>
            </a:r>
            <a:r>
              <a:rPr lang="en-IE" dirty="0">
                <a:solidFill>
                  <a:srgbClr val="525C65"/>
                </a:solidFill>
                <a:highlight>
                  <a:srgbClr val="FFFFFF"/>
                </a:highlight>
              </a:rPr>
              <a:t>we compare the control group against the first experiment group, the second experiment group and the third experiment group (ordered from top to bottom). In the screenshots it is possible to see the conversion rate for each group ant the p-value for two sided hypothesis  with confidence interval of the 95%. As we can see, none of the experiments bring significant improvements compared to the control group, so we would not implement any change.</a:t>
            </a:r>
            <a:endParaRPr lang="en-IE" sz="2200" dirty="0">
              <a:solidFill>
                <a:srgbClr val="525C65"/>
              </a:solidFill>
              <a:highlight>
                <a:srgbClr val="FFFFFF"/>
              </a:highlight>
            </a:endParaRPr>
          </a:p>
        </p:txBody>
      </p:sp>
      <p:sp>
        <p:nvSpPr>
          <p:cNvPr id="4" name="TextBox 3">
            <a:extLst>
              <a:ext uri="{FF2B5EF4-FFF2-40B4-BE49-F238E27FC236}">
                <a16:creationId xmlns:a16="http://schemas.microsoft.com/office/drawing/2014/main" id="{D16A8112-F6AA-11B6-56A2-5302C9F4275A}"/>
              </a:ext>
            </a:extLst>
          </p:cNvPr>
          <p:cNvSpPr txBox="1"/>
          <p:nvPr/>
        </p:nvSpPr>
        <p:spPr>
          <a:xfrm>
            <a:off x="434662" y="3261667"/>
            <a:ext cx="3451538" cy="307777"/>
          </a:xfrm>
          <a:prstGeom prst="rect">
            <a:avLst/>
          </a:prstGeom>
          <a:noFill/>
        </p:spPr>
        <p:txBody>
          <a:bodyPr wrap="square" rtlCol="0">
            <a:spAutoFit/>
          </a:bodyPr>
          <a:lstStyle/>
          <a:p>
            <a:r>
              <a:rPr lang="de-DE" u="sng" dirty="0"/>
              <a:t>Control group vs experiment group 1</a:t>
            </a:r>
            <a:endParaRPr lang="en-IE" u="sng" dirty="0"/>
          </a:p>
        </p:txBody>
      </p:sp>
      <p:sp>
        <p:nvSpPr>
          <p:cNvPr id="5" name="TextBox 4">
            <a:extLst>
              <a:ext uri="{FF2B5EF4-FFF2-40B4-BE49-F238E27FC236}">
                <a16:creationId xmlns:a16="http://schemas.microsoft.com/office/drawing/2014/main" id="{54417F84-B9A1-4E6E-D555-E38BC129C98B}"/>
              </a:ext>
            </a:extLst>
          </p:cNvPr>
          <p:cNvSpPr txBox="1"/>
          <p:nvPr/>
        </p:nvSpPr>
        <p:spPr>
          <a:xfrm>
            <a:off x="434662" y="5544273"/>
            <a:ext cx="3451538" cy="307777"/>
          </a:xfrm>
          <a:prstGeom prst="rect">
            <a:avLst/>
          </a:prstGeom>
          <a:noFill/>
        </p:spPr>
        <p:txBody>
          <a:bodyPr wrap="square" rtlCol="0">
            <a:spAutoFit/>
          </a:bodyPr>
          <a:lstStyle/>
          <a:p>
            <a:r>
              <a:rPr lang="de-DE" u="sng" dirty="0"/>
              <a:t>Control group vs experiment group 2</a:t>
            </a:r>
            <a:endParaRPr lang="en-IE" u="sng" dirty="0"/>
          </a:p>
        </p:txBody>
      </p:sp>
      <p:sp>
        <p:nvSpPr>
          <p:cNvPr id="6" name="TextBox 5">
            <a:extLst>
              <a:ext uri="{FF2B5EF4-FFF2-40B4-BE49-F238E27FC236}">
                <a16:creationId xmlns:a16="http://schemas.microsoft.com/office/drawing/2014/main" id="{18076737-6442-7842-FB7F-51B950281485}"/>
              </a:ext>
            </a:extLst>
          </p:cNvPr>
          <p:cNvSpPr txBox="1"/>
          <p:nvPr/>
        </p:nvSpPr>
        <p:spPr>
          <a:xfrm>
            <a:off x="434662" y="7844979"/>
            <a:ext cx="3451538" cy="307777"/>
          </a:xfrm>
          <a:prstGeom prst="rect">
            <a:avLst/>
          </a:prstGeom>
          <a:noFill/>
        </p:spPr>
        <p:txBody>
          <a:bodyPr wrap="square" rtlCol="0">
            <a:spAutoFit/>
          </a:bodyPr>
          <a:lstStyle/>
          <a:p>
            <a:r>
              <a:rPr lang="de-DE" u="sng" dirty="0"/>
              <a:t>Control group vs experiment group 3</a:t>
            </a:r>
            <a:endParaRPr lang="en-IE" u="sng" dirty="0"/>
          </a:p>
        </p:txBody>
      </p:sp>
      <p:sp>
        <p:nvSpPr>
          <p:cNvPr id="8" name="Google Shape;222;p57">
            <a:extLst>
              <a:ext uri="{FF2B5EF4-FFF2-40B4-BE49-F238E27FC236}">
                <a16:creationId xmlns:a16="http://schemas.microsoft.com/office/drawing/2014/main" id="{604A0EE7-3CC3-5532-FF6D-CB5797756619}"/>
              </a:ext>
            </a:extLst>
          </p:cNvPr>
          <p:cNvSpPr txBox="1">
            <a:spLocks noGrp="1"/>
          </p:cNvSpPr>
          <p:nvPr>
            <p:ph type="title"/>
          </p:nvPr>
        </p:nvSpPr>
        <p:spPr>
          <a:xfrm>
            <a:off x="349171" y="157447"/>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4000" b="1" dirty="0">
                <a:solidFill>
                  <a:srgbClr val="2E3D49"/>
                </a:solidFill>
              </a:rPr>
              <a:t>Review Multivariate Test Results: Significance Test</a:t>
            </a:r>
            <a:endParaRPr sz="4000" b="1" dirty="0">
              <a:solidFill>
                <a:srgbClr val="2E3D49"/>
              </a:solidFill>
            </a:endParaRPr>
          </a:p>
        </p:txBody>
      </p:sp>
    </p:spTree>
    <p:extLst>
      <p:ext uri="{BB962C8B-B14F-4D97-AF65-F5344CB8AC3E}">
        <p14:creationId xmlns:p14="http://schemas.microsoft.com/office/powerpoint/2010/main" val="7876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228"/>
        <p:cNvGrpSpPr/>
        <p:nvPr/>
      </p:nvGrpSpPr>
      <p:grpSpPr>
        <a:xfrm>
          <a:off x="0" y="0"/>
          <a:ext cx="0" cy="0"/>
          <a:chOff x="0" y="0"/>
          <a:chExt cx="0" cy="0"/>
        </a:xfrm>
      </p:grpSpPr>
      <p:sp>
        <p:nvSpPr>
          <p:cNvPr id="229" name="Google Shape;229;p5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Funnel &amp; Cohort Analyses</a:t>
            </a:r>
            <a:endParaRPr sz="3000">
              <a:solidFill>
                <a:srgbClr val="FFFFFF"/>
              </a:solidFill>
              <a:latin typeface="Open Sans"/>
              <a:ea typeface="Open Sans"/>
              <a:cs typeface="Open Sans"/>
              <a:sym typeface="Open Sans"/>
            </a:endParaRPr>
          </a:p>
        </p:txBody>
      </p:sp>
      <p:sp>
        <p:nvSpPr>
          <p:cNvPr id="230" name="Google Shape;230;p58"/>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9"/>
          <p:cNvSpPr txBox="1">
            <a:spLocks noGrp="1"/>
          </p:cNvSpPr>
          <p:nvPr>
            <p:ph type="title"/>
          </p:nvPr>
        </p:nvSpPr>
        <p:spPr>
          <a:xfrm>
            <a:off x="264945" y="881155"/>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dirty="0">
                <a:solidFill>
                  <a:srgbClr val="2E3D49"/>
                </a:solidFill>
              </a:rPr>
              <a:t>User Funnel</a:t>
            </a:r>
            <a:endParaRPr sz="4000" b="1" dirty="0">
              <a:solidFill>
                <a:srgbClr val="2E3D49"/>
              </a:solidFill>
            </a:endParaRPr>
          </a:p>
        </p:txBody>
      </p:sp>
      <p:sp>
        <p:nvSpPr>
          <p:cNvPr id="236" name="Google Shape;236;p59"/>
          <p:cNvSpPr txBox="1">
            <a:spLocks noGrp="1"/>
          </p:cNvSpPr>
          <p:nvPr>
            <p:ph type="body" idx="1"/>
          </p:nvPr>
        </p:nvSpPr>
        <p:spPr>
          <a:xfrm>
            <a:off x="264945" y="1696266"/>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525C65"/>
                </a:solidFill>
                <a:highlight>
                  <a:schemeClr val="lt1"/>
                </a:highlight>
              </a:rPr>
              <a:t>Identifying the different stages the user funnel</a:t>
            </a:r>
            <a:endParaRPr sz="2000" i="1"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1600"/>
              </a:spcBef>
              <a:spcAft>
                <a:spcPts val="0"/>
              </a:spcAft>
              <a:buClr>
                <a:srgbClr val="525C65"/>
              </a:buClr>
              <a:buSzPts val="2200"/>
              <a:buFont typeface="Open Sans Light"/>
              <a:buChar char="●"/>
            </a:pPr>
            <a:r>
              <a:rPr lang="en" sz="1600" dirty="0">
                <a:solidFill>
                  <a:srgbClr val="525C65"/>
                </a:solidFill>
                <a:highlight>
                  <a:srgbClr val="FFFFFF"/>
                </a:highlight>
                <a:latin typeface="Open Sans Light"/>
                <a:ea typeface="Open Sans Light"/>
                <a:cs typeface="Open Sans Light"/>
                <a:sym typeface="Open Sans Light"/>
              </a:rPr>
              <a:t>Based on the event types in the available data, we are going to analyze the 3 steps that a user can take from opening the app to the final booking of a ride.</a:t>
            </a:r>
            <a:endParaRPr sz="16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0"/>
              </a:spcBef>
              <a:spcAft>
                <a:spcPts val="0"/>
              </a:spcAft>
              <a:buClr>
                <a:srgbClr val="525C65"/>
              </a:buClr>
              <a:buSzPts val="2200"/>
              <a:buFont typeface="Open Sans Light"/>
              <a:buChar char="●"/>
            </a:pPr>
            <a:r>
              <a:rPr lang="en" sz="1600" dirty="0">
                <a:solidFill>
                  <a:srgbClr val="525C65"/>
                </a:solidFill>
                <a:highlight>
                  <a:srgbClr val="FFFFFF"/>
                </a:highlight>
                <a:latin typeface="Open Sans Light"/>
                <a:ea typeface="Open Sans Light"/>
                <a:cs typeface="Open Sans Light"/>
                <a:sym typeface="Open Sans Light"/>
              </a:rPr>
              <a:t>Below, a graph and a table showing the funnel from event type to event type step by step: </a:t>
            </a:r>
            <a:endParaRPr sz="1600" i="1" dirty="0">
              <a:solidFill>
                <a:srgbClr val="525C65"/>
              </a:solidFill>
              <a:highlight>
                <a:srgbClr val="FFFFFF"/>
              </a:highlight>
              <a:latin typeface="Open Sans Light"/>
              <a:ea typeface="Open Sans Light"/>
              <a:cs typeface="Open Sans Light"/>
              <a:sym typeface="Open Sans Light"/>
            </a:endParaRPr>
          </a:p>
        </p:txBody>
      </p:sp>
      <p:sp>
        <p:nvSpPr>
          <p:cNvPr id="237" name="Google Shape;237;p59"/>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8939158A-412D-D5F1-E195-D5CAAD14DCA0}"/>
              </a:ext>
            </a:extLst>
          </p:cNvPr>
          <p:cNvPicPr>
            <a:picLocks noChangeAspect="1"/>
          </p:cNvPicPr>
          <p:nvPr/>
        </p:nvPicPr>
        <p:blipFill>
          <a:blip r:embed="rId3"/>
          <a:stretch>
            <a:fillRect/>
          </a:stretch>
        </p:blipFill>
        <p:spPr>
          <a:xfrm>
            <a:off x="92345" y="3990442"/>
            <a:ext cx="3866272" cy="4787673"/>
          </a:xfrm>
          <a:prstGeom prst="rect">
            <a:avLst/>
          </a:prstGeom>
        </p:spPr>
      </p:pic>
      <p:pic>
        <p:nvPicPr>
          <p:cNvPr id="3" name="Picture 2">
            <a:extLst>
              <a:ext uri="{FF2B5EF4-FFF2-40B4-BE49-F238E27FC236}">
                <a16:creationId xmlns:a16="http://schemas.microsoft.com/office/drawing/2014/main" id="{39F36FA7-79D9-DB92-9430-585B1F89365D}"/>
              </a:ext>
            </a:extLst>
          </p:cNvPr>
          <p:cNvPicPr>
            <a:picLocks noChangeAspect="1"/>
          </p:cNvPicPr>
          <p:nvPr/>
        </p:nvPicPr>
        <p:blipFill>
          <a:blip r:embed="rId4"/>
          <a:stretch>
            <a:fillRect/>
          </a:stretch>
        </p:blipFill>
        <p:spPr>
          <a:xfrm>
            <a:off x="4096228" y="4003487"/>
            <a:ext cx="3583827" cy="29817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50" name="Google Shape;250;p61"/>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60">
            <a:extLst>
              <a:ext uri="{FF2B5EF4-FFF2-40B4-BE49-F238E27FC236}">
                <a16:creationId xmlns:a16="http://schemas.microsoft.com/office/drawing/2014/main" id="{AF194CBB-4B13-B488-2C13-7161FD933122}"/>
              </a:ext>
            </a:extLst>
          </p:cNvPr>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dirty="0">
                <a:solidFill>
                  <a:srgbClr val="2E3D49"/>
                </a:solidFill>
              </a:rPr>
              <a:t>User Segments</a:t>
            </a:r>
            <a:endParaRPr sz="4000" b="1" dirty="0">
              <a:solidFill>
                <a:srgbClr val="2E3D49"/>
              </a:solidFill>
            </a:endParaRPr>
          </a:p>
        </p:txBody>
      </p:sp>
      <p:sp>
        <p:nvSpPr>
          <p:cNvPr id="10" name="Google Shape;243;p60">
            <a:extLst>
              <a:ext uri="{FF2B5EF4-FFF2-40B4-BE49-F238E27FC236}">
                <a16:creationId xmlns:a16="http://schemas.microsoft.com/office/drawing/2014/main" id="{7C4256E6-1170-1777-49A5-8BA9297D45C7}"/>
              </a:ext>
            </a:extLst>
          </p:cNvPr>
          <p:cNvSpPr txBox="1">
            <a:spLocks noGrp="1"/>
          </p:cNvSpPr>
          <p:nvPr>
            <p:ph type="body" idx="1"/>
          </p:nvPr>
        </p:nvSpPr>
        <p:spPr>
          <a:xfrm>
            <a:off x="130544" y="1990171"/>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525C65"/>
              </a:buClr>
              <a:buSzPts val="2200"/>
              <a:buFont typeface="Open Sans Light"/>
              <a:buChar char="●"/>
            </a:pPr>
            <a:r>
              <a:rPr lang="en" sz="1600" dirty="0">
                <a:solidFill>
                  <a:srgbClr val="525C65"/>
                </a:solidFill>
                <a:highlight>
                  <a:schemeClr val="lt1"/>
                </a:highlight>
                <a:latin typeface="Open Sans Light"/>
                <a:ea typeface="Open Sans Light"/>
                <a:cs typeface="Open Sans Light"/>
                <a:sym typeface="Open Sans Light"/>
              </a:rPr>
              <a:t>In the available data we c</a:t>
            </a:r>
            <a:r>
              <a:rPr lang="en-IE" sz="1600" dirty="0">
                <a:solidFill>
                  <a:srgbClr val="525C65"/>
                </a:solidFill>
                <a:highlight>
                  <a:schemeClr val="lt1"/>
                </a:highlight>
                <a:latin typeface="Open Sans Light"/>
                <a:ea typeface="Open Sans Light"/>
                <a:cs typeface="Open Sans Light"/>
                <a:sym typeface="Open Sans Light"/>
              </a:rPr>
              <a:t>an identify age and neighbourhood as the two main </a:t>
            </a:r>
            <a:r>
              <a:rPr lang="en-IE" sz="1600" dirty="0" err="1">
                <a:solidFill>
                  <a:srgbClr val="525C65"/>
                </a:solidFill>
                <a:highlight>
                  <a:schemeClr val="lt1"/>
                </a:highlight>
                <a:latin typeface="Open Sans Light"/>
                <a:ea typeface="Open Sans Light"/>
                <a:cs typeface="Open Sans Light"/>
                <a:sym typeface="Open Sans Light"/>
              </a:rPr>
              <a:t>demogr</a:t>
            </a:r>
            <a:r>
              <a:rPr lang="en" sz="1600" dirty="0">
                <a:solidFill>
                  <a:srgbClr val="525C65"/>
                </a:solidFill>
                <a:highlight>
                  <a:schemeClr val="lt1"/>
                </a:highlight>
                <a:latin typeface="Open Sans Light"/>
                <a:ea typeface="Open Sans Light"/>
                <a:cs typeface="Open Sans Light"/>
                <a:sym typeface="Open Sans Light"/>
              </a:rPr>
              <a:t>aphic attributes that allow for segment analysis.</a:t>
            </a:r>
          </a:p>
          <a:p>
            <a:pPr marL="88900" lvl="0" indent="0" algn="l" rtl="0">
              <a:spcBef>
                <a:spcPts val="0"/>
              </a:spcBef>
              <a:spcAft>
                <a:spcPts val="0"/>
              </a:spcAft>
              <a:buClr>
                <a:srgbClr val="525C65"/>
              </a:buClr>
              <a:buSzPts val="2200"/>
              <a:buNone/>
            </a:pPr>
            <a:endParaRPr lang="en" sz="20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r>
              <a:rPr lang="en" u="sng" dirty="0">
                <a:solidFill>
                  <a:srgbClr val="525C65"/>
                </a:solidFill>
                <a:highlight>
                  <a:schemeClr val="lt1"/>
                </a:highlight>
                <a:latin typeface="Open Sans Light"/>
                <a:ea typeface="Open Sans Light"/>
                <a:cs typeface="Open Sans Light"/>
                <a:sym typeface="Open Sans Light"/>
              </a:rPr>
              <a:t>Neighbourhood</a:t>
            </a:r>
          </a:p>
          <a:p>
            <a:pPr marL="88900" lvl="0" indent="0" algn="l" rtl="0">
              <a:spcBef>
                <a:spcPts val="0"/>
              </a:spcBef>
              <a:spcAft>
                <a:spcPts val="0"/>
              </a:spcAft>
              <a:buClr>
                <a:srgbClr val="525C65"/>
              </a:buClr>
              <a:buSzPts val="2200"/>
              <a:buNone/>
            </a:pPr>
            <a:endParaRPr lang="en" u="sng"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r>
              <a:rPr lang="en" sz="1600" dirty="0">
                <a:solidFill>
                  <a:srgbClr val="525C65"/>
                </a:solidFill>
                <a:highlight>
                  <a:schemeClr val="lt1"/>
                </a:highlight>
                <a:latin typeface="Open Sans Light"/>
                <a:ea typeface="Open Sans Light"/>
                <a:cs typeface="Open Sans Light"/>
                <a:sym typeface="Open Sans Light"/>
              </a:rPr>
              <a:t>The segment group with the largest amount of users is the neighbourhood of Manhattan (see bar plot below).</a:t>
            </a: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lang="en" sz="2200" dirty="0">
              <a:solidFill>
                <a:srgbClr val="525C65"/>
              </a:solidFill>
              <a:highlight>
                <a:schemeClr val="lt1"/>
              </a:highlight>
              <a:latin typeface="Open Sans Light"/>
              <a:ea typeface="Open Sans Light"/>
              <a:cs typeface="Open Sans Light"/>
              <a:sym typeface="Open Sans Light"/>
            </a:endParaRPr>
          </a:p>
          <a:p>
            <a:pPr marL="88900" lvl="0" indent="0" algn="l" rtl="0">
              <a:spcBef>
                <a:spcPts val="0"/>
              </a:spcBef>
              <a:spcAft>
                <a:spcPts val="0"/>
              </a:spcAft>
              <a:buClr>
                <a:srgbClr val="525C65"/>
              </a:buClr>
              <a:buSzPts val="2200"/>
              <a:buNone/>
            </a:pPr>
            <a:endParaRPr sz="2200" dirty="0">
              <a:solidFill>
                <a:srgbClr val="525C65"/>
              </a:solidFill>
              <a:highlight>
                <a:schemeClr val="lt1"/>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pic>
        <p:nvPicPr>
          <p:cNvPr id="14" name="Picture 13">
            <a:extLst>
              <a:ext uri="{FF2B5EF4-FFF2-40B4-BE49-F238E27FC236}">
                <a16:creationId xmlns:a16="http://schemas.microsoft.com/office/drawing/2014/main" id="{E962148C-3900-49CE-A308-801C81FA2FCE}"/>
              </a:ext>
            </a:extLst>
          </p:cNvPr>
          <p:cNvPicPr>
            <a:picLocks noChangeAspect="1"/>
          </p:cNvPicPr>
          <p:nvPr/>
        </p:nvPicPr>
        <p:blipFill>
          <a:blip r:embed="rId3"/>
          <a:stretch>
            <a:fillRect/>
          </a:stretch>
        </p:blipFill>
        <p:spPr>
          <a:xfrm>
            <a:off x="356190" y="4884666"/>
            <a:ext cx="7060019" cy="3887633"/>
          </a:xfrm>
          <a:prstGeom prst="rect">
            <a:avLst/>
          </a:prstGeom>
        </p:spPr>
      </p:pic>
    </p:spTree>
    <p:extLst>
      <p:ext uri="{BB962C8B-B14F-4D97-AF65-F5344CB8AC3E}">
        <p14:creationId xmlns:p14="http://schemas.microsoft.com/office/powerpoint/2010/main" val="11008537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1323</Words>
  <Application>Microsoft Office PowerPoint</Application>
  <PresentationFormat>Custom</PresentationFormat>
  <Paragraphs>120</Paragraphs>
  <Slides>17</Slides>
  <Notes>17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Open Sans</vt:lpstr>
      <vt:lpstr>Open Sans Light</vt:lpstr>
      <vt:lpstr>Arial</vt:lpstr>
      <vt:lpstr>Roboto</vt:lpstr>
      <vt:lpstr>Helvetica Neue</vt:lpstr>
      <vt:lpstr>Simple Light</vt:lpstr>
      <vt:lpstr>Simple Light</vt:lpstr>
      <vt:lpstr>White</vt:lpstr>
      <vt:lpstr>PowerPoint Presentation</vt:lpstr>
      <vt:lpstr>PowerPoint Presentation</vt:lpstr>
      <vt:lpstr>Select KPIs for Flyber Analyses </vt:lpstr>
      <vt:lpstr>Describe the First Multivariate Experiment </vt:lpstr>
      <vt:lpstr>Review Multivariate Test Results: Visualization</vt:lpstr>
      <vt:lpstr>Review Multivariate Test Results: Significance Test</vt:lpstr>
      <vt:lpstr>PowerPoint Presentation</vt:lpstr>
      <vt:lpstr>User Funnel</vt:lpstr>
      <vt:lpstr>User Segments</vt:lpstr>
      <vt:lpstr>User Segments</vt:lpstr>
      <vt:lpstr>Segment Analysis of Funnel</vt:lpstr>
      <vt:lpstr>Segment Analysis of Funnel</vt:lpstr>
      <vt:lpstr>PowerPoint Presentation</vt:lpstr>
      <vt:lpstr>Review Qualitative Data</vt:lpstr>
      <vt:lpstr>Suggested Features &amp; Experimentation Plan</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xabier laibarra</cp:lastModifiedBy>
  <cp:revision>27</cp:revision>
  <dcterms:modified xsi:type="dcterms:W3CDTF">2023-11-01T18:04:38Z</dcterms:modified>
</cp:coreProperties>
</file>