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a:buSzPct val="45000"/>
              <a:buFont typeface="Wingdings" charset="2"/>
              <a:buChar char=""/>
            </a:pPr>
            <a:r>
              <a:rPr lang="en-US">
                <a:latin typeface="Arial"/>
              </a:rPr>
              <a:t>Click to edit the outline text format</a:t>
            </a:r>
            <a:endParaRPr/>
          </a:p>
          <a:p>
            <a:pPr lvl="1">
              <a:buSzPct val="75000"/>
              <a:buFont typeface="Symbol" charset="2"/>
              <a:buChar char=""/>
            </a:pPr>
            <a:r>
              <a:rPr lang="en-US">
                <a:latin typeface="Arial"/>
              </a:rPr>
              <a:t>Second Outline Level</a:t>
            </a:r>
            <a:endParaRPr/>
          </a:p>
          <a:p>
            <a:pPr lvl="2">
              <a:buSzPct val="45000"/>
              <a:buFont typeface="Wingdings" charset="2"/>
              <a:buChar char=""/>
            </a:pPr>
            <a:r>
              <a:rPr lang="en-US">
                <a:latin typeface="Arial"/>
              </a:rPr>
              <a:t>Third Outline Level</a:t>
            </a:r>
            <a:endParaRPr/>
          </a:p>
          <a:p>
            <a:pPr lvl="3">
              <a:buSzPct val="75000"/>
              <a:buFont typeface="Symbol" charset="2"/>
              <a:buChar char=""/>
            </a:pPr>
            <a:r>
              <a:rPr lang="en-US">
                <a:latin typeface="Arial"/>
              </a:rPr>
              <a:t>Fourth Outline Level</a:t>
            </a:r>
            <a:endParaRPr/>
          </a:p>
          <a:p>
            <a:pPr lvl="4">
              <a:buSzPct val="45000"/>
              <a:buFont typeface="Wingdings" charset="2"/>
              <a:buChar char=""/>
            </a:pPr>
            <a:r>
              <a:rPr lang="en-US">
                <a:latin typeface="Arial"/>
              </a:rPr>
              <a:t>Fifth Outline Level</a:t>
            </a:r>
            <a:endParaRPr/>
          </a:p>
          <a:p>
            <a:pPr lvl="5">
              <a:buSzPct val="45000"/>
              <a:buFont typeface="Wingdings" charset="2"/>
              <a:buChar char=""/>
            </a:pPr>
            <a:r>
              <a:rPr lang="en-US">
                <a:latin typeface="Arial"/>
              </a:rPr>
              <a:t>Sixth Outline Level</a:t>
            </a:r>
            <a:endParaRPr/>
          </a:p>
          <a:p>
            <a:pPr lvl="6">
              <a:buSzPct val="45000"/>
              <a:buFont typeface="Wingdings" charset="2"/>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Wingdings" charset="2"/>
              <a:buChar char=""/>
            </a:pPr>
            <a:r>
              <a:rPr lang="en-US" sz="3200">
                <a:latin typeface="Arial"/>
              </a:rPr>
              <a:t>Click to edit the outline text format</a:t>
            </a:r>
            <a:endParaRPr/>
          </a:p>
          <a:p>
            <a:pPr lvl="1">
              <a:buSzPct val="75000"/>
              <a:buFont typeface="Symbol" charset="2"/>
              <a:buChar char=""/>
            </a:pPr>
            <a:r>
              <a:rPr lang="en-US" sz="2800">
                <a:latin typeface="Arial"/>
              </a:rPr>
              <a:t>Second Outline Level</a:t>
            </a:r>
            <a:endParaRPr/>
          </a:p>
          <a:p>
            <a:pPr lvl="2">
              <a:buSzPct val="45000"/>
              <a:buFont typeface="Wingdings" charset="2"/>
              <a:buChar char=""/>
            </a:pPr>
            <a:r>
              <a:rPr lang="en-US" sz="2400">
                <a:latin typeface="Arial"/>
              </a:rPr>
              <a:t>Third Outline Level</a:t>
            </a:r>
            <a:endParaRPr/>
          </a:p>
          <a:p>
            <a:pPr lvl="3">
              <a:buSzPct val="75000"/>
              <a:buFont typeface="Symbol" charset="2"/>
              <a:buChar char=""/>
            </a:pPr>
            <a:r>
              <a:rPr lang="en-US" sz="2000">
                <a:latin typeface="Arial"/>
              </a:rPr>
              <a:t>Fourth Outline Level</a:t>
            </a:r>
            <a:endParaRPr/>
          </a:p>
          <a:p>
            <a:pPr lvl="4">
              <a:buSzPct val="45000"/>
              <a:buFont typeface="Wingdings" charset="2"/>
              <a:buChar char=""/>
            </a:pPr>
            <a:r>
              <a:rPr lang="en-US" sz="2000">
                <a:latin typeface="Arial"/>
              </a:rPr>
              <a:t>Fifth Outline Level</a:t>
            </a:r>
            <a:endParaRPr/>
          </a:p>
          <a:p>
            <a:pPr lvl="5">
              <a:buSzPct val="45000"/>
              <a:buFont typeface="Wingdings" charset="2"/>
              <a:buChar char=""/>
            </a:pPr>
            <a:r>
              <a:rPr lang="en-US" sz="2000">
                <a:latin typeface="Arial"/>
              </a:rPr>
              <a:t>Sixth Outline Level</a:t>
            </a:r>
            <a:endParaRPr/>
          </a:p>
          <a:p>
            <a:pPr lvl="6">
              <a:buSzPct val="45000"/>
              <a:buFont typeface="Wingdings" charset="2"/>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Environment</a:t>
            </a:r>
            <a:endParaRPr/>
          </a:p>
        </p:txBody>
      </p:sp>
      <p:sp>
        <p:nvSpPr>
          <p:cNvPr id="73" name="CustomShape 2"/>
          <p:cNvSpPr/>
          <p:nvPr/>
        </p:nvSpPr>
        <p:spPr>
          <a:xfrm>
            <a:off x="457200" y="1371600"/>
            <a:ext cx="9143280" cy="58518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801900"/>
                </a:solidFill>
                <a:latin typeface="Arial"/>
                <a:ea typeface="DejaVu Sans"/>
              </a:rPr>
              <a:t>Omero Server + Omero Web + Django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74" name="CustomShape 3"/>
          <p:cNvSpPr/>
          <p:nvPr/>
        </p:nvSpPr>
        <p:spPr>
          <a:xfrm>
            <a:off x="6217920" y="2011680"/>
            <a:ext cx="3199680" cy="4754160"/>
          </a:xfrm>
          <a:prstGeom prst="rect">
            <a:avLst/>
          </a:prstGeom>
          <a:solidFill>
            <a:srgbClr val="ffff99"/>
          </a:solidFill>
          <a:ln>
            <a:solidFill>
              <a:srgbClr val="000000"/>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000099"/>
                </a:solidFill>
                <a:latin typeface="Arial"/>
                <a:ea typeface="DejaVu Sans"/>
              </a:rPr>
              <a:t>App</a:t>
            </a:r>
            <a:endParaRPr/>
          </a:p>
          <a:p>
            <a:pPr algn="ctr">
              <a:lnSpc>
                <a:spcPct val="100000"/>
              </a:lnSpc>
            </a:pPr>
            <a:r>
              <a:rPr lang="en-US" strike="noStrike">
                <a:solidFill>
                  <a:srgbClr val="000000"/>
                </a:solidFill>
                <a:latin typeface="Arial"/>
                <a:ea typeface="DejaVu Sans"/>
              </a:rPr>
              <a:t> </a:t>
            </a:r>
            <a:r>
              <a:rPr lang="en-US" strike="noStrike">
                <a:solidFill>
                  <a:srgbClr val="000000"/>
                </a:solidFill>
                <a:latin typeface="Arial"/>
                <a:ea typeface="DejaVu Sans"/>
              </a:rPr>
              <a:t>e.g. figure, iviewer, …</a:t>
            </a:r>
            <a:endParaRPr/>
          </a:p>
          <a:p>
            <a:pPr algn="ctr">
              <a:lnSpc>
                <a:spcPct val="100000"/>
              </a:lnSpc>
            </a:pP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Java Script Code</a:t>
            </a:r>
            <a:endParaRPr/>
          </a:p>
          <a:p>
            <a:pPr>
              <a:lnSpc>
                <a:spcPct val="100000"/>
              </a:lnSpc>
              <a:buSzPct val="45000"/>
              <a:buFont typeface="Wingdings" charset="2"/>
              <a:buChar char=""/>
            </a:pPr>
            <a:r>
              <a:rPr lang="en-US" strike="noStrike">
                <a:solidFill>
                  <a:srgbClr val="000000"/>
                </a:solidFill>
                <a:latin typeface="Arial"/>
                <a:ea typeface="DejaVu Sans"/>
              </a:rPr>
              <a:t>HTML, CSS and Images</a:t>
            </a:r>
            <a:endParaRPr/>
          </a:p>
          <a:p>
            <a:pPr>
              <a:lnSpc>
                <a:spcPct val="100000"/>
              </a:lnSpc>
              <a:buSzPct val="45000"/>
              <a:buFont typeface="Wingdings" charset="2"/>
              <a:buChar char=""/>
            </a:pPr>
            <a:r>
              <a:rPr lang="en-US" strike="noStrike">
                <a:solidFill>
                  <a:srgbClr val="000000"/>
                </a:solidFill>
                <a:latin typeface="Arial"/>
                <a:ea typeface="DejaVu Sans"/>
              </a:rPr>
              <a:t>Frontend Framework(s)</a:t>
            </a:r>
            <a:endParaRPr/>
          </a:p>
          <a:p>
            <a:pPr>
              <a:lnSpc>
                <a:spcPct val="100000"/>
              </a:lnSpc>
              <a:buSzPct val="45000"/>
              <a:buFont typeface="Wingdings" charset="2"/>
              <a:buChar char=""/>
            </a:pPr>
            <a:r>
              <a:rPr lang="en-US" strike="noStrike">
                <a:solidFill>
                  <a:srgbClr val="000000"/>
                </a:solidFill>
                <a:latin typeface="Arial"/>
                <a:ea typeface="DejaVu Sans"/>
              </a:rPr>
              <a:t>Build/Deployment</a:t>
            </a:r>
            <a:endParaRPr/>
          </a:p>
          <a:p>
            <a:pPr algn="ctr">
              <a:lnSpc>
                <a:spcPct val="100000"/>
              </a:lnSpc>
            </a:pPr>
            <a:endParaRPr/>
          </a:p>
          <a:p>
            <a:pPr algn="ctr">
              <a:lnSpc>
                <a:spcPct val="100000"/>
              </a:lnSpc>
            </a:pPr>
            <a:r>
              <a:rPr i="1" lang="en-US" strike="noStrike">
                <a:solidFill>
                  <a:srgbClr val="000000"/>
                </a:solidFill>
                <a:latin typeface="Arial"/>
                <a:ea typeface="DejaVu Sans"/>
              </a:rPr>
              <a:t>figure/imgData</a:t>
            </a:r>
            <a:endParaRPr/>
          </a:p>
          <a:p>
            <a:pPr algn="ctr">
              <a:lnSpc>
                <a:spcPct val="100000"/>
              </a:lnSpc>
            </a:pPr>
            <a:r>
              <a:rPr i="1" lang="en-US" strike="noStrike">
                <a:solidFill>
                  <a:srgbClr val="000000"/>
                </a:solidFill>
                <a:latin typeface="Arial"/>
                <a:ea typeface="DejaVu Sans"/>
              </a:rPr>
              <a:t>iviewer/image_data</a:t>
            </a: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Django views.py/urls.py</a:t>
            </a:r>
            <a:endParaRPr/>
          </a:p>
          <a:p>
            <a:pPr>
              <a:lnSpc>
                <a:spcPct val="100000"/>
              </a:lnSpc>
              <a:buSzPct val="45000"/>
              <a:buFont typeface="Wingdings" charset="2"/>
              <a:buChar char=""/>
            </a:pPr>
            <a:r>
              <a:rPr lang="en-US" strike="noStrike">
                <a:solidFill>
                  <a:srgbClr val="000000"/>
                </a:solidFill>
                <a:latin typeface="Arial"/>
                <a:ea typeface="DejaVu Sans"/>
              </a:rPr>
              <a:t>Django templates</a:t>
            </a:r>
            <a:endParaRPr/>
          </a:p>
        </p:txBody>
      </p:sp>
      <p:sp>
        <p:nvSpPr>
          <p:cNvPr id="75" name="CustomShape 4"/>
          <p:cNvSpPr/>
          <p:nvPr/>
        </p:nvSpPr>
        <p:spPr>
          <a:xfrm>
            <a:off x="914400" y="2834640"/>
            <a:ext cx="1279440" cy="639360"/>
          </a:xfrm>
          <a:prstGeom prst="ellipse">
            <a:avLst/>
          </a:prstGeom>
          <a:solidFill>
            <a:srgbClr val="99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 Api</a:t>
            </a:r>
            <a:endParaRPr/>
          </a:p>
        </p:txBody>
      </p:sp>
      <p:sp>
        <p:nvSpPr>
          <p:cNvPr id="76" name="CustomShape 5"/>
          <p:cNvSpPr/>
          <p:nvPr/>
        </p:nvSpPr>
        <p:spPr>
          <a:xfrm>
            <a:off x="731520" y="3749040"/>
            <a:ext cx="2010960" cy="913680"/>
          </a:xfrm>
          <a:prstGeom prst="ellipse">
            <a:avLst/>
          </a:prstGeom>
          <a:solidFill>
            <a:srgbClr val="996600"/>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Webclient</a:t>
            </a:r>
            <a:endParaRPr/>
          </a:p>
          <a:p>
            <a:pPr algn="ctr">
              <a:lnSpc>
                <a:spcPct val="100000"/>
              </a:lnSpc>
            </a:pPr>
            <a:r>
              <a:rPr lang="en-US" strike="noStrike">
                <a:solidFill>
                  <a:srgbClr val="000000"/>
                </a:solidFill>
                <a:latin typeface="Arial"/>
                <a:ea typeface="DejaVu Sans"/>
              </a:rPr>
              <a:t>Webgateway</a:t>
            </a:r>
            <a:endParaRPr/>
          </a:p>
        </p:txBody>
      </p:sp>
      <p:sp>
        <p:nvSpPr>
          <p:cNvPr id="77" name="Line 6"/>
          <p:cNvSpPr/>
          <p:nvPr/>
        </p:nvSpPr>
        <p:spPr>
          <a:xfrm flipV="1">
            <a:off x="2193840" y="2560320"/>
            <a:ext cx="4024080" cy="54324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api/v0/m/rois</a:t>
            </a:r>
            <a:endParaRPr/>
          </a:p>
        </p:txBody>
      </p:sp>
      <p:sp>
        <p:nvSpPr>
          <p:cNvPr id="78" name="Line 7"/>
          <p:cNvSpPr/>
          <p:nvPr/>
        </p:nvSpPr>
        <p:spPr>
          <a:xfrm flipV="1">
            <a:off x="2743200" y="2834640"/>
            <a:ext cx="3474720" cy="127872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get_rois_json</a:t>
            </a:r>
            <a:endParaRPr/>
          </a:p>
        </p:txBody>
      </p:sp>
      <p:sp>
        <p:nvSpPr>
          <p:cNvPr id="79" name="CustomShape 8"/>
          <p:cNvSpPr/>
          <p:nvPr/>
        </p:nvSpPr>
        <p:spPr>
          <a:xfrm>
            <a:off x="822960" y="4937760"/>
            <a:ext cx="2010960" cy="730800"/>
          </a:xfrm>
          <a:prstGeom prst="ellipse">
            <a:avLst/>
          </a:prstGeom>
          <a:solidFill>
            <a:srgbClr val="cc3300"/>
          </a:solidFill>
          <a:ln>
            <a:solidFill>
              <a:srgbClr val="3465a4"/>
            </a:solidFill>
            <a:head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Blitz Gateway</a:t>
            </a:r>
            <a:endParaRPr/>
          </a:p>
        </p:txBody>
      </p:sp>
      <p:sp>
        <p:nvSpPr>
          <p:cNvPr id="80" name="CustomShape 9"/>
          <p:cNvSpPr/>
          <p:nvPr/>
        </p:nvSpPr>
        <p:spPr>
          <a:xfrm>
            <a:off x="6217920" y="5943600"/>
            <a:ext cx="3199680" cy="822240"/>
          </a:xfrm>
          <a:prstGeom prst="rect">
            <a:avLst/>
          </a:prstGeom>
          <a:noFill/>
          <a:ln>
            <a:solidFill>
              <a:srgbClr val="000000"/>
            </a:solidFill>
            <a:headEnd len="med" type="triangle" w="med"/>
          </a:ln>
        </p:spPr>
        <p:style>
          <a:lnRef idx="0"/>
          <a:fillRef idx="0"/>
          <a:effectRef idx="0"/>
          <a:fontRef idx="minor"/>
        </p:style>
      </p:sp>
      <p:sp>
        <p:nvSpPr>
          <p:cNvPr id="81" name="Line 10"/>
          <p:cNvSpPr/>
          <p:nvPr/>
        </p:nvSpPr>
        <p:spPr>
          <a:xfrm>
            <a:off x="649224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2" name="Line 11"/>
          <p:cNvSpPr/>
          <p:nvPr/>
        </p:nvSpPr>
        <p:spPr>
          <a:xfrm>
            <a:off x="896112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3" name="Line 12"/>
          <p:cNvSpPr/>
          <p:nvPr/>
        </p:nvSpPr>
        <p:spPr>
          <a:xfrm>
            <a:off x="2834640" y="5394960"/>
            <a:ext cx="3383280" cy="100584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r>
              <a:rPr lang="en-US" strike="noStrike">
                <a:latin typeface="Arial"/>
              </a:rPr>
              <a:t>raw_pixel_store.getTile</a:t>
            </a:r>
            <a:endParaRPr/>
          </a:p>
          <a:p>
            <a:pPr algn="ctr">
              <a:lnSpc>
                <a:spcPct val="100000"/>
              </a:lnSpc>
            </a:pPr>
            <a:r>
              <a:rPr lang="en-US" strike="noStrike">
                <a:latin typeface="Arial"/>
              </a:rPr>
              <a:t>update.saveAndReturnObject</a:t>
            </a:r>
            <a:endParaRPr/>
          </a:p>
        </p:txBody>
      </p:sp>
      <p:sp>
        <p:nvSpPr>
          <p:cNvPr id="84" name="CustomShape 13"/>
          <p:cNvSpPr/>
          <p:nvPr/>
        </p:nvSpPr>
        <p:spPr>
          <a:xfrm>
            <a:off x="6675120" y="2926080"/>
            <a:ext cx="1919520" cy="36504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5" name="CustomShape 14"/>
          <p:cNvSpPr/>
          <p:nvPr/>
        </p:nvSpPr>
        <p:spPr>
          <a:xfrm>
            <a:off x="6217920" y="3383280"/>
            <a:ext cx="3199680" cy="1462320"/>
          </a:xfrm>
          <a:prstGeom prst="rect">
            <a:avLst/>
          </a:prstGeom>
          <a:noFill/>
          <a:ln>
            <a:solidFill>
              <a:srgbClr val="000000"/>
            </a:solidFill>
            <a:headEnd len="med" type="triangle" w="med"/>
          </a:ln>
        </p:spPr>
        <p:style>
          <a:lnRef idx="0"/>
          <a:fillRef idx="0"/>
          <a:effectRef idx="0"/>
          <a:fontRef idx="minor"/>
        </p:style>
      </p:sp>
      <p:sp>
        <p:nvSpPr>
          <p:cNvPr id="86" name="CustomShape 15"/>
          <p:cNvSpPr/>
          <p:nvPr/>
        </p:nvSpPr>
        <p:spPr>
          <a:xfrm>
            <a:off x="2834640" y="4480560"/>
            <a:ext cx="1919520" cy="36504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7" name="Line 16"/>
          <p:cNvSpPr/>
          <p:nvPr/>
        </p:nvSpPr>
        <p:spPr>
          <a:xfrm flipV="1">
            <a:off x="3931920" y="3108960"/>
            <a:ext cx="2743200" cy="1371600"/>
          </a:xfrm>
          <a:prstGeom prst="line">
            <a:avLst/>
          </a:prstGeom>
          <a:ln>
            <a:solidFill>
              <a:srgbClr val="000000"/>
            </a:solidFill>
            <a:headEnd len="med" type="triangle" w="med"/>
            <a:tailEnd len="med" type="triangle" w="med"/>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Open With</a:t>
            </a:r>
            <a:endParaRPr/>
          </a:p>
        </p:txBody>
      </p:sp>
      <p:sp>
        <p:nvSpPr>
          <p:cNvPr id="107" name="CustomShape 2"/>
          <p:cNvSpPr/>
          <p:nvPr/>
        </p:nvSpPr>
        <p:spPr>
          <a:xfrm>
            <a:off x="504000" y="1769040"/>
            <a:ext cx="9070920" cy="481392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add example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figure and iviewer </a:t>
            </a:r>
            <a:endParaRPr/>
          </a:p>
        </p:txBody>
      </p:sp>
      <p:sp>
        <p:nvSpPr>
          <p:cNvPr id="109" name="CustomShape 2"/>
          <p:cNvSpPr/>
          <p:nvPr/>
        </p:nvSpPr>
        <p:spPr>
          <a:xfrm>
            <a:off x="504000" y="1769040"/>
            <a:ext cx="9070920" cy="481392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commonalities and differences and implications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iviewer </a:t>
            </a:r>
            <a:endParaRPr/>
          </a:p>
        </p:txBody>
      </p:sp>
      <p:sp>
        <p:nvSpPr>
          <p:cNvPr id="111" name="CustomShape 2"/>
          <p:cNvSpPr/>
          <p:nvPr/>
        </p:nvSpPr>
        <p:spPr>
          <a:xfrm>
            <a:off x="504000" y="1769040"/>
            <a:ext cx="9070920" cy="481392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diagram components</a:t>
            </a:r>
            <a:endParaRPr/>
          </a:p>
          <a:p>
            <a:pPr lvl="1">
              <a:lnSpc>
                <a:spcPct val="100000"/>
              </a:lnSpc>
              <a:buSzPct val="75000"/>
              <a:buFont typeface="Symbol"/>
              <a:buChar char=""/>
            </a:pPr>
            <a:r>
              <a:rPr lang="en-US" sz="2800" strike="noStrike">
                <a:solidFill>
                  <a:srgbClr val="000000"/>
                </a:solidFill>
                <a:latin typeface="Arial"/>
                <a:ea typeface="DejaVu Sans"/>
              </a:rPr>
              <a:t>MVC and aurelia</a:t>
            </a:r>
            <a:endParaRPr/>
          </a:p>
          <a:p>
            <a:pPr lvl="1">
              <a:lnSpc>
                <a:spcPct val="100000"/>
              </a:lnSpc>
              <a:buSzPct val="75000"/>
              <a:buFont typeface="Symbol"/>
              <a:buChar char=""/>
            </a:pPr>
            <a:r>
              <a:rPr lang="en-US" sz="2800" strike="noStrike">
                <a:solidFill>
                  <a:srgbClr val="000000"/>
                </a:solidFill>
                <a:latin typeface="Arial"/>
                <a:ea typeface="DejaVu Sans"/>
              </a:rPr>
              <a:t>Openlayers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2863440" y="3558240"/>
            <a:ext cx="6309360" cy="548640"/>
          </a:xfrm>
          <a:prstGeom prst="rect">
            <a:avLst/>
          </a:prstGeom>
          <a:noFill/>
          <a:ln>
            <a:noFill/>
          </a:ln>
        </p:spPr>
        <p:txBody>
          <a:bodyPr lIns="90000" rIns="90000" tIns="45000" bIns="45000"/>
          <a:p>
            <a:r>
              <a:rPr lang="en-US">
                <a:latin typeface="Arial"/>
              </a:rPr>
              <a:t>Contains the built ol3-viewer – not in git. Triggered on build</a:t>
            </a:r>
            <a:endParaRPr/>
          </a:p>
        </p:txBody>
      </p:sp>
      <p:sp>
        <p:nvSpPr>
          <p:cNvPr id="113" name="TextShape 2"/>
          <p:cNvSpPr txBox="1"/>
          <p:nvPr/>
        </p:nvSpPr>
        <p:spPr>
          <a:xfrm>
            <a:off x="2863440" y="4106880"/>
            <a:ext cx="6309360" cy="560520"/>
          </a:xfrm>
          <a:prstGeom prst="rect">
            <a:avLst/>
          </a:prstGeom>
          <a:noFill/>
          <a:ln>
            <a:noFill/>
          </a:ln>
        </p:spPr>
        <p:txBody>
          <a:bodyPr lIns="90000" rIns="90000" tIns="45000" bIns="45000"/>
          <a:p>
            <a:r>
              <a:rPr lang="en-US">
                <a:latin typeface="Arial"/>
              </a:rPr>
              <a:t>Download directory for dependencies (on npm install)</a:t>
            </a:r>
            <a:endParaRPr/>
          </a:p>
        </p:txBody>
      </p:sp>
      <p:sp>
        <p:nvSpPr>
          <p:cNvPr id="114" name="TextShape 3"/>
          <p:cNvSpPr txBox="1"/>
          <p:nvPr/>
        </p:nvSpPr>
        <p:spPr>
          <a:xfrm>
            <a:off x="2834640" y="4663440"/>
            <a:ext cx="6217920" cy="403560"/>
          </a:xfrm>
          <a:prstGeom prst="rect">
            <a:avLst/>
          </a:prstGeom>
          <a:noFill/>
          <a:ln>
            <a:noFill/>
          </a:ln>
        </p:spPr>
        <p:txBody>
          <a:bodyPr lIns="90000" rIns="90000" tIns="45000" bIns="45000"/>
          <a:p>
            <a:r>
              <a:rPr lang="en-US">
                <a:latin typeface="Arial"/>
              </a:rPr>
              <a:t>Contains ol3-sources</a:t>
            </a:r>
            <a:endParaRPr/>
          </a:p>
        </p:txBody>
      </p:sp>
      <p:sp>
        <p:nvSpPr>
          <p:cNvPr id="115" name="TextShape 4"/>
          <p:cNvSpPr txBox="1"/>
          <p:nvPr/>
        </p:nvSpPr>
        <p:spPr>
          <a:xfrm>
            <a:off x="2834640" y="5067000"/>
            <a:ext cx="6400800" cy="602280"/>
          </a:xfrm>
          <a:prstGeom prst="rect">
            <a:avLst/>
          </a:prstGeom>
          <a:noFill/>
          <a:ln>
            <a:noFill/>
          </a:ln>
        </p:spPr>
        <p:txBody>
          <a:bodyPr lIns="90000" rIns="90000" tIns="45000" bIns="45000"/>
          <a:p>
            <a:r>
              <a:rPr lang="en-US">
                <a:latin typeface="Arial"/>
              </a:rPr>
              <a:t>Django Plugin Directories – needs to be added to  PYTHONPATH for local setup</a:t>
            </a:r>
            <a:endParaRPr/>
          </a:p>
        </p:txBody>
      </p:sp>
      <p:sp>
        <p:nvSpPr>
          <p:cNvPr id="116" name="TextShape 5"/>
          <p:cNvSpPr txBox="1"/>
          <p:nvPr/>
        </p:nvSpPr>
        <p:spPr>
          <a:xfrm>
            <a:off x="2834640" y="6217920"/>
            <a:ext cx="6309360" cy="457200"/>
          </a:xfrm>
          <a:prstGeom prst="rect">
            <a:avLst/>
          </a:prstGeom>
          <a:noFill/>
          <a:ln>
            <a:noFill/>
          </a:ln>
        </p:spPr>
        <p:txBody>
          <a:bodyPr lIns="90000" rIns="90000" tIns="45000" bIns="45000"/>
          <a:p>
            <a:r>
              <a:rPr lang="en-US">
                <a:latin typeface="Arial"/>
              </a:rPr>
              <a:t>Js unit tests</a:t>
            </a:r>
            <a:endParaRPr/>
          </a:p>
        </p:txBody>
      </p:sp>
      <p:sp>
        <p:nvSpPr>
          <p:cNvPr id="117" name="TextShape 6"/>
          <p:cNvSpPr txBox="1"/>
          <p:nvPr/>
        </p:nvSpPr>
        <p:spPr>
          <a:xfrm>
            <a:off x="2834640" y="5760720"/>
            <a:ext cx="6035040" cy="365760"/>
          </a:xfrm>
          <a:prstGeom prst="rect">
            <a:avLst/>
          </a:prstGeom>
          <a:noFill/>
          <a:ln>
            <a:noFill/>
          </a:ln>
        </p:spPr>
        <p:txBody>
          <a:bodyPr lIns="90000" rIns="90000" tIns="45000" bIns="45000"/>
          <a:p>
            <a:r>
              <a:rPr lang="en-US">
                <a:latin typeface="Arial"/>
              </a:rPr>
              <a:t>All sources other than ol3 viewer, i.e. aurelia bit</a:t>
            </a:r>
            <a:endParaRPr/>
          </a:p>
        </p:txBody>
      </p:sp>
      <p:pic>
        <p:nvPicPr>
          <p:cNvPr id="118" name="" descr=""/>
          <p:cNvPicPr/>
          <p:nvPr/>
        </p:nvPicPr>
        <p:blipFill>
          <a:blip r:embed="rId1"/>
          <a:stretch/>
        </p:blipFill>
        <p:spPr>
          <a:xfrm>
            <a:off x="457200" y="836640"/>
            <a:ext cx="2295000" cy="6295680"/>
          </a:xfrm>
          <a:prstGeom prst="rect">
            <a:avLst/>
          </a:prstGeom>
          <a:ln>
            <a:noFill/>
          </a:ln>
        </p:spPr>
      </p:pic>
      <p:sp>
        <p:nvSpPr>
          <p:cNvPr id="119" name="TextShape 7"/>
          <p:cNvSpPr txBox="1"/>
          <p:nvPr/>
        </p:nvSpPr>
        <p:spPr>
          <a:xfrm>
            <a:off x="2834640" y="3069000"/>
            <a:ext cx="6309360" cy="457200"/>
          </a:xfrm>
          <a:prstGeom prst="rect">
            <a:avLst/>
          </a:prstGeom>
          <a:noFill/>
          <a:ln>
            <a:noFill/>
          </a:ln>
        </p:spPr>
        <p:txBody>
          <a:bodyPr lIns="90000" rIns="90000" tIns="45000" bIns="45000"/>
          <a:p>
            <a:r>
              <a:rPr lang="en-US">
                <a:latin typeface="Arial"/>
              </a:rPr>
              <a:t>Css as well as images</a:t>
            </a:r>
            <a:endParaRPr/>
          </a:p>
        </p:txBody>
      </p:sp>
      <p:sp>
        <p:nvSpPr>
          <p:cNvPr id="120" name="TextShape 8"/>
          <p:cNvSpPr txBox="1"/>
          <p:nvPr/>
        </p:nvSpPr>
        <p:spPr>
          <a:xfrm>
            <a:off x="2834640" y="2468880"/>
            <a:ext cx="6309360" cy="457200"/>
          </a:xfrm>
          <a:prstGeom prst="rect">
            <a:avLst/>
          </a:prstGeom>
          <a:noFill/>
          <a:ln>
            <a:noFill/>
          </a:ln>
        </p:spPr>
        <p:txBody>
          <a:bodyPr lIns="90000" rIns="90000" tIns="45000" bIns="45000"/>
          <a:p>
            <a:r>
              <a:rPr lang="en-US">
                <a:latin typeface="Arial"/>
              </a:rPr>
              <a:t>Closure Compiler and dependency calculation script</a:t>
            </a:r>
            <a:endParaRPr/>
          </a:p>
        </p:txBody>
      </p:sp>
      <p:sp>
        <p:nvSpPr>
          <p:cNvPr id="121" name="TextShape 9"/>
          <p:cNvSpPr txBox="1"/>
          <p:nvPr/>
        </p:nvSpPr>
        <p:spPr>
          <a:xfrm>
            <a:off x="2834640" y="1920240"/>
            <a:ext cx="6309360" cy="457200"/>
          </a:xfrm>
          <a:prstGeom prst="rect">
            <a:avLst/>
          </a:prstGeom>
          <a:noFill/>
          <a:ln>
            <a:noFill/>
          </a:ln>
        </p:spPr>
        <p:txBody>
          <a:bodyPr lIns="90000" rIns="90000" tIns="45000" bIns="45000"/>
          <a:p>
            <a:r>
              <a:rPr lang="en-US">
                <a:latin typeface="Arial"/>
              </a:rPr>
              <a:t>Build directory for all components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'Minimal' App Setup – django directories</a:t>
            </a:r>
            <a:endParaRPr/>
          </a:p>
        </p:txBody>
      </p:sp>
      <p:sp>
        <p:nvSpPr>
          <p:cNvPr id="89" name="CustomShape 2"/>
          <p:cNvSpPr/>
          <p:nvPr/>
        </p:nvSpPr>
        <p:spPr>
          <a:xfrm>
            <a:off x="2468880" y="1828800"/>
            <a:ext cx="4165200" cy="110916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Arial"/>
                <a:ea typeface="DejaVu Sans"/>
              </a:rPr>
              <a:t>app/static/app/app.js</a:t>
            </a:r>
            <a:endParaRPr/>
          </a:p>
          <a:p>
            <a:endParaRPr/>
          </a:p>
          <a:p>
            <a:r>
              <a:rPr lang="en-US" sz="2400" strike="noStrike">
                <a:solidFill>
                  <a:srgbClr val="000000"/>
                </a:solidFill>
                <a:latin typeface="Arial"/>
                <a:ea typeface="DejaVu Sans"/>
              </a:rPr>
              <a:t>app/templates/app/index.html</a:t>
            </a:r>
            <a:endParaRPr/>
          </a:p>
        </p:txBody>
      </p:sp>
      <p:pic>
        <p:nvPicPr>
          <p:cNvPr id="90" name="" descr=""/>
          <p:cNvPicPr/>
          <p:nvPr/>
        </p:nvPicPr>
        <p:blipFill>
          <a:blip r:embed="rId1"/>
          <a:stretch/>
        </p:blipFill>
        <p:spPr>
          <a:xfrm>
            <a:off x="1463040" y="3225600"/>
            <a:ext cx="6308640" cy="30830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static/app – what would it contain?</a:t>
            </a:r>
            <a:endParaRPr/>
          </a:p>
        </p:txBody>
      </p:sp>
      <p:sp>
        <p:nvSpPr>
          <p:cNvPr id="92" name="CustomShape 2"/>
          <p:cNvSpPr/>
          <p:nvPr/>
        </p:nvSpPr>
        <p:spPr>
          <a:xfrm>
            <a:off x="504360" y="1769400"/>
            <a:ext cx="9070920" cy="438372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Java Script</a:t>
            </a:r>
            <a:endParaRPr/>
          </a:p>
          <a:p>
            <a:pPr>
              <a:lnSpc>
                <a:spcPct val="100000"/>
              </a:lnSpc>
              <a:buSzPct val="45000"/>
              <a:buFont typeface="Wingdings" charset="2"/>
              <a:buChar char=""/>
            </a:pPr>
            <a:r>
              <a:rPr lang="en-US" sz="3200" strike="noStrike">
                <a:solidFill>
                  <a:srgbClr val="000000"/>
                </a:solidFill>
                <a:latin typeface="Arial"/>
                <a:ea typeface="DejaVu Sans"/>
              </a:rPr>
              <a:t>Third Party Resources</a:t>
            </a:r>
            <a:endParaRPr/>
          </a:p>
          <a:p>
            <a:pPr>
              <a:lnSpc>
                <a:spcPct val="100000"/>
              </a:lnSpc>
              <a:buSzPct val="45000"/>
              <a:buFont typeface="Wingdings" charset="2"/>
              <a:buChar char=""/>
            </a:pPr>
            <a:r>
              <a:rPr lang="en-US" sz="3200" strike="noStrike">
                <a:solidFill>
                  <a:srgbClr val="000000"/>
                </a:solidFill>
                <a:latin typeface="Arial"/>
                <a:ea typeface="DejaVu Sans"/>
              </a:rPr>
              <a:t>Css</a:t>
            </a:r>
            <a:endParaRPr/>
          </a:p>
          <a:p>
            <a:pPr>
              <a:lnSpc>
                <a:spcPct val="100000"/>
              </a:lnSpc>
              <a:buSzPct val="45000"/>
              <a:buFont typeface="Wingdings" charset="2"/>
              <a:buChar char=""/>
            </a:pPr>
            <a:r>
              <a:rPr lang="en-US" sz="3200" strike="noStrike">
                <a:solidFill>
                  <a:srgbClr val="000000"/>
                </a:solidFill>
                <a:latin typeface="Arial"/>
                <a:ea typeface="DejaVu Sans"/>
              </a:rPr>
              <a:t>Images</a:t>
            </a:r>
            <a:endParaRPr/>
          </a:p>
          <a:p>
            <a:pPr>
              <a:lnSpc>
                <a:spcPct val="100000"/>
              </a:lnSpc>
            </a:pPr>
            <a:endParaRPr/>
          </a:p>
        </p:txBody>
      </p:sp>
      <p:pic>
        <p:nvPicPr>
          <p:cNvPr id="93" name="" descr=""/>
          <p:cNvPicPr/>
          <p:nvPr/>
        </p:nvPicPr>
        <p:blipFill>
          <a:blip r:embed="rId1"/>
          <a:stretch/>
        </p:blipFill>
        <p:spPr>
          <a:xfrm>
            <a:off x="3660480" y="3236400"/>
            <a:ext cx="5757120" cy="3438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app/templates/app/index.html</a:t>
            </a:r>
            <a:endParaRPr/>
          </a:p>
        </p:txBody>
      </p:sp>
      <p:sp>
        <p:nvSpPr>
          <p:cNvPr id="95" name="CustomShape 2"/>
          <p:cNvSpPr/>
          <p:nvPr/>
        </p:nvSpPr>
        <p:spPr>
          <a:xfrm>
            <a:off x="438480" y="1371600"/>
            <a:ext cx="9070920" cy="5943240"/>
          </a:xfrm>
          <a:prstGeom prst="rect">
            <a:avLst/>
          </a:prstGeom>
          <a:noFill/>
          <a:ln>
            <a:noFill/>
          </a:ln>
        </p:spPr>
        <p:style>
          <a:lnRef idx="0"/>
          <a:fillRef idx="0"/>
          <a:effectRef idx="0"/>
          <a:fontRef idx="minor"/>
        </p:style>
        <p:txBody>
          <a:bodyPr lIns="0" rIns="0" tIns="0" bIns="0"/>
          <a:p>
            <a:r>
              <a:rPr lang="en-US" sz="2000" strike="noStrike">
                <a:solidFill>
                  <a:srgbClr val="000000"/>
                </a:solidFill>
                <a:latin typeface="Arial"/>
                <a:ea typeface="DejaVu Sans"/>
              </a:rPr>
              <a:t>&lt;html&gt;</a:t>
            </a:r>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&lt;head&gt;</a:t>
            </a:r>
            <a:endParaRPr/>
          </a:p>
          <a:p>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&lt;link rel="stylesheet" type="text/css" </a:t>
            </a:r>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href=" {% static </a:t>
            </a:r>
            <a:r>
              <a:rPr lang="en-US" sz="2000" strike="noStrike">
                <a:solidFill>
                  <a:srgbClr val="000066"/>
                </a:solidFill>
                <a:latin typeface="Arial"/>
                <a:ea typeface="DejaVu Sans"/>
              </a:rPr>
              <a:t>'app_directoryr/css/app.css?version=1.1' %}" /&gt;</a:t>
            </a:r>
            <a:endParaRPr/>
          </a:p>
          <a:p>
            <a:endParaRPr/>
          </a:p>
          <a:p>
            <a:r>
              <a:rPr lang="en-US" sz="2000" strike="noStrike">
                <a:solidFill>
                  <a:srgbClr val="000066"/>
                </a:solidFill>
                <a:latin typeface="Arial"/>
                <a:ea typeface="DejaVu Sans"/>
              </a:rPr>
              <a:t>      </a:t>
            </a:r>
            <a:r>
              <a:rPr lang="en-US" sz="2000" strike="noStrike">
                <a:solidFill>
                  <a:srgbClr val="000066"/>
                </a:solidFill>
                <a:latin typeface="Arial"/>
                <a:ea typeface="DejaVu Sans"/>
              </a:rPr>
              <a:t>&lt;script type="text/javascript"</a:t>
            </a:r>
            <a:endParaRPr/>
          </a:p>
          <a:p>
            <a:r>
              <a:rPr lang="en-US" sz="2000" strike="noStrike">
                <a:solidFill>
                  <a:srgbClr val="000066"/>
                </a:solidFill>
                <a:latin typeface="Arial"/>
                <a:ea typeface="DejaVu Sans"/>
              </a:rPr>
              <a:t>              </a:t>
            </a:r>
            <a:r>
              <a:rPr lang="en-US" sz="2000" strike="noStrike">
                <a:solidFill>
                  <a:srgbClr val="000066"/>
                </a:solidFill>
                <a:latin typeface="Arial"/>
                <a:ea typeface="DejaVu Sans"/>
              </a:rPr>
              <a:t>src="{% static </a:t>
            </a:r>
            <a:r>
              <a:rPr lang="en-US" sz="2000" strike="noStrike">
                <a:solidFill>
                  <a:srgbClr val="990000"/>
                </a:solidFill>
                <a:latin typeface="Arial"/>
                <a:ea typeface="DejaVu Sans"/>
              </a:rPr>
              <a:t>'app_directory/app.js?version=1.1' %}"&gt;</a:t>
            </a:r>
            <a:endParaRPr/>
          </a:p>
          <a:p>
            <a:r>
              <a:rPr lang="en-US" sz="2000" strike="noStrike">
                <a:solidFill>
                  <a:srgbClr val="990000"/>
                </a:solidFill>
                <a:latin typeface="Arial"/>
                <a:ea typeface="DejaVu Sans"/>
              </a:rPr>
              <a:t>      </a:t>
            </a:r>
            <a:r>
              <a:rPr lang="en-US" sz="2000" strike="noStrike">
                <a:solidFill>
                  <a:srgbClr val="990000"/>
                </a:solidFill>
                <a:latin typeface="Arial"/>
                <a:ea typeface="DejaVu Sans"/>
              </a:rPr>
              <a:t>&lt;/script&gt;</a:t>
            </a:r>
            <a:endParaRPr/>
          </a:p>
          <a:p>
            <a:endParaRPr/>
          </a:p>
          <a:p>
            <a:r>
              <a:rPr lang="en-US" sz="2000" strike="noStrike">
                <a:solidFill>
                  <a:srgbClr val="990000"/>
                </a:solidFill>
                <a:latin typeface="Arial"/>
                <a:ea typeface="DejaVu Sans"/>
              </a:rPr>
              <a:t>      </a:t>
            </a:r>
            <a:r>
              <a:rPr lang="en-US" sz="2000" strike="noStrike">
                <a:solidFill>
                  <a:srgbClr val="990000"/>
                </a:solidFill>
                <a:latin typeface="Arial"/>
                <a:ea typeface="DejaVu Sans"/>
              </a:rPr>
              <a:t>&lt;script type="text/javascript"&gt;</a:t>
            </a:r>
            <a:endParaRPr/>
          </a:p>
          <a:p>
            <a:r>
              <a:rPr lang="en-US" sz="2000" strike="noStrike">
                <a:solidFill>
                  <a:srgbClr val="990000"/>
                </a:solidFill>
                <a:latin typeface="Arial"/>
                <a:ea typeface="DejaVu Sans"/>
              </a:rPr>
              <a:t>              </a:t>
            </a:r>
            <a:r>
              <a:rPr lang="en-US" sz="2000" strike="noStrike">
                <a:solidFill>
                  <a:srgbClr val="666666"/>
                </a:solidFill>
                <a:latin typeface="Arial"/>
                <a:ea typeface="DejaVu Sans"/>
              </a:rPr>
              <a:t>// optionally set parameters for app</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window.SOME_APP_PARAM = ….;</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&lt;/script&gt;</a:t>
            </a:r>
            <a:endParaRPr/>
          </a:p>
          <a:p>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&lt;title&gt;Some App&lt;/title&gt;</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&lt;/head&gt;</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a:t>
            </a:r>
            <a:endParaRPr/>
          </a:p>
          <a:p>
            <a:r>
              <a:rPr lang="en-US" sz="2000" strike="noStrike">
                <a:solidFill>
                  <a:srgbClr val="666666"/>
                </a:solidFill>
                <a:latin typeface="Arial"/>
                <a:ea typeface="DejaVu Sans"/>
              </a:rPr>
              <a:t>&lt;/html&gt;</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e.g. index.html</a:t>
            </a:r>
            <a:endParaRPr/>
          </a:p>
        </p:txBody>
      </p:sp>
      <p:pic>
        <p:nvPicPr>
          <p:cNvPr id="97" name="" descr=""/>
          <p:cNvPicPr/>
          <p:nvPr/>
        </p:nvPicPr>
        <p:blipFill>
          <a:blip r:embed="rId1"/>
          <a:stretch/>
        </p:blipFill>
        <p:spPr>
          <a:xfrm>
            <a:off x="548640" y="1449360"/>
            <a:ext cx="8801280" cy="54993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4000" y="301320"/>
            <a:ext cx="9070920" cy="106992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Remarks / 'Best Practices'</a:t>
            </a:r>
            <a:endParaRPr/>
          </a:p>
        </p:txBody>
      </p:sp>
      <p:sp>
        <p:nvSpPr>
          <p:cNvPr id="99" name="CustomShape 2"/>
          <p:cNvSpPr/>
          <p:nvPr/>
        </p:nvSpPr>
        <p:spPr>
          <a:xfrm>
            <a:off x="504000" y="1371600"/>
            <a:ext cx="9070920" cy="539424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400" strike="noStrike">
                <a:solidFill>
                  <a:srgbClr val="000000"/>
                </a:solidFill>
                <a:latin typeface="Arial"/>
                <a:ea typeface="DejaVu Sans"/>
              </a:rPr>
              <a:t>Build in separate directory then copy over, either for development or distribution bundling</a:t>
            </a:r>
            <a:endParaRPr/>
          </a:p>
          <a:p>
            <a:pPr>
              <a:lnSpc>
                <a:spcPct val="100000"/>
              </a:lnSpc>
            </a:pPr>
            <a:endParaRPr/>
          </a:p>
          <a:p>
            <a:pPr>
              <a:lnSpc>
                <a:spcPct val="100000"/>
              </a:lnSpc>
              <a:buSzPct val="45000"/>
              <a:buFont typeface="Wingdings" charset="2"/>
              <a:buChar char=""/>
            </a:pPr>
            <a:r>
              <a:rPr lang="en-US" sz="2400" strike="noStrike">
                <a:solidFill>
                  <a:srgbClr val="000000"/>
                </a:solidFill>
                <a:latin typeface="Arial"/>
                <a:ea typeface="DejaVu Sans"/>
              </a:rPr>
              <a:t>Files that are not affected by builds could as well be in the appropriate directories, e.g. index.html in the templates directory</a:t>
            </a:r>
            <a:endParaRPr/>
          </a:p>
          <a:p>
            <a:pPr>
              <a:lnSpc>
                <a:spcPct val="100000"/>
              </a:lnSpc>
            </a:pPr>
            <a:endParaRPr/>
          </a:p>
          <a:p>
            <a:pPr>
              <a:lnSpc>
                <a:spcPct val="100000"/>
              </a:lnSpc>
              <a:buSzPct val="45000"/>
              <a:buFont typeface="Wingdings" charset="2"/>
              <a:buChar char=""/>
            </a:pPr>
            <a:r>
              <a:rPr lang="en-US" sz="2400" strike="noStrike">
                <a:solidFill>
                  <a:srgbClr val="000000"/>
                </a:solidFill>
                <a:latin typeface="Arial"/>
                <a:ea typeface="DejaVu Sans"/>
              </a:rPr>
              <a:t>Depending on your setup and building tools and dependency requirements/order roughly speaking 4 ways of js deployment are possible: </a:t>
            </a:r>
            <a:endParaRPr/>
          </a:p>
          <a:p>
            <a:pPr>
              <a:lnSpc>
                <a:spcPct val="100000"/>
              </a:lnSpc>
            </a:pPr>
            <a:endParaRPr/>
          </a:p>
          <a:p>
            <a:pPr lvl="1">
              <a:lnSpc>
                <a:spcPct val="100000"/>
              </a:lnSpc>
              <a:buSzPct val="75000"/>
              <a:buFont typeface="Symbol"/>
              <a:buChar char=""/>
            </a:pPr>
            <a:r>
              <a:rPr lang="en-US" sz="2000" strike="noStrike">
                <a:solidFill>
                  <a:srgbClr val="000000"/>
                </a:solidFill>
                <a:latin typeface="Arial"/>
                <a:ea typeface="DejaVu Sans"/>
              </a:rPr>
              <a:t>Bundled, either with the app.js or independently (incl. via script in index.html)</a:t>
            </a:r>
            <a:endParaRPr/>
          </a:p>
          <a:p>
            <a:pPr lvl="1">
              <a:lnSpc>
                <a:spcPct val="100000"/>
              </a:lnSpc>
              <a:buSzPct val="75000"/>
              <a:buFont typeface="Symbol"/>
              <a:buChar char=""/>
            </a:pPr>
            <a:r>
              <a:rPr lang="en-US" sz="2000" strike="noStrike">
                <a:solidFill>
                  <a:srgbClr val="000000"/>
                </a:solidFill>
                <a:latin typeface="Arial"/>
                <a:ea typeface="DejaVu Sans"/>
              </a:rPr>
              <a:t>Included in the static directory (and loaded via script in index.hml)</a:t>
            </a:r>
            <a:endParaRPr/>
          </a:p>
          <a:p>
            <a:pPr lvl="1">
              <a:lnSpc>
                <a:spcPct val="100000"/>
              </a:lnSpc>
              <a:buSzPct val="75000"/>
              <a:buFont typeface="Symbol"/>
              <a:buChar char=""/>
            </a:pPr>
            <a:r>
              <a:rPr lang="en-US" sz="2000" strike="noStrike">
                <a:solidFill>
                  <a:srgbClr val="000000"/>
                </a:solidFill>
                <a:latin typeface="Arial"/>
                <a:ea typeface="DejaVu Sans"/>
              </a:rPr>
              <a:t>Use of remote library servers (again via script tag in index.html)</a:t>
            </a:r>
            <a:endParaRPr/>
          </a:p>
          <a:p>
            <a:pPr lvl="1">
              <a:lnSpc>
                <a:spcPct val="100000"/>
              </a:lnSpc>
              <a:buSzPct val="75000"/>
              <a:buFont typeface="Symbol"/>
              <a:buChar char=""/>
            </a:pPr>
            <a:r>
              <a:rPr lang="en-US" sz="2000" strike="noStrike">
                <a:solidFill>
                  <a:srgbClr val="000000"/>
                </a:solidFill>
                <a:latin typeface="Arial"/>
                <a:ea typeface="DejaVu Sans"/>
              </a:rPr>
              <a:t>Loaded fully dynamically on demand given used frameworks and loader support it or one uses a third party library or injects/loads js manually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Remarks / 'Best Practices' – cont'd</a:t>
            </a:r>
            <a:endParaRPr/>
          </a:p>
        </p:txBody>
      </p:sp>
      <p:sp>
        <p:nvSpPr>
          <p:cNvPr id="101" name="CustomShape 2"/>
          <p:cNvSpPr/>
          <p:nvPr/>
        </p:nvSpPr>
        <p:spPr>
          <a:xfrm>
            <a:off x="529920" y="2011680"/>
            <a:ext cx="9070920" cy="453996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800" strike="noStrike">
                <a:solidFill>
                  <a:srgbClr val="000000"/>
                </a:solidFill>
                <a:latin typeface="Arial"/>
                <a:ea typeface="DejaVu Sans"/>
              </a:rPr>
              <a:t>Add suffix to resources to indicate app version and avoid caching of older version</a:t>
            </a:r>
            <a:endParaRPr/>
          </a:p>
          <a:p>
            <a:pPr>
              <a:lnSpc>
                <a:spcPct val="100000"/>
              </a:lnSpc>
            </a:pPr>
            <a:endParaRPr/>
          </a:p>
          <a:p>
            <a:pPr>
              <a:lnSpc>
                <a:spcPct val="100000"/>
              </a:lnSpc>
              <a:buSzPct val="45000"/>
              <a:buFont typeface="Wingdings" charset="2"/>
              <a:buChar char=""/>
            </a:pPr>
            <a:r>
              <a:rPr lang="en-US" sz="2800" strike="noStrike">
                <a:solidFill>
                  <a:srgbClr val="000000"/>
                </a:solidFill>
                <a:latin typeface="Arial"/>
                <a:ea typeface="DejaVu Sans"/>
              </a:rPr>
              <a:t>Split up both css and java script dependencies if the project setup and dependency order allows for delayed loading. That said if it doesn't don't split them up since the many initial requests will hurt performance.</a:t>
            </a:r>
            <a:endParaRPr/>
          </a:p>
          <a:p>
            <a:pPr>
              <a:lnSpc>
                <a:spcPct val="100000"/>
              </a:lnSpc>
            </a:pPr>
            <a:endParaRPr/>
          </a:p>
          <a:p>
            <a:pPr>
              <a:lnSpc>
                <a:spcPct val="100000"/>
              </a:lnSpc>
              <a:buSzPct val="45000"/>
              <a:buFont typeface="Wingdings" charset="2"/>
              <a:buChar char=""/>
            </a:pPr>
            <a:r>
              <a:rPr lang="en-US" sz="2800" strike="noStrike">
                <a:solidFill>
                  <a:srgbClr val="000000"/>
                </a:solidFill>
                <a:latin typeface="Arial"/>
                <a:ea typeface="DejaVu Sans"/>
              </a:rPr>
              <a:t>Set up a dev/debug and a production build. Choose tools that allow incremental builds.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Design Considerations</a:t>
            </a:r>
            <a:endParaRPr/>
          </a:p>
        </p:txBody>
      </p:sp>
      <p:sp>
        <p:nvSpPr>
          <p:cNvPr id="103" name="CustomShape 2"/>
          <p:cNvSpPr/>
          <p:nvPr/>
        </p:nvSpPr>
        <p:spPr>
          <a:xfrm>
            <a:off x="504000" y="1769040"/>
            <a:ext cx="9070920" cy="481392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solidFill>
                  <a:srgbClr val="000000"/>
                </a:solidFill>
                <a:latin typeface="Arial"/>
                <a:ea typeface="DejaVu Sans"/>
              </a:rPr>
              <a:t>Server/Web resources (web api/web gateway) vs. </a:t>
            </a:r>
            <a:endParaRPr/>
          </a:p>
          <a:p>
            <a:pPr algn="ctr">
              <a:lnSpc>
                <a:spcPct val="100000"/>
              </a:lnSpc>
            </a:pPr>
            <a:r>
              <a:rPr lang="en-US" sz="2800" strike="noStrike">
                <a:solidFill>
                  <a:srgbClr val="000000"/>
                </a:solidFill>
                <a:latin typeface="Arial"/>
                <a:ea typeface="DejaVu Sans"/>
              </a:rPr>
              <a:t>Plugin resources (View.py) vs. </a:t>
            </a:r>
            <a:endParaRPr/>
          </a:p>
          <a:p>
            <a:pPr algn="ctr">
              <a:lnSpc>
                <a:spcPct val="100000"/>
              </a:lnSpc>
            </a:pPr>
            <a:r>
              <a:rPr lang="en-US" sz="2800" strike="noStrike">
                <a:solidFill>
                  <a:srgbClr val="000000"/>
                </a:solidFill>
                <a:latin typeface="Arial"/>
                <a:ea typeface="DejaVu Sans"/>
              </a:rPr>
              <a:t>Server-Side extentions (Blitz Gateway)</a:t>
            </a:r>
            <a:endParaRPr/>
          </a:p>
          <a:p>
            <a:pPr>
              <a:lnSpc>
                <a:spcPct val="100000"/>
              </a:lnSpc>
            </a:pPr>
            <a:endParaRPr/>
          </a:p>
          <a:p>
            <a:pPr lvl="1">
              <a:lnSpc>
                <a:spcPct val="100000"/>
              </a:lnSpc>
              <a:buSzPct val="75000"/>
              <a:buFont typeface="Symbol"/>
              <a:buChar char=""/>
            </a:pPr>
            <a:r>
              <a:rPr lang="en-US" sz="2600" strike="noStrike">
                <a:solidFill>
                  <a:srgbClr val="000000"/>
                </a:solidFill>
                <a:latin typeface="Arial"/>
                <a:ea typeface="DejaVu Sans"/>
              </a:rPr>
              <a:t>Code Reuse</a:t>
            </a:r>
            <a:endParaRPr/>
          </a:p>
          <a:p>
            <a:pPr lvl="1">
              <a:lnSpc>
                <a:spcPct val="100000"/>
              </a:lnSpc>
              <a:buSzPct val="75000"/>
              <a:buFont typeface="Symbol"/>
              <a:buChar char=""/>
            </a:pPr>
            <a:r>
              <a:rPr lang="en-US" sz="2600" strike="noStrike">
                <a:solidFill>
                  <a:srgbClr val="000000"/>
                </a:solidFill>
                <a:latin typeface="Arial"/>
                <a:ea typeface="DejaVu Sans"/>
              </a:rPr>
              <a:t>Stability/Breaking Potential across Versions</a:t>
            </a:r>
            <a:endParaRPr/>
          </a:p>
          <a:p>
            <a:pPr lvl="1">
              <a:lnSpc>
                <a:spcPct val="100000"/>
              </a:lnSpc>
              <a:buSzPct val="75000"/>
              <a:buFont typeface="Symbol"/>
              <a:buChar char=""/>
            </a:pPr>
            <a:r>
              <a:rPr lang="en-US" sz="2600" strike="noStrike">
                <a:solidFill>
                  <a:srgbClr val="000000"/>
                </a:solidFill>
                <a:latin typeface="Arial"/>
                <a:ea typeface="DejaVu Sans"/>
              </a:rPr>
              <a:t>Missing Functionality</a:t>
            </a:r>
            <a:endParaRPr/>
          </a:p>
          <a:p>
            <a:pPr lvl="1">
              <a:lnSpc>
                <a:spcPct val="100000"/>
              </a:lnSpc>
              <a:buSzPct val="75000"/>
              <a:buFont typeface="Symbol"/>
              <a:buChar char=""/>
            </a:pPr>
            <a:r>
              <a:rPr lang="en-US" sz="2600" strike="noStrike">
                <a:solidFill>
                  <a:srgbClr val="000000"/>
                </a:solidFill>
                <a:latin typeface="Arial"/>
                <a:ea typeface="DejaVu Sans"/>
              </a:rPr>
              <a:t>Release/Bugfix Cycles</a:t>
            </a:r>
            <a:endParaRPr/>
          </a:p>
          <a:p>
            <a:pPr lvl="1">
              <a:lnSpc>
                <a:spcPct val="100000"/>
              </a:lnSpc>
              <a:buSzPct val="75000"/>
              <a:buFont typeface="Symbol"/>
              <a:buChar char=""/>
            </a:pPr>
            <a:r>
              <a:rPr lang="en-US" sz="2600" strike="noStrike">
                <a:solidFill>
                  <a:srgbClr val="000000"/>
                </a:solidFill>
                <a:latin typeface="Arial"/>
                <a:ea typeface="DejaVu Sans"/>
              </a:rPr>
              <a:t>Cross origin implications (jsonp and cors)</a:t>
            </a: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Design Considerations</a:t>
            </a:r>
            <a:endParaRPr/>
          </a:p>
        </p:txBody>
      </p:sp>
      <p:sp>
        <p:nvSpPr>
          <p:cNvPr id="105" name="CustomShape 2"/>
          <p:cNvSpPr/>
          <p:nvPr/>
        </p:nvSpPr>
        <p:spPr>
          <a:xfrm>
            <a:off x="504000" y="1769040"/>
            <a:ext cx="9070920" cy="481392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solidFill>
                  <a:srgbClr val="000000"/>
                </a:solidFill>
                <a:latin typeface="Arial"/>
                <a:ea typeface="DejaVu Sans"/>
              </a:rPr>
              <a:t>Server/Web resources (web api/web gateway) vs. </a:t>
            </a:r>
            <a:endParaRPr/>
          </a:p>
          <a:p>
            <a:pPr algn="ctr">
              <a:lnSpc>
                <a:spcPct val="100000"/>
              </a:lnSpc>
            </a:pPr>
            <a:r>
              <a:rPr lang="en-US" sz="2800" strike="noStrike">
                <a:solidFill>
                  <a:srgbClr val="000000"/>
                </a:solidFill>
                <a:latin typeface="Arial"/>
                <a:ea typeface="DejaVu Sans"/>
              </a:rPr>
              <a:t>Plugin resources (View.py) vs. </a:t>
            </a:r>
            <a:endParaRPr/>
          </a:p>
          <a:p>
            <a:pPr algn="ctr">
              <a:lnSpc>
                <a:spcPct val="100000"/>
              </a:lnSpc>
            </a:pPr>
            <a:r>
              <a:rPr lang="en-US" sz="2800" strike="noStrike">
                <a:solidFill>
                  <a:srgbClr val="000000"/>
                </a:solidFill>
                <a:latin typeface="Arial"/>
                <a:ea typeface="DejaVu Sans"/>
              </a:rPr>
              <a:t>Server-Side extentions (Blitz Gateway)</a:t>
            </a:r>
            <a:endParaRPr/>
          </a:p>
          <a:p>
            <a:pPr>
              <a:lnSpc>
                <a:spcPct val="100000"/>
              </a:lnSpc>
            </a:pPr>
            <a:endParaRPr/>
          </a:p>
          <a:p>
            <a:pPr lvl="1">
              <a:lnSpc>
                <a:spcPct val="100000"/>
              </a:lnSpc>
              <a:buSzPct val="75000"/>
              <a:buFont typeface="Symbol"/>
              <a:buChar char=""/>
            </a:pPr>
            <a:r>
              <a:rPr lang="en-US" sz="2600" strike="noStrike">
                <a:solidFill>
                  <a:srgbClr val="000000"/>
                </a:solidFill>
                <a:latin typeface="Arial"/>
                <a:ea typeface="DejaVu Sans"/>
              </a:rPr>
              <a:t>Code Reuse</a:t>
            </a:r>
            <a:endParaRPr/>
          </a:p>
          <a:p>
            <a:pPr lvl="1">
              <a:lnSpc>
                <a:spcPct val="100000"/>
              </a:lnSpc>
              <a:buSzPct val="75000"/>
              <a:buFont typeface="Symbol"/>
              <a:buChar char=""/>
            </a:pPr>
            <a:r>
              <a:rPr lang="en-US" sz="2600" strike="noStrike">
                <a:solidFill>
                  <a:srgbClr val="000000"/>
                </a:solidFill>
                <a:latin typeface="Arial"/>
                <a:ea typeface="DejaVu Sans"/>
              </a:rPr>
              <a:t>Stability/Breaking Potential across Versions</a:t>
            </a:r>
            <a:endParaRPr/>
          </a:p>
          <a:p>
            <a:pPr lvl="1">
              <a:lnSpc>
                <a:spcPct val="100000"/>
              </a:lnSpc>
              <a:buSzPct val="75000"/>
              <a:buFont typeface="Symbol"/>
              <a:buChar char=""/>
            </a:pPr>
            <a:r>
              <a:rPr lang="en-US" sz="2600" strike="noStrike">
                <a:solidFill>
                  <a:srgbClr val="000000"/>
                </a:solidFill>
                <a:latin typeface="Arial"/>
                <a:ea typeface="DejaVu Sans"/>
              </a:rPr>
              <a:t>Missing Functionality</a:t>
            </a:r>
            <a:endParaRPr/>
          </a:p>
          <a:p>
            <a:pPr lvl="1">
              <a:lnSpc>
                <a:spcPct val="100000"/>
              </a:lnSpc>
              <a:buSzPct val="75000"/>
              <a:buFont typeface="Symbol"/>
              <a:buChar char=""/>
            </a:pPr>
            <a:r>
              <a:rPr lang="en-US" sz="2600" strike="noStrike">
                <a:solidFill>
                  <a:srgbClr val="000000"/>
                </a:solidFill>
                <a:latin typeface="Arial"/>
                <a:ea typeface="DejaVu Sans"/>
              </a:rPr>
              <a:t>Release/Bugfix Cycles</a:t>
            </a:r>
            <a:endParaRPr/>
          </a:p>
          <a:p>
            <a:pPr lvl="1">
              <a:lnSpc>
                <a:spcPct val="100000"/>
              </a:lnSpc>
              <a:buSzPct val="75000"/>
              <a:buFont typeface="Symbol"/>
              <a:buChar char=""/>
            </a:pPr>
            <a:r>
              <a:rPr lang="en-US" sz="2600" strike="noStrike">
                <a:solidFill>
                  <a:srgbClr val="000000"/>
                </a:solidFill>
                <a:latin typeface="Arial"/>
                <a:ea typeface="DejaVu Sans"/>
              </a:rPr>
              <a:t>Cross origin implications (jsonp and cors)</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26</TotalTime>
  <Application>LibreOffice/4.4.7.2$Linux_X86_64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2017-10-23T14:08:15Z</dcterms:created>
  <dc:creator>Harald Waxenegger</dc:creator>
  <dc:language>en-US</dc:language>
  <cp:lastModifiedBy>Harald Waxenegger</cp:lastModifiedBy>
  <dcterms:modified xsi:type="dcterms:W3CDTF">2017-10-25T09:51:10Z</dcterms:modified>
  <cp:revision>51</cp:revision>
</cp:coreProperties>
</file>