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30"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1"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4"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5" name="" descr=""/>
          <p:cNvPicPr/>
          <p:nvPr/>
        </p:nvPicPr>
        <p:blipFill>
          <a:blip r:embed="rId2"/>
          <a:stretch/>
        </p:blipFill>
        <p:spPr>
          <a:xfrm>
            <a:off x="2292120" y="1769040"/>
            <a:ext cx="5494680" cy="4384080"/>
          </a:xfrm>
          <a:prstGeom prst="rect">
            <a:avLst/>
          </a:prstGeom>
          <a:ln>
            <a:noFill/>
          </a:ln>
        </p:spPr>
      </p:pic>
      <p:pic>
        <p:nvPicPr>
          <p:cNvPr id="36"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0"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2"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4"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5"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9"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0"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1"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5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5"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5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9"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1"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2"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4"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5"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6"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7"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9"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70"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1" name="" descr=""/>
          <p:cNvPicPr/>
          <p:nvPr/>
        </p:nvPicPr>
        <p:blipFill>
          <a:blip r:embed="rId2"/>
          <a:stretch/>
        </p:blipFill>
        <p:spPr>
          <a:xfrm>
            <a:off x="2292120" y="1769040"/>
            <a:ext cx="5494680" cy="4384080"/>
          </a:xfrm>
          <a:prstGeom prst="rect">
            <a:avLst/>
          </a:prstGeom>
          <a:ln>
            <a:noFill/>
          </a:ln>
        </p:spPr>
      </p:pic>
      <p:pic>
        <p:nvPicPr>
          <p:cNvPr id="72"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4"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5"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p>
            <a:pPr>
              <a:buSzPct val="45000"/>
              <a:buFont typeface="Wingdings" charset="2"/>
              <a:buChar char=""/>
            </a:pPr>
            <a:r>
              <a:rPr lang="en-US" sz="3200">
                <a:latin typeface="Arial"/>
              </a:rPr>
              <a:t>Click to edit the outline text format</a:t>
            </a:r>
            <a:endParaRPr/>
          </a:p>
          <a:p>
            <a:pPr lvl="1">
              <a:buSzPct val="75000"/>
              <a:buFont typeface="Symbol" charset="2"/>
              <a:buChar char=""/>
            </a:pPr>
            <a:r>
              <a:rPr lang="en-US" sz="2800">
                <a:latin typeface="Arial"/>
              </a:rPr>
              <a:t>Second Outline Level</a:t>
            </a:r>
            <a:endParaRPr/>
          </a:p>
          <a:p>
            <a:pPr lvl="2">
              <a:buSzPct val="45000"/>
              <a:buFont typeface="Wingdings" charset="2"/>
              <a:buChar char=""/>
            </a:pPr>
            <a:r>
              <a:rPr lang="en-US" sz="2400">
                <a:latin typeface="Arial"/>
              </a:rPr>
              <a:t>Third Outline Level</a:t>
            </a:r>
            <a:endParaRPr/>
          </a:p>
          <a:p>
            <a:pPr lvl="3">
              <a:buSzPct val="75000"/>
              <a:buFont typeface="Symbol" charset="2"/>
              <a:buChar char=""/>
            </a:pPr>
            <a:r>
              <a:rPr lang="en-US" sz="2000">
                <a:latin typeface="Arial"/>
              </a:rPr>
              <a:t>Fourth Outline Level</a:t>
            </a:r>
            <a:endParaRPr/>
          </a:p>
          <a:p>
            <a:pPr lvl="4">
              <a:buSzPct val="45000"/>
              <a:buFont typeface="Wingdings" charset="2"/>
              <a:buChar char=""/>
            </a:pPr>
            <a:r>
              <a:rPr lang="en-US" sz="2000">
                <a:latin typeface="Arial"/>
              </a:rPr>
              <a:t>Fifth Outline Level</a:t>
            </a:r>
            <a:endParaRPr/>
          </a:p>
          <a:p>
            <a:pPr lvl="5">
              <a:buSzPct val="45000"/>
              <a:buFont typeface="Wingdings" charset="2"/>
              <a:buChar char=""/>
            </a:pPr>
            <a:r>
              <a:rPr lang="en-US" sz="2000">
                <a:latin typeface="Arial"/>
              </a:rPr>
              <a:t>Sixth Outline Level</a:t>
            </a:r>
            <a:endParaRPr/>
          </a:p>
          <a:p>
            <a:pPr lvl="6">
              <a:buSzPct val="45000"/>
              <a:buFont typeface="Wingdings" charset="2"/>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8" name="PlaceHolder 2"/>
          <p:cNvSpPr>
            <a:spLocks noGrp="1"/>
          </p:cNvSpPr>
          <p:nvPr>
            <p:ph type="body"/>
          </p:nvPr>
        </p:nvSpPr>
        <p:spPr>
          <a:xfrm>
            <a:off x="504000" y="1769040"/>
            <a:ext cx="9071280" cy="4384080"/>
          </a:xfrm>
          <a:prstGeom prst="rect">
            <a:avLst/>
          </a:prstGeom>
        </p:spPr>
        <p:txBody>
          <a:bodyPr lIns="0" rIns="0" tIns="0" bIns="0"/>
          <a:p>
            <a:pPr>
              <a:buSzPct val="45000"/>
              <a:buFont typeface="Wingdings" charset="2"/>
              <a:buChar char=""/>
            </a:pPr>
            <a:r>
              <a:rPr lang="en-US">
                <a:latin typeface="Arial"/>
              </a:rPr>
              <a:t>Click to edit the outline text format</a:t>
            </a:r>
            <a:endParaRPr/>
          </a:p>
          <a:p>
            <a:pPr lvl="1">
              <a:buSzPct val="75000"/>
              <a:buFont typeface="Symbol" charset="2"/>
              <a:buChar char=""/>
            </a:pPr>
            <a:r>
              <a:rPr lang="en-US">
                <a:latin typeface="Arial"/>
              </a:rPr>
              <a:t>Second Outline Level</a:t>
            </a:r>
            <a:endParaRPr/>
          </a:p>
          <a:p>
            <a:pPr lvl="2">
              <a:buSzPct val="45000"/>
              <a:buFont typeface="Wingdings" charset="2"/>
              <a:buChar char=""/>
            </a:pPr>
            <a:r>
              <a:rPr lang="en-US">
                <a:latin typeface="Arial"/>
              </a:rPr>
              <a:t>Third Outline Level</a:t>
            </a:r>
            <a:endParaRPr/>
          </a:p>
          <a:p>
            <a:pPr lvl="3">
              <a:buSzPct val="75000"/>
              <a:buFont typeface="Symbol" charset="2"/>
              <a:buChar char=""/>
            </a:pPr>
            <a:r>
              <a:rPr lang="en-US">
                <a:latin typeface="Arial"/>
              </a:rPr>
              <a:t>Fourth Outline Level</a:t>
            </a:r>
            <a:endParaRPr/>
          </a:p>
          <a:p>
            <a:pPr lvl="4">
              <a:buSzPct val="45000"/>
              <a:buFont typeface="Wingdings" charset="2"/>
              <a:buChar char=""/>
            </a:pPr>
            <a:r>
              <a:rPr lang="en-US">
                <a:latin typeface="Arial"/>
              </a:rPr>
              <a:t>Fifth Outline Level</a:t>
            </a:r>
            <a:endParaRPr/>
          </a:p>
          <a:p>
            <a:pPr lvl="5">
              <a:buSzPct val="45000"/>
              <a:buFont typeface="Wingdings" charset="2"/>
              <a:buChar char=""/>
            </a:pPr>
            <a:r>
              <a:rPr lang="en-US">
                <a:latin typeface="Arial"/>
              </a:rPr>
              <a:t>Sixth Outline Level</a:t>
            </a:r>
            <a:endParaRPr/>
          </a:p>
          <a:p>
            <a:pPr lvl="6">
              <a:buSzPct val="45000"/>
              <a:buFont typeface="Wingdings" charset="2"/>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Apps – Environment</a:t>
            </a:r>
            <a:endParaRPr/>
          </a:p>
        </p:txBody>
      </p:sp>
      <p:sp>
        <p:nvSpPr>
          <p:cNvPr id="74" name="CustomShape 2"/>
          <p:cNvSpPr/>
          <p:nvPr/>
        </p:nvSpPr>
        <p:spPr>
          <a:xfrm>
            <a:off x="457200" y="1371600"/>
            <a:ext cx="9143640" cy="58521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801900"/>
                </a:solidFill>
                <a:latin typeface="Arial"/>
                <a:ea typeface="DejaVu Sans"/>
              </a:rPr>
              <a:t>Omero Server + Omero Web + Django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75" name="CustomShape 3"/>
          <p:cNvSpPr/>
          <p:nvPr/>
        </p:nvSpPr>
        <p:spPr>
          <a:xfrm>
            <a:off x="6217920" y="2011680"/>
            <a:ext cx="3200040" cy="4754520"/>
          </a:xfrm>
          <a:prstGeom prst="rect">
            <a:avLst/>
          </a:prstGeom>
          <a:solidFill>
            <a:srgbClr val="ffff99"/>
          </a:solidFill>
          <a:ln>
            <a:solidFill>
              <a:srgbClr val="000000"/>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000099"/>
                </a:solidFill>
                <a:latin typeface="Arial"/>
                <a:ea typeface="DejaVu Sans"/>
              </a:rPr>
              <a:t>App</a:t>
            </a:r>
            <a:endParaRPr/>
          </a:p>
          <a:p>
            <a:pPr algn="ctr">
              <a:lnSpc>
                <a:spcPct val="100000"/>
              </a:lnSpc>
            </a:pPr>
            <a:r>
              <a:rPr lang="en-US" strike="noStrike">
                <a:solidFill>
                  <a:srgbClr val="000000"/>
                </a:solidFill>
                <a:latin typeface="Arial"/>
                <a:ea typeface="DejaVu Sans"/>
              </a:rPr>
              <a:t> </a:t>
            </a:r>
            <a:r>
              <a:rPr lang="en-US" strike="noStrike">
                <a:solidFill>
                  <a:srgbClr val="000000"/>
                </a:solidFill>
                <a:latin typeface="Arial"/>
                <a:ea typeface="DejaVu Sans"/>
              </a:rPr>
              <a:t>e.g. figure, iviewer, …</a:t>
            </a:r>
            <a:endParaRPr/>
          </a:p>
          <a:p>
            <a:pPr algn="ctr">
              <a:lnSpc>
                <a:spcPct val="100000"/>
              </a:lnSpc>
            </a:pP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Java Script Code</a:t>
            </a:r>
            <a:endParaRPr/>
          </a:p>
          <a:p>
            <a:pPr>
              <a:lnSpc>
                <a:spcPct val="100000"/>
              </a:lnSpc>
              <a:buSzPct val="45000"/>
              <a:buFont typeface="Wingdings" charset="2"/>
              <a:buChar char=""/>
            </a:pPr>
            <a:r>
              <a:rPr lang="en-US" strike="noStrike">
                <a:solidFill>
                  <a:srgbClr val="000000"/>
                </a:solidFill>
                <a:latin typeface="Arial"/>
                <a:ea typeface="DejaVu Sans"/>
              </a:rPr>
              <a:t>HTML, CSS and Images</a:t>
            </a:r>
            <a:endParaRPr/>
          </a:p>
          <a:p>
            <a:pPr>
              <a:lnSpc>
                <a:spcPct val="100000"/>
              </a:lnSpc>
              <a:buSzPct val="45000"/>
              <a:buFont typeface="Wingdings" charset="2"/>
              <a:buChar char=""/>
            </a:pPr>
            <a:r>
              <a:rPr lang="en-US" strike="noStrike">
                <a:solidFill>
                  <a:srgbClr val="000000"/>
                </a:solidFill>
                <a:latin typeface="Arial"/>
                <a:ea typeface="DejaVu Sans"/>
              </a:rPr>
              <a:t>Frontend Framework(s)</a:t>
            </a:r>
            <a:endParaRPr/>
          </a:p>
          <a:p>
            <a:pPr>
              <a:lnSpc>
                <a:spcPct val="100000"/>
              </a:lnSpc>
              <a:buSzPct val="45000"/>
              <a:buFont typeface="Wingdings" charset="2"/>
              <a:buChar char=""/>
            </a:pPr>
            <a:r>
              <a:rPr lang="en-US" strike="noStrike">
                <a:solidFill>
                  <a:srgbClr val="000000"/>
                </a:solidFill>
                <a:latin typeface="Arial"/>
                <a:ea typeface="DejaVu Sans"/>
              </a:rPr>
              <a:t>Build/Deployment</a:t>
            </a:r>
            <a:endParaRPr/>
          </a:p>
          <a:p>
            <a:pPr algn="ctr">
              <a:lnSpc>
                <a:spcPct val="100000"/>
              </a:lnSpc>
            </a:pPr>
            <a:endParaRPr/>
          </a:p>
          <a:p>
            <a:pPr algn="ctr">
              <a:lnSpc>
                <a:spcPct val="100000"/>
              </a:lnSpc>
            </a:pPr>
            <a:r>
              <a:rPr i="1" lang="en-US" strike="noStrike">
                <a:solidFill>
                  <a:srgbClr val="000000"/>
                </a:solidFill>
                <a:latin typeface="Arial"/>
                <a:ea typeface="DejaVu Sans"/>
              </a:rPr>
              <a:t>figure/imgData</a:t>
            </a:r>
            <a:endParaRPr/>
          </a:p>
          <a:p>
            <a:pPr algn="ctr">
              <a:lnSpc>
                <a:spcPct val="100000"/>
              </a:lnSpc>
            </a:pPr>
            <a:r>
              <a:rPr i="1" lang="en-US" strike="noStrike">
                <a:solidFill>
                  <a:srgbClr val="000000"/>
                </a:solidFill>
                <a:latin typeface="Arial"/>
                <a:ea typeface="DejaVu Sans"/>
              </a:rPr>
              <a:t>iviewer/image_data</a:t>
            </a: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Django views.py/urls.py</a:t>
            </a:r>
            <a:endParaRPr/>
          </a:p>
          <a:p>
            <a:pPr>
              <a:lnSpc>
                <a:spcPct val="100000"/>
              </a:lnSpc>
              <a:buSzPct val="45000"/>
              <a:buFont typeface="Wingdings" charset="2"/>
              <a:buChar char=""/>
            </a:pPr>
            <a:r>
              <a:rPr lang="en-US" strike="noStrike">
                <a:solidFill>
                  <a:srgbClr val="000000"/>
                </a:solidFill>
                <a:latin typeface="Arial"/>
                <a:ea typeface="DejaVu Sans"/>
              </a:rPr>
              <a:t>Django templates</a:t>
            </a:r>
            <a:endParaRPr/>
          </a:p>
        </p:txBody>
      </p:sp>
      <p:sp>
        <p:nvSpPr>
          <p:cNvPr id="76" name="CustomShape 4"/>
          <p:cNvSpPr/>
          <p:nvPr/>
        </p:nvSpPr>
        <p:spPr>
          <a:xfrm>
            <a:off x="914400" y="2834640"/>
            <a:ext cx="1279800" cy="639720"/>
          </a:xfrm>
          <a:prstGeom prst="ellipse">
            <a:avLst/>
          </a:prstGeom>
          <a:solidFill>
            <a:srgbClr val="99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 Api</a:t>
            </a:r>
            <a:endParaRPr/>
          </a:p>
        </p:txBody>
      </p:sp>
      <p:sp>
        <p:nvSpPr>
          <p:cNvPr id="77" name="CustomShape 5"/>
          <p:cNvSpPr/>
          <p:nvPr/>
        </p:nvSpPr>
        <p:spPr>
          <a:xfrm>
            <a:off x="731520" y="3749040"/>
            <a:ext cx="2011320" cy="914040"/>
          </a:xfrm>
          <a:prstGeom prst="ellipse">
            <a:avLst/>
          </a:prstGeom>
          <a:solidFill>
            <a:srgbClr val="996600"/>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Webclient</a:t>
            </a:r>
            <a:endParaRPr/>
          </a:p>
          <a:p>
            <a:pPr algn="ctr">
              <a:lnSpc>
                <a:spcPct val="100000"/>
              </a:lnSpc>
            </a:pPr>
            <a:r>
              <a:rPr lang="en-US" strike="noStrike">
                <a:solidFill>
                  <a:srgbClr val="000000"/>
                </a:solidFill>
                <a:latin typeface="Arial"/>
                <a:ea typeface="DejaVu Sans"/>
              </a:rPr>
              <a:t>Webgateway</a:t>
            </a:r>
            <a:endParaRPr/>
          </a:p>
        </p:txBody>
      </p:sp>
      <p:sp>
        <p:nvSpPr>
          <p:cNvPr id="78" name="Line 6"/>
          <p:cNvSpPr/>
          <p:nvPr/>
        </p:nvSpPr>
        <p:spPr>
          <a:xfrm flipV="1">
            <a:off x="2193840" y="2560320"/>
            <a:ext cx="4024080" cy="54324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api/v0/m/rois</a:t>
            </a:r>
            <a:endParaRPr/>
          </a:p>
        </p:txBody>
      </p:sp>
      <p:sp>
        <p:nvSpPr>
          <p:cNvPr id="79" name="Line 7"/>
          <p:cNvSpPr/>
          <p:nvPr/>
        </p:nvSpPr>
        <p:spPr>
          <a:xfrm flipV="1">
            <a:off x="2743200" y="2834640"/>
            <a:ext cx="3474720" cy="127872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get_rois_json</a:t>
            </a:r>
            <a:endParaRPr/>
          </a:p>
        </p:txBody>
      </p:sp>
      <p:sp>
        <p:nvSpPr>
          <p:cNvPr id="80" name="CustomShape 8"/>
          <p:cNvSpPr/>
          <p:nvPr/>
        </p:nvSpPr>
        <p:spPr>
          <a:xfrm>
            <a:off x="822960" y="4937760"/>
            <a:ext cx="2011320" cy="731160"/>
          </a:xfrm>
          <a:prstGeom prst="ellipse">
            <a:avLst/>
          </a:prstGeom>
          <a:solidFill>
            <a:srgbClr val="cc3300"/>
          </a:solidFill>
          <a:ln>
            <a:solidFill>
              <a:srgbClr val="3465a4"/>
            </a:solidFill>
            <a:head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Blitz Gateway</a:t>
            </a:r>
            <a:endParaRPr/>
          </a:p>
        </p:txBody>
      </p:sp>
      <p:sp>
        <p:nvSpPr>
          <p:cNvPr id="81" name="CustomShape 9"/>
          <p:cNvSpPr/>
          <p:nvPr/>
        </p:nvSpPr>
        <p:spPr>
          <a:xfrm>
            <a:off x="6217920" y="5943600"/>
            <a:ext cx="3200040" cy="822600"/>
          </a:xfrm>
          <a:prstGeom prst="rect">
            <a:avLst/>
          </a:prstGeom>
          <a:noFill/>
          <a:ln>
            <a:solidFill>
              <a:srgbClr val="000000"/>
            </a:solidFill>
            <a:headEnd len="med" type="triangle" w="med"/>
          </a:ln>
        </p:spPr>
        <p:style>
          <a:lnRef idx="0"/>
          <a:fillRef idx="0"/>
          <a:effectRef idx="0"/>
          <a:fontRef idx="minor"/>
        </p:style>
      </p:sp>
      <p:sp>
        <p:nvSpPr>
          <p:cNvPr id="82" name="Line 10"/>
          <p:cNvSpPr/>
          <p:nvPr/>
        </p:nvSpPr>
        <p:spPr>
          <a:xfrm>
            <a:off x="649224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3" name="Line 11"/>
          <p:cNvSpPr/>
          <p:nvPr/>
        </p:nvSpPr>
        <p:spPr>
          <a:xfrm>
            <a:off x="896112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4" name="Line 12"/>
          <p:cNvSpPr/>
          <p:nvPr/>
        </p:nvSpPr>
        <p:spPr>
          <a:xfrm>
            <a:off x="2834640" y="5394960"/>
            <a:ext cx="3383280" cy="100584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r>
              <a:rPr lang="en-US" strike="noStrike">
                <a:latin typeface="Arial"/>
              </a:rPr>
              <a:t>raw_pixel_store.getTile</a:t>
            </a:r>
            <a:endParaRPr/>
          </a:p>
          <a:p>
            <a:pPr algn="ctr">
              <a:lnSpc>
                <a:spcPct val="100000"/>
              </a:lnSpc>
            </a:pPr>
            <a:r>
              <a:rPr lang="en-US" strike="noStrike">
                <a:latin typeface="Arial"/>
              </a:rPr>
              <a:t>update.saveAndReturnObject</a:t>
            </a:r>
            <a:endParaRPr/>
          </a:p>
        </p:txBody>
      </p:sp>
      <p:sp>
        <p:nvSpPr>
          <p:cNvPr id="85" name="CustomShape 13"/>
          <p:cNvSpPr/>
          <p:nvPr/>
        </p:nvSpPr>
        <p:spPr>
          <a:xfrm>
            <a:off x="6675120" y="2926080"/>
            <a:ext cx="1919880" cy="36540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6" name="CustomShape 14"/>
          <p:cNvSpPr/>
          <p:nvPr/>
        </p:nvSpPr>
        <p:spPr>
          <a:xfrm>
            <a:off x="6217920" y="3383280"/>
            <a:ext cx="3200040" cy="1462680"/>
          </a:xfrm>
          <a:prstGeom prst="rect">
            <a:avLst/>
          </a:prstGeom>
          <a:noFill/>
          <a:ln>
            <a:solidFill>
              <a:srgbClr val="000000"/>
            </a:solidFill>
            <a:headEnd len="med" type="triangle" w="med"/>
          </a:ln>
        </p:spPr>
        <p:style>
          <a:lnRef idx="0"/>
          <a:fillRef idx="0"/>
          <a:effectRef idx="0"/>
          <a:fontRef idx="minor"/>
        </p:style>
      </p:sp>
      <p:sp>
        <p:nvSpPr>
          <p:cNvPr id="87" name="CustomShape 15"/>
          <p:cNvSpPr/>
          <p:nvPr/>
        </p:nvSpPr>
        <p:spPr>
          <a:xfrm>
            <a:off x="2834640" y="4480560"/>
            <a:ext cx="1919880" cy="36540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8" name="Line 16"/>
          <p:cNvSpPr/>
          <p:nvPr/>
        </p:nvSpPr>
        <p:spPr>
          <a:xfrm flipV="1">
            <a:off x="3931920" y="3108960"/>
            <a:ext cx="2743200" cy="1371600"/>
          </a:xfrm>
          <a:prstGeom prst="line">
            <a:avLst/>
          </a:prstGeom>
          <a:ln>
            <a:solidFill>
              <a:srgbClr val="000000"/>
            </a:solidFill>
            <a:headEnd len="med" type="triangle" w="med"/>
            <a:tailEnd len="med" type="triangle" w="med"/>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 - Open With</a:t>
            </a:r>
            <a:endParaRPr/>
          </a:p>
        </p:txBody>
      </p:sp>
      <p:sp>
        <p:nvSpPr>
          <p:cNvPr id="108"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latin typeface="Arial"/>
              </a:rPr>
              <a:t>TODO: add example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Apps – figure and iviewer </a:t>
            </a:r>
            <a:endParaRPr/>
          </a:p>
        </p:txBody>
      </p:sp>
      <p:sp>
        <p:nvSpPr>
          <p:cNvPr id="110"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latin typeface="Arial"/>
              </a:rPr>
              <a:t>TODO: commonalities and differences and implications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Apps – iviewer </a:t>
            </a:r>
            <a:endParaRPr/>
          </a:p>
        </p:txBody>
      </p:sp>
      <p:sp>
        <p:nvSpPr>
          <p:cNvPr id="112"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latin typeface="Arial"/>
              </a:rPr>
              <a:t>TODO: diagram components</a:t>
            </a:r>
            <a:endParaRPr/>
          </a:p>
          <a:p>
            <a:pPr lvl="1">
              <a:lnSpc>
                <a:spcPct val="100000"/>
              </a:lnSpc>
              <a:buSzPct val="75000"/>
              <a:buFont typeface="Symbol"/>
              <a:buChar char=""/>
            </a:pPr>
            <a:r>
              <a:rPr lang="en-US" sz="2800" strike="noStrike">
                <a:latin typeface="Arial"/>
              </a:rPr>
              <a:t>MVC and aurelia</a:t>
            </a:r>
            <a:endParaRPr/>
          </a:p>
          <a:p>
            <a:pPr lvl="1">
              <a:lnSpc>
                <a:spcPct val="100000"/>
              </a:lnSpc>
              <a:buSzPct val="75000"/>
              <a:buFont typeface="Symbol"/>
              <a:buChar char=""/>
            </a:pPr>
            <a:r>
              <a:rPr lang="en-US" sz="2800" strike="noStrike">
                <a:latin typeface="Arial"/>
              </a:rPr>
              <a:t>Openlayers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latin typeface="Arial"/>
              </a:rPr>
              <a:t>'Minimal' App Setup – django directories</a:t>
            </a:r>
            <a:endParaRPr/>
          </a:p>
        </p:txBody>
      </p:sp>
      <p:sp>
        <p:nvSpPr>
          <p:cNvPr id="90" name="CustomShape 2"/>
          <p:cNvSpPr/>
          <p:nvPr/>
        </p:nvSpPr>
        <p:spPr>
          <a:xfrm>
            <a:off x="2468880" y="1828800"/>
            <a:ext cx="4165560" cy="1109520"/>
          </a:xfrm>
          <a:prstGeom prst="rect">
            <a:avLst/>
          </a:prstGeom>
          <a:noFill/>
          <a:ln>
            <a:noFill/>
          </a:ln>
        </p:spPr>
        <p:style>
          <a:lnRef idx="0"/>
          <a:fillRef idx="0"/>
          <a:effectRef idx="0"/>
          <a:fontRef idx="minor"/>
        </p:style>
        <p:txBody>
          <a:bodyPr lIns="90000" rIns="90000" tIns="45000" bIns="45000"/>
          <a:p>
            <a:r>
              <a:rPr lang="en-US" sz="2400" strike="noStrike">
                <a:latin typeface="Arial"/>
              </a:rPr>
              <a:t>app/static/app/app.js</a:t>
            </a:r>
            <a:endParaRPr/>
          </a:p>
          <a:p>
            <a:endParaRPr/>
          </a:p>
          <a:p>
            <a:r>
              <a:rPr lang="en-US" sz="2400" strike="noStrike">
                <a:latin typeface="Arial"/>
              </a:rPr>
              <a:t>app/templates/app/index.html</a:t>
            </a:r>
            <a:endParaRPr/>
          </a:p>
        </p:txBody>
      </p:sp>
      <p:pic>
        <p:nvPicPr>
          <p:cNvPr id="91" name="" descr=""/>
          <p:cNvPicPr/>
          <p:nvPr/>
        </p:nvPicPr>
        <p:blipFill>
          <a:blip r:embed="rId1"/>
          <a:stretch/>
        </p:blipFill>
        <p:spPr>
          <a:xfrm>
            <a:off x="1463040" y="3225600"/>
            <a:ext cx="6309000" cy="30834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latin typeface="Arial"/>
              </a:rPr>
              <a:t>static/app – what would it contain?</a:t>
            </a:r>
            <a:endParaRPr/>
          </a:p>
        </p:txBody>
      </p:sp>
      <p:sp>
        <p:nvSpPr>
          <p:cNvPr id="93" name="CustomShape 2"/>
          <p:cNvSpPr/>
          <p:nvPr/>
        </p:nvSpPr>
        <p:spPr>
          <a:xfrm>
            <a:off x="504360" y="176940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latin typeface="Arial"/>
              </a:rPr>
              <a:t>Java Script</a:t>
            </a:r>
            <a:endParaRPr/>
          </a:p>
          <a:p>
            <a:pPr>
              <a:lnSpc>
                <a:spcPct val="100000"/>
              </a:lnSpc>
              <a:buSzPct val="45000"/>
              <a:buFont typeface="Wingdings" charset="2"/>
              <a:buChar char=""/>
            </a:pPr>
            <a:r>
              <a:rPr lang="en-US" sz="3200" strike="noStrike">
                <a:latin typeface="Arial"/>
              </a:rPr>
              <a:t>Third Party Resources</a:t>
            </a:r>
            <a:endParaRPr/>
          </a:p>
          <a:p>
            <a:pPr>
              <a:lnSpc>
                <a:spcPct val="100000"/>
              </a:lnSpc>
              <a:buSzPct val="45000"/>
              <a:buFont typeface="Wingdings" charset="2"/>
              <a:buChar char=""/>
            </a:pPr>
            <a:r>
              <a:rPr lang="en-US" sz="3200" strike="noStrike">
                <a:latin typeface="Arial"/>
              </a:rPr>
              <a:t>Css</a:t>
            </a:r>
            <a:endParaRPr/>
          </a:p>
          <a:p>
            <a:pPr>
              <a:lnSpc>
                <a:spcPct val="100000"/>
              </a:lnSpc>
              <a:buSzPct val="45000"/>
              <a:buFont typeface="Wingdings" charset="2"/>
              <a:buChar char=""/>
            </a:pPr>
            <a:r>
              <a:rPr lang="en-US" sz="3200" strike="noStrike">
                <a:latin typeface="Arial"/>
              </a:rPr>
              <a:t>Images</a:t>
            </a:r>
            <a:endParaRPr/>
          </a:p>
          <a:p>
            <a:pPr>
              <a:lnSpc>
                <a:spcPct val="100000"/>
              </a:lnSpc>
            </a:pPr>
            <a:endParaRPr/>
          </a:p>
        </p:txBody>
      </p:sp>
      <p:pic>
        <p:nvPicPr>
          <p:cNvPr id="94" name="" descr=""/>
          <p:cNvPicPr/>
          <p:nvPr/>
        </p:nvPicPr>
        <p:blipFill>
          <a:blip r:embed="rId1"/>
          <a:stretch/>
        </p:blipFill>
        <p:spPr>
          <a:xfrm>
            <a:off x="3660480" y="3236400"/>
            <a:ext cx="5757480" cy="3438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latin typeface="Arial"/>
              </a:rPr>
              <a:t>app/templates/app/index.html</a:t>
            </a:r>
            <a:endParaRPr/>
          </a:p>
        </p:txBody>
      </p:sp>
      <p:sp>
        <p:nvSpPr>
          <p:cNvPr id="96" name="CustomShape 2"/>
          <p:cNvSpPr/>
          <p:nvPr/>
        </p:nvSpPr>
        <p:spPr>
          <a:xfrm>
            <a:off x="438480" y="1371600"/>
            <a:ext cx="9071280" cy="5943600"/>
          </a:xfrm>
          <a:prstGeom prst="rect">
            <a:avLst/>
          </a:prstGeom>
          <a:noFill/>
          <a:ln>
            <a:noFill/>
          </a:ln>
        </p:spPr>
        <p:style>
          <a:lnRef idx="0"/>
          <a:fillRef idx="0"/>
          <a:effectRef idx="0"/>
          <a:fontRef idx="minor"/>
        </p:style>
        <p:txBody>
          <a:bodyPr lIns="0" rIns="0" tIns="0" bIns="0"/>
          <a:p>
            <a:r>
              <a:rPr lang="en-US" sz="2000" strike="noStrike">
                <a:latin typeface="Arial"/>
              </a:rPr>
              <a:t>&lt;html&gt;</a:t>
            </a:r>
            <a:endParaRPr/>
          </a:p>
          <a:p>
            <a:r>
              <a:rPr lang="en-US" sz="2000" strike="noStrike">
                <a:latin typeface="Arial"/>
              </a:rPr>
              <a:t>  </a:t>
            </a:r>
            <a:r>
              <a:rPr lang="en-US" sz="2000" strike="noStrike">
                <a:latin typeface="Arial"/>
              </a:rPr>
              <a:t>&lt;head&gt;</a:t>
            </a:r>
            <a:endParaRPr/>
          </a:p>
          <a:p>
            <a:endParaRPr/>
          </a:p>
          <a:p>
            <a:r>
              <a:rPr lang="en-US" sz="2000" strike="noStrike">
                <a:latin typeface="Arial"/>
              </a:rPr>
              <a:t>      </a:t>
            </a:r>
            <a:r>
              <a:rPr lang="en-US" sz="2000" strike="noStrike">
                <a:latin typeface="Arial"/>
              </a:rPr>
              <a:t>&lt;link rel="stylesheet" type="text/css" </a:t>
            </a:r>
            <a:endParaRPr/>
          </a:p>
          <a:p>
            <a:r>
              <a:rPr lang="en-US" sz="2000" strike="noStrike">
                <a:latin typeface="Arial"/>
              </a:rPr>
              <a:t>              </a:t>
            </a:r>
            <a:r>
              <a:rPr lang="en-US" sz="2000" strike="noStrike">
                <a:latin typeface="Arial"/>
              </a:rPr>
              <a:t>href=" {% static </a:t>
            </a:r>
            <a:r>
              <a:rPr lang="en-US" sz="2000" strike="noStrike">
                <a:solidFill>
                  <a:srgbClr val="000066"/>
                </a:solidFill>
                <a:latin typeface="Arial"/>
              </a:rPr>
              <a:t>'app_directoryr/css/app.css?version=1.1' %}" /&gt;</a:t>
            </a:r>
            <a:endParaRPr/>
          </a:p>
          <a:p>
            <a:endParaRPr/>
          </a:p>
          <a:p>
            <a:r>
              <a:rPr lang="en-US" sz="2000" strike="noStrike">
                <a:solidFill>
                  <a:srgbClr val="000066"/>
                </a:solidFill>
                <a:latin typeface="Arial"/>
              </a:rPr>
              <a:t>      </a:t>
            </a:r>
            <a:r>
              <a:rPr lang="en-US" sz="2000" strike="noStrike">
                <a:solidFill>
                  <a:srgbClr val="000066"/>
                </a:solidFill>
                <a:latin typeface="Arial"/>
              </a:rPr>
              <a:t>&lt;script type="text/javascript"</a:t>
            </a:r>
            <a:endParaRPr/>
          </a:p>
          <a:p>
            <a:r>
              <a:rPr lang="en-US" sz="2000" strike="noStrike">
                <a:solidFill>
                  <a:srgbClr val="000066"/>
                </a:solidFill>
                <a:latin typeface="Arial"/>
              </a:rPr>
              <a:t>              </a:t>
            </a:r>
            <a:r>
              <a:rPr lang="en-US" sz="2000" strike="noStrike">
                <a:solidFill>
                  <a:srgbClr val="000066"/>
                </a:solidFill>
                <a:latin typeface="Arial"/>
              </a:rPr>
              <a:t>src="{% static </a:t>
            </a:r>
            <a:r>
              <a:rPr lang="en-US" sz="2000" strike="noStrike">
                <a:solidFill>
                  <a:srgbClr val="990000"/>
                </a:solidFill>
                <a:latin typeface="Arial"/>
              </a:rPr>
              <a:t>'app_directory/app.js?version=1.1' %}"&gt;</a:t>
            </a:r>
            <a:endParaRPr/>
          </a:p>
          <a:p>
            <a:r>
              <a:rPr lang="en-US" sz="2000" strike="noStrike">
                <a:solidFill>
                  <a:srgbClr val="990000"/>
                </a:solidFill>
                <a:latin typeface="Arial"/>
              </a:rPr>
              <a:t>      </a:t>
            </a:r>
            <a:r>
              <a:rPr lang="en-US" sz="2000" strike="noStrike">
                <a:solidFill>
                  <a:srgbClr val="990000"/>
                </a:solidFill>
                <a:latin typeface="Arial"/>
              </a:rPr>
              <a:t>&lt;/script&gt;</a:t>
            </a:r>
            <a:endParaRPr/>
          </a:p>
          <a:p>
            <a:endParaRPr/>
          </a:p>
          <a:p>
            <a:r>
              <a:rPr lang="en-US" sz="2000" strike="noStrike">
                <a:solidFill>
                  <a:srgbClr val="990000"/>
                </a:solidFill>
                <a:latin typeface="Arial"/>
              </a:rPr>
              <a:t>      </a:t>
            </a:r>
            <a:r>
              <a:rPr lang="en-US" sz="2000" strike="noStrike">
                <a:solidFill>
                  <a:srgbClr val="990000"/>
                </a:solidFill>
                <a:latin typeface="Arial"/>
              </a:rPr>
              <a:t>&lt;script type="text/javascript"&gt;</a:t>
            </a:r>
            <a:endParaRPr/>
          </a:p>
          <a:p>
            <a:r>
              <a:rPr lang="en-US" sz="2000" strike="noStrike">
                <a:solidFill>
                  <a:srgbClr val="990000"/>
                </a:solidFill>
                <a:latin typeface="Arial"/>
              </a:rPr>
              <a:t>              </a:t>
            </a:r>
            <a:r>
              <a:rPr lang="en-US" sz="2000" strike="noStrike">
                <a:solidFill>
                  <a:srgbClr val="666666"/>
                </a:solidFill>
                <a:latin typeface="Arial"/>
              </a:rPr>
              <a:t>// optionally set parameters for app</a:t>
            </a:r>
            <a:endParaRPr/>
          </a:p>
          <a:p>
            <a:r>
              <a:rPr lang="en-US" sz="2000" strike="noStrike">
                <a:solidFill>
                  <a:srgbClr val="666666"/>
                </a:solidFill>
                <a:latin typeface="Arial"/>
              </a:rPr>
              <a:t>              </a:t>
            </a:r>
            <a:r>
              <a:rPr lang="en-US" sz="2000" strike="noStrike">
                <a:solidFill>
                  <a:srgbClr val="666666"/>
                </a:solidFill>
                <a:latin typeface="Arial"/>
              </a:rPr>
              <a:t>window.SOME_APP_PARAM = ….;</a:t>
            </a:r>
            <a:endParaRPr/>
          </a:p>
          <a:p>
            <a:r>
              <a:rPr lang="en-US" sz="2000" strike="noStrike">
                <a:solidFill>
                  <a:srgbClr val="666666"/>
                </a:solidFill>
                <a:latin typeface="Arial"/>
              </a:rPr>
              <a:t>      </a:t>
            </a:r>
            <a:r>
              <a:rPr lang="en-US" sz="2000" strike="noStrike">
                <a:solidFill>
                  <a:srgbClr val="666666"/>
                </a:solidFill>
                <a:latin typeface="Arial"/>
              </a:rPr>
              <a:t>&lt;/script&gt;</a:t>
            </a:r>
            <a:endParaRPr/>
          </a:p>
          <a:p>
            <a:endParaRPr/>
          </a:p>
          <a:p>
            <a:r>
              <a:rPr lang="en-US" sz="2000" strike="noStrike">
                <a:solidFill>
                  <a:srgbClr val="666666"/>
                </a:solidFill>
                <a:latin typeface="Arial"/>
              </a:rPr>
              <a:t>      </a:t>
            </a:r>
            <a:r>
              <a:rPr lang="en-US" sz="2000" strike="noStrike">
                <a:solidFill>
                  <a:srgbClr val="666666"/>
                </a:solidFill>
                <a:latin typeface="Arial"/>
              </a:rPr>
              <a:t>&lt;title&gt;Some App&lt;/title&gt;</a:t>
            </a:r>
            <a:endParaRPr/>
          </a:p>
          <a:p>
            <a:r>
              <a:rPr lang="en-US" sz="2000" strike="noStrike">
                <a:solidFill>
                  <a:srgbClr val="666666"/>
                </a:solidFill>
                <a:latin typeface="Arial"/>
              </a:rPr>
              <a:t>  </a:t>
            </a:r>
            <a:r>
              <a:rPr lang="en-US" sz="2000" strike="noStrike">
                <a:solidFill>
                  <a:srgbClr val="666666"/>
                </a:solidFill>
                <a:latin typeface="Arial"/>
              </a:rPr>
              <a:t>&lt;/head&gt;</a:t>
            </a:r>
            <a:endParaRPr/>
          </a:p>
          <a:p>
            <a:r>
              <a:rPr lang="en-US" sz="2000" strike="noStrike">
                <a:solidFill>
                  <a:srgbClr val="666666"/>
                </a:solidFill>
                <a:latin typeface="Arial"/>
              </a:rPr>
              <a:t>   …</a:t>
            </a:r>
            <a:r>
              <a:rPr lang="en-US" sz="2000" strike="noStrike">
                <a:solidFill>
                  <a:srgbClr val="666666"/>
                </a:solidFill>
                <a:latin typeface="Arial"/>
              </a:rPr>
              <a:t>.</a:t>
            </a:r>
            <a:endParaRPr/>
          </a:p>
          <a:p>
            <a:r>
              <a:rPr lang="en-US" sz="2000" strike="noStrike">
                <a:solidFill>
                  <a:srgbClr val="666666"/>
                </a:solidFill>
                <a:latin typeface="Arial"/>
              </a:rPr>
              <a:t>&lt;/html&gt;</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latin typeface="Arial"/>
              </a:rPr>
              <a:t>e.g. index.html</a:t>
            </a:r>
            <a:endParaRPr/>
          </a:p>
        </p:txBody>
      </p:sp>
      <p:pic>
        <p:nvPicPr>
          <p:cNvPr id="98" name="" descr=""/>
          <p:cNvPicPr/>
          <p:nvPr/>
        </p:nvPicPr>
        <p:blipFill>
          <a:blip r:embed="rId1"/>
          <a:stretch/>
        </p:blipFill>
        <p:spPr>
          <a:xfrm>
            <a:off x="548640" y="1449360"/>
            <a:ext cx="8801640" cy="5499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504000" y="301320"/>
            <a:ext cx="9071280" cy="10702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Remarks / 'Best Practices'</a:t>
            </a:r>
            <a:endParaRPr/>
          </a:p>
        </p:txBody>
      </p:sp>
      <p:sp>
        <p:nvSpPr>
          <p:cNvPr id="100" name="CustomShape 2"/>
          <p:cNvSpPr/>
          <p:nvPr/>
        </p:nvSpPr>
        <p:spPr>
          <a:xfrm>
            <a:off x="504000" y="1371600"/>
            <a:ext cx="9071280" cy="539460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400" strike="noStrike">
                <a:latin typeface="Arial"/>
              </a:rPr>
              <a:t>Build in separate directory then copy over, either for development or distribution bundling</a:t>
            </a:r>
            <a:endParaRPr/>
          </a:p>
          <a:p>
            <a:pPr>
              <a:lnSpc>
                <a:spcPct val="100000"/>
              </a:lnSpc>
            </a:pPr>
            <a:endParaRPr/>
          </a:p>
          <a:p>
            <a:pPr>
              <a:lnSpc>
                <a:spcPct val="100000"/>
              </a:lnSpc>
              <a:buSzPct val="45000"/>
              <a:buFont typeface="Wingdings" charset="2"/>
              <a:buChar char=""/>
            </a:pPr>
            <a:r>
              <a:rPr lang="en-US" sz="2400" strike="noStrike">
                <a:latin typeface="Arial"/>
              </a:rPr>
              <a:t>Files that are not affected by builds could as well be in the appropriate directories, e.g. index.html in the templates directory</a:t>
            </a:r>
            <a:endParaRPr/>
          </a:p>
          <a:p>
            <a:pPr>
              <a:lnSpc>
                <a:spcPct val="100000"/>
              </a:lnSpc>
            </a:pPr>
            <a:endParaRPr/>
          </a:p>
          <a:p>
            <a:pPr>
              <a:lnSpc>
                <a:spcPct val="100000"/>
              </a:lnSpc>
              <a:buSzPct val="45000"/>
              <a:buFont typeface="Wingdings" charset="2"/>
              <a:buChar char=""/>
            </a:pPr>
            <a:r>
              <a:rPr lang="en-US" sz="2400" strike="noStrike">
                <a:latin typeface="Arial"/>
              </a:rPr>
              <a:t>Depending on your setup and building tools and dependency requirements/order roughly speaking 4 ways of js deployment are possible: </a:t>
            </a:r>
            <a:endParaRPr/>
          </a:p>
          <a:p>
            <a:pPr>
              <a:lnSpc>
                <a:spcPct val="100000"/>
              </a:lnSpc>
            </a:pPr>
            <a:endParaRPr/>
          </a:p>
          <a:p>
            <a:pPr lvl="1">
              <a:lnSpc>
                <a:spcPct val="100000"/>
              </a:lnSpc>
              <a:buSzPct val="75000"/>
              <a:buFont typeface="Symbol"/>
              <a:buChar char=""/>
            </a:pPr>
            <a:r>
              <a:rPr lang="en-US" sz="2000" strike="noStrike">
                <a:latin typeface="Arial"/>
              </a:rPr>
              <a:t>Bundled, either with the app.js or independently (incl. via script in index.html)</a:t>
            </a:r>
            <a:endParaRPr/>
          </a:p>
          <a:p>
            <a:pPr lvl="1">
              <a:lnSpc>
                <a:spcPct val="100000"/>
              </a:lnSpc>
              <a:buSzPct val="75000"/>
              <a:buFont typeface="Symbol"/>
              <a:buChar char=""/>
            </a:pPr>
            <a:r>
              <a:rPr lang="en-US" sz="2000" strike="noStrike">
                <a:latin typeface="Arial"/>
              </a:rPr>
              <a:t>Included in the static directory (and loaded via script in index.hml)</a:t>
            </a:r>
            <a:endParaRPr/>
          </a:p>
          <a:p>
            <a:pPr lvl="1">
              <a:lnSpc>
                <a:spcPct val="100000"/>
              </a:lnSpc>
              <a:buSzPct val="75000"/>
              <a:buFont typeface="Symbol"/>
              <a:buChar char=""/>
            </a:pPr>
            <a:r>
              <a:rPr lang="en-US" sz="2000" strike="noStrike">
                <a:latin typeface="Arial"/>
              </a:rPr>
              <a:t>Use of remote library servers (again via script tag in index.html)</a:t>
            </a:r>
            <a:endParaRPr/>
          </a:p>
          <a:p>
            <a:pPr lvl="1">
              <a:lnSpc>
                <a:spcPct val="100000"/>
              </a:lnSpc>
              <a:buSzPct val="75000"/>
              <a:buFont typeface="Symbol"/>
              <a:buChar char=""/>
            </a:pPr>
            <a:r>
              <a:rPr lang="en-US" sz="2000" strike="noStrike">
                <a:latin typeface="Arial"/>
              </a:rPr>
              <a:t>Loaded fully dynamically on demand given used frameworks and loader support it or one uses a third party library or injects/loads js manually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Remarks / 'Best Practices' – cont'd</a:t>
            </a:r>
            <a:endParaRPr/>
          </a:p>
        </p:txBody>
      </p:sp>
      <p:sp>
        <p:nvSpPr>
          <p:cNvPr id="102" name="CustomShape 2"/>
          <p:cNvSpPr/>
          <p:nvPr/>
        </p:nvSpPr>
        <p:spPr>
          <a:xfrm>
            <a:off x="529920" y="2011680"/>
            <a:ext cx="9071280" cy="454032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800" strike="noStrike">
                <a:latin typeface="Arial"/>
              </a:rPr>
              <a:t>Add suffix to resources to indicate app version and avoid caching of older version</a:t>
            </a:r>
            <a:endParaRPr/>
          </a:p>
          <a:p>
            <a:pPr>
              <a:lnSpc>
                <a:spcPct val="100000"/>
              </a:lnSpc>
            </a:pPr>
            <a:endParaRPr/>
          </a:p>
          <a:p>
            <a:pPr>
              <a:lnSpc>
                <a:spcPct val="100000"/>
              </a:lnSpc>
              <a:buSzPct val="45000"/>
              <a:buFont typeface="Wingdings" charset="2"/>
              <a:buChar char=""/>
            </a:pPr>
            <a:r>
              <a:rPr lang="en-US" sz="2800" strike="noStrike">
                <a:latin typeface="Arial"/>
              </a:rPr>
              <a:t>Split up both css and java script dependencies if the project setup and dependency order allows for delayed loading. That said if it doesn't don't split them up since the many initial requests will hurt performance.</a:t>
            </a:r>
            <a:endParaRPr/>
          </a:p>
          <a:p>
            <a:pPr>
              <a:lnSpc>
                <a:spcPct val="100000"/>
              </a:lnSpc>
            </a:pPr>
            <a:endParaRPr/>
          </a:p>
          <a:p>
            <a:pPr>
              <a:lnSpc>
                <a:spcPct val="100000"/>
              </a:lnSpc>
              <a:buSzPct val="45000"/>
              <a:buFont typeface="Wingdings" charset="2"/>
              <a:buChar char=""/>
            </a:pPr>
            <a:r>
              <a:rPr lang="en-US" sz="2800" strike="noStrike">
                <a:latin typeface="Arial"/>
              </a:rPr>
              <a:t>Set up a dev/debug and a production build. Choose tools that allow incremental builds.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 - Design Considerations</a:t>
            </a:r>
            <a:endParaRPr/>
          </a:p>
        </p:txBody>
      </p:sp>
      <p:sp>
        <p:nvSpPr>
          <p:cNvPr id="104"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latin typeface="Arial"/>
              </a:rPr>
              <a:t>Server/Web resources (web api/web gateway) vs. </a:t>
            </a:r>
            <a:endParaRPr/>
          </a:p>
          <a:p>
            <a:pPr algn="ctr">
              <a:lnSpc>
                <a:spcPct val="100000"/>
              </a:lnSpc>
            </a:pPr>
            <a:r>
              <a:rPr lang="en-US" sz="2800" strike="noStrike">
                <a:latin typeface="Arial"/>
              </a:rPr>
              <a:t>Plugin resources (View.py) vs. </a:t>
            </a:r>
            <a:endParaRPr/>
          </a:p>
          <a:p>
            <a:pPr algn="ctr">
              <a:lnSpc>
                <a:spcPct val="100000"/>
              </a:lnSpc>
            </a:pPr>
            <a:r>
              <a:rPr lang="en-US" sz="2800" strike="noStrike">
                <a:latin typeface="Arial"/>
              </a:rPr>
              <a:t>Server-Side extentions (Blitz Gateway)</a:t>
            </a:r>
            <a:endParaRPr/>
          </a:p>
          <a:p>
            <a:pPr>
              <a:lnSpc>
                <a:spcPct val="100000"/>
              </a:lnSpc>
            </a:pPr>
            <a:endParaRPr/>
          </a:p>
          <a:p>
            <a:pPr lvl="1">
              <a:lnSpc>
                <a:spcPct val="100000"/>
              </a:lnSpc>
              <a:buSzPct val="75000"/>
              <a:buFont typeface="Symbol"/>
              <a:buChar char=""/>
            </a:pPr>
            <a:r>
              <a:rPr lang="en-US" sz="2600" strike="noStrike">
                <a:latin typeface="Arial"/>
              </a:rPr>
              <a:t>Code Reuse</a:t>
            </a:r>
            <a:endParaRPr/>
          </a:p>
          <a:p>
            <a:pPr lvl="1">
              <a:lnSpc>
                <a:spcPct val="100000"/>
              </a:lnSpc>
              <a:buSzPct val="75000"/>
              <a:buFont typeface="Symbol"/>
              <a:buChar char=""/>
            </a:pPr>
            <a:r>
              <a:rPr lang="en-US" sz="2600" strike="noStrike">
                <a:latin typeface="Arial"/>
              </a:rPr>
              <a:t>Stability/Breaking Potential across Versions</a:t>
            </a:r>
            <a:endParaRPr/>
          </a:p>
          <a:p>
            <a:pPr lvl="1">
              <a:lnSpc>
                <a:spcPct val="100000"/>
              </a:lnSpc>
              <a:buSzPct val="75000"/>
              <a:buFont typeface="Symbol"/>
              <a:buChar char=""/>
            </a:pPr>
            <a:r>
              <a:rPr lang="en-US" sz="2600" strike="noStrike">
                <a:latin typeface="Arial"/>
              </a:rPr>
              <a:t>Missing Functionality</a:t>
            </a:r>
            <a:endParaRPr/>
          </a:p>
          <a:p>
            <a:pPr lvl="1">
              <a:lnSpc>
                <a:spcPct val="100000"/>
              </a:lnSpc>
              <a:buSzPct val="75000"/>
              <a:buFont typeface="Symbol"/>
              <a:buChar char=""/>
            </a:pPr>
            <a:r>
              <a:rPr lang="en-US" sz="2600" strike="noStrike">
                <a:latin typeface="Arial"/>
              </a:rPr>
              <a:t>Release/Bugfix Cycles</a:t>
            </a:r>
            <a:endParaRPr/>
          </a:p>
          <a:p>
            <a:pPr lvl="1">
              <a:lnSpc>
                <a:spcPct val="100000"/>
              </a:lnSpc>
              <a:buSzPct val="75000"/>
              <a:buFont typeface="Symbol"/>
              <a:buChar char=""/>
            </a:pPr>
            <a:r>
              <a:rPr lang="en-US" sz="2600" strike="noStrike">
                <a:latin typeface="Arial"/>
              </a:rPr>
              <a:t>Cross origin implications (jsonp and cors)</a:t>
            </a: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App - Design Considerations</a:t>
            </a:r>
            <a:endParaRPr/>
          </a:p>
        </p:txBody>
      </p:sp>
      <p:sp>
        <p:nvSpPr>
          <p:cNvPr id="106" name="CustomShape 2"/>
          <p:cNvSpPr/>
          <p:nvPr/>
        </p:nvSpPr>
        <p:spPr>
          <a:xfrm>
            <a:off x="504000" y="1769040"/>
            <a:ext cx="9071280" cy="481428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latin typeface="Arial"/>
              </a:rPr>
              <a:t>Server/Web resources (web api/web gateway) vs. </a:t>
            </a:r>
            <a:endParaRPr/>
          </a:p>
          <a:p>
            <a:pPr algn="ctr">
              <a:lnSpc>
                <a:spcPct val="100000"/>
              </a:lnSpc>
            </a:pPr>
            <a:r>
              <a:rPr lang="en-US" sz="2800" strike="noStrike">
                <a:latin typeface="Arial"/>
              </a:rPr>
              <a:t>Plugin resources (View.py) vs. </a:t>
            </a:r>
            <a:endParaRPr/>
          </a:p>
          <a:p>
            <a:pPr algn="ctr">
              <a:lnSpc>
                <a:spcPct val="100000"/>
              </a:lnSpc>
            </a:pPr>
            <a:r>
              <a:rPr lang="en-US" sz="2800" strike="noStrike">
                <a:latin typeface="Arial"/>
              </a:rPr>
              <a:t>Server-Side extentions (Blitz Gateway)</a:t>
            </a:r>
            <a:endParaRPr/>
          </a:p>
          <a:p>
            <a:pPr>
              <a:lnSpc>
                <a:spcPct val="100000"/>
              </a:lnSpc>
            </a:pPr>
            <a:endParaRPr/>
          </a:p>
          <a:p>
            <a:pPr lvl="1">
              <a:lnSpc>
                <a:spcPct val="100000"/>
              </a:lnSpc>
              <a:buSzPct val="75000"/>
              <a:buFont typeface="Symbol"/>
              <a:buChar char=""/>
            </a:pPr>
            <a:r>
              <a:rPr lang="en-US" sz="2600" strike="noStrike">
                <a:latin typeface="Arial"/>
              </a:rPr>
              <a:t>Code Reuse</a:t>
            </a:r>
            <a:endParaRPr/>
          </a:p>
          <a:p>
            <a:pPr lvl="1">
              <a:lnSpc>
                <a:spcPct val="100000"/>
              </a:lnSpc>
              <a:buSzPct val="75000"/>
              <a:buFont typeface="Symbol"/>
              <a:buChar char=""/>
            </a:pPr>
            <a:r>
              <a:rPr lang="en-US" sz="2600" strike="noStrike">
                <a:latin typeface="Arial"/>
              </a:rPr>
              <a:t>Stability/Breaking Potential across Versions</a:t>
            </a:r>
            <a:endParaRPr/>
          </a:p>
          <a:p>
            <a:pPr lvl="1">
              <a:lnSpc>
                <a:spcPct val="100000"/>
              </a:lnSpc>
              <a:buSzPct val="75000"/>
              <a:buFont typeface="Symbol"/>
              <a:buChar char=""/>
            </a:pPr>
            <a:r>
              <a:rPr lang="en-US" sz="2600" strike="noStrike">
                <a:latin typeface="Arial"/>
              </a:rPr>
              <a:t>Missing Functionality</a:t>
            </a:r>
            <a:endParaRPr/>
          </a:p>
          <a:p>
            <a:pPr lvl="1">
              <a:lnSpc>
                <a:spcPct val="100000"/>
              </a:lnSpc>
              <a:buSzPct val="75000"/>
              <a:buFont typeface="Symbol"/>
              <a:buChar char=""/>
            </a:pPr>
            <a:r>
              <a:rPr lang="en-US" sz="2600" strike="noStrike">
                <a:latin typeface="Arial"/>
              </a:rPr>
              <a:t>Release/Bugfix Cycles</a:t>
            </a:r>
            <a:endParaRPr/>
          </a:p>
          <a:p>
            <a:pPr lvl="1">
              <a:lnSpc>
                <a:spcPct val="100000"/>
              </a:lnSpc>
              <a:buSzPct val="75000"/>
              <a:buFont typeface="Symbol"/>
              <a:buChar char=""/>
            </a:pPr>
            <a:r>
              <a:rPr lang="en-US" sz="2600" strike="noStrike">
                <a:latin typeface="Arial"/>
              </a:rPr>
              <a:t>Cross origin implications (jsonp and cors)</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9</TotalTime>
  <Application>LibreOffice/4.4.7.2$Linux_X86_64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2017-10-23T14:08:15Z</dcterms:created>
  <dc:creator>Harald Waxenegger</dc:creator>
  <dc:language>en-US</dc:language>
  <cp:lastModifiedBy>Harald Waxenegger</cp:lastModifiedBy>
  <dcterms:modified xsi:type="dcterms:W3CDTF">2017-10-23T17:39:33Z</dcterms:modified>
  <cp:revision>49</cp:revision>
</cp:coreProperties>
</file>