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Wingdings" charset="2"/>
              <a:buChar char=""/>
            </a:pPr>
            <a:r>
              <a:rPr lang="en-US" sz="3200">
                <a:latin typeface="Arial"/>
              </a:rPr>
              <a:t>Click to edit the outline text format</a:t>
            </a:r>
            <a:endParaRPr/>
          </a:p>
          <a:p>
            <a:pPr lvl="1">
              <a:buSzPct val="75000"/>
              <a:buFont typeface="Symbol" charset="2"/>
              <a:buChar char=""/>
            </a:pPr>
            <a:r>
              <a:rPr lang="en-US" sz="2800">
                <a:latin typeface="Arial"/>
              </a:rPr>
              <a:t>Second Outline Level</a:t>
            </a:r>
            <a:endParaRPr/>
          </a:p>
          <a:p>
            <a:pPr lvl="2">
              <a:buSzPct val="45000"/>
              <a:buFont typeface="Wingdings" charset="2"/>
              <a:buChar char=""/>
            </a:pPr>
            <a:r>
              <a:rPr lang="en-US" sz="2400">
                <a:latin typeface="Arial"/>
              </a:rPr>
              <a:t>Third Outline Level</a:t>
            </a:r>
            <a:endParaRPr/>
          </a:p>
          <a:p>
            <a:pPr lvl="3">
              <a:buSzPct val="75000"/>
              <a:buFont typeface="Symbol" charset="2"/>
              <a:buChar char=""/>
            </a:pPr>
            <a:r>
              <a:rPr lang="en-US" sz="2000">
                <a:latin typeface="Arial"/>
              </a:rPr>
              <a:t>Fourth Outline Level</a:t>
            </a:r>
            <a:endParaRPr/>
          </a:p>
          <a:p>
            <a:pPr lvl="4">
              <a:buSzPct val="45000"/>
              <a:buFont typeface="Wingdings" charset="2"/>
              <a:buChar char=""/>
            </a:pPr>
            <a:r>
              <a:rPr lang="en-US" sz="2000">
                <a:latin typeface="Arial"/>
              </a:rPr>
              <a:t>Fifth Outline Level</a:t>
            </a:r>
            <a:endParaRPr/>
          </a:p>
          <a:p>
            <a:pPr lvl="5">
              <a:buSzPct val="45000"/>
              <a:buFont typeface="Wingdings" charset="2"/>
              <a:buChar char=""/>
            </a:pPr>
            <a:r>
              <a:rPr lang="en-US" sz="2000">
                <a:latin typeface="Arial"/>
              </a:rPr>
              <a:t>Sixth Outline Level</a:t>
            </a:r>
            <a:endParaRPr/>
          </a:p>
          <a:p>
            <a:pPr lvl="6">
              <a:buSzPct val="45000"/>
              <a:buFont typeface="Wingdings" charset="2"/>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ECCB68B-678D-46FA-A441-2AFC30BBA2B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Apps – Environment</a:t>
            </a:r>
            <a:endParaRPr/>
          </a:p>
        </p:txBody>
      </p:sp>
      <p:sp>
        <p:nvSpPr>
          <p:cNvPr id="40" name="CustomShape 2"/>
          <p:cNvSpPr/>
          <p:nvPr/>
        </p:nvSpPr>
        <p:spPr>
          <a:xfrm>
            <a:off x="457200" y="1371600"/>
            <a:ext cx="9144000" cy="54864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US" sz="2000">
                <a:solidFill>
                  <a:srgbClr val="801900"/>
                </a:solidFill>
                <a:latin typeface="Arial"/>
              </a:rPr>
              <a:t>Omero Server + Omero Web + Django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45000"/>
              <a:buFont typeface="Wingdings" charset="2"/>
              <a:buChar char=""/>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41" name="CustomShape 3"/>
          <p:cNvSpPr/>
          <p:nvPr/>
        </p:nvSpPr>
        <p:spPr>
          <a:xfrm>
            <a:off x="6217920" y="2011680"/>
            <a:ext cx="3200400" cy="4754880"/>
          </a:xfrm>
          <a:prstGeom prst="rect">
            <a:avLst/>
          </a:prstGeom>
          <a:solidFill>
            <a:srgbClr val="ffff99"/>
          </a:solidFill>
          <a:ln>
            <a:solidFill>
              <a:srgbClr val="000000"/>
            </a:solidFill>
          </a:ln>
        </p:spPr>
        <p:style>
          <a:lnRef idx="0"/>
          <a:fillRef idx="0"/>
          <a:effectRef idx="0"/>
          <a:fontRef idx="minor"/>
        </p:style>
        <p:txBody>
          <a:bodyPr wrap="none" lIns="90000" rIns="90000" tIns="45000" bIns="45000" anchor="ctr"/>
          <a:p>
            <a:pPr algn="ctr">
              <a:lnSpc>
                <a:spcPct val="100000"/>
              </a:lnSpc>
            </a:pPr>
            <a:r>
              <a:rPr b="1" lang="en-US" sz="2000">
                <a:solidFill>
                  <a:srgbClr val="000099"/>
                </a:solidFill>
                <a:latin typeface="Arial"/>
              </a:rPr>
              <a:t>App</a:t>
            </a:r>
            <a:endParaRPr/>
          </a:p>
          <a:p>
            <a:pPr algn="ctr">
              <a:lnSpc>
                <a:spcPct val="100000"/>
              </a:lnSpc>
            </a:pPr>
            <a:r>
              <a:rPr lang="en-US">
                <a:latin typeface="Arial"/>
              </a:rPr>
              <a:t> </a:t>
            </a:r>
            <a:r>
              <a:rPr lang="en-US">
                <a:latin typeface="Arial"/>
              </a:rPr>
              <a:t>e.g. figure, iviewer, …</a:t>
            </a:r>
            <a:endParaRPr/>
          </a:p>
          <a:p>
            <a:pPr algn="ctr">
              <a:lnSpc>
                <a:spcPct val="100000"/>
              </a:lnSpc>
            </a:pPr>
            <a:endParaRPr/>
          </a:p>
          <a:p>
            <a:pPr algn="ctr">
              <a:lnSpc>
                <a:spcPct val="100000"/>
              </a:lnSpc>
            </a:pPr>
            <a:endParaRPr/>
          </a:p>
          <a:p>
            <a:pPr>
              <a:lnSpc>
                <a:spcPct val="100000"/>
              </a:lnSpc>
            </a:pPr>
            <a:endParaRPr/>
          </a:p>
          <a:p>
            <a:pPr>
              <a:lnSpc>
                <a:spcPct val="100000"/>
              </a:lnSpc>
              <a:buSzPct val="45000"/>
              <a:buFont typeface="Wingdings" charset="2"/>
              <a:buChar char=""/>
            </a:pPr>
            <a:r>
              <a:rPr lang="en-US">
                <a:latin typeface="Arial"/>
              </a:rPr>
              <a:t>Java Script Code</a:t>
            </a:r>
            <a:endParaRPr/>
          </a:p>
          <a:p>
            <a:pPr>
              <a:lnSpc>
                <a:spcPct val="100000"/>
              </a:lnSpc>
              <a:buSzPct val="45000"/>
              <a:buFont typeface="Wingdings" charset="2"/>
              <a:buChar char=""/>
            </a:pPr>
            <a:r>
              <a:rPr lang="en-US">
                <a:latin typeface="Arial"/>
              </a:rPr>
              <a:t>HTML, CSS and Images</a:t>
            </a:r>
            <a:endParaRPr/>
          </a:p>
          <a:p>
            <a:pPr>
              <a:lnSpc>
                <a:spcPct val="100000"/>
              </a:lnSpc>
              <a:buSzPct val="45000"/>
              <a:buFont typeface="Wingdings" charset="2"/>
              <a:buChar char=""/>
            </a:pPr>
            <a:r>
              <a:rPr lang="en-US">
                <a:latin typeface="Arial"/>
              </a:rPr>
              <a:t>Frontend Framework(s)</a:t>
            </a:r>
            <a:endParaRPr/>
          </a:p>
          <a:p>
            <a:pPr>
              <a:lnSpc>
                <a:spcPct val="100000"/>
              </a:lnSpc>
              <a:buSzPct val="45000"/>
              <a:buFont typeface="Wingdings" charset="2"/>
              <a:buChar char=""/>
            </a:pPr>
            <a:r>
              <a:rPr lang="en-US">
                <a:latin typeface="Arial"/>
              </a:rPr>
              <a:t>Build/Deployment</a:t>
            </a:r>
            <a:endParaRPr/>
          </a:p>
          <a:p>
            <a:pPr algn="ctr">
              <a:lnSpc>
                <a:spcPct val="100000"/>
              </a:lnSpc>
            </a:pPr>
            <a:endParaRPr/>
          </a:p>
          <a:p>
            <a:pPr algn="ctr">
              <a:lnSpc>
                <a:spcPct val="100000"/>
              </a:lnSpc>
            </a:pPr>
            <a:r>
              <a:rPr i="1" lang="en-US">
                <a:latin typeface="Arial"/>
              </a:rPr>
              <a:t>figure/imgData</a:t>
            </a:r>
            <a:endParaRPr/>
          </a:p>
          <a:p>
            <a:pPr algn="ctr">
              <a:lnSpc>
                <a:spcPct val="100000"/>
              </a:lnSpc>
            </a:pPr>
            <a:r>
              <a:rPr i="1" lang="en-US">
                <a:latin typeface="Arial"/>
              </a:rPr>
              <a:t>iviewer/image_data</a:t>
            </a:r>
            <a:endParaRPr/>
          </a:p>
          <a:p>
            <a:pPr algn="ctr">
              <a:lnSpc>
                <a:spcPct val="100000"/>
              </a:lnSpc>
            </a:pPr>
            <a:endParaRPr/>
          </a:p>
          <a:p>
            <a:pPr>
              <a:lnSpc>
                <a:spcPct val="100000"/>
              </a:lnSpc>
            </a:pPr>
            <a:endParaRPr/>
          </a:p>
          <a:p>
            <a:pPr>
              <a:lnSpc>
                <a:spcPct val="100000"/>
              </a:lnSpc>
              <a:buSzPct val="45000"/>
              <a:buFont typeface="Wingdings" charset="2"/>
              <a:buChar char=""/>
            </a:pPr>
            <a:r>
              <a:rPr lang="en-US">
                <a:latin typeface="Arial"/>
              </a:rPr>
              <a:t>Django views.py/urls.py</a:t>
            </a:r>
            <a:endParaRPr/>
          </a:p>
          <a:p>
            <a:pPr>
              <a:lnSpc>
                <a:spcPct val="100000"/>
              </a:lnSpc>
              <a:buSzPct val="45000"/>
              <a:buFont typeface="Wingdings" charset="2"/>
              <a:buChar char=""/>
            </a:pPr>
            <a:r>
              <a:rPr lang="en-US">
                <a:latin typeface="Arial"/>
              </a:rPr>
              <a:t>Django templates</a:t>
            </a:r>
            <a:endParaRPr/>
          </a:p>
        </p:txBody>
      </p:sp>
      <p:sp>
        <p:nvSpPr>
          <p:cNvPr id="42" name="CustomShape 4"/>
          <p:cNvSpPr/>
          <p:nvPr/>
        </p:nvSpPr>
        <p:spPr>
          <a:xfrm>
            <a:off x="914400" y="2834640"/>
            <a:ext cx="1280160" cy="640080"/>
          </a:xfrm>
          <a:prstGeom prst="ellipse">
            <a:avLst/>
          </a:prstGeom>
          <a:solidFill>
            <a:srgbClr val="99ff66"/>
          </a:solidFill>
          <a:ln>
            <a:solidFill>
              <a:srgbClr val="3465a4"/>
            </a:solidFill>
          </a:ln>
        </p:spPr>
        <p:style>
          <a:lnRef idx="0"/>
          <a:fillRef idx="0"/>
          <a:effectRef idx="0"/>
          <a:fontRef idx="minor"/>
        </p:style>
        <p:txBody>
          <a:bodyPr wrap="none" lIns="90000" rIns="90000" tIns="45000" bIns="45000" anchor="ctr"/>
          <a:p>
            <a:pPr algn="ctr"/>
            <a:r>
              <a:rPr lang="en-US">
                <a:latin typeface="Arial"/>
              </a:rPr>
              <a:t>Web Api</a:t>
            </a:r>
            <a:endParaRPr/>
          </a:p>
        </p:txBody>
      </p:sp>
      <p:sp>
        <p:nvSpPr>
          <p:cNvPr id="43" name="CustomShape 5"/>
          <p:cNvSpPr/>
          <p:nvPr/>
        </p:nvSpPr>
        <p:spPr>
          <a:xfrm>
            <a:off x="731520" y="3749040"/>
            <a:ext cx="2011680" cy="914400"/>
          </a:xfrm>
          <a:prstGeom prst="ellipse">
            <a:avLst/>
          </a:prstGeom>
          <a:solidFill>
            <a:srgbClr val="996600"/>
          </a:solidFill>
          <a:ln>
            <a:solidFill>
              <a:srgbClr val="3465a4"/>
            </a:solidFill>
          </a:ln>
        </p:spPr>
        <p:style>
          <a:lnRef idx="0"/>
          <a:fillRef idx="0"/>
          <a:effectRef idx="0"/>
          <a:fontRef idx="minor"/>
        </p:style>
        <p:txBody>
          <a:bodyPr wrap="none" lIns="90000" rIns="90000" tIns="45000" bIns="45000" anchor="ctr"/>
          <a:p>
            <a:pPr algn="ctr"/>
            <a:r>
              <a:rPr lang="en-US">
                <a:latin typeface="Arial"/>
              </a:rPr>
              <a:t>Webclient</a:t>
            </a:r>
            <a:endParaRPr/>
          </a:p>
          <a:p>
            <a:pPr algn="ctr"/>
            <a:r>
              <a:rPr lang="en-US">
                <a:latin typeface="Arial"/>
              </a:rPr>
              <a:t>Webgateway</a:t>
            </a:r>
            <a:endParaRPr/>
          </a:p>
        </p:txBody>
      </p:sp>
      <p:sp>
        <p:nvSpPr>
          <p:cNvPr id="44" name="Line 6"/>
          <p:cNvSpPr/>
          <p:nvPr/>
        </p:nvSpPr>
        <p:spPr>
          <a:xfrm flipV="1">
            <a:off x="2193840" y="2560320"/>
            <a:ext cx="4024080" cy="543240"/>
          </a:xfrm>
          <a:prstGeom prst="line">
            <a:avLst/>
          </a:prstGeom>
          <a:ln>
            <a:solidFill>
              <a:srgbClr val="000000"/>
            </a:solidFill>
            <a:headEnd len="med" type="triangle" w="med"/>
          </a:ln>
        </p:spPr>
        <p:txBody>
          <a:bodyPr lIns="90000" rIns="90000" tIns="45000" bIns="45000" anchor="ctr"/>
          <a:p>
            <a:pPr algn="ctr"/>
            <a:endParaRPr/>
          </a:p>
          <a:p>
            <a:pPr algn="ctr"/>
            <a:r>
              <a:rPr lang="en-US">
                <a:latin typeface="Arial"/>
              </a:rPr>
              <a:t>api/v0/m/rois</a:t>
            </a:r>
            <a:endParaRPr/>
          </a:p>
        </p:txBody>
      </p:sp>
      <p:sp>
        <p:nvSpPr>
          <p:cNvPr id="45" name="Line 7"/>
          <p:cNvSpPr/>
          <p:nvPr/>
        </p:nvSpPr>
        <p:spPr>
          <a:xfrm flipV="1">
            <a:off x="2743200" y="2834640"/>
            <a:ext cx="3474720" cy="1278720"/>
          </a:xfrm>
          <a:prstGeom prst="line">
            <a:avLst/>
          </a:prstGeom>
          <a:ln>
            <a:solidFill>
              <a:srgbClr val="000000"/>
            </a:solidFill>
            <a:headEnd len="med" type="triangle" w="med"/>
          </a:ln>
        </p:spPr>
        <p:txBody>
          <a:bodyPr lIns="90000" rIns="90000" tIns="45000" bIns="45000" anchor="ctr"/>
          <a:p>
            <a:pPr algn="ctr"/>
            <a:endParaRPr/>
          </a:p>
          <a:p>
            <a:pPr algn="ctr"/>
            <a:r>
              <a:rPr lang="en-US">
                <a:latin typeface="Arial"/>
              </a:rPr>
              <a:t>get_rois_json</a:t>
            </a:r>
            <a:endParaRPr/>
          </a:p>
        </p:txBody>
      </p:sp>
      <p:sp>
        <p:nvSpPr>
          <p:cNvPr id="46" name="CustomShape 8"/>
          <p:cNvSpPr/>
          <p:nvPr/>
        </p:nvSpPr>
        <p:spPr>
          <a:xfrm>
            <a:off x="822960" y="4937760"/>
            <a:ext cx="2011680" cy="731520"/>
          </a:xfrm>
          <a:prstGeom prst="ellipse">
            <a:avLst/>
          </a:prstGeom>
          <a:solidFill>
            <a:srgbClr val="cc3300"/>
          </a:solidFill>
          <a:ln>
            <a:solidFill>
              <a:srgbClr val="3465a4"/>
            </a:solidFill>
            <a:headEnd len="med" type="triangle" w="med"/>
          </a:ln>
        </p:spPr>
        <p:style>
          <a:lnRef idx="0"/>
          <a:fillRef idx="0"/>
          <a:effectRef idx="0"/>
          <a:fontRef idx="minor"/>
        </p:style>
        <p:txBody>
          <a:bodyPr wrap="none" lIns="90000" rIns="90000" tIns="45000" bIns="45000" anchor="ctr"/>
          <a:p>
            <a:pPr algn="ctr"/>
            <a:r>
              <a:rPr lang="en-US">
                <a:latin typeface="Arial"/>
              </a:rPr>
              <a:t>Blitz Gateway</a:t>
            </a:r>
            <a:endParaRPr/>
          </a:p>
        </p:txBody>
      </p:sp>
      <p:sp>
        <p:nvSpPr>
          <p:cNvPr id="47" name="CustomShape 9"/>
          <p:cNvSpPr/>
          <p:nvPr/>
        </p:nvSpPr>
        <p:spPr>
          <a:xfrm>
            <a:off x="6217920" y="5943600"/>
            <a:ext cx="3200400" cy="822960"/>
          </a:xfrm>
          <a:prstGeom prst="rect">
            <a:avLst/>
          </a:prstGeom>
          <a:noFill/>
          <a:ln>
            <a:solidFill>
              <a:srgbClr val="000000"/>
            </a:solidFill>
            <a:headEnd len="med" type="triangle" w="med"/>
          </a:ln>
        </p:spPr>
        <p:style>
          <a:lnRef idx="0"/>
          <a:fillRef idx="0"/>
          <a:effectRef idx="0"/>
          <a:fontRef idx="minor"/>
        </p:style>
      </p:sp>
      <p:sp>
        <p:nvSpPr>
          <p:cNvPr id="48" name="Line 10"/>
          <p:cNvSpPr/>
          <p:nvPr/>
        </p:nvSpPr>
        <p:spPr>
          <a:xfrm>
            <a:off x="6492240" y="4846320"/>
            <a:ext cx="0" cy="1097280"/>
          </a:xfrm>
          <a:prstGeom prst="line">
            <a:avLst/>
          </a:prstGeom>
          <a:ln>
            <a:solidFill>
              <a:srgbClr val="000000"/>
            </a:solidFill>
            <a:headEnd len="med" type="triangle" w="med"/>
            <a:tailEnd len="med" type="triangle" w="med"/>
          </a:ln>
        </p:spPr>
        <p:txBody>
          <a:bodyPr lIns="90000" rIns="90000" tIns="45000" bIns="45000" anchor="ctr"/>
          <a:p>
            <a:pPr algn="ctr"/>
            <a:endParaRPr/>
          </a:p>
          <a:p>
            <a:pPr algn="ctr"/>
            <a:endParaRPr/>
          </a:p>
          <a:p>
            <a:pPr algn="ctr"/>
            <a:endParaRPr/>
          </a:p>
        </p:txBody>
      </p:sp>
      <p:sp>
        <p:nvSpPr>
          <p:cNvPr id="49" name="Line 11"/>
          <p:cNvSpPr/>
          <p:nvPr/>
        </p:nvSpPr>
        <p:spPr>
          <a:xfrm>
            <a:off x="8961120" y="4846320"/>
            <a:ext cx="0" cy="1097280"/>
          </a:xfrm>
          <a:prstGeom prst="line">
            <a:avLst/>
          </a:prstGeom>
          <a:ln>
            <a:solidFill>
              <a:srgbClr val="000000"/>
            </a:solidFill>
            <a:headEnd len="med" type="triangle" w="med"/>
            <a:tailEnd len="med" type="triangle" w="med"/>
          </a:ln>
        </p:spPr>
        <p:txBody>
          <a:bodyPr lIns="90000" rIns="90000" tIns="45000" bIns="45000" anchor="ctr"/>
          <a:p>
            <a:pPr algn="ctr"/>
            <a:endParaRPr/>
          </a:p>
          <a:p>
            <a:pPr algn="ctr"/>
            <a:endParaRPr/>
          </a:p>
          <a:p>
            <a:pPr algn="ctr"/>
            <a:endParaRPr/>
          </a:p>
        </p:txBody>
      </p:sp>
      <p:sp>
        <p:nvSpPr>
          <p:cNvPr id="50" name="Line 12"/>
          <p:cNvSpPr/>
          <p:nvPr/>
        </p:nvSpPr>
        <p:spPr>
          <a:xfrm>
            <a:off x="2834640" y="5394960"/>
            <a:ext cx="3383280" cy="1005840"/>
          </a:xfrm>
          <a:prstGeom prst="line">
            <a:avLst/>
          </a:prstGeom>
          <a:ln>
            <a:solidFill>
              <a:srgbClr val="000000"/>
            </a:solidFill>
            <a:headEnd len="med" type="triangle" w="med"/>
            <a:tailEnd len="med" type="triangle" w="med"/>
          </a:ln>
        </p:spPr>
        <p:txBody>
          <a:bodyPr lIns="90000" rIns="90000" tIns="45000" bIns="45000" anchor="ctr"/>
          <a:p>
            <a:pPr algn="ctr"/>
            <a:endParaRPr/>
          </a:p>
          <a:p>
            <a:pPr algn="ctr"/>
            <a:endParaRPr/>
          </a:p>
          <a:p>
            <a:pPr algn="ctr"/>
            <a:r>
              <a:rPr lang="en-US">
                <a:latin typeface="Arial"/>
              </a:rPr>
              <a:t>raw_pixel_store.getTile</a:t>
            </a:r>
            <a:endParaRPr/>
          </a:p>
          <a:p>
            <a:pPr algn="ctr"/>
            <a:r>
              <a:rPr lang="en-US">
                <a:latin typeface="Arial"/>
              </a:rPr>
              <a:t>update.saveAndReturnObject</a:t>
            </a:r>
            <a:endParaRPr/>
          </a:p>
        </p:txBody>
      </p:sp>
      <p:sp>
        <p:nvSpPr>
          <p:cNvPr id="51" name="CustomShape 13"/>
          <p:cNvSpPr/>
          <p:nvPr/>
        </p:nvSpPr>
        <p:spPr>
          <a:xfrm>
            <a:off x="6675120" y="2926080"/>
            <a:ext cx="1920240" cy="36576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r>
              <a:rPr lang="en-US">
                <a:latin typeface="Arial"/>
              </a:rPr>
              <a:t>openwith.js</a:t>
            </a:r>
            <a:endParaRPr/>
          </a:p>
        </p:txBody>
      </p:sp>
      <p:sp>
        <p:nvSpPr>
          <p:cNvPr id="52" name="CustomShape 14"/>
          <p:cNvSpPr/>
          <p:nvPr/>
        </p:nvSpPr>
        <p:spPr>
          <a:xfrm>
            <a:off x="6217920" y="3383280"/>
            <a:ext cx="3200400" cy="1463040"/>
          </a:xfrm>
          <a:prstGeom prst="rect">
            <a:avLst/>
          </a:prstGeom>
          <a:noFill/>
          <a:ln>
            <a:solidFill>
              <a:srgbClr val="000000"/>
            </a:solidFill>
            <a:headEnd len="med" type="triangle" w="med"/>
          </a:ln>
        </p:spPr>
        <p:style>
          <a:lnRef idx="0"/>
          <a:fillRef idx="0"/>
          <a:effectRef idx="0"/>
          <a:fontRef idx="minor"/>
        </p:style>
      </p:sp>
      <p:sp>
        <p:nvSpPr>
          <p:cNvPr id="53" name="CustomShape 15"/>
          <p:cNvSpPr/>
          <p:nvPr/>
        </p:nvSpPr>
        <p:spPr>
          <a:xfrm>
            <a:off x="2834640" y="4480560"/>
            <a:ext cx="1920240" cy="36576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r>
              <a:rPr lang="en-US">
                <a:latin typeface="Arial"/>
              </a:rPr>
              <a:t>openwith.js</a:t>
            </a:r>
            <a:endParaRPr/>
          </a:p>
        </p:txBody>
      </p:sp>
      <p:sp>
        <p:nvSpPr>
          <p:cNvPr id="54" name="Line 16"/>
          <p:cNvSpPr/>
          <p:nvPr/>
        </p:nvSpPr>
        <p:spPr>
          <a:xfrm flipV="1">
            <a:off x="3931920" y="3108960"/>
            <a:ext cx="2743200" cy="1371600"/>
          </a:xfrm>
          <a:prstGeom prst="line">
            <a:avLst/>
          </a:prstGeom>
          <a:ln>
            <a:solidFill>
              <a:srgbClr val="000000"/>
            </a:solidFill>
            <a:headEnd len="med" type="triangle" w="med"/>
            <a:tailEnd len="med" type="triangle" w="med"/>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Apps – figure and iviewer </a:t>
            </a:r>
            <a:endParaRPr/>
          </a:p>
        </p:txBody>
      </p:sp>
      <p:sp>
        <p:nvSpPr>
          <p:cNvPr id="74" name="TextShape 2"/>
          <p:cNvSpPr txBox="1"/>
          <p:nvPr/>
        </p:nvSpPr>
        <p:spPr>
          <a:xfrm>
            <a:off x="504000" y="1769040"/>
            <a:ext cx="9071640" cy="4814640"/>
          </a:xfrm>
          <a:prstGeom prst="rect">
            <a:avLst/>
          </a:prstGeom>
          <a:noFill/>
          <a:ln>
            <a:noFill/>
          </a:ln>
        </p:spPr>
        <p:txBody>
          <a:bodyPr lIns="0" rIns="0" tIns="0" bIns="0"/>
          <a:p>
            <a:pPr>
              <a:buSzPct val="45000"/>
              <a:buFont typeface="Wingdings" charset="2"/>
              <a:buChar char=""/>
            </a:pPr>
            <a:r>
              <a:rPr lang="en-US" sz="3200">
                <a:latin typeface="Arial"/>
              </a:rPr>
              <a:t>TODO: commonalities and differences and implications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Apps – iviewer </a:t>
            </a:r>
            <a:endParaRPr/>
          </a:p>
        </p:txBody>
      </p:sp>
      <p:sp>
        <p:nvSpPr>
          <p:cNvPr id="76" name="TextShape 2"/>
          <p:cNvSpPr txBox="1"/>
          <p:nvPr/>
        </p:nvSpPr>
        <p:spPr>
          <a:xfrm>
            <a:off x="504000" y="1769040"/>
            <a:ext cx="9071640" cy="4814640"/>
          </a:xfrm>
          <a:prstGeom prst="rect">
            <a:avLst/>
          </a:prstGeom>
          <a:noFill/>
          <a:ln>
            <a:noFill/>
          </a:ln>
        </p:spPr>
        <p:txBody>
          <a:bodyPr lIns="0" rIns="0" tIns="0" bIns="0"/>
          <a:p>
            <a:pPr>
              <a:buSzPct val="45000"/>
              <a:buFont typeface="Wingdings" charset="2"/>
              <a:buChar char=""/>
            </a:pPr>
            <a:r>
              <a:rPr lang="en-US" sz="3200">
                <a:latin typeface="Arial"/>
              </a:rPr>
              <a:t>TODO: diagram components</a:t>
            </a:r>
            <a:endParaRPr/>
          </a:p>
          <a:p>
            <a:pPr lvl="1">
              <a:buSzPct val="75000"/>
              <a:buFont typeface="Symbol" charset="2"/>
              <a:buChar char=""/>
            </a:pPr>
            <a:r>
              <a:rPr lang="en-US" sz="2800">
                <a:latin typeface="Arial"/>
              </a:rPr>
              <a:t>MVC and aurelia</a:t>
            </a:r>
            <a:endParaRPr/>
          </a:p>
          <a:p>
            <a:pPr lvl="1">
              <a:buSzPct val="75000"/>
              <a:buFont typeface="Symbol" charset="2"/>
              <a:buChar char=""/>
            </a:pPr>
            <a:r>
              <a:rPr lang="en-US" sz="2800">
                <a:latin typeface="Arial"/>
              </a:rPr>
              <a:t>Openlayers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lang="en-US" sz="3600">
                <a:latin typeface="Arial"/>
              </a:rPr>
              <a:t>'Minimal' App Setup – django directories</a:t>
            </a:r>
            <a:endParaRPr/>
          </a:p>
        </p:txBody>
      </p:sp>
      <p:sp>
        <p:nvSpPr>
          <p:cNvPr id="56" name="TextShape 2"/>
          <p:cNvSpPr txBox="1"/>
          <p:nvPr/>
        </p:nvSpPr>
        <p:spPr>
          <a:xfrm>
            <a:off x="2468880" y="1828800"/>
            <a:ext cx="4165920" cy="1109880"/>
          </a:xfrm>
          <a:prstGeom prst="rect">
            <a:avLst/>
          </a:prstGeom>
          <a:noFill/>
          <a:ln>
            <a:noFill/>
          </a:ln>
        </p:spPr>
        <p:txBody>
          <a:bodyPr lIns="90000" rIns="90000" tIns="45000" bIns="45000"/>
          <a:p>
            <a:r>
              <a:rPr lang="en-US" sz="2400">
                <a:latin typeface="Arial"/>
              </a:rPr>
              <a:t>app/static/app/app.js</a:t>
            </a:r>
            <a:endParaRPr/>
          </a:p>
          <a:p>
            <a:endParaRPr/>
          </a:p>
          <a:p>
            <a:r>
              <a:rPr lang="en-US" sz="2400">
                <a:latin typeface="Arial"/>
              </a:rPr>
              <a:t>app/templates/app/index.html</a:t>
            </a:r>
            <a:endParaRPr/>
          </a:p>
        </p:txBody>
      </p:sp>
      <p:pic>
        <p:nvPicPr>
          <p:cNvPr id="57" name="" descr=""/>
          <p:cNvPicPr/>
          <p:nvPr/>
        </p:nvPicPr>
        <p:blipFill>
          <a:blip r:embed="rId1"/>
          <a:stretch/>
        </p:blipFill>
        <p:spPr>
          <a:xfrm>
            <a:off x="1463040" y="3225600"/>
            <a:ext cx="6309360" cy="3083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lang="en-US" sz="3600">
                <a:latin typeface="Arial"/>
              </a:rPr>
              <a:t>static/app – what would it contain?</a:t>
            </a:r>
            <a:endParaRPr/>
          </a:p>
        </p:txBody>
      </p:sp>
      <p:sp>
        <p:nvSpPr>
          <p:cNvPr id="59" name="TextShape 2"/>
          <p:cNvSpPr txBox="1"/>
          <p:nvPr/>
        </p:nvSpPr>
        <p:spPr>
          <a:xfrm>
            <a:off x="504360" y="1769400"/>
            <a:ext cx="9071640" cy="4384440"/>
          </a:xfrm>
          <a:prstGeom prst="rect">
            <a:avLst/>
          </a:prstGeom>
          <a:noFill/>
          <a:ln>
            <a:noFill/>
          </a:ln>
        </p:spPr>
        <p:txBody>
          <a:bodyPr lIns="0" rIns="0" tIns="0" bIns="0"/>
          <a:p>
            <a:pPr>
              <a:buSzPct val="45000"/>
              <a:buFont typeface="Wingdings" charset="2"/>
              <a:buChar char=""/>
            </a:pPr>
            <a:r>
              <a:rPr lang="en-US" sz="3200">
                <a:latin typeface="Arial"/>
              </a:rPr>
              <a:t>Java Script</a:t>
            </a:r>
            <a:endParaRPr/>
          </a:p>
          <a:p>
            <a:pPr>
              <a:buSzPct val="45000"/>
              <a:buFont typeface="Wingdings" charset="2"/>
              <a:buChar char=""/>
            </a:pPr>
            <a:r>
              <a:rPr lang="en-US" sz="3200">
                <a:latin typeface="Arial"/>
              </a:rPr>
              <a:t>Third Party Resources</a:t>
            </a:r>
            <a:endParaRPr/>
          </a:p>
          <a:p>
            <a:pPr>
              <a:buSzPct val="45000"/>
              <a:buFont typeface="Wingdings" charset="2"/>
              <a:buChar char=""/>
            </a:pPr>
            <a:r>
              <a:rPr lang="en-US" sz="3200">
                <a:latin typeface="Arial"/>
              </a:rPr>
              <a:t>Css</a:t>
            </a:r>
            <a:endParaRPr/>
          </a:p>
          <a:p>
            <a:pPr>
              <a:buSzPct val="45000"/>
              <a:buFont typeface="Wingdings" charset="2"/>
              <a:buChar char=""/>
            </a:pPr>
            <a:r>
              <a:rPr lang="en-US" sz="3200">
                <a:latin typeface="Arial"/>
              </a:rPr>
              <a:t>Images</a:t>
            </a:r>
            <a:endParaRPr/>
          </a:p>
          <a:p>
            <a:pPr>
              <a:buSzPct val="45000"/>
              <a:buFont typeface="Wingdings" charset="2"/>
              <a:buChar char=""/>
            </a:pPr>
            <a:endParaRPr/>
          </a:p>
        </p:txBody>
      </p:sp>
      <p:pic>
        <p:nvPicPr>
          <p:cNvPr id="60" name="" descr=""/>
          <p:cNvPicPr/>
          <p:nvPr/>
        </p:nvPicPr>
        <p:blipFill>
          <a:blip r:embed="rId1"/>
          <a:stretch/>
        </p:blipFill>
        <p:spPr>
          <a:xfrm>
            <a:off x="3660480" y="3236400"/>
            <a:ext cx="5757840" cy="3438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lang="en-US" sz="3600">
                <a:latin typeface="Arial"/>
              </a:rPr>
              <a:t>app/templates/app/index.html</a:t>
            </a:r>
            <a:endParaRPr/>
          </a:p>
        </p:txBody>
      </p:sp>
      <p:sp>
        <p:nvSpPr>
          <p:cNvPr id="62" name="TextShape 2"/>
          <p:cNvSpPr txBox="1"/>
          <p:nvPr/>
        </p:nvSpPr>
        <p:spPr>
          <a:xfrm>
            <a:off x="504000" y="1769040"/>
            <a:ext cx="9071640" cy="5271840"/>
          </a:xfrm>
          <a:prstGeom prst="rect">
            <a:avLst/>
          </a:prstGeom>
          <a:noFill/>
          <a:ln>
            <a:noFill/>
          </a:ln>
        </p:spPr>
        <p:txBody>
          <a:bodyPr lIns="0" rIns="0" tIns="0" bIns="0"/>
          <a:p>
            <a:r>
              <a:rPr lang="en-US" sz="6000">
                <a:latin typeface="Arial"/>
              </a:rPr>
              <a:t>&lt;html&gt;</a:t>
            </a:r>
            <a:endParaRPr/>
          </a:p>
          <a:p>
            <a:r>
              <a:rPr lang="en-US" sz="6000">
                <a:latin typeface="Arial"/>
              </a:rPr>
              <a:t>  </a:t>
            </a:r>
            <a:r>
              <a:rPr lang="en-US" sz="6000">
                <a:latin typeface="Arial"/>
              </a:rPr>
              <a:t>&lt;head&gt;</a:t>
            </a:r>
            <a:endParaRPr/>
          </a:p>
          <a:p>
            <a:endParaRPr/>
          </a:p>
          <a:p>
            <a:r>
              <a:rPr lang="en-US" sz="6000">
                <a:latin typeface="Arial"/>
              </a:rPr>
              <a:t>      </a:t>
            </a:r>
            <a:r>
              <a:rPr lang="en-US" sz="6000">
                <a:latin typeface="Arial"/>
              </a:rPr>
              <a:t>&lt;link rel="stylesheet" type="text/css" </a:t>
            </a:r>
            <a:endParaRPr/>
          </a:p>
          <a:p>
            <a:r>
              <a:rPr lang="en-US" sz="6000">
                <a:latin typeface="Arial"/>
              </a:rPr>
              <a:t>              </a:t>
            </a:r>
            <a:r>
              <a:rPr lang="en-US" sz="6000">
                <a:latin typeface="Arial"/>
              </a:rPr>
              <a:t>href=" {% static </a:t>
            </a:r>
            <a:r>
              <a:rPr lang="en-US" sz="6000">
                <a:solidFill>
                  <a:srgbClr val="000066"/>
                </a:solidFill>
                <a:latin typeface="Arial"/>
              </a:rPr>
              <a:t>'app_directoryr/css/app.css?version=1.1'</a:t>
            </a:r>
            <a:r>
              <a:rPr lang="en-US" sz="6000">
                <a:latin typeface="Arial"/>
              </a:rPr>
              <a:t> %}" /&gt;</a:t>
            </a:r>
            <a:endParaRPr/>
          </a:p>
          <a:p>
            <a:endParaRPr/>
          </a:p>
          <a:p>
            <a:r>
              <a:rPr lang="en-US" sz="6000">
                <a:latin typeface="Arial"/>
              </a:rPr>
              <a:t>      </a:t>
            </a:r>
            <a:r>
              <a:rPr lang="en-US" sz="6000">
                <a:latin typeface="Arial"/>
              </a:rPr>
              <a:t>&lt;script type="text/javascript"</a:t>
            </a:r>
            <a:endParaRPr/>
          </a:p>
          <a:p>
            <a:r>
              <a:rPr lang="en-US" sz="6000">
                <a:latin typeface="Arial"/>
              </a:rPr>
              <a:t>              </a:t>
            </a:r>
            <a:r>
              <a:rPr lang="en-US" sz="6000">
                <a:latin typeface="Arial"/>
              </a:rPr>
              <a:t>src="{% static </a:t>
            </a:r>
            <a:r>
              <a:rPr lang="en-US" sz="6000">
                <a:solidFill>
                  <a:srgbClr val="990000"/>
                </a:solidFill>
                <a:latin typeface="Arial"/>
              </a:rPr>
              <a:t>'app_directory/app.js?version=1.1'</a:t>
            </a:r>
            <a:r>
              <a:rPr lang="en-US" sz="6000">
                <a:latin typeface="Arial"/>
              </a:rPr>
              <a:t> %}"&gt;</a:t>
            </a:r>
            <a:endParaRPr/>
          </a:p>
          <a:p>
            <a:r>
              <a:rPr lang="en-US" sz="6000">
                <a:latin typeface="Arial"/>
              </a:rPr>
              <a:t>      </a:t>
            </a:r>
            <a:r>
              <a:rPr lang="en-US" sz="6000">
                <a:latin typeface="Arial"/>
              </a:rPr>
              <a:t>&lt;/script&gt;</a:t>
            </a:r>
            <a:endParaRPr/>
          </a:p>
          <a:p>
            <a:endParaRPr/>
          </a:p>
          <a:p>
            <a:r>
              <a:rPr lang="en-US" sz="6000">
                <a:latin typeface="Arial"/>
              </a:rPr>
              <a:t>      </a:t>
            </a:r>
            <a:r>
              <a:rPr lang="en-US" sz="6000">
                <a:latin typeface="Arial"/>
              </a:rPr>
              <a:t>&lt;script type="text/javascript"&gt;</a:t>
            </a:r>
            <a:endParaRPr/>
          </a:p>
          <a:p>
            <a:r>
              <a:rPr lang="en-US" sz="6000">
                <a:latin typeface="Arial"/>
              </a:rPr>
              <a:t>              </a:t>
            </a:r>
            <a:r>
              <a:rPr lang="en-US" sz="6000">
                <a:solidFill>
                  <a:srgbClr val="666666"/>
                </a:solidFill>
                <a:latin typeface="Arial"/>
              </a:rPr>
              <a:t>// optionally set parameters for app</a:t>
            </a:r>
            <a:endParaRPr/>
          </a:p>
          <a:p>
            <a:r>
              <a:rPr lang="en-US" sz="6000">
                <a:solidFill>
                  <a:srgbClr val="666666"/>
                </a:solidFill>
                <a:latin typeface="Arial"/>
              </a:rPr>
              <a:t>              </a:t>
            </a:r>
            <a:r>
              <a:rPr lang="en-US" sz="6000">
                <a:solidFill>
                  <a:srgbClr val="666666"/>
                </a:solidFill>
                <a:latin typeface="Arial"/>
              </a:rPr>
              <a:t>window.SOME_APP_PARAM = ….;</a:t>
            </a:r>
            <a:endParaRPr/>
          </a:p>
          <a:p>
            <a:r>
              <a:rPr lang="en-US" sz="6000">
                <a:latin typeface="Arial"/>
              </a:rPr>
              <a:t>      </a:t>
            </a:r>
            <a:r>
              <a:rPr lang="en-US" sz="6000">
                <a:latin typeface="Arial"/>
              </a:rPr>
              <a:t>&lt;/script&gt;</a:t>
            </a:r>
            <a:endParaRPr/>
          </a:p>
          <a:p>
            <a:endParaRPr/>
          </a:p>
          <a:p>
            <a:r>
              <a:rPr lang="en-US" sz="6000">
                <a:latin typeface="Arial"/>
              </a:rPr>
              <a:t>      </a:t>
            </a:r>
            <a:r>
              <a:rPr lang="en-US" sz="6000">
                <a:latin typeface="Arial"/>
              </a:rPr>
              <a:t>&lt;title&gt;Some App&lt;/title&gt;</a:t>
            </a:r>
            <a:endParaRPr/>
          </a:p>
          <a:p>
            <a:r>
              <a:rPr lang="en-US" sz="6000">
                <a:latin typeface="Arial"/>
              </a:rPr>
              <a:t>  </a:t>
            </a:r>
            <a:r>
              <a:rPr lang="en-US" sz="6000">
                <a:latin typeface="Arial"/>
              </a:rPr>
              <a:t>&lt;/head&gt;</a:t>
            </a:r>
            <a:endParaRPr/>
          </a:p>
          <a:p>
            <a:r>
              <a:rPr lang="en-US" sz="6000">
                <a:latin typeface="Arial"/>
              </a:rPr>
              <a:t>   …</a:t>
            </a:r>
            <a:r>
              <a:rPr lang="en-US" sz="6000">
                <a:latin typeface="Arial"/>
              </a:rPr>
              <a:t>.</a:t>
            </a:r>
            <a:endParaRPr/>
          </a:p>
          <a:p>
            <a:r>
              <a:rPr lang="en-US" sz="6000">
                <a:latin typeface="Arial"/>
              </a:rPr>
              <a:t>&lt;/html&gt;</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lang="en-US" sz="3600">
                <a:latin typeface="Arial"/>
              </a:rPr>
              <a:t>e.g. index.html</a:t>
            </a:r>
            <a:endParaRPr/>
          </a:p>
        </p:txBody>
      </p:sp>
      <p:pic>
        <p:nvPicPr>
          <p:cNvPr id="64" name="" descr=""/>
          <p:cNvPicPr/>
          <p:nvPr/>
        </p:nvPicPr>
        <p:blipFill>
          <a:blip r:embed="rId1"/>
          <a:stretch/>
        </p:blipFill>
        <p:spPr>
          <a:xfrm>
            <a:off x="548640" y="1449360"/>
            <a:ext cx="8802000" cy="5500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Remarks / 'Best Practices'</a:t>
            </a:r>
            <a:endParaRPr/>
          </a:p>
        </p:txBody>
      </p:sp>
      <p:sp>
        <p:nvSpPr>
          <p:cNvPr id="66" name="TextShape 2"/>
          <p:cNvSpPr txBox="1"/>
          <p:nvPr/>
        </p:nvSpPr>
        <p:spPr>
          <a:xfrm>
            <a:off x="504000" y="1769040"/>
            <a:ext cx="9071640" cy="4997520"/>
          </a:xfrm>
          <a:prstGeom prst="rect">
            <a:avLst/>
          </a:prstGeom>
          <a:noFill/>
          <a:ln>
            <a:noFill/>
          </a:ln>
        </p:spPr>
        <p:txBody>
          <a:bodyPr lIns="0" rIns="0" tIns="0" bIns="0"/>
          <a:p>
            <a:pPr>
              <a:buSzPct val="45000"/>
              <a:buFont typeface="Wingdings" charset="2"/>
              <a:buChar char=""/>
            </a:pPr>
            <a:r>
              <a:rPr lang="en-US" sz="3200">
                <a:latin typeface="Arial"/>
              </a:rPr>
              <a:t>Build in separate directory then copy over, either for development or distribution bundling</a:t>
            </a:r>
            <a:endParaRPr/>
          </a:p>
          <a:p>
            <a:pPr>
              <a:buSzPct val="45000"/>
              <a:buFont typeface="Wingdings" charset="2"/>
              <a:buChar char=""/>
            </a:pPr>
            <a:r>
              <a:rPr lang="en-US" sz="3200">
                <a:latin typeface="Arial"/>
              </a:rPr>
              <a:t>Files that are not affected by builds could as well be in the appropriate directories, e.g. index.html in the templates directory</a:t>
            </a:r>
            <a:endParaRPr/>
          </a:p>
          <a:p>
            <a:pPr>
              <a:buSzPct val="45000"/>
              <a:buFont typeface="Wingdings" charset="2"/>
              <a:buChar char=""/>
            </a:pPr>
            <a:r>
              <a:rPr lang="en-US" sz="3200">
                <a:latin typeface="Arial"/>
              </a:rPr>
              <a:t>Depending on your setup and building tools and dependency requirements/order roughly speaking 4 ways of js deployment are possible: </a:t>
            </a:r>
            <a:endParaRPr/>
          </a:p>
          <a:p>
            <a:pPr lvl="1">
              <a:buSzPct val="75000"/>
              <a:buFont typeface="Symbol" charset="2"/>
              <a:buChar char=""/>
            </a:pPr>
            <a:r>
              <a:rPr lang="en-US" sz="2800">
                <a:latin typeface="Arial"/>
              </a:rPr>
              <a:t>Bundled, either with the app.js or independently (incl. via script in index.html)</a:t>
            </a:r>
            <a:endParaRPr/>
          </a:p>
          <a:p>
            <a:pPr lvl="1">
              <a:buSzPct val="75000"/>
              <a:buFont typeface="Symbol" charset="2"/>
              <a:buChar char=""/>
            </a:pPr>
            <a:r>
              <a:rPr lang="en-US" sz="2800">
                <a:latin typeface="Arial"/>
              </a:rPr>
              <a:t>Included in the static directory (and loaded via script in index.hml)</a:t>
            </a:r>
            <a:endParaRPr/>
          </a:p>
          <a:p>
            <a:pPr lvl="1">
              <a:buSzPct val="75000"/>
              <a:buFont typeface="Symbol" charset="2"/>
              <a:buChar char=""/>
            </a:pPr>
            <a:r>
              <a:rPr lang="en-US" sz="2800">
                <a:latin typeface="Arial"/>
              </a:rPr>
              <a:t>Use of remote library servers (again via script tag in index.html)</a:t>
            </a:r>
            <a:endParaRPr/>
          </a:p>
          <a:p>
            <a:pPr lvl="1">
              <a:buSzPct val="75000"/>
              <a:buFont typeface="Symbol" charset="2"/>
              <a:buChar char=""/>
            </a:pPr>
            <a:r>
              <a:rPr lang="en-US" sz="2800">
                <a:latin typeface="Arial"/>
              </a:rPr>
              <a:t>Loaded fully dynamically on demand given used frameworks and loader support it or one uses a third party library or injects/loads js manually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Remarks / 'Best Practices' – cont'd</a:t>
            </a:r>
            <a:endParaRPr/>
          </a:p>
        </p:txBody>
      </p:sp>
      <p:sp>
        <p:nvSpPr>
          <p:cNvPr id="68" name="TextShape 2"/>
          <p:cNvSpPr txBox="1"/>
          <p:nvPr/>
        </p:nvSpPr>
        <p:spPr>
          <a:xfrm>
            <a:off x="504000" y="1769040"/>
            <a:ext cx="9071640" cy="4814640"/>
          </a:xfrm>
          <a:prstGeom prst="rect">
            <a:avLst/>
          </a:prstGeom>
          <a:noFill/>
          <a:ln>
            <a:noFill/>
          </a:ln>
        </p:spPr>
        <p:txBody>
          <a:bodyPr lIns="0" rIns="0" tIns="0" bIns="0"/>
          <a:p>
            <a:pPr>
              <a:buSzPct val="45000"/>
              <a:buFont typeface="Wingdings" charset="2"/>
              <a:buChar char=""/>
            </a:pPr>
            <a:r>
              <a:rPr lang="en-US" sz="3200">
                <a:latin typeface="Arial"/>
              </a:rPr>
              <a:t>Add suffix to resources to indicate app version and avoid caching of older version</a:t>
            </a:r>
            <a:endParaRPr/>
          </a:p>
          <a:p>
            <a:pPr>
              <a:buSzPct val="45000"/>
              <a:buFont typeface="Wingdings" charset="2"/>
              <a:buChar char=""/>
            </a:pPr>
            <a:r>
              <a:rPr lang="en-US" sz="3200">
                <a:latin typeface="Arial"/>
              </a:rPr>
              <a:t>Split up both css and java script dependencies if the project setup and dependency order allows for delayed loading. That said if it doesn't don't split them up since the many initial requests will hurt performance.</a:t>
            </a:r>
            <a:endParaRPr/>
          </a:p>
          <a:p>
            <a:pPr>
              <a:buSzPct val="45000"/>
              <a:buFont typeface="Wingdings" charset="2"/>
              <a:buChar char=""/>
            </a:pPr>
            <a:r>
              <a:rPr lang="en-US" sz="3200">
                <a:latin typeface="Arial"/>
              </a:rPr>
              <a:t>Set up a dev/debug and a production build. Choose tools that allow incremental builds.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 - Design Considerations</a:t>
            </a:r>
            <a:endParaRPr/>
          </a:p>
        </p:txBody>
      </p:sp>
      <p:sp>
        <p:nvSpPr>
          <p:cNvPr id="70" name="TextShape 2"/>
          <p:cNvSpPr txBox="1"/>
          <p:nvPr/>
        </p:nvSpPr>
        <p:spPr>
          <a:xfrm>
            <a:off x="504000" y="1769040"/>
            <a:ext cx="9071640" cy="4814640"/>
          </a:xfrm>
          <a:prstGeom prst="rect">
            <a:avLst/>
          </a:prstGeom>
          <a:noFill/>
          <a:ln>
            <a:noFill/>
          </a:ln>
        </p:spPr>
        <p:txBody>
          <a:bodyPr lIns="0" rIns="0" tIns="0" bIns="0"/>
          <a:p>
            <a:pPr>
              <a:buSzPct val="45000"/>
              <a:buFont typeface="Wingdings" charset="2"/>
              <a:buChar char=""/>
            </a:pPr>
            <a:r>
              <a:rPr lang="en-US" sz="3200">
                <a:latin typeface="Arial"/>
              </a:rPr>
              <a:t>Server/Web resources (web api/web gateway) vs. Plugin resources (View.py) vs. Server-Side extentions (Blitz Gateway)</a:t>
            </a:r>
            <a:endParaRPr/>
          </a:p>
          <a:p>
            <a:pPr lvl="1">
              <a:buSzPct val="75000"/>
              <a:buFont typeface="Symbol" charset="2"/>
              <a:buChar char=""/>
            </a:pPr>
            <a:r>
              <a:rPr lang="en-US" sz="2800">
                <a:latin typeface="Arial"/>
              </a:rPr>
              <a:t>Code Reuse</a:t>
            </a:r>
            <a:endParaRPr/>
          </a:p>
          <a:p>
            <a:pPr lvl="1">
              <a:buSzPct val="75000"/>
              <a:buFont typeface="Symbol" charset="2"/>
              <a:buChar char=""/>
            </a:pPr>
            <a:r>
              <a:rPr lang="en-US" sz="2800">
                <a:latin typeface="Arial"/>
              </a:rPr>
              <a:t>Stability/Breaking Potential across Versions</a:t>
            </a:r>
            <a:endParaRPr/>
          </a:p>
          <a:p>
            <a:pPr lvl="1">
              <a:buSzPct val="75000"/>
              <a:buFont typeface="Symbol" charset="2"/>
              <a:buChar char=""/>
            </a:pPr>
            <a:r>
              <a:rPr lang="en-US" sz="2800">
                <a:latin typeface="Arial"/>
              </a:rPr>
              <a:t>Missing Functionality</a:t>
            </a:r>
            <a:endParaRPr/>
          </a:p>
          <a:p>
            <a:pPr lvl="1">
              <a:buSzPct val="75000"/>
              <a:buFont typeface="Symbol" charset="2"/>
              <a:buChar char=""/>
            </a:pPr>
            <a:r>
              <a:rPr lang="en-US" sz="2800">
                <a:latin typeface="Arial"/>
              </a:rPr>
              <a:t>Release/Bugfix Cycles</a:t>
            </a:r>
            <a:endParaRPr/>
          </a:p>
          <a:p>
            <a:pPr lvl="1">
              <a:buSzPct val="75000"/>
              <a:buFont typeface="Symbol" charset="2"/>
              <a:buChar char=""/>
            </a:pPr>
            <a:r>
              <a:rPr lang="en-US" sz="2800">
                <a:latin typeface="Arial"/>
              </a:rPr>
              <a:t>Cross origin implications (jsonp and cors)</a:t>
            </a:r>
            <a:endParaRPr/>
          </a:p>
          <a:p>
            <a:endParaRPr/>
          </a:p>
          <a:p>
            <a:pPr>
              <a:buSzPct val="45000"/>
              <a:buFont typeface="Wingdings" charset="2"/>
              <a:buChar char=""/>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App - Open With</a:t>
            </a:r>
            <a:endParaRPr/>
          </a:p>
        </p:txBody>
      </p:sp>
      <p:sp>
        <p:nvSpPr>
          <p:cNvPr id="72" name="TextShape 2"/>
          <p:cNvSpPr txBox="1"/>
          <p:nvPr/>
        </p:nvSpPr>
        <p:spPr>
          <a:xfrm>
            <a:off x="504000" y="1769040"/>
            <a:ext cx="9071640" cy="4814640"/>
          </a:xfrm>
          <a:prstGeom prst="rect">
            <a:avLst/>
          </a:prstGeom>
          <a:noFill/>
          <a:ln>
            <a:noFill/>
          </a:ln>
        </p:spPr>
        <p:txBody>
          <a:bodyPr lIns="0" rIns="0" tIns="0" bIns="0"/>
          <a:p>
            <a:pPr>
              <a:buSzPct val="45000"/>
              <a:buFont typeface="Wingdings" charset="2"/>
              <a:buChar char=""/>
            </a:pPr>
            <a:r>
              <a:rPr lang="en-US" sz="3200">
                <a:latin typeface="Arial"/>
              </a:rPr>
              <a:t>TODO: add example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154</TotalTime>
  <Application>LibreOffice/4.4.7.2$Linux_X86_64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2017-10-23T14:08:15Z</dcterms:created>
  <dc:creator>Harald Waxenegger</dc:creator>
  <dc:language>en-US</dc:language>
  <cp:lastModifiedBy>Harald Waxenegger</cp:lastModifiedBy>
  <dcterms:modified xsi:type="dcterms:W3CDTF">2017-10-23T17:30:54Z</dcterms:modified>
  <cp:revision>43</cp:revision>
</cp:coreProperties>
</file>