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9.png" ContentType="image/png"/>
  <Override PartName="/ppt/media/image8.png" ContentType="image/png"/>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4" name="" descr=""/>
          <p:cNvPicPr/>
          <p:nvPr/>
        </p:nvPicPr>
        <p:blipFill>
          <a:blip r:embed="rId2"/>
          <a:stretch/>
        </p:blipFill>
        <p:spPr>
          <a:xfrm>
            <a:off x="2292480" y="1768680"/>
            <a:ext cx="5494680" cy="4384080"/>
          </a:xfrm>
          <a:prstGeom prst="rect">
            <a:avLst/>
          </a:prstGeom>
          <a:ln>
            <a:noFill/>
          </a:ln>
        </p:spPr>
      </p:pic>
      <p:pic>
        <p:nvPicPr>
          <p:cNvPr id="35" name="" descr=""/>
          <p:cNvPicPr/>
          <p:nvPr/>
        </p:nvPicPr>
        <p:blipFill>
          <a:blip r:embed="rId3"/>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70" name="" descr=""/>
          <p:cNvPicPr/>
          <p:nvPr/>
        </p:nvPicPr>
        <p:blipFill>
          <a:blip r:embed="rId2"/>
          <a:stretch/>
        </p:blipFill>
        <p:spPr>
          <a:xfrm>
            <a:off x="2292480" y="1768680"/>
            <a:ext cx="5494680" cy="4384080"/>
          </a:xfrm>
          <a:prstGeom prst="rect">
            <a:avLst/>
          </a:prstGeom>
          <a:ln>
            <a:noFill/>
          </a:ln>
        </p:spPr>
      </p:pic>
      <p:pic>
        <p:nvPicPr>
          <p:cNvPr id="71" name="" descr=""/>
          <p:cNvPicPr/>
          <p:nvPr/>
        </p:nvPicPr>
        <p:blipFill>
          <a:blip r:embed="rId3"/>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a:buSzPct val="45000"/>
              <a:buFont typeface="Wingdings" charset="2"/>
              <a:buChar char=""/>
            </a:pPr>
            <a:r>
              <a:rPr lang="en-US" sz="3200">
                <a:latin typeface="Arial"/>
              </a:rPr>
              <a:t>Click to edit the outline text format</a:t>
            </a:r>
            <a:endParaRPr/>
          </a:p>
          <a:p>
            <a:pPr lvl="1">
              <a:buSzPct val="75000"/>
              <a:buFont typeface="Symbol" charset="2"/>
              <a:buChar char=""/>
            </a:pPr>
            <a:r>
              <a:rPr lang="en-US" sz="2800">
                <a:latin typeface="Arial"/>
              </a:rPr>
              <a:t>Second Outline Level</a:t>
            </a:r>
            <a:endParaRPr/>
          </a:p>
          <a:p>
            <a:pPr lvl="2">
              <a:buSzPct val="45000"/>
              <a:buFont typeface="Wingdings" charset="2"/>
              <a:buChar char=""/>
            </a:pPr>
            <a:r>
              <a:rPr lang="en-US" sz="2400">
                <a:latin typeface="Arial"/>
              </a:rPr>
              <a:t>Third Outline Level</a:t>
            </a:r>
            <a:endParaRPr/>
          </a:p>
          <a:p>
            <a:pPr lvl="3">
              <a:buSzPct val="75000"/>
              <a:buFont typeface="Symbol" charset="2"/>
              <a:buChar char=""/>
            </a:pPr>
            <a:r>
              <a:rPr lang="en-US" sz="2000">
                <a:latin typeface="Arial"/>
              </a:rPr>
              <a:t>Fourth Outline Level</a:t>
            </a:r>
            <a:endParaRPr/>
          </a:p>
          <a:p>
            <a:pPr lvl="4">
              <a:buSzPct val="45000"/>
              <a:buFont typeface="Wingdings" charset="2"/>
              <a:buChar char=""/>
            </a:pPr>
            <a:r>
              <a:rPr lang="en-US" sz="2000">
                <a:latin typeface="Arial"/>
              </a:rPr>
              <a:t>Fifth Outline Level</a:t>
            </a:r>
            <a:endParaRPr/>
          </a:p>
          <a:p>
            <a:pPr lvl="5">
              <a:buSzPct val="45000"/>
              <a:buFont typeface="Wingdings" charset="2"/>
              <a:buChar char=""/>
            </a:pPr>
            <a:r>
              <a:rPr lang="en-US" sz="2000">
                <a:latin typeface="Arial"/>
              </a:rPr>
              <a:t>Sixth Outline Level</a:t>
            </a:r>
            <a:endParaRPr/>
          </a:p>
          <a:p>
            <a:pPr lvl="6">
              <a:buSzPct val="45000"/>
              <a:buFont typeface="Wingdings" charset="2"/>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a:buSzPct val="45000"/>
              <a:buFont typeface="Wingdings" charset="2"/>
              <a:buChar char=""/>
            </a:pPr>
            <a:r>
              <a:rPr lang="en-US" sz="3200">
                <a:latin typeface="Arial"/>
              </a:rPr>
              <a:t>Click to edit the outline text format</a:t>
            </a:r>
            <a:endParaRPr/>
          </a:p>
          <a:p>
            <a:pPr lvl="1">
              <a:buSzPct val="75000"/>
              <a:buFont typeface="Symbol" charset="2"/>
              <a:buChar char=""/>
            </a:pPr>
            <a:r>
              <a:rPr lang="en-US" sz="2800">
                <a:latin typeface="Arial"/>
              </a:rPr>
              <a:t>Second Outline Level</a:t>
            </a:r>
            <a:endParaRPr/>
          </a:p>
          <a:p>
            <a:pPr lvl="2">
              <a:buSzPct val="45000"/>
              <a:buFont typeface="Wingdings" charset="2"/>
              <a:buChar char=""/>
            </a:pPr>
            <a:r>
              <a:rPr lang="en-US" sz="2400">
                <a:latin typeface="Arial"/>
              </a:rPr>
              <a:t>Third Outline Level</a:t>
            </a:r>
            <a:endParaRPr/>
          </a:p>
          <a:p>
            <a:pPr lvl="3">
              <a:buSzPct val="75000"/>
              <a:buFont typeface="Symbol" charset="2"/>
              <a:buChar char=""/>
            </a:pPr>
            <a:r>
              <a:rPr lang="en-US" sz="2000">
                <a:latin typeface="Arial"/>
              </a:rPr>
              <a:t>Fourth Outline Level</a:t>
            </a:r>
            <a:endParaRPr/>
          </a:p>
          <a:p>
            <a:pPr lvl="4">
              <a:buSzPct val="45000"/>
              <a:buFont typeface="Wingdings" charset="2"/>
              <a:buChar char=""/>
            </a:pPr>
            <a:r>
              <a:rPr lang="en-US" sz="2000">
                <a:latin typeface="Arial"/>
              </a:rPr>
              <a:t>Fifth Outline Level</a:t>
            </a:r>
            <a:endParaRPr/>
          </a:p>
          <a:p>
            <a:pPr lvl="5">
              <a:buSzPct val="45000"/>
              <a:buFont typeface="Wingdings" charset="2"/>
              <a:buChar char=""/>
            </a:pPr>
            <a:r>
              <a:rPr lang="en-US" sz="2000">
                <a:latin typeface="Arial"/>
              </a:rPr>
              <a:t>Sixth Outline Level</a:t>
            </a:r>
            <a:endParaRPr/>
          </a:p>
          <a:p>
            <a:pPr lvl="6">
              <a:buSzPct val="45000"/>
              <a:buFont typeface="Wingdings" charset="2"/>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solidFill>
                  <a:srgbClr val="000000"/>
                </a:solidFill>
                <a:latin typeface="Arial"/>
                <a:ea typeface="DejaVu Sans"/>
              </a:rPr>
              <a:t>Apps – Environment</a:t>
            </a:r>
            <a:endParaRPr/>
          </a:p>
        </p:txBody>
      </p:sp>
      <p:sp>
        <p:nvSpPr>
          <p:cNvPr id="73" name="CustomShape 2"/>
          <p:cNvSpPr/>
          <p:nvPr/>
        </p:nvSpPr>
        <p:spPr>
          <a:xfrm>
            <a:off x="457200" y="1371600"/>
            <a:ext cx="9142920" cy="58514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lnSpc>
                <a:spcPct val="100000"/>
              </a:lnSpc>
            </a:pPr>
            <a:r>
              <a:rPr b="1" lang="en-US" sz="2000" strike="noStrike">
                <a:solidFill>
                  <a:srgbClr val="801900"/>
                </a:solidFill>
                <a:latin typeface="Arial"/>
                <a:ea typeface="DejaVu Sans"/>
              </a:rPr>
              <a:t>Omero Server + Omero Web + Django</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74" name="CustomShape 3"/>
          <p:cNvSpPr/>
          <p:nvPr/>
        </p:nvSpPr>
        <p:spPr>
          <a:xfrm>
            <a:off x="6217920" y="2011680"/>
            <a:ext cx="3199320" cy="4753800"/>
          </a:xfrm>
          <a:prstGeom prst="rect">
            <a:avLst/>
          </a:prstGeom>
          <a:solidFill>
            <a:srgbClr val="ffff99"/>
          </a:solidFill>
          <a:ln>
            <a:solidFill>
              <a:srgbClr val="000000"/>
            </a:solidFill>
          </a:ln>
        </p:spPr>
        <p:style>
          <a:lnRef idx="0"/>
          <a:fillRef idx="0"/>
          <a:effectRef idx="0"/>
          <a:fontRef idx="minor"/>
        </p:style>
        <p:txBody>
          <a:bodyPr wrap="none" lIns="90000" rIns="90000" tIns="45000" bIns="45000" anchor="ctr"/>
          <a:p>
            <a:pPr algn="ctr">
              <a:lnSpc>
                <a:spcPct val="100000"/>
              </a:lnSpc>
            </a:pPr>
            <a:r>
              <a:rPr b="1" lang="en-US" sz="2000" strike="noStrike">
                <a:solidFill>
                  <a:srgbClr val="000099"/>
                </a:solidFill>
                <a:latin typeface="Arial"/>
                <a:ea typeface="DejaVu Sans"/>
              </a:rPr>
              <a:t>App</a:t>
            </a:r>
            <a:endParaRPr/>
          </a:p>
          <a:p>
            <a:pPr algn="ctr">
              <a:lnSpc>
                <a:spcPct val="100000"/>
              </a:lnSpc>
            </a:pPr>
            <a:r>
              <a:rPr lang="en-US" strike="noStrike">
                <a:solidFill>
                  <a:srgbClr val="000000"/>
                </a:solidFill>
                <a:latin typeface="Arial"/>
                <a:ea typeface="DejaVu Sans"/>
              </a:rPr>
              <a:t> </a:t>
            </a:r>
            <a:r>
              <a:rPr lang="en-US" strike="noStrike">
                <a:solidFill>
                  <a:srgbClr val="000000"/>
                </a:solidFill>
                <a:latin typeface="Arial"/>
                <a:ea typeface="DejaVu Sans"/>
              </a:rPr>
              <a:t>e.g. figure, iviewer, …</a:t>
            </a:r>
            <a:endParaRPr/>
          </a:p>
          <a:p>
            <a:pPr algn="ctr">
              <a:lnSpc>
                <a:spcPct val="100000"/>
              </a:lnSpc>
            </a:pPr>
            <a:endParaRPr/>
          </a:p>
          <a:p>
            <a:pPr algn="ctr">
              <a:lnSpc>
                <a:spcPct val="100000"/>
              </a:lnSpc>
            </a:pPr>
            <a:endParaRPr/>
          </a:p>
          <a:p>
            <a:pPr>
              <a:lnSpc>
                <a:spcPct val="100000"/>
              </a:lnSpc>
            </a:pPr>
            <a:endParaRPr/>
          </a:p>
          <a:p>
            <a:pPr>
              <a:lnSpc>
                <a:spcPct val="100000"/>
              </a:lnSpc>
              <a:buSzPct val="45000"/>
              <a:buFont typeface="Wingdings" charset="2"/>
              <a:buChar char=""/>
            </a:pPr>
            <a:r>
              <a:rPr lang="en-US" strike="noStrike">
                <a:solidFill>
                  <a:srgbClr val="000000"/>
                </a:solidFill>
                <a:latin typeface="Arial"/>
                <a:ea typeface="DejaVu Sans"/>
              </a:rPr>
              <a:t>Java Script Code</a:t>
            </a:r>
            <a:endParaRPr/>
          </a:p>
          <a:p>
            <a:pPr>
              <a:lnSpc>
                <a:spcPct val="100000"/>
              </a:lnSpc>
              <a:buSzPct val="45000"/>
              <a:buFont typeface="Wingdings" charset="2"/>
              <a:buChar char=""/>
            </a:pPr>
            <a:r>
              <a:rPr lang="en-US" strike="noStrike">
                <a:solidFill>
                  <a:srgbClr val="000000"/>
                </a:solidFill>
                <a:latin typeface="Arial"/>
                <a:ea typeface="DejaVu Sans"/>
              </a:rPr>
              <a:t>HTML, CSS and Images</a:t>
            </a:r>
            <a:endParaRPr/>
          </a:p>
          <a:p>
            <a:pPr>
              <a:lnSpc>
                <a:spcPct val="100000"/>
              </a:lnSpc>
              <a:buSzPct val="45000"/>
              <a:buFont typeface="Wingdings" charset="2"/>
              <a:buChar char=""/>
            </a:pPr>
            <a:r>
              <a:rPr lang="en-US" strike="noStrike">
                <a:solidFill>
                  <a:srgbClr val="000000"/>
                </a:solidFill>
                <a:latin typeface="Arial"/>
                <a:ea typeface="DejaVu Sans"/>
              </a:rPr>
              <a:t>Frontend Framework(s)</a:t>
            </a:r>
            <a:endParaRPr/>
          </a:p>
          <a:p>
            <a:pPr>
              <a:lnSpc>
                <a:spcPct val="100000"/>
              </a:lnSpc>
              <a:buSzPct val="45000"/>
              <a:buFont typeface="Wingdings" charset="2"/>
              <a:buChar char=""/>
            </a:pPr>
            <a:r>
              <a:rPr lang="en-US" strike="noStrike">
                <a:solidFill>
                  <a:srgbClr val="000000"/>
                </a:solidFill>
                <a:latin typeface="Arial"/>
                <a:ea typeface="DejaVu Sans"/>
              </a:rPr>
              <a:t>Build/Deployment</a:t>
            </a:r>
            <a:endParaRPr/>
          </a:p>
          <a:p>
            <a:pPr algn="ctr">
              <a:lnSpc>
                <a:spcPct val="100000"/>
              </a:lnSpc>
            </a:pPr>
            <a:endParaRPr/>
          </a:p>
          <a:p>
            <a:pPr algn="ctr">
              <a:lnSpc>
                <a:spcPct val="100000"/>
              </a:lnSpc>
            </a:pPr>
            <a:r>
              <a:rPr i="1" lang="en-US" strike="noStrike">
                <a:solidFill>
                  <a:srgbClr val="000000"/>
                </a:solidFill>
                <a:latin typeface="Arial"/>
                <a:ea typeface="DejaVu Sans"/>
              </a:rPr>
              <a:t>figure/imgData</a:t>
            </a:r>
            <a:endParaRPr/>
          </a:p>
          <a:p>
            <a:pPr algn="ctr">
              <a:lnSpc>
                <a:spcPct val="100000"/>
              </a:lnSpc>
            </a:pPr>
            <a:r>
              <a:rPr i="1" lang="en-US" strike="noStrike">
                <a:solidFill>
                  <a:srgbClr val="000000"/>
                </a:solidFill>
                <a:latin typeface="Arial"/>
                <a:ea typeface="DejaVu Sans"/>
              </a:rPr>
              <a:t>iviewer/image_data</a:t>
            </a:r>
            <a:endParaRPr/>
          </a:p>
          <a:p>
            <a:pPr algn="ctr">
              <a:lnSpc>
                <a:spcPct val="100000"/>
              </a:lnSpc>
            </a:pPr>
            <a:endParaRPr/>
          </a:p>
          <a:p>
            <a:pPr>
              <a:lnSpc>
                <a:spcPct val="100000"/>
              </a:lnSpc>
            </a:pPr>
            <a:endParaRPr/>
          </a:p>
          <a:p>
            <a:pPr>
              <a:lnSpc>
                <a:spcPct val="100000"/>
              </a:lnSpc>
              <a:buSzPct val="45000"/>
              <a:buFont typeface="Wingdings" charset="2"/>
              <a:buChar char=""/>
            </a:pPr>
            <a:r>
              <a:rPr lang="en-US" strike="noStrike">
                <a:solidFill>
                  <a:srgbClr val="000000"/>
                </a:solidFill>
                <a:latin typeface="Arial"/>
                <a:ea typeface="DejaVu Sans"/>
              </a:rPr>
              <a:t>Django views.py/urls.py</a:t>
            </a:r>
            <a:endParaRPr/>
          </a:p>
          <a:p>
            <a:pPr>
              <a:lnSpc>
                <a:spcPct val="100000"/>
              </a:lnSpc>
              <a:buSzPct val="45000"/>
              <a:buFont typeface="Wingdings" charset="2"/>
              <a:buChar char=""/>
            </a:pPr>
            <a:r>
              <a:rPr lang="en-US" strike="noStrike">
                <a:solidFill>
                  <a:srgbClr val="000000"/>
                </a:solidFill>
                <a:latin typeface="Arial"/>
                <a:ea typeface="DejaVu Sans"/>
              </a:rPr>
              <a:t>Django templates</a:t>
            </a:r>
            <a:endParaRPr/>
          </a:p>
        </p:txBody>
      </p:sp>
      <p:sp>
        <p:nvSpPr>
          <p:cNvPr id="75" name="CustomShape 4"/>
          <p:cNvSpPr/>
          <p:nvPr/>
        </p:nvSpPr>
        <p:spPr>
          <a:xfrm>
            <a:off x="914400" y="2834640"/>
            <a:ext cx="1279080" cy="639000"/>
          </a:xfrm>
          <a:prstGeom prst="ellipse">
            <a:avLst/>
          </a:prstGeom>
          <a:solidFill>
            <a:srgbClr val="99ff66"/>
          </a:solidFill>
          <a:ln>
            <a:solidFill>
              <a:srgbClr val="3465a4"/>
            </a:solidFill>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Web Api</a:t>
            </a:r>
            <a:endParaRPr/>
          </a:p>
        </p:txBody>
      </p:sp>
      <p:sp>
        <p:nvSpPr>
          <p:cNvPr id="76" name="CustomShape 5"/>
          <p:cNvSpPr/>
          <p:nvPr/>
        </p:nvSpPr>
        <p:spPr>
          <a:xfrm>
            <a:off x="731520" y="3749040"/>
            <a:ext cx="2010600" cy="913320"/>
          </a:xfrm>
          <a:prstGeom prst="ellipse">
            <a:avLst/>
          </a:prstGeom>
          <a:solidFill>
            <a:srgbClr val="996600"/>
          </a:solidFill>
          <a:ln>
            <a:solidFill>
              <a:srgbClr val="3465a4"/>
            </a:solidFill>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Webclient</a:t>
            </a:r>
            <a:endParaRPr/>
          </a:p>
          <a:p>
            <a:pPr algn="ctr">
              <a:lnSpc>
                <a:spcPct val="100000"/>
              </a:lnSpc>
            </a:pPr>
            <a:r>
              <a:rPr lang="en-US" strike="noStrike">
                <a:solidFill>
                  <a:srgbClr val="000000"/>
                </a:solidFill>
                <a:latin typeface="Arial"/>
                <a:ea typeface="DejaVu Sans"/>
              </a:rPr>
              <a:t>Webgateway</a:t>
            </a:r>
            <a:endParaRPr/>
          </a:p>
        </p:txBody>
      </p:sp>
      <p:sp>
        <p:nvSpPr>
          <p:cNvPr id="77" name="Line 6"/>
          <p:cNvSpPr/>
          <p:nvPr/>
        </p:nvSpPr>
        <p:spPr>
          <a:xfrm flipV="1">
            <a:off x="2193840" y="2560320"/>
            <a:ext cx="4024080" cy="543240"/>
          </a:xfrm>
          <a:prstGeom prst="line">
            <a:avLst/>
          </a:prstGeom>
          <a:ln>
            <a:solidFill>
              <a:srgbClr val="000000"/>
            </a:solidFill>
            <a:headEnd len="med" type="triangle" w="med"/>
          </a:ln>
        </p:spPr>
        <p:txBody>
          <a:bodyPr lIns="90000" rIns="90000" tIns="45000" bIns="45000" anchor="ctr" anchorCtr="1"/>
          <a:p>
            <a:pPr algn="ctr">
              <a:lnSpc>
                <a:spcPct val="100000"/>
              </a:lnSpc>
            </a:pPr>
            <a:endParaRPr/>
          </a:p>
          <a:p>
            <a:pPr algn="ctr">
              <a:lnSpc>
                <a:spcPct val="100000"/>
              </a:lnSpc>
            </a:pPr>
            <a:r>
              <a:rPr lang="en-US" strike="noStrike">
                <a:latin typeface="Arial"/>
              </a:rPr>
              <a:t>api/v0/m/rois</a:t>
            </a:r>
            <a:endParaRPr/>
          </a:p>
        </p:txBody>
      </p:sp>
      <p:sp>
        <p:nvSpPr>
          <p:cNvPr id="78" name="Line 7"/>
          <p:cNvSpPr/>
          <p:nvPr/>
        </p:nvSpPr>
        <p:spPr>
          <a:xfrm flipV="1">
            <a:off x="2743200" y="2834640"/>
            <a:ext cx="3474720" cy="1278720"/>
          </a:xfrm>
          <a:prstGeom prst="line">
            <a:avLst/>
          </a:prstGeom>
          <a:ln>
            <a:solidFill>
              <a:srgbClr val="000000"/>
            </a:solidFill>
            <a:headEnd len="med" type="triangle" w="med"/>
          </a:ln>
        </p:spPr>
        <p:txBody>
          <a:bodyPr lIns="90000" rIns="90000" tIns="45000" bIns="45000" anchor="ctr" anchorCtr="1"/>
          <a:p>
            <a:pPr algn="ctr">
              <a:lnSpc>
                <a:spcPct val="100000"/>
              </a:lnSpc>
            </a:pPr>
            <a:endParaRPr/>
          </a:p>
          <a:p>
            <a:pPr algn="ctr">
              <a:lnSpc>
                <a:spcPct val="100000"/>
              </a:lnSpc>
            </a:pPr>
            <a:r>
              <a:rPr lang="en-US" strike="noStrike">
                <a:latin typeface="Arial"/>
              </a:rPr>
              <a:t>get_rois_json</a:t>
            </a:r>
            <a:endParaRPr/>
          </a:p>
        </p:txBody>
      </p:sp>
      <p:sp>
        <p:nvSpPr>
          <p:cNvPr id="79" name="CustomShape 8"/>
          <p:cNvSpPr/>
          <p:nvPr/>
        </p:nvSpPr>
        <p:spPr>
          <a:xfrm>
            <a:off x="822960" y="4937760"/>
            <a:ext cx="2010600" cy="730440"/>
          </a:xfrm>
          <a:prstGeom prst="ellipse">
            <a:avLst/>
          </a:prstGeom>
          <a:solidFill>
            <a:srgbClr val="cc3300"/>
          </a:solidFill>
          <a:ln>
            <a:solidFill>
              <a:srgbClr val="3465a4"/>
            </a:solidFill>
            <a:headEnd len="med" type="triangle" w="med"/>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Blitz Gateway</a:t>
            </a:r>
            <a:endParaRPr/>
          </a:p>
        </p:txBody>
      </p:sp>
      <p:sp>
        <p:nvSpPr>
          <p:cNvPr id="80" name="CustomShape 9"/>
          <p:cNvSpPr/>
          <p:nvPr/>
        </p:nvSpPr>
        <p:spPr>
          <a:xfrm>
            <a:off x="6217920" y="5943600"/>
            <a:ext cx="3199320" cy="821880"/>
          </a:xfrm>
          <a:prstGeom prst="rect">
            <a:avLst/>
          </a:prstGeom>
          <a:noFill/>
          <a:ln>
            <a:solidFill>
              <a:srgbClr val="000000"/>
            </a:solidFill>
            <a:headEnd len="med" type="triangle" w="med"/>
          </a:ln>
        </p:spPr>
        <p:style>
          <a:lnRef idx="0"/>
          <a:fillRef idx="0"/>
          <a:effectRef idx="0"/>
          <a:fontRef idx="minor"/>
        </p:style>
      </p:sp>
      <p:sp>
        <p:nvSpPr>
          <p:cNvPr id="81" name="Line 10"/>
          <p:cNvSpPr/>
          <p:nvPr/>
        </p:nvSpPr>
        <p:spPr>
          <a:xfrm>
            <a:off x="6492240" y="4846320"/>
            <a:ext cx="0" cy="1097280"/>
          </a:xfrm>
          <a:prstGeom prst="line">
            <a:avLst/>
          </a:prstGeom>
          <a:ln>
            <a:solidFill>
              <a:srgbClr val="000000"/>
            </a:solidFill>
            <a:headEnd len="med" type="triangle" w="med"/>
            <a:tailEnd len="med" type="triangle" w="med"/>
          </a:ln>
        </p:spPr>
        <p:txBody>
          <a:bodyPr lIns="90000" rIns="90000" tIns="45000" bIns="45000" anchor="ctr" anchorCtr="1"/>
          <a:p>
            <a:pPr algn="ctr">
              <a:lnSpc>
                <a:spcPct val="100000"/>
              </a:lnSpc>
            </a:pPr>
            <a:endParaRPr/>
          </a:p>
          <a:p>
            <a:pPr algn="ctr">
              <a:lnSpc>
                <a:spcPct val="100000"/>
              </a:lnSpc>
            </a:pPr>
            <a:endParaRPr/>
          </a:p>
          <a:p>
            <a:pPr algn="ctr">
              <a:lnSpc>
                <a:spcPct val="100000"/>
              </a:lnSpc>
            </a:pPr>
            <a:endParaRPr/>
          </a:p>
        </p:txBody>
      </p:sp>
      <p:sp>
        <p:nvSpPr>
          <p:cNvPr id="82" name="Line 11"/>
          <p:cNvSpPr/>
          <p:nvPr/>
        </p:nvSpPr>
        <p:spPr>
          <a:xfrm>
            <a:off x="8961120" y="4846320"/>
            <a:ext cx="0" cy="1097280"/>
          </a:xfrm>
          <a:prstGeom prst="line">
            <a:avLst/>
          </a:prstGeom>
          <a:ln>
            <a:solidFill>
              <a:srgbClr val="000000"/>
            </a:solidFill>
            <a:headEnd len="med" type="triangle" w="med"/>
            <a:tailEnd len="med" type="triangle" w="med"/>
          </a:ln>
        </p:spPr>
        <p:txBody>
          <a:bodyPr lIns="90000" rIns="90000" tIns="45000" bIns="45000" anchor="ctr" anchorCtr="1"/>
          <a:p>
            <a:pPr algn="ctr">
              <a:lnSpc>
                <a:spcPct val="100000"/>
              </a:lnSpc>
            </a:pPr>
            <a:endParaRPr/>
          </a:p>
          <a:p>
            <a:pPr algn="ctr">
              <a:lnSpc>
                <a:spcPct val="100000"/>
              </a:lnSpc>
            </a:pPr>
            <a:endParaRPr/>
          </a:p>
          <a:p>
            <a:pPr algn="ctr">
              <a:lnSpc>
                <a:spcPct val="100000"/>
              </a:lnSpc>
            </a:pPr>
            <a:endParaRPr/>
          </a:p>
        </p:txBody>
      </p:sp>
      <p:sp>
        <p:nvSpPr>
          <p:cNvPr id="83" name="Line 12"/>
          <p:cNvSpPr/>
          <p:nvPr/>
        </p:nvSpPr>
        <p:spPr>
          <a:xfrm>
            <a:off x="2834640" y="5394960"/>
            <a:ext cx="3383280" cy="1005840"/>
          </a:xfrm>
          <a:prstGeom prst="line">
            <a:avLst/>
          </a:prstGeom>
          <a:ln>
            <a:solidFill>
              <a:srgbClr val="000000"/>
            </a:solidFill>
            <a:headEnd len="med" type="triangle" w="med"/>
            <a:tailEnd len="med" type="triangle" w="med"/>
          </a:ln>
        </p:spPr>
        <p:txBody>
          <a:bodyPr lIns="90000" rIns="90000" tIns="45000" bIns="45000" anchor="ctr" anchorCtr="1"/>
          <a:p>
            <a:pPr algn="ctr">
              <a:lnSpc>
                <a:spcPct val="100000"/>
              </a:lnSpc>
            </a:pPr>
            <a:endParaRPr/>
          </a:p>
          <a:p>
            <a:pPr algn="ctr">
              <a:lnSpc>
                <a:spcPct val="100000"/>
              </a:lnSpc>
            </a:pPr>
            <a:endParaRPr/>
          </a:p>
          <a:p>
            <a:pPr algn="ctr">
              <a:lnSpc>
                <a:spcPct val="100000"/>
              </a:lnSpc>
            </a:pPr>
            <a:r>
              <a:rPr lang="en-US" strike="noStrike">
                <a:latin typeface="Arial"/>
              </a:rPr>
              <a:t>raw_pixel_store.getTile</a:t>
            </a:r>
            <a:endParaRPr/>
          </a:p>
          <a:p>
            <a:pPr algn="ctr">
              <a:lnSpc>
                <a:spcPct val="100000"/>
              </a:lnSpc>
            </a:pPr>
            <a:r>
              <a:rPr lang="en-US" strike="noStrike">
                <a:latin typeface="Arial"/>
              </a:rPr>
              <a:t>update.saveAndReturnObject</a:t>
            </a:r>
            <a:endParaRPr/>
          </a:p>
        </p:txBody>
      </p:sp>
      <p:sp>
        <p:nvSpPr>
          <p:cNvPr id="84" name="CustomShape 13"/>
          <p:cNvSpPr/>
          <p:nvPr/>
        </p:nvSpPr>
        <p:spPr>
          <a:xfrm>
            <a:off x="6675120" y="2926080"/>
            <a:ext cx="1919160" cy="364680"/>
          </a:xfrm>
          <a:prstGeom prst="rect">
            <a:avLst/>
          </a:prstGeom>
          <a:solidFill>
            <a:srgbClr val="999999"/>
          </a:solidFill>
          <a:ln>
            <a:solidFill>
              <a:srgbClr val="000000"/>
            </a:solidFill>
            <a:headEnd len="med" type="triangle" w="med"/>
            <a:tailEnd len="med" type="triangle" w="med"/>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openwith.js</a:t>
            </a:r>
            <a:endParaRPr/>
          </a:p>
        </p:txBody>
      </p:sp>
      <p:sp>
        <p:nvSpPr>
          <p:cNvPr id="85" name="CustomShape 14"/>
          <p:cNvSpPr/>
          <p:nvPr/>
        </p:nvSpPr>
        <p:spPr>
          <a:xfrm>
            <a:off x="6217920" y="3383280"/>
            <a:ext cx="3199320" cy="1461960"/>
          </a:xfrm>
          <a:prstGeom prst="rect">
            <a:avLst/>
          </a:prstGeom>
          <a:noFill/>
          <a:ln>
            <a:solidFill>
              <a:srgbClr val="000000"/>
            </a:solidFill>
            <a:headEnd len="med" type="triangle" w="med"/>
          </a:ln>
        </p:spPr>
        <p:style>
          <a:lnRef idx="0"/>
          <a:fillRef idx="0"/>
          <a:effectRef idx="0"/>
          <a:fontRef idx="minor"/>
        </p:style>
      </p:sp>
      <p:sp>
        <p:nvSpPr>
          <p:cNvPr id="86" name="CustomShape 15"/>
          <p:cNvSpPr/>
          <p:nvPr/>
        </p:nvSpPr>
        <p:spPr>
          <a:xfrm>
            <a:off x="2834640" y="4480560"/>
            <a:ext cx="1919160" cy="364680"/>
          </a:xfrm>
          <a:prstGeom prst="rect">
            <a:avLst/>
          </a:prstGeom>
          <a:solidFill>
            <a:srgbClr val="999999"/>
          </a:solidFill>
          <a:ln>
            <a:solidFill>
              <a:srgbClr val="000000"/>
            </a:solidFill>
            <a:headEnd len="med" type="triangle" w="med"/>
            <a:tailEnd len="med" type="triangle" w="med"/>
          </a:ln>
        </p:spPr>
        <p:style>
          <a:lnRef idx="0"/>
          <a:fillRef idx="0"/>
          <a:effectRef idx="0"/>
          <a:fontRef idx="minor"/>
        </p:style>
        <p:txBody>
          <a:bodyPr wrap="none" lIns="90000" rIns="90000" tIns="45000" bIns="45000" anchor="ctr"/>
          <a:p>
            <a:pPr algn="ctr">
              <a:lnSpc>
                <a:spcPct val="100000"/>
              </a:lnSpc>
            </a:pPr>
            <a:r>
              <a:rPr lang="en-US" strike="noStrike">
                <a:solidFill>
                  <a:srgbClr val="000000"/>
                </a:solidFill>
                <a:latin typeface="Arial"/>
                <a:ea typeface="DejaVu Sans"/>
              </a:rPr>
              <a:t>openwith.js</a:t>
            </a:r>
            <a:endParaRPr/>
          </a:p>
        </p:txBody>
      </p:sp>
      <p:sp>
        <p:nvSpPr>
          <p:cNvPr id="87" name="Line 16"/>
          <p:cNvSpPr/>
          <p:nvPr/>
        </p:nvSpPr>
        <p:spPr>
          <a:xfrm flipV="1">
            <a:off x="3931920" y="3108960"/>
            <a:ext cx="2743200" cy="1371600"/>
          </a:xfrm>
          <a:prstGeom prst="line">
            <a:avLst/>
          </a:prstGeom>
          <a:ln>
            <a:solidFill>
              <a:srgbClr val="000000"/>
            </a:solidFill>
            <a:headEnd len="med" type="triangle" w="med"/>
            <a:tailEnd len="med" type="triangle" w="med"/>
          </a:ln>
        </p:spPr>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solidFill>
                  <a:srgbClr val="000000"/>
                </a:solidFill>
                <a:latin typeface="Arial"/>
                <a:ea typeface="DejaVu Sans"/>
              </a:rPr>
              <a:t>App - Open With</a:t>
            </a:r>
            <a:endParaRPr/>
          </a:p>
        </p:txBody>
      </p:sp>
      <p:sp>
        <p:nvSpPr>
          <p:cNvPr id="107" name="CustomShape 2"/>
          <p:cNvSpPr/>
          <p:nvPr/>
        </p:nvSpPr>
        <p:spPr>
          <a:xfrm>
            <a:off x="504000" y="1769040"/>
            <a:ext cx="9070560" cy="4813560"/>
          </a:xfrm>
          <a:prstGeom prst="rect">
            <a:avLst/>
          </a:prstGeom>
          <a:noFill/>
          <a:ln>
            <a:noFill/>
          </a:ln>
        </p:spPr>
        <p:style>
          <a:lnRef idx="0"/>
          <a:fillRef idx="0"/>
          <a:effectRef idx="0"/>
          <a:fontRef idx="minor"/>
        </p:style>
        <p:txBody>
          <a:bodyPr lIns="0" rIns="0" tIns="0" bIns="0"/>
          <a:p>
            <a:pPr>
              <a:lnSpc>
                <a:spcPct val="100000"/>
              </a:lnSpc>
              <a:buSzPct val="45000"/>
              <a:buFont typeface="Wingdings" charset="2"/>
              <a:buChar char=""/>
            </a:pPr>
            <a:r>
              <a:rPr lang="en-US" sz="3200" strike="noStrike">
                <a:solidFill>
                  <a:srgbClr val="000000"/>
                </a:solidFill>
                <a:latin typeface="Arial"/>
                <a:ea typeface="DejaVu Sans"/>
              </a:rPr>
              <a:t>TODO: add example</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solidFill>
                  <a:srgbClr val="000000"/>
                </a:solidFill>
                <a:latin typeface="Arial"/>
                <a:ea typeface="DejaVu Sans"/>
              </a:rPr>
              <a:t>Apps – figure and iviewer </a:t>
            </a:r>
            <a:endParaRPr/>
          </a:p>
        </p:txBody>
      </p:sp>
      <p:sp>
        <p:nvSpPr>
          <p:cNvPr id="109" name="CustomShape 2"/>
          <p:cNvSpPr/>
          <p:nvPr/>
        </p:nvSpPr>
        <p:spPr>
          <a:xfrm>
            <a:off x="504000" y="1769040"/>
            <a:ext cx="9070560" cy="4813560"/>
          </a:xfrm>
          <a:prstGeom prst="rect">
            <a:avLst/>
          </a:prstGeom>
          <a:noFill/>
          <a:ln>
            <a:noFill/>
          </a:ln>
        </p:spPr>
        <p:style>
          <a:lnRef idx="0"/>
          <a:fillRef idx="0"/>
          <a:effectRef idx="0"/>
          <a:fontRef idx="minor"/>
        </p:style>
        <p:txBody>
          <a:bodyPr lIns="0" rIns="0" tIns="0" bIns="0"/>
          <a:p>
            <a:pPr>
              <a:lnSpc>
                <a:spcPct val="100000"/>
              </a:lnSpc>
              <a:buSzPct val="45000"/>
              <a:buFont typeface="Wingdings" charset="2"/>
              <a:buChar char=""/>
            </a:pPr>
            <a:r>
              <a:rPr lang="en-US" sz="3200" strike="noStrike">
                <a:solidFill>
                  <a:srgbClr val="000000"/>
                </a:solidFill>
                <a:latin typeface="Arial"/>
                <a:ea typeface="DejaVu Sans"/>
              </a:rPr>
              <a:t>TODO: commonalities and differences and implications</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solidFill>
                  <a:srgbClr val="000000"/>
                </a:solidFill>
                <a:latin typeface="Arial"/>
                <a:ea typeface="DejaVu Sans"/>
              </a:rPr>
              <a:t>Apps – iviewer </a:t>
            </a:r>
            <a:endParaRPr/>
          </a:p>
        </p:txBody>
      </p:sp>
      <p:sp>
        <p:nvSpPr>
          <p:cNvPr id="111" name="CustomShape 2"/>
          <p:cNvSpPr/>
          <p:nvPr/>
        </p:nvSpPr>
        <p:spPr>
          <a:xfrm>
            <a:off x="504000" y="1769040"/>
            <a:ext cx="9070560" cy="4813560"/>
          </a:xfrm>
          <a:prstGeom prst="rect">
            <a:avLst/>
          </a:prstGeom>
          <a:noFill/>
          <a:ln>
            <a:noFill/>
          </a:ln>
        </p:spPr>
        <p:style>
          <a:lnRef idx="0"/>
          <a:fillRef idx="0"/>
          <a:effectRef idx="0"/>
          <a:fontRef idx="minor"/>
        </p:style>
        <p:txBody>
          <a:bodyPr lIns="0" rIns="0" tIns="0" bIns="0"/>
          <a:p>
            <a:pPr>
              <a:lnSpc>
                <a:spcPct val="100000"/>
              </a:lnSpc>
              <a:buSzPct val="45000"/>
              <a:buFont typeface="Wingdings" charset="2"/>
              <a:buChar char=""/>
            </a:pPr>
            <a:r>
              <a:rPr lang="en-US" sz="3200" strike="noStrike">
                <a:solidFill>
                  <a:srgbClr val="000000"/>
                </a:solidFill>
                <a:latin typeface="Arial"/>
                <a:ea typeface="DejaVu Sans"/>
              </a:rPr>
              <a:t>TODO: diagram components</a:t>
            </a:r>
            <a:endParaRPr/>
          </a:p>
          <a:p>
            <a:pPr lvl="1">
              <a:lnSpc>
                <a:spcPct val="100000"/>
              </a:lnSpc>
              <a:buSzPct val="75000"/>
              <a:buFont typeface="Symbol"/>
              <a:buChar char=""/>
            </a:pPr>
            <a:r>
              <a:rPr lang="en-US" sz="2800" strike="noStrike">
                <a:solidFill>
                  <a:srgbClr val="000000"/>
                </a:solidFill>
                <a:latin typeface="Arial"/>
                <a:ea typeface="DejaVu Sans"/>
              </a:rPr>
              <a:t>MVC and aurelia</a:t>
            </a:r>
            <a:endParaRPr/>
          </a:p>
          <a:p>
            <a:pPr lvl="1">
              <a:lnSpc>
                <a:spcPct val="100000"/>
              </a:lnSpc>
              <a:buSzPct val="75000"/>
              <a:buFont typeface="Symbol"/>
              <a:buChar char=""/>
            </a:pPr>
            <a:r>
              <a:rPr lang="en-US" sz="2800" strike="noStrike">
                <a:solidFill>
                  <a:srgbClr val="000000"/>
                </a:solidFill>
                <a:latin typeface="Arial"/>
                <a:ea typeface="DejaVu Sans"/>
              </a:rPr>
              <a:t>Openlayers</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2863440" y="3558240"/>
            <a:ext cx="6309000" cy="548280"/>
          </a:xfrm>
          <a:prstGeom prst="rect">
            <a:avLst/>
          </a:prstGeom>
          <a:noFill/>
          <a:ln>
            <a:noFill/>
          </a:ln>
        </p:spPr>
        <p:style>
          <a:lnRef idx="0"/>
          <a:fillRef idx="0"/>
          <a:effectRef idx="0"/>
          <a:fontRef idx="minor"/>
        </p:style>
        <p:txBody>
          <a:bodyPr lIns="90000" rIns="90000" tIns="45000" bIns="45000"/>
          <a:p>
            <a:r>
              <a:rPr lang="en-US" strike="noStrike">
                <a:latin typeface="Arial"/>
              </a:rPr>
              <a:t>Contains the built ol3-viewer – not in git. Triggered on build</a:t>
            </a:r>
            <a:endParaRPr/>
          </a:p>
        </p:txBody>
      </p:sp>
      <p:sp>
        <p:nvSpPr>
          <p:cNvPr id="113" name="CustomShape 2"/>
          <p:cNvSpPr/>
          <p:nvPr/>
        </p:nvSpPr>
        <p:spPr>
          <a:xfrm>
            <a:off x="2863440" y="4106880"/>
            <a:ext cx="6309000" cy="560160"/>
          </a:xfrm>
          <a:prstGeom prst="rect">
            <a:avLst/>
          </a:prstGeom>
          <a:noFill/>
          <a:ln>
            <a:noFill/>
          </a:ln>
        </p:spPr>
        <p:style>
          <a:lnRef idx="0"/>
          <a:fillRef idx="0"/>
          <a:effectRef idx="0"/>
          <a:fontRef idx="minor"/>
        </p:style>
        <p:txBody>
          <a:bodyPr lIns="90000" rIns="90000" tIns="45000" bIns="45000"/>
          <a:p>
            <a:r>
              <a:rPr lang="en-US" strike="noStrike">
                <a:latin typeface="Arial"/>
              </a:rPr>
              <a:t>Download directory for dependencies (on npm install)</a:t>
            </a:r>
            <a:endParaRPr/>
          </a:p>
        </p:txBody>
      </p:sp>
      <p:sp>
        <p:nvSpPr>
          <p:cNvPr id="114" name="CustomShape 3"/>
          <p:cNvSpPr/>
          <p:nvPr/>
        </p:nvSpPr>
        <p:spPr>
          <a:xfrm>
            <a:off x="2834640" y="4663440"/>
            <a:ext cx="6217560" cy="403200"/>
          </a:xfrm>
          <a:prstGeom prst="rect">
            <a:avLst/>
          </a:prstGeom>
          <a:noFill/>
          <a:ln>
            <a:noFill/>
          </a:ln>
        </p:spPr>
        <p:style>
          <a:lnRef idx="0"/>
          <a:fillRef idx="0"/>
          <a:effectRef idx="0"/>
          <a:fontRef idx="minor"/>
        </p:style>
        <p:txBody>
          <a:bodyPr lIns="90000" rIns="90000" tIns="45000" bIns="45000"/>
          <a:p>
            <a:r>
              <a:rPr lang="en-US" strike="noStrike">
                <a:latin typeface="Arial"/>
              </a:rPr>
              <a:t>Contains ol3-sources</a:t>
            </a:r>
            <a:endParaRPr/>
          </a:p>
        </p:txBody>
      </p:sp>
      <p:sp>
        <p:nvSpPr>
          <p:cNvPr id="115" name="CustomShape 4"/>
          <p:cNvSpPr/>
          <p:nvPr/>
        </p:nvSpPr>
        <p:spPr>
          <a:xfrm>
            <a:off x="2834640" y="5067000"/>
            <a:ext cx="6400440" cy="601920"/>
          </a:xfrm>
          <a:prstGeom prst="rect">
            <a:avLst/>
          </a:prstGeom>
          <a:noFill/>
          <a:ln>
            <a:noFill/>
          </a:ln>
        </p:spPr>
        <p:style>
          <a:lnRef idx="0"/>
          <a:fillRef idx="0"/>
          <a:effectRef idx="0"/>
          <a:fontRef idx="minor"/>
        </p:style>
        <p:txBody>
          <a:bodyPr lIns="90000" rIns="90000" tIns="45000" bIns="45000"/>
          <a:p>
            <a:r>
              <a:rPr lang="en-US" strike="noStrike">
                <a:latin typeface="Arial"/>
              </a:rPr>
              <a:t>Django Plugin Directories – needs to be added to  PYTHONPATH for local setup</a:t>
            </a:r>
            <a:endParaRPr/>
          </a:p>
        </p:txBody>
      </p:sp>
      <p:sp>
        <p:nvSpPr>
          <p:cNvPr id="116" name="CustomShape 5"/>
          <p:cNvSpPr/>
          <p:nvPr/>
        </p:nvSpPr>
        <p:spPr>
          <a:xfrm>
            <a:off x="2834640" y="6217920"/>
            <a:ext cx="6309000" cy="456840"/>
          </a:xfrm>
          <a:prstGeom prst="rect">
            <a:avLst/>
          </a:prstGeom>
          <a:noFill/>
          <a:ln>
            <a:noFill/>
          </a:ln>
        </p:spPr>
        <p:style>
          <a:lnRef idx="0"/>
          <a:fillRef idx="0"/>
          <a:effectRef idx="0"/>
          <a:fontRef idx="minor"/>
        </p:style>
        <p:txBody>
          <a:bodyPr lIns="90000" rIns="90000" tIns="45000" bIns="45000"/>
          <a:p>
            <a:r>
              <a:rPr lang="en-US" strike="noStrike">
                <a:latin typeface="Arial"/>
              </a:rPr>
              <a:t>Js unit tests</a:t>
            </a:r>
            <a:endParaRPr/>
          </a:p>
        </p:txBody>
      </p:sp>
      <p:sp>
        <p:nvSpPr>
          <p:cNvPr id="117" name="CustomShape 6"/>
          <p:cNvSpPr/>
          <p:nvPr/>
        </p:nvSpPr>
        <p:spPr>
          <a:xfrm>
            <a:off x="2834640" y="5760720"/>
            <a:ext cx="6034680" cy="365400"/>
          </a:xfrm>
          <a:prstGeom prst="rect">
            <a:avLst/>
          </a:prstGeom>
          <a:noFill/>
          <a:ln>
            <a:noFill/>
          </a:ln>
        </p:spPr>
        <p:style>
          <a:lnRef idx="0"/>
          <a:fillRef idx="0"/>
          <a:effectRef idx="0"/>
          <a:fontRef idx="minor"/>
        </p:style>
        <p:txBody>
          <a:bodyPr lIns="90000" rIns="90000" tIns="45000" bIns="45000"/>
          <a:p>
            <a:r>
              <a:rPr lang="en-US" strike="noStrike">
                <a:latin typeface="Arial"/>
              </a:rPr>
              <a:t>All sources other than ol3 viewer, i.e. aurelia bit</a:t>
            </a:r>
            <a:endParaRPr/>
          </a:p>
        </p:txBody>
      </p:sp>
      <p:pic>
        <p:nvPicPr>
          <p:cNvPr id="118" name="" descr=""/>
          <p:cNvPicPr/>
          <p:nvPr/>
        </p:nvPicPr>
        <p:blipFill>
          <a:blip r:embed="rId1"/>
          <a:stretch/>
        </p:blipFill>
        <p:spPr>
          <a:xfrm>
            <a:off x="457200" y="836640"/>
            <a:ext cx="2294640" cy="6295320"/>
          </a:xfrm>
          <a:prstGeom prst="rect">
            <a:avLst/>
          </a:prstGeom>
          <a:ln>
            <a:noFill/>
          </a:ln>
        </p:spPr>
      </p:pic>
      <p:sp>
        <p:nvSpPr>
          <p:cNvPr id="119" name="CustomShape 7"/>
          <p:cNvSpPr/>
          <p:nvPr/>
        </p:nvSpPr>
        <p:spPr>
          <a:xfrm>
            <a:off x="2834640" y="3069000"/>
            <a:ext cx="6309000" cy="456840"/>
          </a:xfrm>
          <a:prstGeom prst="rect">
            <a:avLst/>
          </a:prstGeom>
          <a:noFill/>
          <a:ln>
            <a:noFill/>
          </a:ln>
        </p:spPr>
        <p:style>
          <a:lnRef idx="0"/>
          <a:fillRef idx="0"/>
          <a:effectRef idx="0"/>
          <a:fontRef idx="minor"/>
        </p:style>
        <p:txBody>
          <a:bodyPr lIns="90000" rIns="90000" tIns="45000" bIns="45000"/>
          <a:p>
            <a:r>
              <a:rPr lang="en-US" strike="noStrike">
                <a:latin typeface="Arial"/>
              </a:rPr>
              <a:t>Css as well as images</a:t>
            </a:r>
            <a:endParaRPr/>
          </a:p>
        </p:txBody>
      </p:sp>
      <p:sp>
        <p:nvSpPr>
          <p:cNvPr id="120" name="CustomShape 8"/>
          <p:cNvSpPr/>
          <p:nvPr/>
        </p:nvSpPr>
        <p:spPr>
          <a:xfrm>
            <a:off x="2834640" y="2468880"/>
            <a:ext cx="6309000" cy="456840"/>
          </a:xfrm>
          <a:prstGeom prst="rect">
            <a:avLst/>
          </a:prstGeom>
          <a:noFill/>
          <a:ln>
            <a:noFill/>
          </a:ln>
        </p:spPr>
        <p:style>
          <a:lnRef idx="0"/>
          <a:fillRef idx="0"/>
          <a:effectRef idx="0"/>
          <a:fontRef idx="minor"/>
        </p:style>
        <p:txBody>
          <a:bodyPr lIns="90000" rIns="90000" tIns="45000" bIns="45000"/>
          <a:p>
            <a:r>
              <a:rPr lang="en-US" strike="noStrike">
                <a:latin typeface="Arial"/>
              </a:rPr>
              <a:t>Closure Compiler and dependency calculation script</a:t>
            </a:r>
            <a:endParaRPr/>
          </a:p>
        </p:txBody>
      </p:sp>
      <p:sp>
        <p:nvSpPr>
          <p:cNvPr id="121" name="CustomShape 9"/>
          <p:cNvSpPr/>
          <p:nvPr/>
        </p:nvSpPr>
        <p:spPr>
          <a:xfrm>
            <a:off x="2834640" y="1920240"/>
            <a:ext cx="6309000" cy="456840"/>
          </a:xfrm>
          <a:prstGeom prst="rect">
            <a:avLst/>
          </a:prstGeom>
          <a:noFill/>
          <a:ln>
            <a:noFill/>
          </a:ln>
        </p:spPr>
        <p:style>
          <a:lnRef idx="0"/>
          <a:fillRef idx="0"/>
          <a:effectRef idx="0"/>
          <a:fontRef idx="minor"/>
        </p:style>
        <p:txBody>
          <a:bodyPr lIns="90000" rIns="90000" tIns="45000" bIns="45000"/>
          <a:p>
            <a:r>
              <a:rPr lang="en-US" strike="noStrike">
                <a:latin typeface="Arial"/>
              </a:rPr>
              <a:t>Build directory for all components</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2" name="" descr=""/>
          <p:cNvPicPr/>
          <p:nvPr/>
        </p:nvPicPr>
        <p:blipFill>
          <a:blip r:embed="rId1"/>
          <a:stretch/>
        </p:blipFill>
        <p:spPr>
          <a:xfrm>
            <a:off x="731520" y="705240"/>
            <a:ext cx="2923920" cy="6152760"/>
          </a:xfrm>
          <a:prstGeom prst="rect">
            <a:avLst/>
          </a:prstGeom>
          <a:ln>
            <a:noFill/>
          </a:ln>
        </p:spPr>
      </p:pic>
      <p:sp>
        <p:nvSpPr>
          <p:cNvPr id="123" name="TextShape 1"/>
          <p:cNvSpPr txBox="1"/>
          <p:nvPr/>
        </p:nvSpPr>
        <p:spPr>
          <a:xfrm>
            <a:off x="3931920" y="4846320"/>
            <a:ext cx="4663440" cy="602280"/>
          </a:xfrm>
          <a:prstGeom prst="rect">
            <a:avLst/>
          </a:prstGeom>
          <a:noFill/>
          <a:ln>
            <a:noFill/>
          </a:ln>
        </p:spPr>
        <p:txBody>
          <a:bodyPr lIns="90000" rIns="90000" tIns="45000" bIns="45000"/>
          <a:p>
            <a:r>
              <a:rPr lang="en-US">
                <a:latin typeface="Arial"/>
              </a:rPr>
              <a:t>All sources except demo</a:t>
            </a:r>
            <a:endParaRPr/>
          </a:p>
        </p:txBody>
      </p:sp>
      <p:sp>
        <p:nvSpPr>
          <p:cNvPr id="124" name="TextShape 2"/>
          <p:cNvSpPr txBox="1"/>
          <p:nvPr/>
        </p:nvSpPr>
        <p:spPr>
          <a:xfrm>
            <a:off x="3931920" y="5577840"/>
            <a:ext cx="4023360" cy="346320"/>
          </a:xfrm>
          <a:prstGeom prst="rect">
            <a:avLst/>
          </a:prstGeom>
          <a:noFill/>
          <a:ln>
            <a:noFill/>
          </a:ln>
        </p:spPr>
        <p:txBody>
          <a:bodyPr lIns="90000" rIns="90000" tIns="45000" bIns="45000"/>
          <a:p>
            <a:r>
              <a:rPr lang="en-US">
                <a:latin typeface="Arial"/>
              </a:rPr>
              <a:t>The build configuration</a:t>
            </a:r>
            <a:endParaRPr/>
          </a:p>
        </p:txBody>
      </p:sp>
      <p:sp>
        <p:nvSpPr>
          <p:cNvPr id="125" name="TextShape 3"/>
          <p:cNvSpPr txBox="1"/>
          <p:nvPr/>
        </p:nvSpPr>
        <p:spPr>
          <a:xfrm>
            <a:off x="3975840" y="6145920"/>
            <a:ext cx="5259600" cy="602280"/>
          </a:xfrm>
          <a:prstGeom prst="rect">
            <a:avLst/>
          </a:prstGeom>
          <a:noFill/>
          <a:ln>
            <a:noFill/>
          </a:ln>
        </p:spPr>
        <p:txBody>
          <a:bodyPr lIns="90000" rIns="90000" tIns="45000" bIns="45000"/>
          <a:p>
            <a:r>
              <a:rPr lang="en-US">
                <a:latin typeface="Arial"/>
              </a:rPr>
              <a:t>Dependencies Definition – used for npm install</a:t>
            </a:r>
            <a:endParaRPr/>
          </a:p>
        </p:txBody>
      </p:sp>
      <p:sp>
        <p:nvSpPr>
          <p:cNvPr id="126" name="TextShape 4"/>
          <p:cNvSpPr txBox="1"/>
          <p:nvPr/>
        </p:nvSpPr>
        <p:spPr>
          <a:xfrm>
            <a:off x="3931920" y="3474720"/>
            <a:ext cx="4297680" cy="346320"/>
          </a:xfrm>
          <a:prstGeom prst="rect">
            <a:avLst/>
          </a:prstGeom>
          <a:noFill/>
          <a:ln>
            <a:noFill/>
          </a:ln>
        </p:spPr>
        <p:txBody>
          <a:bodyPr lIns="90000" rIns="90000" tIns="45000" bIns="45000"/>
          <a:p>
            <a:r>
              <a:rPr lang="en-US">
                <a:latin typeface="Arial"/>
              </a:rPr>
              <a:t>The Plugin/Deployment Directory</a:t>
            </a:r>
            <a:endParaRPr/>
          </a:p>
        </p:txBody>
      </p:sp>
      <p:sp>
        <p:nvSpPr>
          <p:cNvPr id="127" name="TextShape 5"/>
          <p:cNvSpPr txBox="1"/>
          <p:nvPr/>
        </p:nvSpPr>
        <p:spPr>
          <a:xfrm>
            <a:off x="3931920" y="2743200"/>
            <a:ext cx="5259600" cy="602280"/>
          </a:xfrm>
          <a:prstGeom prst="rect">
            <a:avLst/>
          </a:prstGeom>
          <a:noFill/>
          <a:ln>
            <a:noFill/>
          </a:ln>
        </p:spPr>
        <p:txBody>
          <a:bodyPr lIns="90000" rIns="90000" tIns="45000" bIns="45000"/>
          <a:p>
            <a:r>
              <a:rPr lang="en-US">
                <a:latin typeface="Arial"/>
              </a:rPr>
              <a:t>Dependencies Download Folder</a:t>
            </a:r>
            <a:endParaRPr/>
          </a:p>
        </p:txBody>
      </p:sp>
      <p:sp>
        <p:nvSpPr>
          <p:cNvPr id="128" name="TextShape 6"/>
          <p:cNvSpPr txBox="1"/>
          <p:nvPr/>
        </p:nvSpPr>
        <p:spPr>
          <a:xfrm>
            <a:off x="4023360" y="2103120"/>
            <a:ext cx="3657600" cy="346320"/>
          </a:xfrm>
          <a:prstGeom prst="rect">
            <a:avLst/>
          </a:prstGeom>
          <a:noFill/>
          <a:ln>
            <a:noFill/>
          </a:ln>
        </p:spPr>
        <p:txBody>
          <a:bodyPr lIns="90000" rIns="90000" tIns="45000" bIns="45000"/>
          <a:p>
            <a:r>
              <a:rPr lang="en-US">
                <a:latin typeface="Arial"/>
              </a:rPr>
              <a:t>Demo App</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3600" strike="noStrike">
                <a:solidFill>
                  <a:srgbClr val="000000"/>
                </a:solidFill>
                <a:latin typeface="Arial"/>
                <a:ea typeface="DejaVu Sans"/>
              </a:rPr>
              <a:t>'Minimal' App Setup – django directories</a:t>
            </a:r>
            <a:endParaRPr/>
          </a:p>
        </p:txBody>
      </p:sp>
      <p:sp>
        <p:nvSpPr>
          <p:cNvPr id="89" name="CustomShape 2"/>
          <p:cNvSpPr/>
          <p:nvPr/>
        </p:nvSpPr>
        <p:spPr>
          <a:xfrm>
            <a:off x="2468880" y="1828800"/>
            <a:ext cx="4164840" cy="1108800"/>
          </a:xfrm>
          <a:prstGeom prst="rect">
            <a:avLst/>
          </a:prstGeom>
          <a:noFill/>
          <a:ln>
            <a:noFill/>
          </a:ln>
        </p:spPr>
        <p:style>
          <a:lnRef idx="0"/>
          <a:fillRef idx="0"/>
          <a:effectRef idx="0"/>
          <a:fontRef idx="minor"/>
        </p:style>
        <p:txBody>
          <a:bodyPr lIns="90000" rIns="90000" tIns="45000" bIns="45000"/>
          <a:p>
            <a:r>
              <a:rPr lang="en-US" sz="2400" strike="noStrike">
                <a:solidFill>
                  <a:srgbClr val="000000"/>
                </a:solidFill>
                <a:latin typeface="Arial"/>
                <a:ea typeface="DejaVu Sans"/>
              </a:rPr>
              <a:t>app/static/app/app.js</a:t>
            </a:r>
            <a:endParaRPr/>
          </a:p>
          <a:p>
            <a:endParaRPr/>
          </a:p>
          <a:p>
            <a:r>
              <a:rPr lang="en-US" sz="2400" strike="noStrike">
                <a:solidFill>
                  <a:srgbClr val="000000"/>
                </a:solidFill>
                <a:latin typeface="Arial"/>
                <a:ea typeface="DejaVu Sans"/>
              </a:rPr>
              <a:t>app/templates/app/index.html</a:t>
            </a:r>
            <a:endParaRPr/>
          </a:p>
        </p:txBody>
      </p:sp>
      <p:pic>
        <p:nvPicPr>
          <p:cNvPr id="90" name="" descr=""/>
          <p:cNvPicPr/>
          <p:nvPr/>
        </p:nvPicPr>
        <p:blipFill>
          <a:blip r:embed="rId1"/>
          <a:stretch/>
        </p:blipFill>
        <p:spPr>
          <a:xfrm>
            <a:off x="1463040" y="3225600"/>
            <a:ext cx="6308280" cy="308268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3600" strike="noStrike">
                <a:solidFill>
                  <a:srgbClr val="000000"/>
                </a:solidFill>
                <a:latin typeface="Arial"/>
                <a:ea typeface="DejaVu Sans"/>
              </a:rPr>
              <a:t>static/app – what would it contain?</a:t>
            </a:r>
            <a:endParaRPr/>
          </a:p>
        </p:txBody>
      </p:sp>
      <p:sp>
        <p:nvSpPr>
          <p:cNvPr id="92" name="CustomShape 2"/>
          <p:cNvSpPr/>
          <p:nvPr/>
        </p:nvSpPr>
        <p:spPr>
          <a:xfrm>
            <a:off x="504360" y="1769400"/>
            <a:ext cx="9070560" cy="4383360"/>
          </a:xfrm>
          <a:prstGeom prst="rect">
            <a:avLst/>
          </a:prstGeom>
          <a:noFill/>
          <a:ln>
            <a:noFill/>
          </a:ln>
        </p:spPr>
        <p:style>
          <a:lnRef idx="0"/>
          <a:fillRef idx="0"/>
          <a:effectRef idx="0"/>
          <a:fontRef idx="minor"/>
        </p:style>
        <p:txBody>
          <a:bodyPr lIns="0" rIns="0" tIns="0" bIns="0"/>
          <a:p>
            <a:pPr>
              <a:lnSpc>
                <a:spcPct val="100000"/>
              </a:lnSpc>
              <a:buSzPct val="45000"/>
              <a:buFont typeface="Wingdings" charset="2"/>
              <a:buChar char=""/>
            </a:pPr>
            <a:r>
              <a:rPr lang="en-US" sz="3200" strike="noStrike">
                <a:solidFill>
                  <a:srgbClr val="000000"/>
                </a:solidFill>
                <a:latin typeface="Arial"/>
                <a:ea typeface="DejaVu Sans"/>
              </a:rPr>
              <a:t>Java Script</a:t>
            </a:r>
            <a:endParaRPr/>
          </a:p>
          <a:p>
            <a:pPr>
              <a:lnSpc>
                <a:spcPct val="100000"/>
              </a:lnSpc>
              <a:buSzPct val="45000"/>
              <a:buFont typeface="Wingdings" charset="2"/>
              <a:buChar char=""/>
            </a:pPr>
            <a:r>
              <a:rPr lang="en-US" sz="3200" strike="noStrike">
                <a:solidFill>
                  <a:srgbClr val="000000"/>
                </a:solidFill>
                <a:latin typeface="Arial"/>
                <a:ea typeface="DejaVu Sans"/>
              </a:rPr>
              <a:t>Third Party Resources</a:t>
            </a:r>
            <a:endParaRPr/>
          </a:p>
          <a:p>
            <a:pPr>
              <a:lnSpc>
                <a:spcPct val="100000"/>
              </a:lnSpc>
              <a:buSzPct val="45000"/>
              <a:buFont typeface="Wingdings" charset="2"/>
              <a:buChar char=""/>
            </a:pPr>
            <a:r>
              <a:rPr lang="en-US" sz="3200" strike="noStrike">
                <a:solidFill>
                  <a:srgbClr val="000000"/>
                </a:solidFill>
                <a:latin typeface="Arial"/>
                <a:ea typeface="DejaVu Sans"/>
              </a:rPr>
              <a:t>Css</a:t>
            </a:r>
            <a:endParaRPr/>
          </a:p>
          <a:p>
            <a:pPr>
              <a:lnSpc>
                <a:spcPct val="100000"/>
              </a:lnSpc>
              <a:buSzPct val="45000"/>
              <a:buFont typeface="Wingdings" charset="2"/>
              <a:buChar char=""/>
            </a:pPr>
            <a:r>
              <a:rPr lang="en-US" sz="3200" strike="noStrike">
                <a:solidFill>
                  <a:srgbClr val="000000"/>
                </a:solidFill>
                <a:latin typeface="Arial"/>
                <a:ea typeface="DejaVu Sans"/>
              </a:rPr>
              <a:t>Images</a:t>
            </a:r>
            <a:endParaRPr/>
          </a:p>
          <a:p>
            <a:pPr>
              <a:lnSpc>
                <a:spcPct val="100000"/>
              </a:lnSpc>
            </a:pPr>
            <a:endParaRPr/>
          </a:p>
        </p:txBody>
      </p:sp>
      <p:pic>
        <p:nvPicPr>
          <p:cNvPr id="93" name="" descr=""/>
          <p:cNvPicPr/>
          <p:nvPr/>
        </p:nvPicPr>
        <p:blipFill>
          <a:blip r:embed="rId1"/>
          <a:stretch/>
        </p:blipFill>
        <p:spPr>
          <a:xfrm>
            <a:off x="3660480" y="3236400"/>
            <a:ext cx="5756760" cy="343764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3600" strike="noStrike">
                <a:solidFill>
                  <a:srgbClr val="000000"/>
                </a:solidFill>
                <a:latin typeface="Arial"/>
                <a:ea typeface="DejaVu Sans"/>
              </a:rPr>
              <a:t>app/templates/app/index.html</a:t>
            </a:r>
            <a:endParaRPr/>
          </a:p>
        </p:txBody>
      </p:sp>
      <p:sp>
        <p:nvSpPr>
          <p:cNvPr id="95" name="CustomShape 2"/>
          <p:cNvSpPr/>
          <p:nvPr/>
        </p:nvSpPr>
        <p:spPr>
          <a:xfrm>
            <a:off x="438480" y="1371600"/>
            <a:ext cx="9070560" cy="5942880"/>
          </a:xfrm>
          <a:prstGeom prst="rect">
            <a:avLst/>
          </a:prstGeom>
          <a:noFill/>
          <a:ln>
            <a:noFill/>
          </a:ln>
        </p:spPr>
        <p:style>
          <a:lnRef idx="0"/>
          <a:fillRef idx="0"/>
          <a:effectRef idx="0"/>
          <a:fontRef idx="minor"/>
        </p:style>
        <p:txBody>
          <a:bodyPr lIns="0" rIns="0" tIns="0" bIns="0"/>
          <a:p>
            <a:r>
              <a:rPr lang="en-US" sz="2000" strike="noStrike">
                <a:solidFill>
                  <a:srgbClr val="000000"/>
                </a:solidFill>
                <a:latin typeface="Arial"/>
                <a:ea typeface="DejaVu Sans"/>
              </a:rPr>
              <a:t>&lt;html&gt;</a:t>
            </a:r>
            <a:endParaRPr/>
          </a:p>
          <a:p>
            <a:r>
              <a:rPr lang="en-US" sz="2000" strike="noStrike">
                <a:solidFill>
                  <a:srgbClr val="000000"/>
                </a:solidFill>
                <a:latin typeface="Arial"/>
                <a:ea typeface="DejaVu Sans"/>
              </a:rPr>
              <a:t>  </a:t>
            </a:r>
            <a:r>
              <a:rPr lang="en-US" sz="2000" strike="noStrike">
                <a:solidFill>
                  <a:srgbClr val="000000"/>
                </a:solidFill>
                <a:latin typeface="Arial"/>
                <a:ea typeface="DejaVu Sans"/>
              </a:rPr>
              <a:t>&lt;head&gt;</a:t>
            </a:r>
            <a:endParaRPr/>
          </a:p>
          <a:p>
            <a:endParaRPr/>
          </a:p>
          <a:p>
            <a:r>
              <a:rPr lang="en-US" sz="2000" strike="noStrike">
                <a:solidFill>
                  <a:srgbClr val="000000"/>
                </a:solidFill>
                <a:latin typeface="Arial"/>
                <a:ea typeface="DejaVu Sans"/>
              </a:rPr>
              <a:t>      </a:t>
            </a:r>
            <a:r>
              <a:rPr lang="en-US" sz="2000" strike="noStrike">
                <a:solidFill>
                  <a:srgbClr val="000000"/>
                </a:solidFill>
                <a:latin typeface="Arial"/>
                <a:ea typeface="DejaVu Sans"/>
              </a:rPr>
              <a:t>&lt;link rel="stylesheet" type="text/css" </a:t>
            </a:r>
            <a:endParaRPr/>
          </a:p>
          <a:p>
            <a:r>
              <a:rPr lang="en-US" sz="2000" strike="noStrike">
                <a:solidFill>
                  <a:srgbClr val="000000"/>
                </a:solidFill>
                <a:latin typeface="Arial"/>
                <a:ea typeface="DejaVu Sans"/>
              </a:rPr>
              <a:t>              </a:t>
            </a:r>
            <a:r>
              <a:rPr lang="en-US" sz="2000" strike="noStrike">
                <a:solidFill>
                  <a:srgbClr val="000000"/>
                </a:solidFill>
                <a:latin typeface="Arial"/>
                <a:ea typeface="DejaVu Sans"/>
              </a:rPr>
              <a:t>href=" {% static </a:t>
            </a:r>
            <a:r>
              <a:rPr lang="en-US" sz="2000" strike="noStrike">
                <a:solidFill>
                  <a:srgbClr val="000066"/>
                </a:solidFill>
                <a:latin typeface="Arial"/>
                <a:ea typeface="DejaVu Sans"/>
              </a:rPr>
              <a:t>'app_directoryr/css/app.css?version=1.1' %}" /&gt;</a:t>
            </a:r>
            <a:endParaRPr/>
          </a:p>
          <a:p>
            <a:endParaRPr/>
          </a:p>
          <a:p>
            <a:r>
              <a:rPr lang="en-US" sz="2000" strike="noStrike">
                <a:solidFill>
                  <a:srgbClr val="000066"/>
                </a:solidFill>
                <a:latin typeface="Arial"/>
                <a:ea typeface="DejaVu Sans"/>
              </a:rPr>
              <a:t>      </a:t>
            </a:r>
            <a:r>
              <a:rPr lang="en-US" sz="2000" strike="noStrike">
                <a:solidFill>
                  <a:srgbClr val="000066"/>
                </a:solidFill>
                <a:latin typeface="Arial"/>
                <a:ea typeface="DejaVu Sans"/>
              </a:rPr>
              <a:t>&lt;script type="text/javascript"</a:t>
            </a:r>
            <a:endParaRPr/>
          </a:p>
          <a:p>
            <a:r>
              <a:rPr lang="en-US" sz="2000" strike="noStrike">
                <a:solidFill>
                  <a:srgbClr val="000066"/>
                </a:solidFill>
                <a:latin typeface="Arial"/>
                <a:ea typeface="DejaVu Sans"/>
              </a:rPr>
              <a:t>              </a:t>
            </a:r>
            <a:r>
              <a:rPr lang="en-US" sz="2000" strike="noStrike">
                <a:solidFill>
                  <a:srgbClr val="000066"/>
                </a:solidFill>
                <a:latin typeface="Arial"/>
                <a:ea typeface="DejaVu Sans"/>
              </a:rPr>
              <a:t>src="{% static </a:t>
            </a:r>
            <a:r>
              <a:rPr lang="en-US" sz="2000" strike="noStrike">
                <a:solidFill>
                  <a:srgbClr val="990000"/>
                </a:solidFill>
                <a:latin typeface="Arial"/>
                <a:ea typeface="DejaVu Sans"/>
              </a:rPr>
              <a:t>'app_directory/app.js?version=1.1' %}"&gt;</a:t>
            </a:r>
            <a:endParaRPr/>
          </a:p>
          <a:p>
            <a:r>
              <a:rPr lang="en-US" sz="2000" strike="noStrike">
                <a:solidFill>
                  <a:srgbClr val="990000"/>
                </a:solidFill>
                <a:latin typeface="Arial"/>
                <a:ea typeface="DejaVu Sans"/>
              </a:rPr>
              <a:t>      </a:t>
            </a:r>
            <a:r>
              <a:rPr lang="en-US" sz="2000" strike="noStrike">
                <a:solidFill>
                  <a:srgbClr val="990000"/>
                </a:solidFill>
                <a:latin typeface="Arial"/>
                <a:ea typeface="DejaVu Sans"/>
              </a:rPr>
              <a:t>&lt;/script&gt;</a:t>
            </a:r>
            <a:endParaRPr/>
          </a:p>
          <a:p>
            <a:endParaRPr/>
          </a:p>
          <a:p>
            <a:r>
              <a:rPr lang="en-US" sz="2000" strike="noStrike">
                <a:solidFill>
                  <a:srgbClr val="990000"/>
                </a:solidFill>
                <a:latin typeface="Arial"/>
                <a:ea typeface="DejaVu Sans"/>
              </a:rPr>
              <a:t>      </a:t>
            </a:r>
            <a:r>
              <a:rPr lang="en-US" sz="2000" strike="noStrike">
                <a:solidFill>
                  <a:srgbClr val="990000"/>
                </a:solidFill>
                <a:latin typeface="Arial"/>
                <a:ea typeface="DejaVu Sans"/>
              </a:rPr>
              <a:t>&lt;script type="text/javascript"&gt;</a:t>
            </a:r>
            <a:endParaRPr/>
          </a:p>
          <a:p>
            <a:r>
              <a:rPr lang="en-US" sz="2000" strike="noStrike">
                <a:solidFill>
                  <a:srgbClr val="990000"/>
                </a:solidFill>
                <a:latin typeface="Arial"/>
                <a:ea typeface="DejaVu Sans"/>
              </a:rPr>
              <a:t>              </a:t>
            </a:r>
            <a:r>
              <a:rPr lang="en-US" sz="2000" strike="noStrike">
                <a:solidFill>
                  <a:srgbClr val="666666"/>
                </a:solidFill>
                <a:latin typeface="Arial"/>
                <a:ea typeface="DejaVu Sans"/>
              </a:rPr>
              <a:t>// optionally set parameters for app</a:t>
            </a:r>
            <a:endParaRPr/>
          </a:p>
          <a:p>
            <a:r>
              <a:rPr lang="en-US" sz="2000" strike="noStrike">
                <a:solidFill>
                  <a:srgbClr val="666666"/>
                </a:solidFill>
                <a:latin typeface="Arial"/>
                <a:ea typeface="DejaVu Sans"/>
              </a:rPr>
              <a:t>              </a:t>
            </a:r>
            <a:r>
              <a:rPr lang="en-US" sz="2000" strike="noStrike">
                <a:solidFill>
                  <a:srgbClr val="666666"/>
                </a:solidFill>
                <a:latin typeface="Arial"/>
                <a:ea typeface="DejaVu Sans"/>
              </a:rPr>
              <a:t>window.SOME_APP_PARAM = ….;</a:t>
            </a:r>
            <a:endParaRPr/>
          </a:p>
          <a:p>
            <a:r>
              <a:rPr lang="en-US" sz="2000" strike="noStrike">
                <a:solidFill>
                  <a:srgbClr val="666666"/>
                </a:solidFill>
                <a:latin typeface="Arial"/>
                <a:ea typeface="DejaVu Sans"/>
              </a:rPr>
              <a:t>      </a:t>
            </a:r>
            <a:r>
              <a:rPr lang="en-US" sz="2000" strike="noStrike">
                <a:solidFill>
                  <a:srgbClr val="666666"/>
                </a:solidFill>
                <a:latin typeface="Arial"/>
                <a:ea typeface="DejaVu Sans"/>
              </a:rPr>
              <a:t>&lt;/script&gt;</a:t>
            </a:r>
            <a:endParaRPr/>
          </a:p>
          <a:p>
            <a:endParaRPr/>
          </a:p>
          <a:p>
            <a:r>
              <a:rPr lang="en-US" sz="2000" strike="noStrike">
                <a:solidFill>
                  <a:srgbClr val="666666"/>
                </a:solidFill>
                <a:latin typeface="Arial"/>
                <a:ea typeface="DejaVu Sans"/>
              </a:rPr>
              <a:t>      </a:t>
            </a:r>
            <a:r>
              <a:rPr lang="en-US" sz="2000" strike="noStrike">
                <a:solidFill>
                  <a:srgbClr val="666666"/>
                </a:solidFill>
                <a:latin typeface="Arial"/>
                <a:ea typeface="DejaVu Sans"/>
              </a:rPr>
              <a:t>&lt;title&gt;Some App&lt;/title&gt;</a:t>
            </a:r>
            <a:endParaRPr/>
          </a:p>
          <a:p>
            <a:r>
              <a:rPr lang="en-US" sz="2000" strike="noStrike">
                <a:solidFill>
                  <a:srgbClr val="666666"/>
                </a:solidFill>
                <a:latin typeface="Arial"/>
                <a:ea typeface="DejaVu Sans"/>
              </a:rPr>
              <a:t>  </a:t>
            </a:r>
            <a:r>
              <a:rPr lang="en-US" sz="2000" strike="noStrike">
                <a:solidFill>
                  <a:srgbClr val="666666"/>
                </a:solidFill>
                <a:latin typeface="Arial"/>
                <a:ea typeface="DejaVu Sans"/>
              </a:rPr>
              <a:t>&lt;/head&gt;</a:t>
            </a:r>
            <a:endParaRPr/>
          </a:p>
          <a:p>
            <a:r>
              <a:rPr lang="en-US" sz="2000" strike="noStrike">
                <a:solidFill>
                  <a:srgbClr val="666666"/>
                </a:solidFill>
                <a:latin typeface="Arial"/>
                <a:ea typeface="DejaVu Sans"/>
              </a:rPr>
              <a:t>   …</a:t>
            </a:r>
            <a:r>
              <a:rPr lang="en-US" sz="2000" strike="noStrike">
                <a:solidFill>
                  <a:srgbClr val="666666"/>
                </a:solidFill>
                <a:latin typeface="Arial"/>
                <a:ea typeface="DejaVu Sans"/>
              </a:rPr>
              <a:t>.</a:t>
            </a:r>
            <a:endParaRPr/>
          </a:p>
          <a:p>
            <a:r>
              <a:rPr lang="en-US" sz="2000" strike="noStrike">
                <a:solidFill>
                  <a:srgbClr val="666666"/>
                </a:solidFill>
                <a:latin typeface="Arial"/>
                <a:ea typeface="DejaVu Sans"/>
              </a:rPr>
              <a:t>&lt;/html&gt;</a:t>
            </a:r>
            <a:endParaRPr/>
          </a:p>
          <a:p>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3600" strike="noStrike">
                <a:solidFill>
                  <a:srgbClr val="000000"/>
                </a:solidFill>
                <a:latin typeface="Arial"/>
                <a:ea typeface="DejaVu Sans"/>
              </a:rPr>
              <a:t>e.g. index.html</a:t>
            </a:r>
            <a:endParaRPr/>
          </a:p>
        </p:txBody>
      </p:sp>
      <p:pic>
        <p:nvPicPr>
          <p:cNvPr id="97" name="" descr=""/>
          <p:cNvPicPr/>
          <p:nvPr/>
        </p:nvPicPr>
        <p:blipFill>
          <a:blip r:embed="rId1"/>
          <a:stretch/>
        </p:blipFill>
        <p:spPr>
          <a:xfrm>
            <a:off x="548640" y="1449360"/>
            <a:ext cx="8800920" cy="54990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504000" y="301320"/>
            <a:ext cx="9070560" cy="106956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solidFill>
                  <a:srgbClr val="000000"/>
                </a:solidFill>
                <a:latin typeface="Arial"/>
                <a:ea typeface="DejaVu Sans"/>
              </a:rPr>
              <a:t>Remarks / 'Best Practices'</a:t>
            </a:r>
            <a:endParaRPr/>
          </a:p>
        </p:txBody>
      </p:sp>
      <p:sp>
        <p:nvSpPr>
          <p:cNvPr id="99" name="CustomShape 2"/>
          <p:cNvSpPr/>
          <p:nvPr/>
        </p:nvSpPr>
        <p:spPr>
          <a:xfrm>
            <a:off x="504000" y="1371600"/>
            <a:ext cx="9070560" cy="5393880"/>
          </a:xfrm>
          <a:prstGeom prst="rect">
            <a:avLst/>
          </a:prstGeom>
          <a:noFill/>
          <a:ln>
            <a:noFill/>
          </a:ln>
        </p:spPr>
        <p:style>
          <a:lnRef idx="0"/>
          <a:fillRef idx="0"/>
          <a:effectRef idx="0"/>
          <a:fontRef idx="minor"/>
        </p:style>
        <p:txBody>
          <a:bodyPr lIns="0" rIns="0" tIns="0" bIns="0"/>
          <a:p>
            <a:pPr>
              <a:lnSpc>
                <a:spcPct val="100000"/>
              </a:lnSpc>
              <a:buSzPct val="45000"/>
              <a:buFont typeface="Wingdings" charset="2"/>
              <a:buChar char=""/>
            </a:pPr>
            <a:r>
              <a:rPr lang="en-US" sz="2400" strike="noStrike">
                <a:solidFill>
                  <a:srgbClr val="000000"/>
                </a:solidFill>
                <a:latin typeface="Arial"/>
                <a:ea typeface="DejaVu Sans"/>
              </a:rPr>
              <a:t>Build in separate directory then copy over, either for development or distribution bundling</a:t>
            </a:r>
            <a:endParaRPr/>
          </a:p>
          <a:p>
            <a:pPr>
              <a:lnSpc>
                <a:spcPct val="100000"/>
              </a:lnSpc>
            </a:pPr>
            <a:endParaRPr/>
          </a:p>
          <a:p>
            <a:pPr>
              <a:lnSpc>
                <a:spcPct val="100000"/>
              </a:lnSpc>
              <a:buSzPct val="45000"/>
              <a:buFont typeface="Wingdings" charset="2"/>
              <a:buChar char=""/>
            </a:pPr>
            <a:r>
              <a:rPr lang="en-US" sz="2400" strike="noStrike">
                <a:solidFill>
                  <a:srgbClr val="000000"/>
                </a:solidFill>
                <a:latin typeface="Arial"/>
                <a:ea typeface="DejaVu Sans"/>
              </a:rPr>
              <a:t>Files that are not affected by builds could as well be in the appropriate directories, e.g. index.html in the templates directory</a:t>
            </a:r>
            <a:endParaRPr/>
          </a:p>
          <a:p>
            <a:pPr>
              <a:lnSpc>
                <a:spcPct val="100000"/>
              </a:lnSpc>
            </a:pPr>
            <a:endParaRPr/>
          </a:p>
          <a:p>
            <a:pPr>
              <a:lnSpc>
                <a:spcPct val="100000"/>
              </a:lnSpc>
              <a:buSzPct val="45000"/>
              <a:buFont typeface="Wingdings" charset="2"/>
              <a:buChar char=""/>
            </a:pPr>
            <a:r>
              <a:rPr lang="en-US" sz="2400" strike="noStrike">
                <a:solidFill>
                  <a:srgbClr val="000000"/>
                </a:solidFill>
                <a:latin typeface="Arial"/>
                <a:ea typeface="DejaVu Sans"/>
              </a:rPr>
              <a:t>Depending on your setup and building tools and dependency requirements/order roughly speaking 4 ways of js deployment are possible: </a:t>
            </a:r>
            <a:endParaRPr/>
          </a:p>
          <a:p>
            <a:pPr>
              <a:lnSpc>
                <a:spcPct val="100000"/>
              </a:lnSpc>
            </a:pPr>
            <a:endParaRPr/>
          </a:p>
          <a:p>
            <a:pPr lvl="1">
              <a:lnSpc>
                <a:spcPct val="100000"/>
              </a:lnSpc>
              <a:buSzPct val="75000"/>
              <a:buFont typeface="Symbol"/>
              <a:buChar char=""/>
            </a:pPr>
            <a:r>
              <a:rPr lang="en-US" sz="2000" strike="noStrike">
                <a:solidFill>
                  <a:srgbClr val="000000"/>
                </a:solidFill>
                <a:latin typeface="Arial"/>
                <a:ea typeface="DejaVu Sans"/>
              </a:rPr>
              <a:t>Bundled, either with the app.js or independently (incl. via script in index.html)</a:t>
            </a:r>
            <a:endParaRPr/>
          </a:p>
          <a:p>
            <a:pPr lvl="1">
              <a:lnSpc>
                <a:spcPct val="100000"/>
              </a:lnSpc>
              <a:buSzPct val="75000"/>
              <a:buFont typeface="Symbol"/>
              <a:buChar char=""/>
            </a:pPr>
            <a:r>
              <a:rPr lang="en-US" sz="2000" strike="noStrike">
                <a:solidFill>
                  <a:srgbClr val="000000"/>
                </a:solidFill>
                <a:latin typeface="Arial"/>
                <a:ea typeface="DejaVu Sans"/>
              </a:rPr>
              <a:t>Included in the static directory (and loaded via script in index.hml)</a:t>
            </a:r>
            <a:endParaRPr/>
          </a:p>
          <a:p>
            <a:pPr lvl="1">
              <a:lnSpc>
                <a:spcPct val="100000"/>
              </a:lnSpc>
              <a:buSzPct val="75000"/>
              <a:buFont typeface="Symbol"/>
              <a:buChar char=""/>
            </a:pPr>
            <a:r>
              <a:rPr lang="en-US" sz="2000" strike="noStrike">
                <a:solidFill>
                  <a:srgbClr val="000000"/>
                </a:solidFill>
                <a:latin typeface="Arial"/>
                <a:ea typeface="DejaVu Sans"/>
              </a:rPr>
              <a:t>Use of remote library servers (again via script tag in index.html)</a:t>
            </a:r>
            <a:endParaRPr/>
          </a:p>
          <a:p>
            <a:pPr lvl="1">
              <a:lnSpc>
                <a:spcPct val="100000"/>
              </a:lnSpc>
              <a:buSzPct val="75000"/>
              <a:buFont typeface="Symbol"/>
              <a:buChar char=""/>
            </a:pPr>
            <a:r>
              <a:rPr lang="en-US" sz="2000" strike="noStrike">
                <a:solidFill>
                  <a:srgbClr val="000000"/>
                </a:solidFill>
                <a:latin typeface="Arial"/>
                <a:ea typeface="DejaVu Sans"/>
              </a:rPr>
              <a:t>Loaded fully dynamically on demand given used frameworks and loader support it or one uses a third party library or injects/loads js manually</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solidFill>
                  <a:srgbClr val="000000"/>
                </a:solidFill>
                <a:latin typeface="Arial"/>
                <a:ea typeface="DejaVu Sans"/>
              </a:rPr>
              <a:t>Remarks / 'Best Practices' – cont'd</a:t>
            </a:r>
            <a:endParaRPr/>
          </a:p>
        </p:txBody>
      </p:sp>
      <p:sp>
        <p:nvSpPr>
          <p:cNvPr id="101" name="CustomShape 2"/>
          <p:cNvSpPr/>
          <p:nvPr/>
        </p:nvSpPr>
        <p:spPr>
          <a:xfrm>
            <a:off x="529920" y="2011680"/>
            <a:ext cx="9070560" cy="4539600"/>
          </a:xfrm>
          <a:prstGeom prst="rect">
            <a:avLst/>
          </a:prstGeom>
          <a:noFill/>
          <a:ln>
            <a:noFill/>
          </a:ln>
        </p:spPr>
        <p:style>
          <a:lnRef idx="0"/>
          <a:fillRef idx="0"/>
          <a:effectRef idx="0"/>
          <a:fontRef idx="minor"/>
        </p:style>
        <p:txBody>
          <a:bodyPr lIns="0" rIns="0" tIns="0" bIns="0"/>
          <a:p>
            <a:pPr>
              <a:lnSpc>
                <a:spcPct val="100000"/>
              </a:lnSpc>
              <a:buSzPct val="45000"/>
              <a:buFont typeface="Wingdings" charset="2"/>
              <a:buChar char=""/>
            </a:pPr>
            <a:r>
              <a:rPr lang="en-US" sz="2800" strike="noStrike">
                <a:solidFill>
                  <a:srgbClr val="000000"/>
                </a:solidFill>
                <a:latin typeface="Arial"/>
                <a:ea typeface="DejaVu Sans"/>
              </a:rPr>
              <a:t>Add suffix to resources to indicate app version and avoid caching of older version</a:t>
            </a:r>
            <a:endParaRPr/>
          </a:p>
          <a:p>
            <a:pPr>
              <a:lnSpc>
                <a:spcPct val="100000"/>
              </a:lnSpc>
            </a:pPr>
            <a:endParaRPr/>
          </a:p>
          <a:p>
            <a:pPr>
              <a:lnSpc>
                <a:spcPct val="100000"/>
              </a:lnSpc>
              <a:buSzPct val="45000"/>
              <a:buFont typeface="Wingdings" charset="2"/>
              <a:buChar char=""/>
            </a:pPr>
            <a:r>
              <a:rPr lang="en-US" sz="2800" strike="noStrike">
                <a:solidFill>
                  <a:srgbClr val="000000"/>
                </a:solidFill>
                <a:latin typeface="Arial"/>
                <a:ea typeface="DejaVu Sans"/>
              </a:rPr>
              <a:t>Split up both css and java script dependencies if the project setup and dependency order allows for delayed loading. That said if it doesn't don't split them up since the many initial requests will hurt performance.</a:t>
            </a:r>
            <a:endParaRPr/>
          </a:p>
          <a:p>
            <a:pPr>
              <a:lnSpc>
                <a:spcPct val="100000"/>
              </a:lnSpc>
            </a:pPr>
            <a:endParaRPr/>
          </a:p>
          <a:p>
            <a:pPr>
              <a:lnSpc>
                <a:spcPct val="100000"/>
              </a:lnSpc>
              <a:buSzPct val="45000"/>
              <a:buFont typeface="Wingdings" charset="2"/>
              <a:buChar char=""/>
            </a:pPr>
            <a:r>
              <a:rPr lang="en-US" sz="2800" strike="noStrike">
                <a:solidFill>
                  <a:srgbClr val="000000"/>
                </a:solidFill>
                <a:latin typeface="Arial"/>
                <a:ea typeface="DejaVu Sans"/>
              </a:rPr>
              <a:t>Set up a dev/debug and a production build. Choose tools that allow incremental builds.</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solidFill>
                  <a:srgbClr val="000000"/>
                </a:solidFill>
                <a:latin typeface="Arial"/>
                <a:ea typeface="DejaVu Sans"/>
              </a:rPr>
              <a:t>App - Design Considerations</a:t>
            </a:r>
            <a:endParaRPr/>
          </a:p>
        </p:txBody>
      </p:sp>
      <p:sp>
        <p:nvSpPr>
          <p:cNvPr id="103" name="CustomShape 2"/>
          <p:cNvSpPr/>
          <p:nvPr/>
        </p:nvSpPr>
        <p:spPr>
          <a:xfrm>
            <a:off x="504000" y="1769040"/>
            <a:ext cx="9070560" cy="4813560"/>
          </a:xfrm>
          <a:prstGeom prst="rect">
            <a:avLst/>
          </a:prstGeom>
          <a:noFill/>
          <a:ln>
            <a:noFill/>
          </a:ln>
        </p:spPr>
        <p:style>
          <a:lnRef idx="0"/>
          <a:fillRef idx="0"/>
          <a:effectRef idx="0"/>
          <a:fontRef idx="minor"/>
        </p:style>
        <p:txBody>
          <a:bodyPr lIns="0" rIns="0" tIns="0" bIns="0"/>
          <a:p>
            <a:pPr>
              <a:lnSpc>
                <a:spcPct val="100000"/>
              </a:lnSpc>
            </a:pPr>
            <a:endParaRPr/>
          </a:p>
          <a:p>
            <a:pPr algn="ctr">
              <a:lnSpc>
                <a:spcPct val="100000"/>
              </a:lnSpc>
            </a:pPr>
            <a:r>
              <a:rPr lang="en-US" sz="2800" strike="noStrike">
                <a:solidFill>
                  <a:srgbClr val="000000"/>
                </a:solidFill>
                <a:latin typeface="Arial"/>
                <a:ea typeface="DejaVu Sans"/>
              </a:rPr>
              <a:t>Server/Web resources (web api/web gateway) vs. </a:t>
            </a:r>
            <a:endParaRPr/>
          </a:p>
          <a:p>
            <a:pPr algn="ctr">
              <a:lnSpc>
                <a:spcPct val="100000"/>
              </a:lnSpc>
            </a:pPr>
            <a:r>
              <a:rPr lang="en-US" sz="2800" strike="noStrike">
                <a:solidFill>
                  <a:srgbClr val="000000"/>
                </a:solidFill>
                <a:latin typeface="Arial"/>
                <a:ea typeface="DejaVu Sans"/>
              </a:rPr>
              <a:t>Plugin resources (View.py) vs. </a:t>
            </a:r>
            <a:endParaRPr/>
          </a:p>
          <a:p>
            <a:pPr algn="ctr">
              <a:lnSpc>
                <a:spcPct val="100000"/>
              </a:lnSpc>
            </a:pPr>
            <a:r>
              <a:rPr lang="en-US" sz="2800" strike="noStrike">
                <a:solidFill>
                  <a:srgbClr val="000000"/>
                </a:solidFill>
                <a:latin typeface="Arial"/>
                <a:ea typeface="DejaVu Sans"/>
              </a:rPr>
              <a:t>Server-Side extentions (Blitz Gateway)</a:t>
            </a:r>
            <a:endParaRPr/>
          </a:p>
          <a:p>
            <a:pPr>
              <a:lnSpc>
                <a:spcPct val="100000"/>
              </a:lnSpc>
            </a:pPr>
            <a:endParaRPr/>
          </a:p>
          <a:p>
            <a:pPr lvl="1">
              <a:lnSpc>
                <a:spcPct val="100000"/>
              </a:lnSpc>
              <a:buSzPct val="75000"/>
              <a:buFont typeface="Symbol"/>
              <a:buChar char=""/>
            </a:pPr>
            <a:r>
              <a:rPr lang="en-US" sz="2600" strike="noStrike">
                <a:solidFill>
                  <a:srgbClr val="000000"/>
                </a:solidFill>
                <a:latin typeface="Arial"/>
                <a:ea typeface="DejaVu Sans"/>
              </a:rPr>
              <a:t>Code Reuse</a:t>
            </a:r>
            <a:endParaRPr/>
          </a:p>
          <a:p>
            <a:pPr lvl="1">
              <a:lnSpc>
                <a:spcPct val="100000"/>
              </a:lnSpc>
              <a:buSzPct val="75000"/>
              <a:buFont typeface="Symbol"/>
              <a:buChar char=""/>
            </a:pPr>
            <a:r>
              <a:rPr lang="en-US" sz="2600" strike="noStrike">
                <a:solidFill>
                  <a:srgbClr val="000000"/>
                </a:solidFill>
                <a:latin typeface="Arial"/>
                <a:ea typeface="DejaVu Sans"/>
              </a:rPr>
              <a:t>Stability/Breaking Potential across Versions</a:t>
            </a:r>
            <a:endParaRPr/>
          </a:p>
          <a:p>
            <a:pPr lvl="1">
              <a:lnSpc>
                <a:spcPct val="100000"/>
              </a:lnSpc>
              <a:buSzPct val="75000"/>
              <a:buFont typeface="Symbol"/>
              <a:buChar char=""/>
            </a:pPr>
            <a:r>
              <a:rPr lang="en-US" sz="2600" strike="noStrike">
                <a:solidFill>
                  <a:srgbClr val="000000"/>
                </a:solidFill>
                <a:latin typeface="Arial"/>
                <a:ea typeface="DejaVu Sans"/>
              </a:rPr>
              <a:t>Missing Functionality</a:t>
            </a:r>
            <a:endParaRPr/>
          </a:p>
          <a:p>
            <a:pPr lvl="1">
              <a:lnSpc>
                <a:spcPct val="100000"/>
              </a:lnSpc>
              <a:buSzPct val="75000"/>
              <a:buFont typeface="Symbol"/>
              <a:buChar char=""/>
            </a:pPr>
            <a:r>
              <a:rPr lang="en-US" sz="2600" strike="noStrike">
                <a:solidFill>
                  <a:srgbClr val="000000"/>
                </a:solidFill>
                <a:latin typeface="Arial"/>
                <a:ea typeface="DejaVu Sans"/>
              </a:rPr>
              <a:t>Release/Bugfix Cycles</a:t>
            </a:r>
            <a:endParaRPr/>
          </a:p>
          <a:p>
            <a:pPr lvl="1">
              <a:lnSpc>
                <a:spcPct val="100000"/>
              </a:lnSpc>
              <a:buSzPct val="75000"/>
              <a:buFont typeface="Symbol"/>
              <a:buChar char=""/>
            </a:pPr>
            <a:r>
              <a:rPr lang="en-US" sz="2600" strike="noStrike">
                <a:solidFill>
                  <a:srgbClr val="000000"/>
                </a:solidFill>
                <a:latin typeface="Arial"/>
                <a:ea typeface="DejaVu Sans"/>
              </a:rPr>
              <a:t>Cross origin implications (jsonp and cors)</a:t>
            </a:r>
            <a:endParaRPr/>
          </a:p>
          <a:p>
            <a:pPr>
              <a:lnSpc>
                <a:spcPct val="100000"/>
              </a:lnSpc>
            </a:pP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504000" y="301320"/>
            <a:ext cx="9070560" cy="1261080"/>
          </a:xfrm>
          <a:prstGeom prst="rect">
            <a:avLst/>
          </a:prstGeom>
          <a:noFill/>
          <a:ln>
            <a:noFill/>
          </a:ln>
        </p:spPr>
        <p:style>
          <a:lnRef idx="0"/>
          <a:fillRef idx="0"/>
          <a:effectRef idx="0"/>
          <a:fontRef idx="minor"/>
        </p:style>
        <p:txBody>
          <a:bodyPr lIns="0" rIns="0" tIns="0" bIns="0" anchor="ctr"/>
          <a:p>
            <a:pPr algn="ctr">
              <a:lnSpc>
                <a:spcPct val="100000"/>
              </a:lnSpc>
            </a:pPr>
            <a:r>
              <a:rPr lang="en-US" sz="4400" strike="noStrike">
                <a:solidFill>
                  <a:srgbClr val="000000"/>
                </a:solidFill>
                <a:latin typeface="Arial"/>
                <a:ea typeface="DejaVu Sans"/>
              </a:rPr>
              <a:t>App - Design Considerations</a:t>
            </a:r>
            <a:endParaRPr/>
          </a:p>
        </p:txBody>
      </p:sp>
      <p:sp>
        <p:nvSpPr>
          <p:cNvPr id="105" name="CustomShape 2"/>
          <p:cNvSpPr/>
          <p:nvPr/>
        </p:nvSpPr>
        <p:spPr>
          <a:xfrm>
            <a:off x="504000" y="1769040"/>
            <a:ext cx="9070560" cy="4813560"/>
          </a:xfrm>
          <a:prstGeom prst="rect">
            <a:avLst/>
          </a:prstGeom>
          <a:noFill/>
          <a:ln>
            <a:noFill/>
          </a:ln>
        </p:spPr>
        <p:style>
          <a:lnRef idx="0"/>
          <a:fillRef idx="0"/>
          <a:effectRef idx="0"/>
          <a:fontRef idx="minor"/>
        </p:style>
        <p:txBody>
          <a:bodyPr lIns="0" rIns="0" tIns="0" bIns="0"/>
          <a:p>
            <a:pPr>
              <a:lnSpc>
                <a:spcPct val="100000"/>
              </a:lnSpc>
            </a:pPr>
            <a:endParaRPr/>
          </a:p>
          <a:p>
            <a:pPr algn="ctr">
              <a:lnSpc>
                <a:spcPct val="100000"/>
              </a:lnSpc>
            </a:pPr>
            <a:r>
              <a:rPr lang="en-US" sz="2800" strike="noStrike">
                <a:solidFill>
                  <a:srgbClr val="000000"/>
                </a:solidFill>
                <a:latin typeface="Arial"/>
                <a:ea typeface="DejaVu Sans"/>
              </a:rPr>
              <a:t>Server/Web resources (web api/web gateway) vs. </a:t>
            </a:r>
            <a:endParaRPr/>
          </a:p>
          <a:p>
            <a:pPr algn="ctr">
              <a:lnSpc>
                <a:spcPct val="100000"/>
              </a:lnSpc>
            </a:pPr>
            <a:r>
              <a:rPr lang="en-US" sz="2800" strike="noStrike">
                <a:solidFill>
                  <a:srgbClr val="000000"/>
                </a:solidFill>
                <a:latin typeface="Arial"/>
                <a:ea typeface="DejaVu Sans"/>
              </a:rPr>
              <a:t>Plugin resources (View.py) vs. </a:t>
            </a:r>
            <a:endParaRPr/>
          </a:p>
          <a:p>
            <a:pPr algn="ctr">
              <a:lnSpc>
                <a:spcPct val="100000"/>
              </a:lnSpc>
            </a:pPr>
            <a:r>
              <a:rPr lang="en-US" sz="2800" strike="noStrike">
                <a:solidFill>
                  <a:srgbClr val="000000"/>
                </a:solidFill>
                <a:latin typeface="Arial"/>
                <a:ea typeface="DejaVu Sans"/>
              </a:rPr>
              <a:t>Server-Side extentions (Blitz Gateway)</a:t>
            </a:r>
            <a:endParaRPr/>
          </a:p>
          <a:p>
            <a:pPr>
              <a:lnSpc>
                <a:spcPct val="100000"/>
              </a:lnSpc>
            </a:pPr>
            <a:endParaRPr/>
          </a:p>
          <a:p>
            <a:pPr lvl="1">
              <a:lnSpc>
                <a:spcPct val="100000"/>
              </a:lnSpc>
              <a:buSzPct val="75000"/>
              <a:buFont typeface="Symbol"/>
              <a:buChar char=""/>
            </a:pPr>
            <a:r>
              <a:rPr lang="en-US" sz="2600" strike="noStrike">
                <a:solidFill>
                  <a:srgbClr val="000000"/>
                </a:solidFill>
                <a:latin typeface="Arial"/>
                <a:ea typeface="DejaVu Sans"/>
              </a:rPr>
              <a:t>Code Reuse</a:t>
            </a:r>
            <a:endParaRPr/>
          </a:p>
          <a:p>
            <a:pPr lvl="1">
              <a:lnSpc>
                <a:spcPct val="100000"/>
              </a:lnSpc>
              <a:buSzPct val="75000"/>
              <a:buFont typeface="Symbol"/>
              <a:buChar char=""/>
            </a:pPr>
            <a:r>
              <a:rPr lang="en-US" sz="2600" strike="noStrike">
                <a:solidFill>
                  <a:srgbClr val="000000"/>
                </a:solidFill>
                <a:latin typeface="Arial"/>
                <a:ea typeface="DejaVu Sans"/>
              </a:rPr>
              <a:t>Stability/Breaking Potential across Versions</a:t>
            </a:r>
            <a:endParaRPr/>
          </a:p>
          <a:p>
            <a:pPr lvl="1">
              <a:lnSpc>
                <a:spcPct val="100000"/>
              </a:lnSpc>
              <a:buSzPct val="75000"/>
              <a:buFont typeface="Symbol"/>
              <a:buChar char=""/>
            </a:pPr>
            <a:r>
              <a:rPr lang="en-US" sz="2600" strike="noStrike">
                <a:solidFill>
                  <a:srgbClr val="000000"/>
                </a:solidFill>
                <a:latin typeface="Arial"/>
                <a:ea typeface="DejaVu Sans"/>
              </a:rPr>
              <a:t>Missing Functionality</a:t>
            </a:r>
            <a:endParaRPr/>
          </a:p>
          <a:p>
            <a:pPr lvl="1">
              <a:lnSpc>
                <a:spcPct val="100000"/>
              </a:lnSpc>
              <a:buSzPct val="75000"/>
              <a:buFont typeface="Symbol"/>
              <a:buChar char=""/>
            </a:pPr>
            <a:r>
              <a:rPr lang="en-US" sz="2600" strike="noStrike">
                <a:solidFill>
                  <a:srgbClr val="000000"/>
                </a:solidFill>
                <a:latin typeface="Arial"/>
                <a:ea typeface="DejaVu Sans"/>
              </a:rPr>
              <a:t>Release/Bugfix Cycles</a:t>
            </a:r>
            <a:endParaRPr/>
          </a:p>
          <a:p>
            <a:pPr lvl="1">
              <a:lnSpc>
                <a:spcPct val="100000"/>
              </a:lnSpc>
              <a:buSzPct val="75000"/>
              <a:buFont typeface="Symbol"/>
              <a:buChar char=""/>
            </a:pPr>
            <a:r>
              <a:rPr lang="en-US" sz="2600" strike="noStrike">
                <a:solidFill>
                  <a:srgbClr val="000000"/>
                </a:solidFill>
                <a:latin typeface="Arial"/>
                <a:ea typeface="DejaVu Sans"/>
              </a:rPr>
              <a:t>Cross origin implications (jsonp and cors)</a:t>
            </a:r>
            <a:endParaRPr/>
          </a:p>
          <a:p>
            <a:pPr>
              <a:lnSpc>
                <a:spcPct val="100000"/>
              </a:lnSpc>
            </a:pP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7</TotalTime>
  <Application>LibreOffice/4.4.7.2$Linux_X86_64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2017-10-23T14:08:15Z</dcterms:created>
  <dc:creator>Harald Waxenegger</dc:creator>
  <dc:language>en-US</dc:language>
  <cp:lastModifiedBy>Harald Waxenegger</cp:lastModifiedBy>
  <dcterms:modified xsi:type="dcterms:W3CDTF">2017-10-26T17:40:03Z</dcterms:modified>
  <cp:revision>53</cp:revision>
</cp:coreProperties>
</file>