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5"/>
  </p:notesMasterIdLst>
  <p:sldIdLst>
    <p:sldId id="256" r:id="rId5"/>
    <p:sldId id="269" r:id="rId6"/>
    <p:sldId id="257" r:id="rId7"/>
    <p:sldId id="317" r:id="rId8"/>
    <p:sldId id="319" r:id="rId9"/>
    <p:sldId id="320" r:id="rId10"/>
    <p:sldId id="318" r:id="rId11"/>
    <p:sldId id="321" r:id="rId12"/>
    <p:sldId id="280" r:id="rId13"/>
    <p:sldId id="322" r:id="rId14"/>
    <p:sldId id="283" r:id="rId15"/>
    <p:sldId id="287" r:id="rId16"/>
    <p:sldId id="288" r:id="rId17"/>
    <p:sldId id="289" r:id="rId18"/>
    <p:sldId id="296" r:id="rId19"/>
    <p:sldId id="295" r:id="rId20"/>
    <p:sldId id="284" r:id="rId21"/>
    <p:sldId id="297" r:id="rId22"/>
    <p:sldId id="304" r:id="rId23"/>
    <p:sldId id="303" r:id="rId24"/>
    <p:sldId id="302" r:id="rId25"/>
    <p:sldId id="301" r:id="rId26"/>
    <p:sldId id="300" r:id="rId27"/>
    <p:sldId id="305" r:id="rId28"/>
    <p:sldId id="299" r:id="rId29"/>
    <p:sldId id="285" r:id="rId30"/>
    <p:sldId id="311" r:id="rId31"/>
    <p:sldId id="310" r:id="rId32"/>
    <p:sldId id="309" r:id="rId33"/>
    <p:sldId id="308" r:id="rId34"/>
    <p:sldId id="307" r:id="rId35"/>
    <p:sldId id="312" r:id="rId36"/>
    <p:sldId id="306" r:id="rId37"/>
    <p:sldId id="286" r:id="rId38"/>
    <p:sldId id="315" r:id="rId39"/>
    <p:sldId id="314" r:id="rId40"/>
    <p:sldId id="313" r:id="rId41"/>
    <p:sldId id="323" r:id="rId42"/>
    <p:sldId id="331" r:id="rId43"/>
    <p:sldId id="330" r:id="rId44"/>
    <p:sldId id="329" r:id="rId45"/>
    <p:sldId id="328" r:id="rId46"/>
    <p:sldId id="327" r:id="rId47"/>
    <p:sldId id="326" r:id="rId48"/>
    <p:sldId id="325" r:id="rId49"/>
    <p:sldId id="324" r:id="rId50"/>
    <p:sldId id="332" r:id="rId51"/>
    <p:sldId id="342" r:id="rId52"/>
    <p:sldId id="341" r:id="rId53"/>
    <p:sldId id="340" r:id="rId54"/>
    <p:sldId id="339" r:id="rId55"/>
    <p:sldId id="338" r:id="rId56"/>
    <p:sldId id="337" r:id="rId57"/>
    <p:sldId id="336" r:id="rId58"/>
    <p:sldId id="335" r:id="rId59"/>
    <p:sldId id="334" r:id="rId60"/>
    <p:sldId id="333" r:id="rId61"/>
    <p:sldId id="282" r:id="rId62"/>
    <p:sldId id="343" r:id="rId63"/>
    <p:sldId id="260" r:id="rId64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3414"/>
    <a:srgbClr val="EDCFCF"/>
    <a:srgbClr val="D21E1F"/>
    <a:srgbClr val="E1B7B8"/>
    <a:srgbClr val="FFBBBD"/>
    <a:srgbClr val="88070B"/>
    <a:srgbClr val="EEA77B"/>
    <a:srgbClr val="AA1217"/>
    <a:srgbClr val="8A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366" autoAdjust="0"/>
  </p:normalViewPr>
  <p:slideViewPr>
    <p:cSldViewPr snapToGrid="0">
      <p:cViewPr varScale="1">
        <p:scale>
          <a:sx n="165" d="100"/>
          <a:sy n="165" d="100"/>
        </p:scale>
        <p:origin x="138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732380C-4DBF-4E47-9A87-D8A00AC67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B70CE2-AE18-4EAB-BF49-2E08DE0316D7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04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1666246"/>
            <a:ext cx="5892800" cy="1938992"/>
          </a:xfrm>
        </p:spPr>
        <p:txBody>
          <a:bodyPr wrap="square" anchor="b">
            <a:spAutoFit/>
          </a:bodyPr>
          <a:lstStyle>
            <a:lvl1pPr algn="l">
              <a:lnSpc>
                <a:spcPct val="100000"/>
              </a:lnSpc>
              <a:defRPr sz="6000" spc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OfficePLUS </a:t>
            </a:r>
            <a:br>
              <a:rPr lang="en-US" altLang="zh-CN" dirty="0"/>
            </a:br>
            <a:r>
              <a:rPr lang="en-US" altLang="zh-CN" dirty="0"/>
              <a:t>PowerPoint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60400" y="3673188"/>
            <a:ext cx="5892800" cy="590292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u="none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097C1D1-AF51-4719-8E09-506B79448784}"/>
              </a:ext>
            </a:extLst>
          </p:cNvPr>
          <p:cNvGrpSpPr/>
          <p:nvPr userDrawn="1"/>
        </p:nvGrpSpPr>
        <p:grpSpPr>
          <a:xfrm flipH="1" flipV="1">
            <a:off x="6165586" y="0"/>
            <a:ext cx="6026414" cy="6002594"/>
            <a:chOff x="5306785" y="0"/>
            <a:chExt cx="6885215" cy="685800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C66FC67-3C82-4FA9-B15C-7029FE64A392}"/>
                </a:ext>
              </a:extLst>
            </p:cNvPr>
            <p:cNvSpPr/>
            <p:nvPr userDrawn="1"/>
          </p:nvSpPr>
          <p:spPr>
            <a:xfrm>
              <a:off x="5306785" y="1714498"/>
              <a:ext cx="1714499" cy="3429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58FEE925-C6B9-44E9-96A5-43A2CD2C17F8}"/>
                </a:ext>
              </a:extLst>
            </p:cNvPr>
            <p:cNvSpPr/>
            <p:nvPr userDrawn="1"/>
          </p:nvSpPr>
          <p:spPr>
            <a:xfrm>
              <a:off x="10477501" y="5143499"/>
              <a:ext cx="1714499" cy="17144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2223788-D143-4110-B012-BFC2D9EB8960}"/>
                </a:ext>
              </a:extLst>
            </p:cNvPr>
            <p:cNvSpPr/>
            <p:nvPr userDrawn="1"/>
          </p:nvSpPr>
          <p:spPr>
            <a:xfrm>
              <a:off x="8753929" y="4286251"/>
              <a:ext cx="1714499" cy="257174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A75968E-FFED-4510-84B2-CCC940F66F05}"/>
                </a:ext>
              </a:extLst>
            </p:cNvPr>
            <p:cNvSpPr/>
            <p:nvPr userDrawn="1"/>
          </p:nvSpPr>
          <p:spPr>
            <a:xfrm>
              <a:off x="8753929" y="3429000"/>
              <a:ext cx="1714499" cy="17144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A573058-A5E5-4934-BB0B-89AE91269580}"/>
                </a:ext>
              </a:extLst>
            </p:cNvPr>
            <p:cNvSpPr/>
            <p:nvPr userDrawn="1"/>
          </p:nvSpPr>
          <p:spPr>
            <a:xfrm>
              <a:off x="8753929" y="0"/>
              <a:ext cx="3438071" cy="3428999"/>
            </a:xfrm>
            <a:prstGeom prst="ellipse">
              <a:avLst/>
            </a:prstGeom>
            <a:blipFill dpi="0" rotWithShape="0"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2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b="23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F103D06-E3E5-4754-990C-8EA440C5BF82}"/>
                </a:ext>
              </a:extLst>
            </p:cNvPr>
            <p:cNvSpPr/>
            <p:nvPr userDrawn="1"/>
          </p:nvSpPr>
          <p:spPr>
            <a:xfrm>
              <a:off x="7030357" y="2571752"/>
              <a:ext cx="1714499" cy="4286247"/>
            </a:xfrm>
            <a:custGeom>
              <a:avLst/>
              <a:gdLst>
                <a:gd name="connsiteX0" fmla="*/ 0 w 1371600"/>
                <a:gd name="connsiteY0" fmla="*/ 0 h 2743200"/>
                <a:gd name="connsiteX1" fmla="*/ 1371600 w 1371600"/>
                <a:gd name="connsiteY1" fmla="*/ 0 h 2743200"/>
                <a:gd name="connsiteX2" fmla="*/ 1371600 w 1371600"/>
                <a:gd name="connsiteY2" fmla="*/ 1371600 h 2743200"/>
                <a:gd name="connsiteX3" fmla="*/ 1371600 w 1371600"/>
                <a:gd name="connsiteY3" fmla="*/ 2743200 h 2743200"/>
                <a:gd name="connsiteX4" fmla="*/ 0 w 1371600"/>
                <a:gd name="connsiteY4" fmla="*/ 2743200 h 2743200"/>
                <a:gd name="connsiteX5" fmla="*/ 0 w 1371600"/>
                <a:gd name="connsiteY5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137160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137160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B3AE6A8-C8AE-42F2-BEAE-612D7F901C6E}"/>
                </a:ext>
              </a:extLst>
            </p:cNvPr>
            <p:cNvSpPr/>
            <p:nvPr userDrawn="1"/>
          </p:nvSpPr>
          <p:spPr>
            <a:xfrm>
              <a:off x="7030357" y="1714499"/>
              <a:ext cx="1714499" cy="171449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不完整圆 24">
              <a:extLst>
                <a:ext uri="{FF2B5EF4-FFF2-40B4-BE49-F238E27FC236}">
                  <a16:creationId xmlns:a16="http://schemas.microsoft.com/office/drawing/2014/main" id="{030FFAE2-6AFC-42A2-AC5C-A072652DB0CC}"/>
                </a:ext>
              </a:extLst>
            </p:cNvPr>
            <p:cNvSpPr/>
            <p:nvPr userDrawn="1"/>
          </p:nvSpPr>
          <p:spPr>
            <a:xfrm flipH="1">
              <a:off x="5306785" y="0"/>
              <a:ext cx="3438071" cy="3438071"/>
            </a:xfrm>
            <a:prstGeom prst="pie">
              <a:avLst>
                <a:gd name="adj1" fmla="val 1077577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D0356D7-9090-49B1-BED7-A5BA0BC1DDA1}"/>
                </a:ext>
              </a:extLst>
            </p:cNvPr>
            <p:cNvSpPr/>
            <p:nvPr userDrawn="1"/>
          </p:nvSpPr>
          <p:spPr>
            <a:xfrm>
              <a:off x="5306785" y="3429000"/>
              <a:ext cx="1714500" cy="17144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78B8166-8CA9-4573-853F-4AD7712BF66E}"/>
                </a:ext>
              </a:extLst>
            </p:cNvPr>
            <p:cNvSpPr/>
            <p:nvPr userDrawn="1"/>
          </p:nvSpPr>
          <p:spPr>
            <a:xfrm>
              <a:off x="5306785" y="0"/>
              <a:ext cx="1714499" cy="17144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不完整圆 43">
              <a:extLst>
                <a:ext uri="{FF2B5EF4-FFF2-40B4-BE49-F238E27FC236}">
                  <a16:creationId xmlns:a16="http://schemas.microsoft.com/office/drawing/2014/main" id="{25EE64AA-6C41-42AD-B92A-9D9C549A8666}"/>
                </a:ext>
              </a:extLst>
            </p:cNvPr>
            <p:cNvSpPr/>
            <p:nvPr userDrawn="1"/>
          </p:nvSpPr>
          <p:spPr>
            <a:xfrm flipH="1">
              <a:off x="8753929" y="3419929"/>
              <a:ext cx="3438071" cy="3438071"/>
            </a:xfrm>
            <a:prstGeom prst="pie">
              <a:avLst>
                <a:gd name="adj1" fmla="val 10775778"/>
                <a:gd name="adj2" fmla="val 162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6653" y="6109859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DF2D4BE-C756-40EB-A6E2-DDCFD4D649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CA9366-640B-4FBC-AC2B-059A52507EB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2204" y="5040209"/>
            <a:ext cx="7747593" cy="590931"/>
          </a:xfrm>
        </p:spPr>
        <p:txBody>
          <a:bodyPr wrap="square" anchor="b">
            <a:sp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2204" y="5658125"/>
            <a:ext cx="7747593" cy="293607"/>
          </a:xfr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100"/>
              </a:spcBef>
              <a:buNone/>
              <a:defRPr sz="1200">
                <a:solidFill>
                  <a:schemeClr val="bg1">
                    <a:alpha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98F53A-7E6A-484C-9C76-E155A434CC1E}"/>
              </a:ext>
            </a:extLst>
          </p:cNvPr>
          <p:cNvGrpSpPr/>
          <p:nvPr userDrawn="1"/>
        </p:nvGrpSpPr>
        <p:grpSpPr>
          <a:xfrm>
            <a:off x="4591382" y="-2"/>
            <a:ext cx="3009236" cy="4501947"/>
            <a:chOff x="4591382" y="-2"/>
            <a:chExt cx="3009236" cy="450194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EB5A205-401B-4659-B02E-06AE5DF05587}"/>
                </a:ext>
              </a:extLst>
            </p:cNvPr>
            <p:cNvSpPr/>
            <p:nvPr userDrawn="1"/>
          </p:nvSpPr>
          <p:spPr>
            <a:xfrm flipH="1" flipV="1">
              <a:off x="6099970" y="1"/>
              <a:ext cx="1500648" cy="30012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64E0131-3131-489C-B3D6-A1B98B2F6C73}"/>
                </a:ext>
              </a:extLst>
            </p:cNvPr>
            <p:cNvSpPr/>
            <p:nvPr userDrawn="1"/>
          </p:nvSpPr>
          <p:spPr>
            <a:xfrm flipH="1" flipV="1">
              <a:off x="4591382" y="-2"/>
              <a:ext cx="1500648" cy="2250972"/>
            </a:xfrm>
            <a:custGeom>
              <a:avLst/>
              <a:gdLst>
                <a:gd name="connsiteX0" fmla="*/ 0 w 1371600"/>
                <a:gd name="connsiteY0" fmla="*/ 0 h 2743200"/>
                <a:gd name="connsiteX1" fmla="*/ 1371600 w 1371600"/>
                <a:gd name="connsiteY1" fmla="*/ 0 h 2743200"/>
                <a:gd name="connsiteX2" fmla="*/ 1371600 w 1371600"/>
                <a:gd name="connsiteY2" fmla="*/ 1371600 h 2743200"/>
                <a:gd name="connsiteX3" fmla="*/ 1371600 w 1371600"/>
                <a:gd name="connsiteY3" fmla="*/ 2743200 h 2743200"/>
                <a:gd name="connsiteX4" fmla="*/ 0 w 1371600"/>
                <a:gd name="connsiteY4" fmla="*/ 2743200 h 2743200"/>
                <a:gd name="connsiteX5" fmla="*/ 0 w 1371600"/>
                <a:gd name="connsiteY5" fmla="*/ 13716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2743200">
                  <a:moveTo>
                    <a:pt x="0" y="0"/>
                  </a:moveTo>
                  <a:lnTo>
                    <a:pt x="1371600" y="0"/>
                  </a:lnTo>
                  <a:lnTo>
                    <a:pt x="1371600" y="1371600"/>
                  </a:lnTo>
                  <a:lnTo>
                    <a:pt x="1371600" y="2743200"/>
                  </a:lnTo>
                  <a:lnTo>
                    <a:pt x="0" y="2743200"/>
                  </a:lnTo>
                  <a:lnTo>
                    <a:pt x="0" y="13716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A066AC7-52D4-4A8F-8BEE-0E8337907877}"/>
                </a:ext>
              </a:extLst>
            </p:cNvPr>
            <p:cNvSpPr/>
            <p:nvPr userDrawn="1"/>
          </p:nvSpPr>
          <p:spPr>
            <a:xfrm flipH="1" flipV="1">
              <a:off x="4591382" y="1500650"/>
              <a:ext cx="1500648" cy="1500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3" name="不完整圆 12">
              <a:extLst>
                <a:ext uri="{FF2B5EF4-FFF2-40B4-BE49-F238E27FC236}">
                  <a16:creationId xmlns:a16="http://schemas.microsoft.com/office/drawing/2014/main" id="{B0DB7353-411F-4D76-8D75-CA0ADC708E7F}"/>
                </a:ext>
              </a:extLst>
            </p:cNvPr>
            <p:cNvSpPr/>
            <p:nvPr userDrawn="1"/>
          </p:nvSpPr>
          <p:spPr>
            <a:xfrm flipV="1">
              <a:off x="4591382" y="1492708"/>
              <a:ext cx="3009236" cy="3009237"/>
            </a:xfrm>
            <a:prstGeom prst="pie">
              <a:avLst>
                <a:gd name="adj1" fmla="val 10775778"/>
                <a:gd name="adj2" fmla="val 1620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7F01506-D127-49D7-B114-737C6D928AE0}"/>
                </a:ext>
              </a:extLst>
            </p:cNvPr>
            <p:cNvSpPr>
              <a:spLocks/>
            </p:cNvSpPr>
            <p:nvPr userDrawn="1"/>
          </p:nvSpPr>
          <p:spPr>
            <a:xfrm flipH="1" flipV="1">
              <a:off x="6099970" y="3001297"/>
              <a:ext cx="1500648" cy="15006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E39D091-A215-4386-8713-27011DFA9413}"/>
                </a:ext>
              </a:extLst>
            </p:cNvPr>
            <p:cNvSpPr>
              <a:spLocks/>
            </p:cNvSpPr>
            <p:nvPr userDrawn="1"/>
          </p:nvSpPr>
          <p:spPr>
            <a:xfrm flipH="1" flipV="1">
              <a:off x="6099970" y="0"/>
              <a:ext cx="1500648" cy="15006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A993F352-D76E-440A-B801-66BF6F3C2B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0382" y="1650805"/>
            <a:ext cx="1210588" cy="1200329"/>
          </a:xfr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7200" b="1">
                <a:solidFill>
                  <a:srgbClr val="FFFFFF"/>
                </a:solidFill>
              </a:defRPr>
            </a:lvl1pPr>
            <a:lvl2pPr marL="457177" indent="0">
              <a:lnSpc>
                <a:spcPct val="100000"/>
              </a:lnSpc>
              <a:buNone/>
              <a:defRPr/>
            </a:lvl2pPr>
            <a:lvl3pPr marL="914353" indent="0">
              <a:lnSpc>
                <a:spcPct val="100000"/>
              </a:lnSpc>
              <a:buNone/>
              <a:defRPr/>
            </a:lvl3pPr>
            <a:lvl4pPr marL="1371531" indent="0">
              <a:lnSpc>
                <a:spcPct val="100000"/>
              </a:lnSpc>
              <a:buNone/>
              <a:defRPr/>
            </a:lvl4pPr>
            <a:lvl5pPr marL="1828709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67BB1C5-8F24-4D77-9884-63F6D94F3D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806535-4219-4FB9-8037-C5ABC0D2D3F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7EA17E-198F-46A7-81B3-A4ACDC3C0002}"/>
              </a:ext>
            </a:extLst>
          </p:cNvPr>
          <p:cNvGrpSpPr/>
          <p:nvPr userDrawn="1"/>
        </p:nvGrpSpPr>
        <p:grpSpPr>
          <a:xfrm rot="5400000">
            <a:off x="11468099" y="5727799"/>
            <a:ext cx="723901" cy="723901"/>
            <a:chOff x="9259981" y="4735053"/>
            <a:chExt cx="3009243" cy="3009239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EDE29496-678D-4764-9285-8C94776F20CA}"/>
                </a:ext>
              </a:extLst>
            </p:cNvPr>
            <p:cNvSpPr/>
            <p:nvPr userDrawn="1"/>
          </p:nvSpPr>
          <p:spPr>
            <a:xfrm flipH="1" flipV="1">
              <a:off x="9259981" y="4735053"/>
              <a:ext cx="1500649" cy="15006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3293F8-AC1A-4B66-8ABF-AC0A63A1BEAE}"/>
                </a:ext>
              </a:extLst>
            </p:cNvPr>
            <p:cNvSpPr/>
            <p:nvPr userDrawn="1"/>
          </p:nvSpPr>
          <p:spPr>
            <a:xfrm flipH="1" flipV="1">
              <a:off x="10768573" y="4735054"/>
              <a:ext cx="1500649" cy="225097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4F519E6-A83B-44BD-93C5-1341C87E63A1}"/>
                </a:ext>
              </a:extLst>
            </p:cNvPr>
            <p:cNvSpPr/>
            <p:nvPr userDrawn="1"/>
          </p:nvSpPr>
          <p:spPr>
            <a:xfrm flipH="1" flipV="1">
              <a:off x="10768576" y="6235704"/>
              <a:ext cx="1500648" cy="1500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不完整圆 13">
              <a:extLst>
                <a:ext uri="{FF2B5EF4-FFF2-40B4-BE49-F238E27FC236}">
                  <a16:creationId xmlns:a16="http://schemas.microsoft.com/office/drawing/2014/main" id="{DA4D1B6C-3F5B-4793-9A85-AFB8BAD40737}"/>
                </a:ext>
              </a:extLst>
            </p:cNvPr>
            <p:cNvSpPr/>
            <p:nvPr userDrawn="1"/>
          </p:nvSpPr>
          <p:spPr>
            <a:xfrm flipV="1">
              <a:off x="9259987" y="4735055"/>
              <a:ext cx="3009236" cy="3009237"/>
            </a:xfrm>
            <a:prstGeom prst="pie">
              <a:avLst>
                <a:gd name="adj1" fmla="val 10775778"/>
                <a:gd name="adj2" fmla="val 162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163204"/>
            <a:ext cx="255589" cy="215996"/>
          </a:xfrm>
          <a:prstGeom prst="rect">
            <a:avLst/>
          </a:prstGeom>
        </p:spPr>
        <p:txBody>
          <a:bodyPr wrap="none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67BB1C5-8F24-4D77-9884-63F6D94F3D5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806535-4219-4FB9-8037-C5ABC0D2D3F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7EA17E-198F-46A7-81B3-A4ACDC3C0002}"/>
              </a:ext>
            </a:extLst>
          </p:cNvPr>
          <p:cNvGrpSpPr/>
          <p:nvPr userDrawn="1"/>
        </p:nvGrpSpPr>
        <p:grpSpPr>
          <a:xfrm rot="5400000">
            <a:off x="11468099" y="5727799"/>
            <a:ext cx="723901" cy="723901"/>
            <a:chOff x="9259981" y="4735053"/>
            <a:chExt cx="3009243" cy="3009239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EDE29496-678D-4764-9285-8C94776F20CA}"/>
                </a:ext>
              </a:extLst>
            </p:cNvPr>
            <p:cNvSpPr/>
            <p:nvPr userDrawn="1"/>
          </p:nvSpPr>
          <p:spPr>
            <a:xfrm flipH="1" flipV="1">
              <a:off x="9259981" y="4735053"/>
              <a:ext cx="1500649" cy="150064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3293F8-AC1A-4B66-8ABF-AC0A63A1BEAE}"/>
                </a:ext>
              </a:extLst>
            </p:cNvPr>
            <p:cNvSpPr/>
            <p:nvPr userDrawn="1"/>
          </p:nvSpPr>
          <p:spPr>
            <a:xfrm flipH="1" flipV="1">
              <a:off x="10768573" y="4735054"/>
              <a:ext cx="1500649" cy="225097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4F519E6-A83B-44BD-93C5-1341C87E63A1}"/>
                </a:ext>
              </a:extLst>
            </p:cNvPr>
            <p:cNvSpPr/>
            <p:nvPr userDrawn="1"/>
          </p:nvSpPr>
          <p:spPr>
            <a:xfrm flipH="1" flipV="1">
              <a:off x="10768576" y="6235704"/>
              <a:ext cx="1500648" cy="1500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不完整圆 13">
              <a:extLst>
                <a:ext uri="{FF2B5EF4-FFF2-40B4-BE49-F238E27FC236}">
                  <a16:creationId xmlns:a16="http://schemas.microsoft.com/office/drawing/2014/main" id="{DA4D1B6C-3F5B-4793-9A85-AFB8BAD40737}"/>
                </a:ext>
              </a:extLst>
            </p:cNvPr>
            <p:cNvSpPr/>
            <p:nvPr userDrawn="1"/>
          </p:nvSpPr>
          <p:spPr>
            <a:xfrm flipV="1">
              <a:off x="9259987" y="4735055"/>
              <a:ext cx="3009236" cy="3009237"/>
            </a:xfrm>
            <a:prstGeom prst="pie">
              <a:avLst>
                <a:gd name="adj1" fmla="val 10775778"/>
                <a:gd name="adj2" fmla="val 162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163204"/>
            <a:ext cx="255589" cy="215996"/>
          </a:xfrm>
          <a:prstGeom prst="rect">
            <a:avLst/>
          </a:prstGeom>
        </p:spPr>
        <p:txBody>
          <a:bodyPr wrap="none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72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C746FB8-F9A0-4EFF-B544-FA99784F6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3BD747-C611-46D8-AA60-A6248E2A13B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09E6648B-244E-4516-BB58-E75C67833B39}"/>
              </a:ext>
            </a:extLst>
          </p:cNvPr>
          <p:cNvSpPr/>
          <p:nvPr userDrawn="1"/>
        </p:nvSpPr>
        <p:spPr>
          <a:xfrm flipH="1" flipV="1">
            <a:off x="7674175" y="2"/>
            <a:ext cx="1500648" cy="15006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2B7228-38F8-4469-9C4C-2AF414129757}"/>
              </a:ext>
            </a:extLst>
          </p:cNvPr>
          <p:cNvGrpSpPr/>
          <p:nvPr userDrawn="1"/>
        </p:nvGrpSpPr>
        <p:grpSpPr>
          <a:xfrm>
            <a:off x="7674175" y="3001298"/>
            <a:ext cx="1500648" cy="3001296"/>
            <a:chOff x="7674175" y="1"/>
            <a:chExt cx="1500648" cy="30012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09020AE-AC90-4086-906A-EE28B151E557}"/>
                </a:ext>
              </a:extLst>
            </p:cNvPr>
            <p:cNvSpPr/>
            <p:nvPr userDrawn="1"/>
          </p:nvSpPr>
          <p:spPr>
            <a:xfrm flipH="1" flipV="1">
              <a:off x="7674175" y="1"/>
              <a:ext cx="1500648" cy="225097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EE7BD58-08CA-4BCD-80D7-88A8A6672D05}"/>
                </a:ext>
              </a:extLst>
            </p:cNvPr>
            <p:cNvSpPr/>
            <p:nvPr userDrawn="1"/>
          </p:nvSpPr>
          <p:spPr>
            <a:xfrm flipH="1" flipV="1">
              <a:off x="7674175" y="1500649"/>
              <a:ext cx="1500648" cy="15006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B0A5881-3C47-484C-A1D3-937422C576A1}"/>
              </a:ext>
            </a:extLst>
          </p:cNvPr>
          <p:cNvSpPr/>
          <p:nvPr userDrawn="1"/>
        </p:nvSpPr>
        <p:spPr>
          <a:xfrm flipH="1" flipV="1">
            <a:off x="6165585" y="-1"/>
            <a:ext cx="1500648" cy="2275737"/>
          </a:xfrm>
          <a:custGeom>
            <a:avLst/>
            <a:gdLst>
              <a:gd name="connsiteX0" fmla="*/ 0 w 1371600"/>
              <a:gd name="connsiteY0" fmla="*/ 0 h 2743200"/>
              <a:gd name="connsiteX1" fmla="*/ 1371600 w 1371600"/>
              <a:gd name="connsiteY1" fmla="*/ 0 h 2743200"/>
              <a:gd name="connsiteX2" fmla="*/ 1371600 w 1371600"/>
              <a:gd name="connsiteY2" fmla="*/ 1371600 h 2743200"/>
              <a:gd name="connsiteX3" fmla="*/ 1371600 w 1371600"/>
              <a:gd name="connsiteY3" fmla="*/ 2743200 h 2743200"/>
              <a:gd name="connsiteX4" fmla="*/ 0 w 1371600"/>
              <a:gd name="connsiteY4" fmla="*/ 2743200 h 2743200"/>
              <a:gd name="connsiteX5" fmla="*/ 0 w 1371600"/>
              <a:gd name="connsiteY5" fmla="*/ 13716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0" h="27432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1371600" y="2743200"/>
                </a:lnTo>
                <a:lnTo>
                  <a:pt x="0" y="2743200"/>
                </a:lnTo>
                <a:lnTo>
                  <a:pt x="0" y="137160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9335AD9-0A78-43B0-9858-E0E7C3E5BFF7}"/>
              </a:ext>
            </a:extLst>
          </p:cNvPr>
          <p:cNvSpPr/>
          <p:nvPr userDrawn="1"/>
        </p:nvSpPr>
        <p:spPr>
          <a:xfrm flipH="1" flipV="1">
            <a:off x="6165585" y="1525416"/>
            <a:ext cx="1500648" cy="15006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456C6F42-E471-457D-AD7F-F557D93FDF9A}"/>
              </a:ext>
            </a:extLst>
          </p:cNvPr>
          <p:cNvSpPr/>
          <p:nvPr userDrawn="1"/>
        </p:nvSpPr>
        <p:spPr>
          <a:xfrm flipH="1" flipV="1">
            <a:off x="9182764" y="1517474"/>
            <a:ext cx="3009236" cy="3009237"/>
          </a:xfrm>
          <a:prstGeom prst="pie">
            <a:avLst>
              <a:gd name="adj1" fmla="val 10775778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0BC6DC3-92E8-4709-9231-E9FB7E71DE0C}"/>
              </a:ext>
            </a:extLst>
          </p:cNvPr>
          <p:cNvSpPr/>
          <p:nvPr userDrawn="1"/>
        </p:nvSpPr>
        <p:spPr>
          <a:xfrm flipH="1" flipV="1">
            <a:off x="7674175" y="1525416"/>
            <a:ext cx="1500648" cy="1500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F8CB94-BE4B-4B2F-9230-B3E4F67992AE}"/>
              </a:ext>
            </a:extLst>
          </p:cNvPr>
          <p:cNvSpPr/>
          <p:nvPr userDrawn="1"/>
        </p:nvSpPr>
        <p:spPr>
          <a:xfrm flipH="1" flipV="1">
            <a:off x="9182764" y="3026063"/>
            <a:ext cx="1500648" cy="15006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不完整圆 16">
            <a:extLst>
              <a:ext uri="{FF2B5EF4-FFF2-40B4-BE49-F238E27FC236}">
                <a16:creationId xmlns:a16="http://schemas.microsoft.com/office/drawing/2014/main" id="{EDCFAD28-B530-4488-8CB0-239AE5B88085}"/>
              </a:ext>
            </a:extLst>
          </p:cNvPr>
          <p:cNvSpPr>
            <a:spLocks/>
          </p:cNvSpPr>
          <p:nvPr userDrawn="1"/>
        </p:nvSpPr>
        <p:spPr>
          <a:xfrm flipV="1">
            <a:off x="6165586" y="3001298"/>
            <a:ext cx="3009236" cy="3001296"/>
          </a:xfrm>
          <a:prstGeom prst="pie">
            <a:avLst>
              <a:gd name="adj1" fmla="val 10775778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0399" y="6052127"/>
            <a:ext cx="5422899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2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5999" y="6052127"/>
            <a:ext cx="5422899" cy="2585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2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0399" y="2508856"/>
            <a:ext cx="6538687" cy="1642694"/>
          </a:xfrm>
        </p:spPr>
        <p:txBody>
          <a:bodyPr anchor="b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 for</a:t>
            </a:r>
          </a:p>
          <a:p>
            <a:pPr lvl="0"/>
            <a:r>
              <a:rPr lang="en-US" altLang="zh-CN" dirty="0"/>
              <a:t>Watching.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9DA908-5574-4240-AD49-8E12837A2BC3}"/>
              </a:ext>
            </a:extLst>
          </p:cNvPr>
          <p:cNvSpPr/>
          <p:nvPr userDrawn="1"/>
        </p:nvSpPr>
        <p:spPr>
          <a:xfrm flipH="1" flipV="1">
            <a:off x="9182764" y="2"/>
            <a:ext cx="3009236" cy="3001296"/>
          </a:xfrm>
          <a:prstGeom prst="ellipse">
            <a:avLst/>
          </a:prstGeom>
          <a:blipFill dpi="0" rotWithShape="0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2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C33A2B0-CE0A-4B78-8FA6-4048172C791E}"/>
              </a:ext>
            </a:extLst>
          </p:cNvPr>
          <p:cNvSpPr/>
          <p:nvPr userDrawn="1"/>
        </p:nvSpPr>
        <p:spPr>
          <a:xfrm flipH="1" flipV="1">
            <a:off x="6165585" y="3026063"/>
            <a:ext cx="1500648" cy="15006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FE2E3BF-DEAC-402E-B21B-E76165F16A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4345E8-CDE7-4479-A28C-28C71ACF0B8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8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61" r:id="rId4"/>
    <p:sldLayoutId id="2147483655" r:id="rId5"/>
    <p:sldLayoutId id="2147483660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34.xml"/><Relationship Id="rId5" Type="http://schemas.openxmlformats.org/officeDocument/2006/relationships/slide" Target="slide26.xml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12" Type="http://schemas.openxmlformats.org/officeDocument/2006/relationships/slide" Target="slide1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2.xml"/><Relationship Id="rId11" Type="http://schemas.openxmlformats.org/officeDocument/2006/relationships/slide" Target="slide10.xml"/><Relationship Id="rId5" Type="http://schemas.openxmlformats.org/officeDocument/2006/relationships/slide" Target="slide21.xml"/><Relationship Id="rId10" Type="http://schemas.openxmlformats.org/officeDocument/2006/relationships/slide" Target="slide26.xml"/><Relationship Id="rId4" Type="http://schemas.openxmlformats.org/officeDocument/2006/relationships/slide" Target="slide20.xml"/><Relationship Id="rId9" Type="http://schemas.openxmlformats.org/officeDocument/2006/relationships/slide" Target="slide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28.xml"/><Relationship Id="rId7" Type="http://schemas.openxmlformats.org/officeDocument/2006/relationships/slide" Target="slide3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1.xml"/><Relationship Id="rId11" Type="http://schemas.openxmlformats.org/officeDocument/2006/relationships/slide" Target="slide17.xml"/><Relationship Id="rId5" Type="http://schemas.openxmlformats.org/officeDocument/2006/relationships/slide" Target="slide30.xml"/><Relationship Id="rId10" Type="http://schemas.openxmlformats.org/officeDocument/2006/relationships/slide" Target="slide10.xml"/><Relationship Id="rId4" Type="http://schemas.openxmlformats.org/officeDocument/2006/relationships/slide" Target="slide29.xml"/><Relationship Id="rId9" Type="http://schemas.openxmlformats.org/officeDocument/2006/relationships/slide" Target="slide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7" Type="http://schemas.openxmlformats.org/officeDocument/2006/relationships/slide" Target="slide2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38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40.xml"/><Relationship Id="rId7" Type="http://schemas.openxmlformats.org/officeDocument/2006/relationships/slide" Target="slide44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3.xml"/><Relationship Id="rId11" Type="http://schemas.openxmlformats.org/officeDocument/2006/relationships/slide" Target="slide34.xml"/><Relationship Id="rId5" Type="http://schemas.openxmlformats.org/officeDocument/2006/relationships/slide" Target="slide42.xml"/><Relationship Id="rId10" Type="http://schemas.openxmlformats.org/officeDocument/2006/relationships/slide" Target="slide47.xml"/><Relationship Id="rId4" Type="http://schemas.openxmlformats.org/officeDocument/2006/relationships/slide" Target="slide41.xml"/><Relationship Id="rId9" Type="http://schemas.openxmlformats.org/officeDocument/2006/relationships/slide" Target="slide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58.xml"/><Relationship Id="rId3" Type="http://schemas.openxmlformats.org/officeDocument/2006/relationships/slide" Target="slide49.xml"/><Relationship Id="rId7" Type="http://schemas.openxmlformats.org/officeDocument/2006/relationships/slide" Target="slide53.xml"/><Relationship Id="rId12" Type="http://schemas.openxmlformats.org/officeDocument/2006/relationships/slide" Target="slide38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2.xml"/><Relationship Id="rId11" Type="http://schemas.openxmlformats.org/officeDocument/2006/relationships/slide" Target="slide57.xml"/><Relationship Id="rId5" Type="http://schemas.openxmlformats.org/officeDocument/2006/relationships/slide" Target="slide51.xml"/><Relationship Id="rId10" Type="http://schemas.openxmlformats.org/officeDocument/2006/relationships/slide" Target="slide56.xml"/><Relationship Id="rId4" Type="http://schemas.openxmlformats.org/officeDocument/2006/relationships/slide" Target="slide50.xml"/><Relationship Id="rId9" Type="http://schemas.openxmlformats.org/officeDocument/2006/relationships/slide" Target="slide5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vs2019/demo.sl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400" y="6109859"/>
            <a:ext cx="3651251" cy="180659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OfficePLUS</a:t>
            </a:r>
            <a:endParaRPr lang="en-US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589575"/>
            <a:ext cx="5892800" cy="1015663"/>
          </a:xfrm>
        </p:spPr>
        <p:txBody>
          <a:bodyPr/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语言程序设计</a:t>
            </a:r>
            <a:endParaRPr lang="en-GB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3673188"/>
            <a:ext cx="5892800" cy="590292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cs typeface="+mn-ea"/>
                <a:sym typeface="+mn-lt"/>
              </a:rPr>
              <a:t>药房销售系统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653" y="6109859"/>
            <a:ext cx="4642248" cy="180659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2023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5ABE73-6F77-4826-A5B4-11494AA26E90}"/>
              </a:ext>
            </a:extLst>
          </p:cNvPr>
          <p:cNvSpPr txBox="1"/>
          <p:nvPr/>
        </p:nvSpPr>
        <p:spPr>
          <a:xfrm>
            <a:off x="673100" y="566737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cs typeface="+mn-ea"/>
                <a:sym typeface="+mn-lt"/>
              </a:rPr>
              <a:t>LOGO HERE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500B8E4C-B56D-450E-BDE6-15306F710060}"/>
              </a:ext>
            </a:extLst>
          </p:cNvPr>
          <p:cNvSpPr txBox="1">
            <a:spLocks/>
          </p:cNvSpPr>
          <p:nvPr/>
        </p:nvSpPr>
        <p:spPr>
          <a:xfrm>
            <a:off x="195887" y="5765381"/>
            <a:ext cx="2772943" cy="6889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anchor="ctr">
            <a:noAutofit/>
          </a:bodyPr>
          <a:lstStyle>
            <a:lvl1pPr marL="0" indent="0" algn="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16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y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：魏鑫 陈德强 白冀北</a:t>
            </a:r>
            <a:endParaRPr lang="en-GB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505891-854F-4AEB-8EDB-0F6F7F5F72FE}"/>
              </a:ext>
            </a:extLst>
          </p:cNvPr>
          <p:cNvGrpSpPr/>
          <p:nvPr/>
        </p:nvGrpSpPr>
        <p:grpSpPr>
          <a:xfrm>
            <a:off x="11389299" y="597203"/>
            <a:ext cx="119849" cy="108033"/>
            <a:chOff x="11518900" y="487680"/>
            <a:chExt cx="228600" cy="162560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4D6D8FF-A91C-4618-8983-68AE05DC04C8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0DD61E2-B18A-430A-AA21-942DFFC2A6D8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D0902C-3BE7-4865-A064-587A07F4486A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517B-5049-4D5F-9F79-C0679CA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建立结构体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3C44A4-AAF7-47A4-DE3C-B699E5E6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79935-7BE1-F43B-513C-0B34448F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2" y="1144460"/>
            <a:ext cx="10858501" cy="5234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3B2056-D34E-E261-74AD-FC10992FC5CC}"/>
              </a:ext>
            </a:extLst>
          </p:cNvPr>
          <p:cNvSpPr txBox="1"/>
          <p:nvPr/>
        </p:nvSpPr>
        <p:spPr>
          <a:xfrm>
            <a:off x="8158579" y="1890942"/>
            <a:ext cx="239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sldjump"/>
              </a:rPr>
              <a:t>基础功能部分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链表基础功能部分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链表进阶功能部分</a:t>
            </a:r>
            <a:endParaRPr lang="en-US" altLang="zh-CN" dirty="0"/>
          </a:p>
          <a:p>
            <a:r>
              <a:rPr lang="zh-CN" altLang="en-US" dirty="0">
                <a:hlinkClick r:id="rId6" action="ppaction://hlinksldjump"/>
              </a:rPr>
              <a:t>用文件读写链表数据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11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2DE32-CC9A-AA08-3E8A-4D1708F7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基础功能部分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70BB34-DD05-5BC1-041B-029640D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A5837E-4EE7-3874-D909-D9E58533C5F2}"/>
              </a:ext>
            </a:extLst>
          </p:cNvPr>
          <p:cNvSpPr txBox="1"/>
          <p:nvPr/>
        </p:nvSpPr>
        <p:spPr>
          <a:xfrm>
            <a:off x="660402" y="1579418"/>
            <a:ext cx="10122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formatDate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time_t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char*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); 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将日期转换成文本*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800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isLeapYear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(int year); 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判断是否闰年*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checkDate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(int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yyyy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int mm, int dd); 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检测日期（</a:t>
            </a:r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yyyy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-mm-dd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800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inputDate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(char date[]); 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输入日期*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800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salesCount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drug);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计算销量*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double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salesAmount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drug); 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计算销售额*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sz="1800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double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countProfit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drug);</a:t>
            </a:r>
            <a:r>
              <a:rPr lang="zh-CN" altLang="en-US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计算利润*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en-US" altLang="zh-CN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 char*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alertDrug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drug); 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补货提醒*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5C574-31A7-30D2-8EA4-7B7C1637DD49}"/>
              </a:ext>
            </a:extLst>
          </p:cNvPr>
          <p:cNvSpPr txBox="1"/>
          <p:nvPr/>
        </p:nvSpPr>
        <p:spPr>
          <a:xfrm>
            <a:off x="8894617" y="5026515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下个部分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5153D3-527C-C16E-4879-76255D063E8E}"/>
              </a:ext>
            </a:extLst>
          </p:cNvPr>
          <p:cNvSpPr txBox="1"/>
          <p:nvPr/>
        </p:nvSpPr>
        <p:spPr>
          <a:xfrm>
            <a:off x="8675730" y="1865844"/>
            <a:ext cx="232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药品结构体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68D73-3F2F-BF26-9184-66105BE52A83}"/>
              </a:ext>
            </a:extLst>
          </p:cNvPr>
          <p:cNvSpPr txBox="1"/>
          <p:nvPr/>
        </p:nvSpPr>
        <p:spPr>
          <a:xfrm>
            <a:off x="8894617" y="4299239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上个部分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9242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D911A6-3526-22E3-15D0-6538E7B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346FAA-32A9-B711-9109-79FDC795A2E3}"/>
              </a:ext>
            </a:extLst>
          </p:cNvPr>
          <p:cNvSpPr txBox="1"/>
          <p:nvPr/>
        </p:nvSpPr>
        <p:spPr>
          <a:xfrm>
            <a:off x="665018" y="676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ABDEF4C8-AAB8-DAC7-FB1C-C5A6C766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2481943"/>
            <a:ext cx="10767461" cy="13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D5969B-C3B0-DBEF-D51D-68A63F0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C8591ECC-B3A2-A4DD-E430-2E68267E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5" y="2339440"/>
            <a:ext cx="10686310" cy="19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0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F9827-8641-1256-A7BD-B6438D0F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D3211F-FAC2-A32A-56D0-FF855984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7" name="图片 6">
            <a:hlinkClick r:id="rId2" action="ppaction://hlinksldjump"/>
            <a:extLst>
              <a:ext uri="{FF2B5EF4-FFF2-40B4-BE49-F238E27FC236}">
                <a16:creationId xmlns:a16="http://schemas.microsoft.com/office/drawing/2014/main" id="{E2B87BFD-FFE6-2C4A-D944-AECD34FE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5" y="514350"/>
            <a:ext cx="10837474" cy="55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4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35970-5986-2A44-C4B7-912C5D6C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FECF2-8CEC-ADDB-B931-04EB7B05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53181390-60B3-575F-4741-97976A30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" y="1324840"/>
            <a:ext cx="10940402" cy="43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FCFEA-2229-06CE-CCD5-DC4C354F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71CEAF-7372-89F2-3BD3-6BD055F7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6E016600-511D-C3ED-BA8F-235B6D19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" y="1330606"/>
            <a:ext cx="10769111" cy="45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1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A48F2-7DFA-B5F8-FF0C-2F8DF2D1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链表基础功能部分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002F6A-4DC9-5F0C-42DF-41FE9720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961B53-1898-3CB3-36D0-03F40969B0AD}"/>
              </a:ext>
            </a:extLst>
          </p:cNvPr>
          <p:cNvSpPr txBox="1"/>
          <p:nvPr/>
        </p:nvSpPr>
        <p:spPr>
          <a:xfrm>
            <a:off x="380010" y="1698171"/>
            <a:ext cx="10858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addDrugInfoNode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node);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添加药品节点，返回链表首节点指针*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removeDrugInfoNode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node;</a:t>
            </a:r>
            <a:endParaRPr lang="en-US" altLang="zh-CN" sz="1800" dirty="0">
              <a:solidFill>
                <a:srgbClr val="0070C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删除药品节点，返回链表首节点指针*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findDrugInfoNodeByID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char* id);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通过药品编号查找药品节点*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findDrugInfoNodeByName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char* name);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通过药品名称查找药品节点*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findDrugInfoNodeByCategory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char* category); </a:t>
            </a:r>
            <a:r>
              <a:rPr lang="en-US" altLang="zh-CN" sz="1800" dirty="0">
                <a:solidFill>
                  <a:srgbClr val="BFBFBF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通过药品分类查找药品节点*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findDrugInfoNodeByOutPrice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double outprice);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通过售价查找药品节点*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findDrugInfoNodeByStock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int min, int max);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通过库存查找药品节点*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findDrugInfoNodeByFuzzy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head, char* keyword);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通过关键词模糊查找药品节点*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A74D1-3D30-537D-9E50-1843B0349E3D}"/>
              </a:ext>
            </a:extLst>
          </p:cNvPr>
          <p:cNvSpPr txBox="1"/>
          <p:nvPr/>
        </p:nvSpPr>
        <p:spPr>
          <a:xfrm>
            <a:off x="8894617" y="5026515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下个部分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053B4A-FFB0-08E6-9C45-130E89CF14DC}"/>
              </a:ext>
            </a:extLst>
          </p:cNvPr>
          <p:cNvSpPr txBox="1"/>
          <p:nvPr/>
        </p:nvSpPr>
        <p:spPr>
          <a:xfrm>
            <a:off x="8675730" y="1865844"/>
            <a:ext cx="232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药品结构体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5BD5B7-9D11-DCBF-B38A-CBAD595334F9}"/>
              </a:ext>
            </a:extLst>
          </p:cNvPr>
          <p:cNvSpPr txBox="1"/>
          <p:nvPr/>
        </p:nvSpPr>
        <p:spPr>
          <a:xfrm>
            <a:off x="8894617" y="4299239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上个部分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964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0147-5BF8-E3C4-310F-B44F9DB3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74A15C-7BB1-F8FE-2805-61AE5072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7" name="图片 6">
            <a:hlinkClick r:id="rId2" action="ppaction://hlinksldjump"/>
            <a:extLst>
              <a:ext uri="{FF2B5EF4-FFF2-40B4-BE49-F238E27FC236}">
                <a16:creationId xmlns:a16="http://schemas.microsoft.com/office/drawing/2014/main" id="{A245994A-A000-0495-2AE1-6B4F92FC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0" y="1741872"/>
            <a:ext cx="11187659" cy="35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06654-E6E4-F46C-3B45-5E6EF1EE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45ACDD-64D1-4D67-9E64-29784D32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0BC7AE19-10E1-7C0A-5FD8-4CA620B9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" y="1277985"/>
            <a:ext cx="10934719" cy="43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ADEA6E-3FB2-47F8-90C7-42FC999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D034C5-EDB8-42B8-A4C7-AADA8390176D}"/>
              </a:ext>
            </a:extLst>
          </p:cNvPr>
          <p:cNvSpPr/>
          <p:nvPr/>
        </p:nvSpPr>
        <p:spPr>
          <a:xfrm>
            <a:off x="3929555" y="621710"/>
            <a:ext cx="4259865" cy="1020792"/>
          </a:xfrm>
          <a:prstGeom prst="rect">
            <a:avLst/>
          </a:prstGeom>
        </p:spPr>
        <p:txBody>
          <a:bodyPr anchor="b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cs typeface="+mn-ea"/>
                <a:sym typeface="+mn-lt"/>
              </a:rPr>
              <a:t>CONTEN</a:t>
            </a:r>
            <a:r>
              <a:rPr lang="en-US" altLang="zh-CN" sz="200" b="1" dirty="0">
                <a:cs typeface="+mn-ea"/>
                <a:sym typeface="+mn-lt"/>
              </a:rPr>
              <a:t> </a:t>
            </a:r>
            <a:r>
              <a:rPr lang="en-US" altLang="zh-CN" sz="3200" b="1" dirty="0">
                <a:cs typeface="+mn-ea"/>
                <a:sym typeface="+mn-lt"/>
              </a:rPr>
              <a:t>TS</a:t>
            </a: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DA4037F-308A-4A30-A192-BC32ABFF99E3}"/>
              </a:ext>
            </a:extLst>
          </p:cNvPr>
          <p:cNvGrpSpPr/>
          <p:nvPr/>
        </p:nvGrpSpPr>
        <p:grpSpPr>
          <a:xfrm>
            <a:off x="1313683" y="2585459"/>
            <a:ext cx="9453928" cy="2103905"/>
            <a:chOff x="1154978" y="2585459"/>
            <a:chExt cx="9453928" cy="210390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9824439-837C-4233-9E7E-D9374E4C31FD}"/>
                </a:ext>
              </a:extLst>
            </p:cNvPr>
            <p:cNvGrpSpPr/>
            <p:nvPr/>
          </p:nvGrpSpPr>
          <p:grpSpPr>
            <a:xfrm>
              <a:off x="1154978" y="2585459"/>
              <a:ext cx="3483792" cy="2103905"/>
              <a:chOff x="1154978" y="2585459"/>
              <a:chExt cx="3483792" cy="2103905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951FB62-170C-4E27-890E-73FA5E6F06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96874" y="3354630"/>
                <a:ext cx="0" cy="862317"/>
              </a:xfrm>
              <a:prstGeom prst="line">
                <a:avLst/>
              </a:prstGeom>
              <a:ln w="9525" cap="sq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1BE88D2-399A-4795-9A91-F15F9CA7132B}"/>
                  </a:ext>
                </a:extLst>
              </p:cNvPr>
              <p:cNvSpPr txBox="1"/>
              <p:nvPr/>
            </p:nvSpPr>
            <p:spPr>
              <a:xfrm>
                <a:off x="2249954" y="2585459"/>
                <a:ext cx="12938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200" b="1" dirty="0">
                    <a:ln w="19050">
                      <a:noFill/>
                    </a:ln>
                    <a:solidFill>
                      <a:schemeClr val="accent3"/>
                    </a:solidFill>
                    <a:effectLst>
                      <a:outerShdw blurRad="254000" dist="127000" algn="ctr" rotWithShape="0">
                        <a:schemeClr val="accent3">
                          <a:alpha val="32000"/>
                        </a:schemeClr>
                      </a:outerShdw>
                    </a:effectLst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2B1665-2CD7-4B0B-8D81-D538F8A37B4E}"/>
                  </a:ext>
                </a:extLst>
              </p:cNvPr>
              <p:cNvSpPr txBox="1"/>
              <p:nvPr/>
            </p:nvSpPr>
            <p:spPr>
              <a:xfrm>
                <a:off x="1154978" y="3942846"/>
                <a:ext cx="34837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+mn-ea"/>
                    <a:sym typeface="+mn-lt"/>
                  </a:rPr>
                  <a:t>程序总体框架的设计</a:t>
                </a:r>
                <a:endParaRPr lang="en-GB" altLang="zh-CN" sz="2800" b="1" dirty="0"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445F45D-E5CF-4926-AAEF-11AB5AC4B543}"/>
                  </a:ext>
                </a:extLst>
              </p:cNvPr>
              <p:cNvSpPr/>
              <p:nvPr/>
            </p:nvSpPr>
            <p:spPr>
              <a:xfrm>
                <a:off x="1487643" y="4443143"/>
                <a:ext cx="2818462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 defTabSz="913765">
                  <a:buSzPct val="25000"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Pharmacy sales system demonstration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C73174E-08D3-4590-8BFE-C07C395E5D01}"/>
                </a:ext>
              </a:extLst>
            </p:cNvPr>
            <p:cNvGrpSpPr/>
            <p:nvPr/>
          </p:nvGrpSpPr>
          <p:grpSpPr>
            <a:xfrm>
              <a:off x="4528065" y="2585459"/>
              <a:ext cx="3040419" cy="2103905"/>
              <a:chOff x="4254608" y="2585459"/>
              <a:chExt cx="3040419" cy="2103905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6D9906ED-D757-4EFB-9674-4ADED55CCC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63839" y="3354630"/>
                <a:ext cx="0" cy="862317"/>
              </a:xfrm>
              <a:prstGeom prst="line">
                <a:avLst/>
              </a:prstGeom>
              <a:ln w="9525" cap="sq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AFD74D7-BAF9-400F-8A59-35C326684140}"/>
                  </a:ext>
                </a:extLst>
              </p:cNvPr>
              <p:cNvSpPr txBox="1"/>
              <p:nvPr/>
            </p:nvSpPr>
            <p:spPr>
              <a:xfrm>
                <a:off x="5016919" y="2585459"/>
                <a:ext cx="12938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200" b="1" dirty="0">
                    <a:ln w="19050">
                      <a:noFill/>
                    </a:ln>
                    <a:solidFill>
                      <a:schemeClr val="accent2"/>
                    </a:solidFill>
                    <a:effectLst>
                      <a:outerShdw blurRad="254000" dist="127000" algn="ctr" rotWithShape="0">
                        <a:schemeClr val="accent2">
                          <a:alpha val="32000"/>
                        </a:schemeClr>
                      </a:outerShdw>
                    </a:effectLst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86A7FAD-A90D-4D4B-B534-97E67F598BAE}"/>
                  </a:ext>
                </a:extLst>
              </p:cNvPr>
              <p:cNvSpPr txBox="1"/>
              <p:nvPr/>
            </p:nvSpPr>
            <p:spPr>
              <a:xfrm>
                <a:off x="4476565" y="3955312"/>
                <a:ext cx="28184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+mn-ea"/>
                    <a:sym typeface="+mn-lt"/>
                  </a:rPr>
                  <a:t>代码封装步骤</a:t>
                </a:r>
                <a:endParaRPr lang="en-GB" altLang="zh-CN" sz="2800" b="1" dirty="0">
                  <a:cs typeface="+mn-ea"/>
                  <a:sym typeface="+mn-lt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FC70610-BF93-4EF5-9E5C-677FF207F869}"/>
                  </a:ext>
                </a:extLst>
              </p:cNvPr>
              <p:cNvSpPr/>
              <p:nvPr/>
            </p:nvSpPr>
            <p:spPr>
              <a:xfrm>
                <a:off x="4254608" y="4443143"/>
                <a:ext cx="2818462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 defTabSz="913765">
                  <a:buSzPct val="25000"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Code encapsulation steps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9B491A4-C41E-4AC7-8A2D-0BFCB699362D}"/>
                </a:ext>
              </a:extLst>
            </p:cNvPr>
            <p:cNvGrpSpPr/>
            <p:nvPr/>
          </p:nvGrpSpPr>
          <p:grpSpPr>
            <a:xfrm>
              <a:off x="7568485" y="2585459"/>
              <a:ext cx="3040421" cy="2103905"/>
              <a:chOff x="7021572" y="2585459"/>
              <a:chExt cx="3040421" cy="2103905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C0CF19C-2C34-4137-92A2-1A24613494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30804" y="3354630"/>
                <a:ext cx="0" cy="862317"/>
              </a:xfrm>
              <a:prstGeom prst="line">
                <a:avLst/>
              </a:prstGeom>
              <a:ln w="9525" cap="sq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FB49E72-5384-478C-A3E1-2E1A831E4BC3}"/>
                  </a:ext>
                </a:extLst>
              </p:cNvPr>
              <p:cNvSpPr txBox="1"/>
              <p:nvPr/>
            </p:nvSpPr>
            <p:spPr>
              <a:xfrm>
                <a:off x="7783884" y="2585459"/>
                <a:ext cx="12938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7200" b="1" dirty="0">
                    <a:ln w="19050">
                      <a:noFill/>
                    </a:ln>
                    <a:solidFill>
                      <a:schemeClr val="accent4"/>
                    </a:solidFill>
                    <a:effectLst>
                      <a:outerShdw blurRad="254000" dist="127000" algn="ctr" rotWithShape="0">
                        <a:schemeClr val="accent4">
                          <a:alpha val="32000"/>
                        </a:schemeClr>
                      </a:outerShdw>
                    </a:effectLst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4E3E53A-A57D-4393-B273-F54D2FE8FEAA}"/>
                  </a:ext>
                </a:extLst>
              </p:cNvPr>
              <p:cNvSpPr txBox="1"/>
              <p:nvPr/>
            </p:nvSpPr>
            <p:spPr>
              <a:xfrm>
                <a:off x="7021572" y="3942846"/>
                <a:ext cx="30404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cs typeface="+mn-ea"/>
                    <a:sym typeface="+mn-lt"/>
                  </a:rPr>
                  <a:t>药房销售系统演示</a:t>
                </a:r>
                <a:endParaRPr lang="en-GB" altLang="zh-CN" sz="2800" b="1" dirty="0">
                  <a:cs typeface="+mn-ea"/>
                  <a:sym typeface="+mn-lt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7AE81E6-69C4-44D7-83E4-73663DE6A85F}"/>
                  </a:ext>
                </a:extLst>
              </p:cNvPr>
              <p:cNvSpPr/>
              <p:nvPr/>
            </p:nvSpPr>
            <p:spPr>
              <a:xfrm>
                <a:off x="7021573" y="4443143"/>
                <a:ext cx="2818462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 defTabSz="913765">
                  <a:buSzPct val="25000"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Pharmacy sales system demonstration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58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C0026-0B39-BFE3-7748-F045716D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B09655-6454-46C4-9B31-BEFCA99F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7" name="图片 6">
            <a:hlinkClick r:id="rId2" action="ppaction://hlinksldjump"/>
            <a:extLst>
              <a:ext uri="{FF2B5EF4-FFF2-40B4-BE49-F238E27FC236}">
                <a16:creationId xmlns:a16="http://schemas.microsoft.com/office/drawing/2014/main" id="{D32136B3-B4C9-2665-E05C-84277860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" y="1709184"/>
            <a:ext cx="10795946" cy="3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5D15C-03A2-7165-BA90-4F8ACA21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0C1588-299D-69C4-5513-3E6C577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9F416088-5343-3B11-91E8-013208B4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26" y="1565507"/>
            <a:ext cx="10127251" cy="37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ACED-DEAB-5E56-55F1-5FE7646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DA8722-BB93-35A3-F1D1-047A32D9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7" name="图片 6">
            <a:hlinkClick r:id="rId2" action="ppaction://hlinksldjump"/>
            <a:extLst>
              <a:ext uri="{FF2B5EF4-FFF2-40B4-BE49-F238E27FC236}">
                <a16:creationId xmlns:a16="http://schemas.microsoft.com/office/drawing/2014/main" id="{1CB88F43-6786-4A30-C6F8-10420D1D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46" y="1752993"/>
            <a:ext cx="10978054" cy="36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4F6C-5986-D48B-59B0-40138636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81A779-55C1-95DE-BB48-55F1AEB7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7" name="图片 6">
            <a:hlinkClick r:id="rId2" action="ppaction://hlinksldjump"/>
            <a:extLst>
              <a:ext uri="{FF2B5EF4-FFF2-40B4-BE49-F238E27FC236}">
                <a16:creationId xmlns:a16="http://schemas.microsoft.com/office/drawing/2014/main" id="{5FFF1D79-DBD9-C024-6429-6D3FBB193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7" y="1401288"/>
            <a:ext cx="11076607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29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EE94-F655-81C9-8172-B41EE043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14609F-18EC-E070-BAB1-D98F015B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AD9081DD-19A4-5D3F-8903-7DA10B93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2" y="1647094"/>
            <a:ext cx="10874683" cy="38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5ED17-545D-F99D-C8B5-06E55D8A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4DE940-0752-2768-305D-F90C6A14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109D7414-006B-691F-EB19-BB1B7C11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" y="745594"/>
            <a:ext cx="10894481" cy="53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98D49-077E-4956-F371-56AA29A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链表进阶功能部分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EC98AA-C56E-A7CD-1B1D-A882BE32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F063E-74F5-A22C-286D-8DBA327DD2C4}"/>
              </a:ext>
            </a:extLst>
          </p:cNvPr>
          <p:cNvSpPr txBox="1"/>
          <p:nvPr/>
        </p:nvSpPr>
        <p:spPr>
          <a:xfrm>
            <a:off x="660402" y="1443841"/>
            <a:ext cx="9096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swapDrugInfoNode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lhs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rhs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);</a:t>
            </a:r>
            <a:r>
              <a:rPr lang="en-US" altLang="zh-CN" sz="1800" dirty="0">
                <a:solidFill>
                  <a:srgbClr val="BFBFBF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交换两个药品节点*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sortDrugInfoNodeByID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通过药品编号排序*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sortDrugInfoNodeByName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通过药品名称排序*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sortDrugInfoNodeByOutPrice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通过售价排序*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sortDrugInfoNodeByCount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通过总量排序*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sortDrugInfoNodeBySales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</a:t>
            </a:r>
            <a:r>
              <a:rPr lang="en-US" altLang="zh-CN" sz="1800" dirty="0">
                <a:solidFill>
                  <a:srgbClr val="BFBFBF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通过销量排序*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countDrugInfoNode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计算药品节点数*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F9EF73-0801-2DAF-524E-A1C9ABDCB054}"/>
              </a:ext>
            </a:extLst>
          </p:cNvPr>
          <p:cNvSpPr txBox="1"/>
          <p:nvPr/>
        </p:nvSpPr>
        <p:spPr>
          <a:xfrm>
            <a:off x="8894617" y="5026515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下个部分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280FB6-3A65-3FFD-E73A-61C6C60ED7F6}"/>
              </a:ext>
            </a:extLst>
          </p:cNvPr>
          <p:cNvSpPr txBox="1"/>
          <p:nvPr/>
        </p:nvSpPr>
        <p:spPr>
          <a:xfrm>
            <a:off x="8675730" y="1865844"/>
            <a:ext cx="232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药品结构体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9D5932-0446-5169-1C3E-09D7FBBB0788}"/>
              </a:ext>
            </a:extLst>
          </p:cNvPr>
          <p:cNvSpPr txBox="1"/>
          <p:nvPr/>
        </p:nvSpPr>
        <p:spPr>
          <a:xfrm>
            <a:off x="8894617" y="4299239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上个部分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087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4860F-B600-C783-B692-25E37F6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F348FD-F400-92D2-2287-52B46451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3AB0DA01-609F-1ED9-6EA7-3BC3F619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31" y="1733797"/>
            <a:ext cx="10751551" cy="33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1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F6D8-35B9-1AD1-0283-F86149F7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87D2FD-BDE2-E8A2-7EC6-DC4B164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4A415709-81EC-A15A-DDDE-00ED6FC6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8" y="1028700"/>
            <a:ext cx="10565500" cy="49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5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E860-04F6-6F79-7AAD-3074C768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FFB5A7-1D50-157F-0F9E-98007AC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3FFFC149-286F-C9F0-3A99-7B4FDF75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3" y="712352"/>
            <a:ext cx="10240324" cy="54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7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204" y="5040209"/>
            <a:ext cx="7747593" cy="590931"/>
          </a:xfrm>
        </p:spPr>
        <p:txBody>
          <a:bodyPr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程序总体框架的设计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204" y="5658125"/>
            <a:ext cx="7747593" cy="293607"/>
          </a:xfrm>
        </p:spPr>
        <p:txBody>
          <a:bodyPr>
            <a:spAutoFit/>
          </a:bodyPr>
          <a:lstStyle/>
          <a:p>
            <a:pPr algn="ctr" defTabSz="913765">
              <a:buSzPct val="25000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Pharmacy sales system demonstration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BDA979-3BAD-4011-8EC4-F38B1AA64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0382" y="1650805"/>
            <a:ext cx="1210588" cy="1200329"/>
          </a:xfrm>
        </p:spPr>
        <p:txBody>
          <a:bodyPr/>
          <a:lstStyle/>
          <a:p>
            <a:r>
              <a:rPr lang="en-GB" dirty="0"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FEAF5-CE29-3E49-DE06-D241E046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7D0740-4023-C8D0-AA22-31EDC1BE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2F9AA2BF-371A-D534-8251-A0A8A99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8" y="477055"/>
            <a:ext cx="10311577" cy="56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10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532B4-020F-58F2-9581-31ED818F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FEEAA0-7BB3-70BA-3A31-A099AB3F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382C5E20-1F6A-970F-E459-10427CB7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57" y="514350"/>
            <a:ext cx="10348023" cy="56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64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74007-1A77-0764-CB78-AF430D4F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024BCA-D386-D438-927B-D6ACBEC1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478C8C04-FA24-E7CA-C9B1-C97B1473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87" y="675048"/>
            <a:ext cx="10236530" cy="54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7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723DE-1EDE-BBA5-B00E-EEA35871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5AD488-42D9-3D1A-B65D-BE627C9C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7E1161D7-0426-A3CE-34EF-DF632C503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1099458"/>
            <a:ext cx="10901219" cy="46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58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DDC9-5853-951D-04A8-7E00B18D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用文件读写链表数据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BF1158-401E-5007-3689-A2735D63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FDA791-DCF8-B661-9E40-3A5E9BEA4D40}"/>
              </a:ext>
            </a:extLst>
          </p:cNvPr>
          <p:cNvSpPr txBox="1"/>
          <p:nvPr/>
        </p:nvSpPr>
        <p:spPr>
          <a:xfrm>
            <a:off x="771897" y="1430976"/>
            <a:ext cx="7790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saveDrugInfoFile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(const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_L); 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将药品信息存储到文件*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loadDrugInfoFile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();         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从文件中加载用户信息*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clearDrugInfoList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rgbClr val="0070C0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清理药品列表，回收内存*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068DF-8A42-1BA4-2478-288A13DD3B3A}"/>
              </a:ext>
            </a:extLst>
          </p:cNvPr>
          <p:cNvSpPr txBox="1"/>
          <p:nvPr/>
        </p:nvSpPr>
        <p:spPr>
          <a:xfrm>
            <a:off x="8894615" y="5074016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下个部分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501601-9807-047B-A599-E6501F6510A5}"/>
              </a:ext>
            </a:extLst>
          </p:cNvPr>
          <p:cNvSpPr txBox="1"/>
          <p:nvPr/>
        </p:nvSpPr>
        <p:spPr>
          <a:xfrm>
            <a:off x="8675730" y="1865844"/>
            <a:ext cx="232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药品结构体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BE1468-DFBD-0ABA-6549-B64A91C6848D}"/>
              </a:ext>
            </a:extLst>
          </p:cNvPr>
          <p:cNvSpPr txBox="1"/>
          <p:nvPr/>
        </p:nvSpPr>
        <p:spPr>
          <a:xfrm>
            <a:off x="8894617" y="4299239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上个部分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868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C1E43-25A5-896C-C474-9D88E326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0A9D9D-E0A6-E235-098C-4454E3F9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7826A5FD-FBE6-21F3-0806-DE71B959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" y="616805"/>
            <a:ext cx="10897447" cy="53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9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F6C8D-5101-F748-8438-F94F214E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F8F0F2-81B2-07DA-956D-427BA724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84F24F2A-B992-6E9E-464F-E28D2EE6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8" y="135890"/>
            <a:ext cx="10158019" cy="65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2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113DD-1FAE-F05A-17D2-3BAF7BA1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A5EBF9-6DBC-FF64-05CD-91E927AA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61BE4CEC-1D23-A2CE-DD79-5F10E330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" y="1549656"/>
            <a:ext cx="11546957" cy="37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9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AA2AC-43B0-B561-EAAB-445A9E88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封装函数一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915369-0FA5-383B-8B5A-93F62E9D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5B1E58-E069-8B05-AC2C-3F0DCC2FD7E2}"/>
              </a:ext>
            </a:extLst>
          </p:cNvPr>
          <p:cNvSpPr txBox="1"/>
          <p:nvPr/>
        </p:nvSpPr>
        <p:spPr>
          <a:xfrm>
            <a:off x="660402" y="1543887"/>
            <a:ext cx="6424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showDrugTitle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();</a:t>
            </a:r>
            <a:r>
              <a:rPr lang="en-US" altLang="zh-CN" sz="1800" dirty="0">
                <a:solidFill>
                  <a:srgbClr val="4472C4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显示药品标题*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showDrug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drug</a:t>
            </a:r>
            <a:r>
              <a:rPr lang="en-US" altLang="zh-CN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);        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显示药品信息*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showDrugList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head;);    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显示药品列表信息*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editDrug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drug);</a:t>
            </a:r>
            <a:r>
              <a:rPr lang="en-US" altLang="zh-CN" sz="1800" dirty="0">
                <a:solidFill>
                  <a:srgbClr val="4472C4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编辑药品信息*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showDrugListOption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</a:t>
            </a:r>
            <a:r>
              <a:rPr lang="en-US" altLang="zh-CN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);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显示药品清单选项*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createDrugOption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head</a:t>
            </a:r>
            <a:r>
              <a:rPr lang="en-US" altLang="zh-CN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);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添加药品选项*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updateDrugOption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head);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修改药品选项*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 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removeDrugOption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zh-CN" sz="1800" dirty="0" err="1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pDrugInfo</a:t>
            </a:r>
            <a:r>
              <a:rPr lang="en-US" altLang="zh-CN" sz="1800" dirty="0">
                <a:solidFill>
                  <a:schemeClr val="accent3"/>
                </a:solidFill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head);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删除药品选项*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3EDEDA-4997-FCCE-A538-F8195D36BE03}"/>
              </a:ext>
            </a:extLst>
          </p:cNvPr>
          <p:cNvSpPr txBox="1"/>
          <p:nvPr/>
        </p:nvSpPr>
        <p:spPr>
          <a:xfrm>
            <a:off x="8894615" y="5074016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下个部分</a:t>
            </a:r>
            <a:endParaRPr lang="zh-CN" altLang="en-US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DC964E-EB74-D8B5-45AA-3CFB82424D77}"/>
              </a:ext>
            </a:extLst>
          </p:cNvPr>
          <p:cNvSpPr txBox="1"/>
          <p:nvPr/>
        </p:nvSpPr>
        <p:spPr>
          <a:xfrm>
            <a:off x="8894617" y="4299239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上个部分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5567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3176-F581-20DB-86DB-B5247A78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627E8B-C2F3-9B84-5A69-013E88F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488B6D2E-1E32-8298-D782-DF281811E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8" y="1128156"/>
            <a:ext cx="10819388" cy="46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9B081-1EF7-83B9-1893-0079340F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F8FFC6-24D6-CD44-E786-F72E5EC3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2C6EB8-9ED6-AC89-05AF-7B48AC9D1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r="12231" b="5701"/>
          <a:stretch/>
        </p:blipFill>
        <p:spPr>
          <a:xfrm>
            <a:off x="1677880" y="209220"/>
            <a:ext cx="8416031" cy="63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FF9F7-9E66-BA04-2ACB-59BD05D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0B0C9B-386D-038E-F2E2-F2B2B2DF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E3F19D9C-7CA7-249D-A97A-A402CE9D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0" y="1365662"/>
            <a:ext cx="11178440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62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03469-2893-A78B-B23C-D06A65DA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D224F2-DA22-CD07-73E2-87713A24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D0C9A10B-5725-4AE7-41FF-B1C55758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9" y="1436915"/>
            <a:ext cx="11015468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65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572EE-930E-6455-0463-B00A1C67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DDDAD8-2A76-E922-7A14-CFA48C7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28CFD8B8-BE1B-38F5-A276-492A7906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1" y="653143"/>
            <a:ext cx="10903051" cy="54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0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97D92-13AB-A497-B1A9-5BFC2177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71DC2B-3170-6A22-8A9B-5400983D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5FAF9FF6-F513-ACAB-D983-185FA5DA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4" y="188518"/>
            <a:ext cx="10269607" cy="63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9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88C8-2F92-A76E-A627-9037D35C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C47625-FC89-6AFC-708A-5609BEB7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8692C05C-3838-0AF0-23D4-79303E33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2" y="1277339"/>
            <a:ext cx="11461035" cy="43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5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E707-B8D8-39CE-A1A2-A991EC7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7A90B9-A75E-DADE-D0BA-CD3B0E8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2501F8AF-C14C-5AAC-93DA-DF95114F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76" y="1175657"/>
            <a:ext cx="11390150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06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DED4F-2E42-37D3-C587-7D3B6545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64EA41-3CCD-FD4B-A6FA-6C87BFEF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D6D1D984-997E-8B45-8CA4-6D868CA1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8" y="1137062"/>
            <a:ext cx="11613244" cy="45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2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E864-9F1D-9BA5-3F34-8875D1B9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封装函数二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1335AB-6249-F22B-5C36-916CE46C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0EB2C-2E0B-D4B2-D2EA-23A90D9EC4C9}"/>
              </a:ext>
            </a:extLst>
          </p:cNvPr>
          <p:cNvSpPr txBox="1"/>
          <p:nvPr/>
        </p:nvSpPr>
        <p:spPr>
          <a:xfrm>
            <a:off x="660402" y="1077368"/>
            <a:ext cx="9322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searchDrugByIDOption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2" action="ppaction://hlinksldjump"/>
              </a:rPr>
              <a:t> head);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按药品编号查询药品选项*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/>
              </a:rPr>
              <a:t>searchDrugByNameOption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3" action="ppaction://hlinksldjump"/>
              </a:rPr>
              <a:t> head);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按药品名称查询药品选项*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/>
              </a:rPr>
              <a:t>searchDrugByOutPriceOption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4" action="ppaction://hlinksldjump"/>
              </a:rPr>
              <a:t> head); 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按售价查询药品选项*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searchDrugByStockOption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5" action="ppaction://hlinksldjump"/>
              </a:rPr>
              <a:t> head);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按库存查询药品选项*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/>
              </a:rPr>
              <a:t>searchDrugByFuzzyOption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6" action="ppaction://hlinksldjump"/>
              </a:rPr>
              <a:t> head);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按关键词模糊查询选项*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vo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/>
              </a:rPr>
              <a:t>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/>
              </a:rPr>
              <a:t>searchDrugsOption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7" action="ppaction://hlinksldjump"/>
              </a:rPr>
              <a:t> head);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搜索药品*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/>
              </a:rPr>
              <a:t>inStorageByIDOption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8" action="ppaction://hlinksldjump"/>
              </a:rPr>
              <a:t> head); 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进货*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/>
              </a:rPr>
              <a:t>outStorageByIDOption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9" action="ppaction://hlinksldjump"/>
              </a:rPr>
              <a:t> head);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出售*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10" action="ppaction://hlinksldjump"/>
              </a:rPr>
              <a:t>void 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10" action="ppaction://hlinksldjump"/>
              </a:rPr>
              <a:t>expiredDrup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10" action="ppaction://hlinksldjump"/>
              </a:rPr>
              <a:t>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10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10" action="ppaction://hlinksldjump"/>
              </a:rPr>
              <a:t> head);     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显示临期商品*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11" action="ppaction://hlinksldjump"/>
              </a:rPr>
              <a:t>void menu(</a:t>
            </a:r>
            <a:r>
              <a:rPr lang="en-US" altLang="zh-CN" sz="1800" dirty="0" err="1">
                <a:latin typeface="新宋体" panose="02010609030101010101" pitchFamily="49" charset="-122"/>
                <a:ea typeface="新宋体" panose="02010609030101010101" pitchFamily="49" charset="-122"/>
                <a:hlinkClick r:id="rId11" action="ppaction://hlinksldjump"/>
              </a:rPr>
              <a:t>pDrugInfo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  <a:hlinkClick r:id="rId11" action="ppaction://hlinksldjump"/>
              </a:rPr>
              <a:t>* head); 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                      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主菜单*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B77490-FC46-D269-3D50-58D5DD56C8E3}"/>
              </a:ext>
            </a:extLst>
          </p:cNvPr>
          <p:cNvSpPr txBox="1"/>
          <p:nvPr/>
        </p:nvSpPr>
        <p:spPr>
          <a:xfrm>
            <a:off x="8894617" y="4299239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上个部分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0BCCD-42FA-CF87-B070-B79993A52692}"/>
              </a:ext>
            </a:extLst>
          </p:cNvPr>
          <p:cNvSpPr txBox="1"/>
          <p:nvPr/>
        </p:nvSpPr>
        <p:spPr>
          <a:xfrm>
            <a:off x="8894615" y="5074016"/>
            <a:ext cx="1888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下个部分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92640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7E9B-4F4E-9FE9-660C-79EF7BB6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587776-EB2A-4279-BB4A-04B7E6DC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569B6066-CC13-1BD4-FA20-796C6542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7" y="1028700"/>
            <a:ext cx="10813123" cy="42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6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5BCC2-894C-8654-D3FD-E5EF59DB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108E3E-D38F-81AB-B087-2580C02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1F0149B6-3586-4B38-2E43-785237E3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5" y="1148938"/>
            <a:ext cx="10985206" cy="456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9F92C-65EC-BBE6-8157-E740FF7E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CA5E65-28B8-2061-5F92-A9EE9EB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50885-9B4B-FFC0-D926-5FB4BCFB9D35}"/>
              </a:ext>
            </a:extLst>
          </p:cNvPr>
          <p:cNvSpPr txBox="1"/>
          <p:nvPr/>
        </p:nvSpPr>
        <p:spPr>
          <a:xfrm>
            <a:off x="1431169" y="1376037"/>
            <a:ext cx="9783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我们小组并没有先急着去建立功能性函数，而是秉承着第三方库的开发方式，先创建</a:t>
            </a:r>
            <a:endParaRPr lang="en-US" altLang="zh-CN" dirty="0"/>
          </a:p>
          <a:p>
            <a:r>
              <a:rPr lang="zh-CN" altLang="en-US" dirty="0"/>
              <a:t>了</a:t>
            </a:r>
            <a:r>
              <a:rPr lang="en-US" altLang="zh-CN" dirty="0" err="1"/>
              <a:t>user.h</a:t>
            </a:r>
            <a:r>
              <a:rPr lang="zh-CN" altLang="en-US" dirty="0"/>
              <a:t>和</a:t>
            </a:r>
            <a:r>
              <a:rPr lang="en-US" altLang="zh-CN" dirty="0" err="1"/>
              <a:t>user.c</a:t>
            </a:r>
            <a:r>
              <a:rPr lang="zh-CN" altLang="en-US" dirty="0"/>
              <a:t>文件来存放我们开发的功能，这样极大得简化了主程序也有利于我们</a:t>
            </a:r>
            <a:endParaRPr lang="en-US" altLang="zh-CN" dirty="0"/>
          </a:p>
          <a:p>
            <a:r>
              <a:rPr lang="zh-CN" altLang="en-US" dirty="0"/>
              <a:t>开发以及其他开发者的使用。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C1D005-EFDF-CC5D-62ED-5CA3311E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40" y="2430870"/>
            <a:ext cx="4115448" cy="28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91F43-76C6-0910-4FA9-3EA6B543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31B536-AB18-9699-43E2-A140A8B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EE4E1866-A1A4-86A0-49B6-F17DB354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3" y="795647"/>
            <a:ext cx="11431791" cy="46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16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8FFA-C958-D06F-B8FB-15E31348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0764A-89BC-76DA-F4C8-4B349B90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37EA61F5-AE04-A68C-684B-ECCE10C0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90" y="838968"/>
            <a:ext cx="11343808" cy="48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7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97E75-98C2-6FD3-E5B3-D0B5DC84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E8245D-317A-5994-B481-BDF3ED0D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FB1A9F4A-F729-ACAC-7F70-587A927C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" y="914400"/>
            <a:ext cx="10734462" cy="46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26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05F9-8020-78B8-5F3D-8BAD68C9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A4DEB2-7C1D-3F8A-7165-7E7F9738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7" name="图片 6">
            <a:hlinkClick r:id="rId2" action="ppaction://hlinksldjump"/>
            <a:extLst>
              <a:ext uri="{FF2B5EF4-FFF2-40B4-BE49-F238E27FC236}">
                <a16:creationId xmlns:a16="http://schemas.microsoft.com/office/drawing/2014/main" id="{E96BE224-8295-0AA5-8AD5-25386B3B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8" y="338070"/>
            <a:ext cx="10545122" cy="65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2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C7A0D-CB78-7EEC-A41B-99CDD434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70A918-C29F-9C9C-40E6-25E4EC22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7D1F7611-1489-FBDD-F00A-0A639A84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3" y="432793"/>
            <a:ext cx="10316550" cy="56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88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AB46-8690-596E-3B38-C2856E2B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E3D016-05E8-D148-4738-1211ADEE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85266508-361E-6410-76B0-ADAC1FCB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581272"/>
            <a:ext cx="10578248" cy="54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06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CD42E-97F0-E191-0703-CCCACD0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BDB58B-DA7F-F023-79C5-AE86447E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71E6D199-FF4C-BF13-EC57-A2F5BDCF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7" y="1408711"/>
            <a:ext cx="10946023" cy="38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6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D283-5A6E-EA60-DE9A-1E2B565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8694AC-E4E3-FAF4-2865-2E14595F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5" name="图片 4">
            <a:hlinkClick r:id="rId2" action="ppaction://hlinksldjump"/>
            <a:extLst>
              <a:ext uri="{FF2B5EF4-FFF2-40B4-BE49-F238E27FC236}">
                <a16:creationId xmlns:a16="http://schemas.microsoft.com/office/drawing/2014/main" id="{F3583F23-1738-B1F8-5769-A8632547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9" y="395666"/>
            <a:ext cx="9952381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87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204" y="5040209"/>
            <a:ext cx="7747593" cy="590931"/>
          </a:xfrm>
        </p:spPr>
        <p:txBody>
          <a:bodyPr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药房销售系统演示</a:t>
            </a:r>
            <a:endParaRPr lang="en-GB" altLang="zh-CN" sz="3600" b="1" dirty="0"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204" y="5658125"/>
            <a:ext cx="7747593" cy="293607"/>
          </a:xfrm>
        </p:spPr>
        <p:txBody>
          <a:bodyPr>
            <a:spAutoFit/>
          </a:bodyPr>
          <a:lstStyle/>
          <a:p>
            <a:pPr algn="ctr" defTabSz="913765">
              <a:buSzPct val="25000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Pharmacy sales system demonstration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BDA979-3BAD-4011-8EC4-F38B1AA64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0382" y="1650805"/>
            <a:ext cx="1210588" cy="1200329"/>
          </a:xfrm>
        </p:spPr>
        <p:txBody>
          <a:bodyPr/>
          <a:lstStyle/>
          <a:p>
            <a:r>
              <a:rPr lang="en-GB" dirty="0"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72343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EC50D-38BE-B80F-082F-9DC7F0FC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99" y="2400300"/>
            <a:ext cx="10858500" cy="1028700"/>
          </a:xfrm>
        </p:spPr>
        <p:txBody>
          <a:bodyPr/>
          <a:lstStyle/>
          <a:p>
            <a:r>
              <a:rPr lang="zh-CN" altLang="en-US" dirty="0">
                <a:hlinkClick r:id="rId2" action="ppaction://hlinkfile"/>
              </a:rPr>
              <a:t>药房销售系统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17FFF0-9F17-32EE-87B3-4CFDB8DC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4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9F92C-65EC-BBE6-8157-E740FF7E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CA5E65-28B8-2061-5F92-A9EE9EB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50885-9B4B-FFC0-D926-5FB4BCFB9D35}"/>
              </a:ext>
            </a:extLst>
          </p:cNvPr>
          <p:cNvSpPr txBox="1"/>
          <p:nvPr/>
        </p:nvSpPr>
        <p:spPr>
          <a:xfrm>
            <a:off x="1431169" y="1376037"/>
            <a:ext cx="978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接下来我们慢慢地添加我们想要得功能函数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92AB37-6496-5B52-67E2-0532E5823DD4}"/>
              </a:ext>
            </a:extLst>
          </p:cNvPr>
          <p:cNvSpPr txBox="1"/>
          <p:nvPr/>
        </p:nvSpPr>
        <p:spPr>
          <a:xfrm>
            <a:off x="1500326" y="27118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最后。。。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6C029E-21E7-66D3-DD76-CD27B47E464A}"/>
              </a:ext>
            </a:extLst>
          </p:cNvPr>
          <p:cNvSpPr txBox="1"/>
          <p:nvPr/>
        </p:nvSpPr>
        <p:spPr>
          <a:xfrm>
            <a:off x="1500326" y="40748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他长这样。。。</a:t>
            </a:r>
          </a:p>
        </p:txBody>
      </p:sp>
    </p:spTree>
    <p:extLst>
      <p:ext uri="{BB962C8B-B14F-4D97-AF65-F5344CB8AC3E}">
        <p14:creationId xmlns:p14="http://schemas.microsoft.com/office/powerpoint/2010/main" val="151462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BD6A2-EA90-402C-9F69-27D6D2FBF6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6052127"/>
            <a:ext cx="5422899" cy="258532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Signature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8F26A4-12CC-4DD6-B1F4-D6D6C85461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6052127"/>
            <a:ext cx="5422899" cy="258532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Date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399" y="2508856"/>
            <a:ext cx="6538687" cy="1642694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Thank you </a:t>
            </a:r>
          </a:p>
          <a:p>
            <a:r>
              <a:rPr lang="en-US" altLang="zh-CN" dirty="0">
                <a:cs typeface="+mn-ea"/>
                <a:sym typeface="+mn-lt"/>
              </a:rPr>
              <a:t>for watching.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CB0589-D1BF-44CC-B19B-D68963D95222}"/>
              </a:ext>
            </a:extLst>
          </p:cNvPr>
          <p:cNvSpPr txBox="1"/>
          <p:nvPr/>
        </p:nvSpPr>
        <p:spPr>
          <a:xfrm>
            <a:off x="673100" y="56673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LOGO H</a:t>
            </a:r>
            <a:r>
              <a:rPr lang="en-US" altLang="zh-CN" sz="133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61D455-18EB-4DE5-AB86-035A6415AC35}"/>
              </a:ext>
            </a:extLst>
          </p:cNvPr>
          <p:cNvSpPr txBox="1">
            <a:spLocks/>
          </p:cNvSpPr>
          <p:nvPr/>
        </p:nvSpPr>
        <p:spPr>
          <a:xfrm>
            <a:off x="694652" y="4405559"/>
            <a:ext cx="1883174" cy="3938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none" anchor="ctr">
            <a:noAutofit/>
          </a:bodyPr>
          <a:lstStyle>
            <a:lvl1pPr marL="0" indent="0" algn="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zh-CN" sz="800" dirty="0">
                <a:solidFill>
                  <a:schemeClr val="bg1"/>
                </a:solidFill>
                <a:cs typeface="+mn-ea"/>
                <a:sym typeface="+mn-lt"/>
              </a:rPr>
              <a:t>You can enter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05A96-E552-7EF1-79A2-A2C2E964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C0EAD8-DEE5-EB5E-2F66-48C8CF6D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59A3CD-F0C0-0694-0BBA-30F940C5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130130"/>
            <a:ext cx="11286217" cy="6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AA48F-AD79-8B95-9D20-966A77EF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21D224-A255-F3C4-4C0F-2187BCA5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C81C28-25E0-F0CF-7082-D4C33F8BEFE0}"/>
              </a:ext>
            </a:extLst>
          </p:cNvPr>
          <p:cNvSpPr txBox="1"/>
          <p:nvPr/>
        </p:nvSpPr>
        <p:spPr>
          <a:xfrm>
            <a:off x="1003174" y="3105834"/>
            <a:ext cx="6693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是的，我们封装很多函数，接下来，由我们小组讲解代码封装的原理及步骤。</a:t>
            </a:r>
          </a:p>
        </p:txBody>
      </p:sp>
    </p:spTree>
    <p:extLst>
      <p:ext uri="{BB962C8B-B14F-4D97-AF65-F5344CB8AC3E}">
        <p14:creationId xmlns:p14="http://schemas.microsoft.com/office/powerpoint/2010/main" val="39627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204" y="5040209"/>
            <a:ext cx="7747593" cy="590931"/>
          </a:xfrm>
        </p:spPr>
        <p:txBody>
          <a:bodyPr>
            <a:spAutoFit/>
          </a:bodyPr>
          <a:lstStyle/>
          <a:p>
            <a:r>
              <a:rPr lang="zh-CN" altLang="en-US" sz="3600" b="1" dirty="0">
                <a:cs typeface="+mn-ea"/>
                <a:sym typeface="+mn-lt"/>
              </a:rPr>
              <a:t>代码封装步骤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204" y="5658125"/>
            <a:ext cx="7747593" cy="293607"/>
          </a:xfrm>
        </p:spPr>
        <p:txBody>
          <a:bodyPr>
            <a:spAutoFit/>
          </a:bodyPr>
          <a:lstStyle/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Code encapsulation steps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BDA979-3BAD-4011-8EC4-F38B1AA64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0382" y="1650805"/>
            <a:ext cx="1210588" cy="1200329"/>
          </a:xfrm>
        </p:spPr>
        <p:txBody>
          <a:bodyPr/>
          <a:lstStyle/>
          <a:p>
            <a:r>
              <a:rPr lang="en-GB" dirty="0">
                <a:cs typeface="+mn-ea"/>
                <a:sym typeface="+mn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11551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c608fd9b-65bb-4810-b0bb-4479560551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37668;#350004;"/>
  <p:tag name="ISLIDE.PICTURE" val="#VCG41170535316;#VCG41139725497;#VCG41N883622612;#VCG211245528148;#VCG41157434064;#208645;#VCG41N1098116540;#VCG41157163812;#VCG41N101059336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66855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t1cx3ic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D5A3A0-4D87-4367-8859-0F02A31FA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91B189-A2DC-49AB-A61B-F8B9887D953C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C4C7C62-42F6-4819-812C-8EF1A1BB152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261</TotalTime>
  <Words>918</Words>
  <Application>Microsoft Office PowerPoint</Application>
  <PresentationFormat>宽屏</PresentationFormat>
  <Paragraphs>178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等线</vt:lpstr>
      <vt:lpstr>新宋体</vt:lpstr>
      <vt:lpstr>Arial</vt:lpstr>
      <vt:lpstr>主题1</vt:lpstr>
      <vt:lpstr>C语言程序设计</vt:lpstr>
      <vt:lpstr>PowerPoint 演示文稿</vt:lpstr>
      <vt:lpstr>程序总体框架的设计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代码封装步骤</vt:lpstr>
      <vt:lpstr>建立结构体</vt:lpstr>
      <vt:lpstr>基础功能部分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链表基础功能部分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链表进阶功能部分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用文件读写链表数据</vt:lpstr>
      <vt:lpstr>PowerPoint 演示文稿</vt:lpstr>
      <vt:lpstr>PowerPoint 演示文稿</vt:lpstr>
      <vt:lpstr>PowerPoint 演示文稿</vt:lpstr>
      <vt:lpstr>封装函数一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封装函数二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药房销售系统演示</vt:lpstr>
      <vt:lpstr>药房销售系统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Mu</dc:creator>
  <cp:lastModifiedBy>X W</cp:lastModifiedBy>
  <cp:revision>6</cp:revision>
  <cp:lastPrinted>2021-07-04T16:00:00Z</cp:lastPrinted>
  <dcterms:created xsi:type="dcterms:W3CDTF">2021-07-04T16:00:00Z</dcterms:created>
  <dcterms:modified xsi:type="dcterms:W3CDTF">2023-12-06T03:33:28Z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c608fd9b-65bb-4810-b0bb-447956055191</vt:lpwstr>
  </property>
  <property fmtid="{D5CDD505-2E9C-101B-9397-08002B2CF9AE}" pid="3" name="ContentTypeId">
    <vt:lpwstr>0x010100D1443A8EF62DE444B1FF07917E22EF72</vt:lpwstr>
  </property>
</Properties>
</file>