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40.xml" ContentType="application/vnd.openxmlformats-officedocument.presentationml.slide+xml"/>
  <Override PartName="/ppt/slides/slide134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29.xml" ContentType="application/vnd.openxmlformats-officedocument.presentationml.slide+xml"/>
  <Override PartName="/ppt/slides/slide142.xml" ContentType="application/vnd.openxmlformats-officedocument.presentationml.slide+xml"/>
  <Override PartName="/ppt/slides/slide128.xml" ContentType="application/vnd.openxmlformats-officedocument.presentationml.slide+xml"/>
  <Override PartName="/ppt/slides/slide126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36.xml" ContentType="application/vnd.openxmlformats-officedocument.presentationml.slide+xml"/>
  <Override PartName="/ppt/slides/slide121.xml" ContentType="application/vnd.openxmlformats-officedocument.presentationml.slide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08.xml" ContentType="application/vnd.openxmlformats-officedocument.presentationml.slide+xml"/>
  <Override PartName="/ppt/slides/slide105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117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9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125.xml" ContentType="application/vnd.openxmlformats-officedocument.presentationml.slide+xml"/>
  <Override PartName="/ppt/slides/slide79.xml" ContentType="application/vnd.openxmlformats-officedocument.presentationml.slide+xml"/>
  <Override PartName="/ppt/slides/slide122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20.xml" ContentType="application/vnd.openxmlformats-officedocument.presentationml.slide+xml"/>
  <Override PartName="/ppt/slides/slide70.xml" ContentType="application/vnd.openxmlformats-officedocument.presentationml.slide+xml"/>
  <Override PartName="/ppt/slides/slide113.xml" ContentType="application/vnd.openxmlformats-officedocument.presentationml.slide+xml"/>
  <Override PartName="/ppt/slides/slide69.xml" ContentType="application/vnd.openxmlformats-officedocument.presentationml.slide+xml"/>
  <Override PartName="/ppt/slides/slide109.xml" ContentType="application/vnd.openxmlformats-officedocument.presentationml.slide+xml"/>
  <Override PartName="/ppt/slides/slide68.xml" ContentType="application/vnd.openxmlformats-officedocument.presentationml.slide+xml"/>
  <Override PartName="/ppt/slides/slide104.xml" ContentType="application/vnd.openxmlformats-officedocument.presentationml.slide+xml"/>
  <Override PartName="/ppt/slides/slide137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141.xml" ContentType="application/vnd.openxmlformats-officedocument.presentationml.slide+xml"/>
  <Override PartName="/ppt/slides/slide47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6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130.xml" ContentType="application/vnd.openxmlformats-officedocument.presentationml.slide+xml"/>
  <Override PartName="/ppt/slides/slide10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71.xml" ContentType="application/vnd.openxmlformats-officedocument.presentationml.slide+xml"/>
  <Override PartName="/ppt/slides/slide61.xml" ContentType="application/vnd.openxmlformats-officedocument.presentationml.slide+xml"/>
  <Override PartName="/ppt/slides/_rels/slide145.xml.rels" ContentType="application/vnd.openxmlformats-package.relationships+xml"/>
  <Override PartName="/ppt/slides/_rels/slide143.xml.rels" ContentType="application/vnd.openxmlformats-package.relationships+xml"/>
  <Override PartName="/ppt/slides/_rels/slide142.xml.rels" ContentType="application/vnd.openxmlformats-package.relationships+xml"/>
  <Override PartName="/ppt/slides/_rels/slide139.xml.rels" ContentType="application/vnd.openxmlformats-package.relationships+xml"/>
  <Override PartName="/ppt/slides/_rels/slide138.xml.rels" ContentType="application/vnd.openxmlformats-package.relationships+xml"/>
  <Override PartName="/ppt/slides/_rels/slide137.xml.rels" ContentType="application/vnd.openxmlformats-package.relationships+xml"/>
  <Override PartName="/ppt/slides/_rels/slide136.xml.rels" ContentType="application/vnd.openxmlformats-package.relationships+xml"/>
  <Override PartName="/ppt/slides/_rels/slide135.xml.rels" ContentType="application/vnd.openxmlformats-package.relationships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30.xml.rels" ContentType="application/vnd.openxmlformats-package.relationships+xml"/>
  <Override PartName="/ppt/slides/_rels/slide129.xml.rels" ContentType="application/vnd.openxmlformats-package.relationships+xml"/>
  <Override PartName="/ppt/slides/_rels/slide125.xml.rels" ContentType="application/vnd.openxmlformats-package.relationships+xml"/>
  <Override PartName="/ppt/slides/_rels/slide123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24.xml.rels" ContentType="application/vnd.openxmlformats-package.relationships+xml"/>
  <Override PartName="/ppt/slides/_rels/slide110.xml.rels" ContentType="application/vnd.openxmlformats-package.relationships+xml"/>
  <Override PartName="/ppt/slides/_rels/slide109.xml.rels" ContentType="application/vnd.openxmlformats-package.relationships+xml"/>
  <Override PartName="/ppt/slides/_rels/slide107.xml.rels" ContentType="application/vnd.openxmlformats-package.relationships+xml"/>
  <Override PartName="/ppt/slides/_rels/slide140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99.xml.rels" ContentType="application/vnd.openxmlformats-package.relationships+xml"/>
  <Override PartName="/ppt/slides/_rels/slide108.xml.rels" ContentType="application/vnd.openxmlformats-package.relationships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133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76.xml.rels" ContentType="application/vnd.openxmlformats-package.relationships+xml"/>
  <Override PartName="/ppt/slides/_rels/slide84.xml.rels" ContentType="application/vnd.openxmlformats-package.relationships+xml"/>
  <Override PartName="/ppt/slides/_rels/slide112.xml.rels" ContentType="application/vnd.openxmlformats-package.relationships+xml"/>
  <Override PartName="/ppt/slides/_rels/slide65.xml.rels" ContentType="application/vnd.openxmlformats-package.relationships+xml"/>
  <Override PartName="/ppt/slides/_rels/slide141.xml.rels" ContentType="application/vnd.openxmlformats-package.relationships+xml"/>
  <Override PartName="/ppt/slides/_rels/slide62.xml.rels" ContentType="application/vnd.openxmlformats-package.relationships+xml"/>
  <Override PartName="/ppt/slides/_rels/slide126.xml.rels" ContentType="application/vnd.openxmlformats-package.relationships+xml"/>
  <Override PartName="/ppt/slides/_rels/slide90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103.xml.rels" ContentType="application/vnd.openxmlformats-package.relationships+xml"/>
  <Override PartName="/ppt/slides/_rels/slide64.xml.rels" ContentType="application/vnd.openxmlformats-package.relationships+xml"/>
  <Override PartName="/ppt/slides/_rels/slide53.xml.rels" ContentType="application/vnd.openxmlformats-package.relationships+xml"/>
  <Override PartName="/ppt/slides/_rels/slide78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146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01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7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61.xml.rels" ContentType="application/vnd.openxmlformats-package.relationships+xml"/>
  <Override PartName="/ppt/slides/_rels/slide31.xml.rels" ContentType="application/vnd.openxmlformats-package.relationships+xml"/>
  <Override PartName="/ppt/slides/_rels/slide9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100.xml.rels" ContentType="application/vnd.openxmlformats-package.relationships+xml"/>
  <Override PartName="/ppt/slides/_rels/slide23.xml.rels" ContentType="application/vnd.openxmlformats-package.relationships+xml"/>
  <Override PartName="/ppt/slides/_rels/slide144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87.xml.rels" ContentType="application/vnd.openxmlformats-package.relationships+xml"/>
  <Override PartName="/ppt/slides/_rels/slide128.xml.rels" ContentType="application/vnd.openxmlformats-package.relationships+xml"/>
  <Override PartName="/ppt/slides/_rels/slide21.xml.rels" ContentType="application/vnd.openxmlformats-package.relationships+xml"/>
  <Override PartName="/ppt/slides/_rels/slide118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02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7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20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77.xml.rels" ContentType="application/vnd.openxmlformats-package.relationships+xml"/>
  <Override PartName="/ppt/slides/_rels/slide11.xml.rels" ContentType="application/vnd.openxmlformats-package.relationships+xml"/>
  <Override PartName="/ppt/slides/_rels/slide10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15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11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134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81.xml.rels" ContentType="application/vnd.openxmlformats-package.relationships+xml"/>
  <Override PartName="/ppt/slides/_rels/slide120.xml.rels" ContentType="application/vnd.openxmlformats-package.relationships+xml"/>
  <Override PartName="/ppt/slides/_rels/slide12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11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9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119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80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43.xml" ContentType="application/vnd.openxmlformats-officedocument.presentationml.slide+xml"/>
  <Override PartName="/ppt/slides/slide40.xml" ContentType="application/vnd.openxmlformats-officedocument.presentationml.slide+xml"/>
  <Override PartName="/ppt/slides/slide133.xml" ContentType="application/vnd.openxmlformats-officedocument.presentationml.slide+xml"/>
  <Override PartName="/ppt/slides/slide19.xml" ContentType="application/vnd.openxmlformats-officedocument.presentationml.slide+xml"/>
  <Override PartName="/ppt/slides/slide135.xml" ContentType="application/vnd.openxmlformats-officedocument.presentationml.slide+xml"/>
  <Override PartName="/ppt/slides/slide18.xml" ContentType="application/vnd.openxmlformats-officedocument.presentationml.slide+xml"/>
  <Override PartName="/ppt/slides/slide97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67.xml" ContentType="application/vnd.openxmlformats-officedocument.presentationml.slide+xml"/>
  <Override PartName="/ppt/slides/slide1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103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0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27.xml" ContentType="application/vnd.openxmlformats-officedocument.presentationml.slide+xml"/>
  <Override PartName="/ppt/slides/slide9.xml" ContentType="application/vnd.openxmlformats-officedocument.presentationml.slide+xml"/>
  <Override PartName="/ppt/slides/slide111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3.xml" ContentType="application/vnd.openxmlformats-officedocument.presentationml.slide+xml"/>
  <Override PartName="/ppt/slides/slide116.xml" ContentType="application/vnd.openxmlformats-officedocument.presentationml.slide+xml"/>
  <Override PartName="/ppt/slides/slide7.xml" ContentType="application/vnd.openxmlformats-officedocument.presentationml.slide+xml"/>
  <Override PartName="/ppt/slides/slide100.xml" ContentType="application/vnd.openxmlformats-officedocument.presentationml.slide+xml"/>
  <Override PartName="/ppt/slides/slide89.xml" ContentType="application/vnd.openxmlformats-officedocument.presentationml.slide+xml"/>
  <Override PartName="/ppt/slides/slide92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48.wmf" ContentType="image/x-wmf"/>
  <Override PartName="/ppt/media/image546.wmf" ContentType="image/x-wmf"/>
  <Override PartName="/ppt/media/image545.wmf" ContentType="image/x-wmf"/>
  <Override PartName="/ppt/media/image544.wmf" ContentType="image/x-wmf"/>
  <Override PartName="/ppt/media/image542.wmf" ContentType="image/x-wmf"/>
  <Override PartName="/ppt/media/image541.wmf" ContentType="image/x-wmf"/>
  <Override PartName="/ppt/media/image540.wmf" ContentType="image/x-wmf"/>
  <Override PartName="/ppt/media/image539.wmf" ContentType="image/x-wmf"/>
  <Override PartName="/ppt/media/image538.wmf" ContentType="image/x-wmf"/>
  <Override PartName="/ppt/media/image537.wmf" ContentType="image/x-wmf"/>
  <Override PartName="/ppt/media/image534.wmf" ContentType="image/x-wmf"/>
  <Override PartName="/ppt/media/image531.wmf" ContentType="image/x-wmf"/>
  <Override PartName="/ppt/media/image530.wmf" ContentType="image/x-wmf"/>
  <Override PartName="/ppt/media/image529.wmf" ContentType="image/x-wmf"/>
  <Override PartName="/ppt/media/image528.wmf" ContentType="image/x-wmf"/>
  <Override PartName="/ppt/media/image525.wmf" ContentType="image/x-wmf"/>
  <Override PartName="/ppt/media/image524.wmf" ContentType="image/x-wmf"/>
  <Override PartName="/ppt/media/image523.wmf" ContentType="image/x-wmf"/>
  <Override PartName="/ppt/media/image522.wmf" ContentType="image/x-wmf"/>
  <Override PartName="/ppt/media/image521.wmf" ContentType="image/x-wmf"/>
  <Override PartName="/ppt/media/image520.wmf" ContentType="image/x-wmf"/>
  <Override PartName="/ppt/media/image518.wmf" ContentType="image/x-wmf"/>
  <Override PartName="/ppt/media/image517.wmf" ContentType="image/x-wmf"/>
  <Override PartName="/ppt/media/image516.wmf" ContentType="image/x-wmf"/>
  <Override PartName="/ppt/media/image515.wmf" ContentType="image/x-wmf"/>
  <Override PartName="/ppt/media/image513.wmf" ContentType="image/x-wmf"/>
  <Override PartName="/ppt/media/image512.wmf" ContentType="image/x-wmf"/>
  <Override PartName="/ppt/media/image511.wmf" ContentType="image/x-wmf"/>
  <Override PartName="/ppt/media/image510.wmf" ContentType="image/x-wmf"/>
  <Override PartName="/ppt/media/image509.wmf" ContentType="image/x-wmf"/>
  <Override PartName="/ppt/media/image506.wmf" ContentType="image/x-wmf"/>
  <Override PartName="/ppt/media/image505.wmf" ContentType="image/x-wmf"/>
  <Override PartName="/ppt/media/image504.wmf" ContentType="image/x-wmf"/>
  <Override PartName="/ppt/media/image503.wmf" ContentType="image/x-wmf"/>
  <Override PartName="/ppt/media/image501.wmf" ContentType="image/x-wmf"/>
  <Override PartName="/ppt/media/image500.wmf" ContentType="image/x-wmf"/>
  <Override PartName="/ppt/media/image499.wmf" ContentType="image/x-wmf"/>
  <Override PartName="/ppt/media/image498.wmf" ContentType="image/x-wmf"/>
  <Override PartName="/ppt/media/image497.wmf" ContentType="image/x-wmf"/>
  <Override PartName="/ppt/media/image496.wmf" ContentType="image/x-wmf"/>
  <Override PartName="/ppt/media/image527.wmf" ContentType="image/x-wmf"/>
  <Override PartName="/ppt/media/image495.wmf" ContentType="image/x-wmf"/>
  <Override PartName="/ppt/media/image493.wmf" ContentType="image/x-wmf"/>
  <Override PartName="/ppt/media/image492.wmf" ContentType="image/x-wmf"/>
  <Override PartName="/ppt/media/image490.wmf" ContentType="image/x-wmf"/>
  <Override PartName="/ppt/media/image488.wmf" ContentType="image/x-wmf"/>
  <Override PartName="/ppt/media/image484.wmf" ContentType="image/x-wmf"/>
  <Override PartName="/ppt/media/image494.wmf" ContentType="image/x-wmf"/>
  <Override PartName="/ppt/media/image483.wmf" ContentType="image/x-wmf"/>
  <Override PartName="/ppt/media/image476.wmf" ContentType="image/x-wmf"/>
  <Override PartName="/ppt/media/image472.wmf" ContentType="image/x-wmf"/>
  <Override PartName="/ppt/media/image469.wmf" ContentType="image/x-wmf"/>
  <Override PartName="/ppt/media/image466.wmf" ContentType="image/x-wmf"/>
  <Override PartName="/ppt/media/image464.wmf" ContentType="image/x-wmf"/>
  <Override PartName="/ppt/media/image461.wmf" ContentType="image/x-wmf"/>
  <Override PartName="/ppt/media/image460.wmf" ContentType="image/x-wmf"/>
  <Override PartName="/ppt/media/image458.wmf" ContentType="image/x-wmf"/>
  <Override PartName="/ppt/media/image456.wmf" ContentType="image/x-wmf"/>
  <Override PartName="/ppt/media/image481.wmf" ContentType="image/x-wmf"/>
  <Override PartName="/ppt/media/image448.wmf" ContentType="image/x-wmf"/>
  <Override PartName="/ppt/media/image535.wmf" ContentType="image/x-wmf"/>
  <Override PartName="/ppt/media/image447.wmf" ContentType="image/x-wmf"/>
  <Override PartName="/ppt/media/image446.wmf" ContentType="image/x-wmf"/>
  <Override PartName="/ppt/media/image445.wmf" ContentType="image/x-wmf"/>
  <Override PartName="/ppt/media/image437.wmf" ContentType="image/x-wmf"/>
  <Override PartName="/ppt/media/image436.wmf" ContentType="image/x-wmf"/>
  <Override PartName="/ppt/media/image432.wmf" ContentType="image/x-wmf"/>
  <Override PartName="/ppt/media/image430.wmf" ContentType="image/x-wmf"/>
  <Override PartName="/ppt/media/image491.wmf" ContentType="image/x-wmf"/>
  <Override PartName="/ppt/media/image429.wmf" ContentType="image/x-wmf"/>
  <Override PartName="/ppt/media/image428.wmf" ContentType="image/x-wmf"/>
  <Override PartName="/ppt/media/image423.wmf" ContentType="image/x-wmf"/>
  <Override PartName="/ppt/media/image422.wmf" ContentType="image/x-wmf"/>
  <Override PartName="/ppt/media/image433.wmf" ContentType="image/x-wmf"/>
  <Override PartName="/ppt/media/image421.wmf" ContentType="image/x-wmf"/>
  <Override PartName="/ppt/media/image420.wmf" ContentType="image/x-wmf"/>
  <Override PartName="/ppt/media/image419.wmf" ContentType="image/x-wmf"/>
  <Override PartName="/ppt/media/image418.wmf" ContentType="image/x-wmf"/>
  <Override PartName="/ppt/media/image417.wmf" ContentType="image/x-wmf"/>
  <Override PartName="/ppt/media/image479.wmf" ContentType="image/x-wmf"/>
  <Override PartName="/ppt/media/image416.wmf" ContentType="image/x-wmf"/>
  <Override PartName="/ppt/media/image415.wmf" ContentType="image/x-wmf"/>
  <Override PartName="/ppt/media/image413.wmf" ContentType="image/x-wmf"/>
  <Override PartName="/ppt/media/image410.wmf" ContentType="image/x-wmf"/>
  <Override PartName="/ppt/media/image407.wmf" ContentType="image/x-wmf"/>
  <Override PartName="/ppt/media/image405.wmf" ContentType="image/x-wmf"/>
  <Override PartName="/ppt/media/image514.wmf" ContentType="image/x-wmf"/>
  <Override PartName="/ppt/media/image404.wmf" ContentType="image/x-wmf"/>
  <Override PartName="/ppt/media/image403.wmf" ContentType="image/x-wmf"/>
  <Override PartName="/ppt/media/image400.wmf" ContentType="image/x-wmf"/>
  <Override PartName="/ppt/media/image467.wmf" ContentType="image/x-wmf"/>
  <Override PartName="/ppt/media/image393.wmf" ContentType="image/x-wmf"/>
  <Override PartName="/ppt/media/image471.wmf" ContentType="image/x-wmf"/>
  <Override PartName="/ppt/media/image389.wmf" ContentType="image/x-wmf"/>
  <Override PartName="/ppt/media/image384.wmf" ContentType="image/x-wmf"/>
  <Override PartName="/ppt/media/image382.wmf" ContentType="image/x-wmf"/>
  <Override PartName="/ppt/media/image380.wmf" ContentType="image/x-wmf"/>
  <Override PartName="/ppt/media/image377.wmf" ContentType="image/x-wmf"/>
  <Override PartName="/ppt/media/image402.wmf" ContentType="image/x-wmf"/>
  <Override PartName="/ppt/media/image455.wmf" ContentType="image/x-wmf"/>
  <Override PartName="/ppt/media/image376.wmf" ContentType="image/x-wmf"/>
  <Override PartName="/ppt/media/image375.wmf" ContentType="image/x-wmf"/>
  <Override PartName="/ppt/media/image374.wmf" ContentType="image/x-wmf"/>
  <Override PartName="/ppt/media/image370.wmf" ContentType="image/x-wmf"/>
  <Override PartName="/ppt/media/image387.wmf" ContentType="image/x-wmf"/>
  <Override PartName="/ppt/media/image367.wmf" ContentType="image/x-wmf"/>
  <Override PartName="/ppt/media/image366.wmf" ContentType="image/x-wmf"/>
  <Override PartName="/ppt/media/image364.wmf" ContentType="image/x-wmf"/>
  <Override PartName="/ppt/media/image363.wmf" ContentType="image/x-wmf"/>
  <Override PartName="/ppt/media/image362.wmf" ContentType="image/x-wmf"/>
  <Override PartName="/ppt/media/image361.wmf" ContentType="image/x-wmf"/>
  <Override PartName="/ppt/media/image358.wmf" ContentType="image/x-wmf"/>
  <Override PartName="/ppt/media/image357.wmf" ContentType="image/x-wmf"/>
  <Override PartName="/ppt/media/image356.wmf" ContentType="image/x-wmf"/>
  <Override PartName="/ppt/media/image355.wmf" ContentType="image/x-wmf"/>
  <Override PartName="/ppt/media/image426.wmf" ContentType="image/x-wmf"/>
  <Override PartName="/ppt/media/image463.wmf" ContentType="image/x-wmf"/>
  <Override PartName="/ppt/media/image352.wmf" ContentType="image/x-wmf"/>
  <Override PartName="/ppt/media/image351.wmf" ContentType="image/x-wmf"/>
  <Override PartName="/ppt/media/image348.wmf" ContentType="image/x-wmf"/>
  <Override PartName="/ppt/media/image347.wmf" ContentType="image/x-wmf"/>
  <Override PartName="/ppt/media/image345.wmf" ContentType="image/x-wmf"/>
  <Override PartName="/ppt/media/image371.wmf" ContentType="image/x-wmf"/>
  <Override PartName="/ppt/media/image343.wmf" ContentType="image/x-wmf"/>
  <Override PartName="/ppt/media/image341.wmf" ContentType="image/x-wmf"/>
  <Override PartName="/ppt/media/image368.wmf" ContentType="image/x-wmf"/>
  <Override PartName="/ppt/media/image340.wmf" ContentType="image/x-wmf"/>
  <Override PartName="/ppt/media/image339.wmf" ContentType="image/x-wmf"/>
  <Override PartName="/ppt/media/image335.wmf" ContentType="image/x-wmf"/>
  <Override PartName="/ppt/media/image334.wmf" ContentType="image/x-wmf"/>
  <Override PartName="/ppt/media/image332.wmf" ContentType="image/x-wmf"/>
  <Override PartName="/ppt/media/image435.wmf" ContentType="image/x-wmf"/>
  <Override PartName="/ppt/media/image331.wmf" ContentType="image/x-wmf"/>
  <Override PartName="/ppt/media/image330.wmf" ContentType="image/x-wmf"/>
  <Override PartName="/ppt/media/image329.wmf" ContentType="image/x-wmf"/>
  <Override PartName="/ppt/media/image386.wmf" ContentType="image/x-wmf"/>
  <Override PartName="/ppt/media/image327.wmf" ContentType="image/x-wmf"/>
  <Override PartName="/ppt/media/image326.wmf" ContentType="image/x-wmf"/>
  <Override PartName="/ppt/media/image434.wmf" ContentType="image/x-wmf"/>
  <Override PartName="/ppt/media/image408.wmf" ContentType="image/x-wmf"/>
  <Override PartName="/ppt/media/image325.wmf" ContentType="image/x-wmf"/>
  <Override PartName="/ppt/media/image324.wmf" ContentType="image/x-wmf"/>
  <Override PartName="/ppt/media/image320.wmf" ContentType="image/x-wmf"/>
  <Override PartName="/ppt/media/image318.wmf" ContentType="image/x-wmf"/>
  <Override PartName="/ppt/media/image314.wmf" ContentType="image/x-wmf"/>
  <Override PartName="/ppt/media/image424.wmf" ContentType="image/x-wmf"/>
  <Override PartName="/ppt/media/image313.wmf" ContentType="image/x-wmf"/>
  <Override PartName="/ppt/media/image312.wmf" ContentType="image/x-wmf"/>
  <Override PartName="/ppt/media/image310.wmf" ContentType="image/x-wmf"/>
  <Override PartName="/ppt/media/image309.wmf" ContentType="image/x-wmf"/>
  <Override PartName="/ppt/media/image307.wmf" ContentType="image/x-wmf"/>
  <Override PartName="/ppt/media/image507.wmf" ContentType="image/x-wmf"/>
  <Override PartName="/ppt/media/image304.wmf" ContentType="image/x-wmf"/>
  <Override PartName="/ppt/media/image302.wmf" ContentType="image/x-wmf"/>
  <Override PartName="/ppt/media/image301.wmf" ContentType="image/x-wmf"/>
  <Override PartName="/ppt/media/image300.wmf" ContentType="image/x-wmf"/>
  <Override PartName="/ppt/media/image298.wmf" ContentType="image/x-wmf"/>
  <Override PartName="/ppt/media/image482.wmf" ContentType="image/x-wmf"/>
  <Override PartName="/ppt/media/image295.wmf" ContentType="image/x-wmf"/>
  <Override PartName="/ppt/media/image291.wmf" ContentType="image/x-wmf"/>
  <Override PartName="/ppt/media/image346.wmf" ContentType="image/x-wmf"/>
  <Override PartName="/ppt/media/image290.wmf" ContentType="image/x-wmf"/>
  <Override PartName="/ppt/media/image289.wmf" ContentType="image/x-wmf"/>
  <Override PartName="/ppt/media/image288.wmf" ContentType="image/x-wmf"/>
  <Override PartName="/ppt/media/image287.wmf" ContentType="image/x-wmf"/>
  <Override PartName="/ppt/media/image443.wmf" ContentType="image/x-wmf"/>
  <Override PartName="/ppt/media/image439.wmf" ContentType="image/x-wmf"/>
  <Override PartName="/ppt/media/image286.wmf" ContentType="image/x-wmf"/>
  <Override PartName="/ppt/media/image284.wmf" ContentType="image/x-wmf"/>
  <Override PartName="/ppt/media/image533.wmf" ContentType="image/x-wmf"/>
  <Override PartName="/ppt/media/image283.wmf" ContentType="image/x-wmf"/>
  <Override PartName="/ppt/media/image282.wmf" ContentType="image/x-wmf"/>
  <Override PartName="/ppt/media/image322.wmf" ContentType="image/x-wmf"/>
  <Override PartName="/ppt/media/image399.wmf" ContentType="image/x-wmf"/>
  <Override PartName="/ppt/media/image281.wmf" ContentType="image/x-wmf"/>
  <Override PartName="/ppt/media/image280.wmf" ContentType="image/x-wmf"/>
  <Override PartName="/ppt/media/image449.wmf" ContentType="image/x-wmf"/>
  <Override PartName="/ppt/media/image277.wmf" ContentType="image/x-wmf"/>
  <Override PartName="/ppt/media/image273.wmf" ContentType="image/x-wmf"/>
  <Override PartName="/ppt/media/image271.wmf" ContentType="image/x-wmf"/>
  <Override PartName="/ppt/media/image270.wmf" ContentType="image/x-wmf"/>
  <Override PartName="/ppt/media/image269.wmf" ContentType="image/x-wmf"/>
  <Override PartName="/ppt/media/image369.wmf" ContentType="image/x-wmf"/>
  <Override PartName="/ppt/media/image268.wmf" ContentType="image/x-wmf"/>
  <Override PartName="/ppt/media/image267.wmf" ContentType="image/x-wmf"/>
  <Override PartName="/ppt/media/image266.wmf" ContentType="image/x-wmf"/>
  <Override PartName="/ppt/media/image265.wmf" ContentType="image/x-wmf"/>
  <Override PartName="/ppt/media/image264.wmf" ContentType="image/x-wmf"/>
  <Override PartName="/ppt/media/image296.wmf" ContentType="image/x-wmf"/>
  <Override PartName="/ppt/media/image263.wmf" ContentType="image/x-wmf"/>
  <Override PartName="/ppt/media/image262.wmf" ContentType="image/x-wmf"/>
  <Override PartName="/ppt/media/image260.wmf" ContentType="image/x-wmf"/>
  <Override PartName="/ppt/media/image274.wmf" ContentType="image/x-wmf"/>
  <Override PartName="/ppt/media/image257.wmf" ContentType="image/x-wmf"/>
  <Override PartName="/ppt/media/image245.wmf" ContentType="image/x-wmf"/>
  <Override PartName="/ppt/media/image431.wmf" ContentType="image/x-wmf"/>
  <Override PartName="/ppt/media/image244.wmf" ContentType="image/x-wmf"/>
  <Override PartName="/ppt/media/image240.wmf" ContentType="image/x-wmf"/>
  <Override PartName="/ppt/media/image241.wmf" ContentType="image/x-wmf"/>
  <Override PartName="/ppt/media/image261.wmf" ContentType="image/x-wmf"/>
  <Override PartName="/ppt/media/image238.wmf" ContentType="image/x-wmf"/>
  <Override PartName="/ppt/media/image450.wmf" ContentType="image/x-wmf"/>
  <Override PartName="/ppt/media/image236.wmf" ContentType="image/x-wmf"/>
  <Override PartName="/ppt/media/image293.wmf" ContentType="image/x-wmf"/>
  <Override PartName="/ppt/media/image401.wmf" ContentType="image/x-wmf"/>
  <Override PartName="/ppt/media/image232.wmf" ContentType="image/x-wmf"/>
  <Override PartName="/ppt/media/image231.wmf" ContentType="image/x-wmf"/>
  <Override PartName="/ppt/media/image226.wmf" ContentType="image/x-wmf"/>
  <Override PartName="/ppt/media/image317.wmf" ContentType="image/x-wmf"/>
  <Override PartName="/ppt/media/image224.wmf" ContentType="image/x-wmf"/>
  <Override PartName="/ppt/media/image379.wmf" ContentType="image/x-wmf"/>
  <Override PartName="/ppt/media/image218.wmf" ContentType="image/x-wmf"/>
  <Override PartName="/ppt/media/image217.wmf" ContentType="image/x-wmf"/>
  <Override PartName="/ppt/media/image470.wmf" ContentType="image/x-wmf"/>
  <Override PartName="/ppt/media/image285.wmf" ContentType="image/x-wmf"/>
  <Override PartName="/ppt/media/image215.wmf" ContentType="image/x-wmf"/>
  <Override PartName="/ppt/media/image486.wmf" ContentType="image/x-wmf"/>
  <Override PartName="/ppt/media/image214.wmf" ContentType="image/x-wmf"/>
  <Override PartName="/ppt/media/image213.wmf" ContentType="image/x-wmf"/>
  <Override PartName="/ppt/media/image209.wmf" ContentType="image/x-wmf"/>
  <Override PartName="/ppt/media/image406.wmf" ContentType="image/x-wmf"/>
  <Override PartName="/ppt/media/image237.wmf" ContentType="image/x-wmf"/>
  <Override PartName="/ppt/media/image208.wmf" ContentType="image/x-wmf"/>
  <Override PartName="/ppt/media/image207.wmf" ContentType="image/x-wmf"/>
  <Override PartName="/ppt/media/image206.wmf" ContentType="image/x-wmf"/>
  <Override PartName="/ppt/media/image204.wmf" ContentType="image/x-wmf"/>
  <Override PartName="/ppt/media/image547.wmf" ContentType="image/x-wmf"/>
  <Override PartName="/ppt/media/image203.wmf" ContentType="image/x-wmf"/>
  <Override PartName="/ppt/media/image200.wmf" ContentType="image/x-wmf"/>
  <Override PartName="/ppt/media/image197.wmf" ContentType="image/x-wmf"/>
  <Override PartName="/ppt/media/image323.wmf" ContentType="image/x-wmf"/>
  <Override PartName="/ppt/media/image196.wmf" ContentType="image/x-wmf"/>
  <Override PartName="/ppt/media/image192.wmf" ContentType="image/x-wmf"/>
  <Override PartName="/ppt/media/image465.wmf" ContentType="image/x-wmf"/>
  <Override PartName="/ppt/media/image187.wmf" ContentType="image/x-wmf"/>
  <Override PartName="/ppt/media/image185.wmf" ContentType="image/x-wmf"/>
  <Override PartName="/ppt/media/image182.wmf" ContentType="image/x-wmf"/>
  <Override PartName="/ppt/media/image220.wmf" ContentType="image/x-wmf"/>
  <Override PartName="/ppt/media/image180.wmf" ContentType="image/x-wmf"/>
  <Override PartName="/ppt/media/image179.wmf" ContentType="image/x-wmf"/>
  <Override PartName="/ppt/media/image178.wmf" ContentType="image/x-wmf"/>
  <Override PartName="/ppt/media/image373.wmf" ContentType="image/x-wmf"/>
  <Override PartName="/ppt/media/image198.wmf" ContentType="image/x-wmf"/>
  <Override PartName="/ppt/media/image468.wmf" ContentType="image/x-wmf"/>
  <Override PartName="/ppt/media/image177.wmf" ContentType="image/x-wmf"/>
  <Override PartName="/ppt/media/image359.wmf" ContentType="image/x-wmf"/>
  <Override PartName="/ppt/media/image176.wmf" ContentType="image/x-wmf"/>
  <Override PartName="/ppt/media/image175.wmf" ContentType="image/x-wmf"/>
  <Override PartName="/ppt/media/image174.wmf" ContentType="image/x-wmf"/>
  <Override PartName="/ppt/media/image392.wmf" ContentType="image/x-wmf"/>
  <Override PartName="/ppt/media/image462.wmf" ContentType="image/x-wmf"/>
  <Override PartName="/ppt/media/image171.wmf" ContentType="image/x-wmf"/>
  <Override PartName="/ppt/media/image170.wmf" ContentType="image/x-wmf"/>
  <Override PartName="/ppt/media/image166.wmf" ContentType="image/x-wmf"/>
  <Override PartName="/ppt/media/image165.wmf" ContentType="image/x-wmf"/>
  <Override PartName="/ppt/media/image164.wmf" ContentType="image/x-wmf"/>
  <Override PartName="/ppt/media/image211.wmf" ContentType="image/x-wmf"/>
  <Override PartName="/ppt/media/image163.wmf" ContentType="image/x-wmf"/>
  <Override PartName="/ppt/media/image350.wmf" ContentType="image/x-wmf"/>
  <Override PartName="/ppt/media/image234.wmf" ContentType="image/x-wmf"/>
  <Override PartName="/ppt/media/image223.wmf" ContentType="image/x-wmf"/>
  <Override PartName="/ppt/media/image161.wmf" ContentType="image/x-wmf"/>
  <Override PartName="/ppt/media/image276.wmf" ContentType="image/x-wmf"/>
  <Override PartName="/ppt/media/image167.wmf" ContentType="image/x-wmf"/>
  <Override PartName="/ppt/media/image160.wmf" ContentType="image/x-wmf"/>
  <Override PartName="/ppt/media/image159.wmf" ContentType="image/x-wmf"/>
  <Override PartName="/ppt/media/image158.wmf" ContentType="image/x-wmf"/>
  <Override PartName="/ppt/media/image183.wmf" ContentType="image/x-wmf"/>
  <Override PartName="/ppt/media/image201.wmf" ContentType="image/x-wmf"/>
  <Override PartName="/ppt/media/image157.wmf" ContentType="image/x-wmf"/>
  <Override PartName="/ppt/media/image156.wmf" ContentType="image/x-wmf"/>
  <Override PartName="/ppt/media/image216.wmf" ContentType="image/x-wmf"/>
  <Override PartName="/ppt/media/image155.wmf" ContentType="image/x-wmf"/>
  <Override PartName="/ppt/media/image354.wmf" ContentType="image/x-wmf"/>
  <Override PartName="/ppt/media/image333.wmf" ContentType="image/x-wmf"/>
  <Override PartName="/ppt/media/image169.wmf" ContentType="image/x-wmf"/>
  <Override PartName="/ppt/media/image154.wmf" ContentType="image/x-wmf"/>
  <Override PartName="/ppt/media/image153.wmf" ContentType="image/x-wmf"/>
  <Override PartName="/ppt/media/image248.wmf" ContentType="image/x-wmf"/>
  <Override PartName="/ppt/media/image337.wmf" ContentType="image/x-wmf"/>
  <Override PartName="/ppt/media/image151.wmf" ContentType="image/x-wmf"/>
  <Override PartName="/ppt/media/image315.wmf" ContentType="image/x-wmf"/>
  <Override PartName="/ppt/media/image396.wmf" ContentType="image/x-wmf"/>
  <Override PartName="/ppt/media/image150.wmf" ContentType="image/x-wmf"/>
  <Override PartName="/ppt/media/image259.wmf" ContentType="image/x-wmf"/>
  <Override PartName="/ppt/media/image148.wmf" ContentType="image/x-wmf"/>
  <Override PartName="/ppt/media/image147.wmf" ContentType="image/x-wmf"/>
  <Override PartName="/ppt/media/image145.wmf" ContentType="image/x-wmf"/>
  <Override PartName="/ppt/media/image292.wmf" ContentType="image/x-wmf"/>
  <Override PartName="/ppt/media/image294.wmf" ContentType="image/x-wmf"/>
  <Override PartName="/ppt/media/image144.wmf" ContentType="image/x-wmf"/>
  <Override PartName="/ppt/media/image143.wmf" ContentType="image/x-wmf"/>
  <Override PartName="/ppt/media/image251.wmf" ContentType="image/x-wmf"/>
  <Override PartName="/ppt/media/image142.wmf" ContentType="image/x-wmf"/>
  <Override PartName="/ppt/media/image451.wmf" ContentType="image/x-wmf"/>
  <Override PartName="/ppt/media/image139.wmf" ContentType="image/x-wmf"/>
  <Override PartName="/ppt/media/image138.wmf" ContentType="image/x-wmf"/>
  <Override PartName="/ppt/media/image137.wmf" ContentType="image/x-wmf"/>
  <Override PartName="/ppt/media/image136.wmf" ContentType="image/x-wmf"/>
  <Override PartName="/ppt/media/image132.wmf" ContentType="image/x-wmf"/>
  <Override PartName="/ppt/media/image131.wmf" ContentType="image/x-wmf"/>
  <Override PartName="/ppt/media/image130.wmf" ContentType="image/x-wmf"/>
  <Override PartName="/ppt/media/image129.wmf" ContentType="image/x-wmf"/>
  <Override PartName="/ppt/media/image228.wmf" ContentType="image/x-wmf"/>
  <Override PartName="/ppt/media/image128.wmf" ContentType="image/x-wmf"/>
  <Override PartName="/ppt/media/image409.wmf" ContentType="image/x-wmf"/>
  <Override PartName="/ppt/media/image239.wmf" ContentType="image/x-wmf"/>
  <Override PartName="/ppt/media/image123.wmf" ContentType="image/x-wmf"/>
  <Override PartName="/ppt/media/image452.wmf" ContentType="image/x-wmf"/>
  <Override PartName="/ppt/media/image427.wmf" ContentType="image/x-wmf"/>
  <Override PartName="/ppt/media/image122.wmf" ContentType="image/x-wmf"/>
  <Override PartName="/ppt/media/image390.wmf" ContentType="image/x-wmf"/>
  <Override PartName="/ppt/media/image121.wmf" ContentType="image/x-wmf"/>
  <Override PartName="/ppt/media/image395.wmf" ContentType="image/x-wmf"/>
  <Override PartName="/ppt/media/image140.wmf" ContentType="image/x-wmf"/>
  <Override PartName="/ppt/media/image336.wmf" ContentType="image/x-wmf"/>
  <Override PartName="/ppt/media/image119.png" ContentType="image/png"/>
  <Override PartName="/ppt/media/image383.wmf" ContentType="image/x-wmf"/>
  <Override PartName="/ppt/media/image411.wmf" ContentType="image/x-wmf"/>
  <Override PartName="/ppt/media/image112.wmf" ContentType="image/x-wmf"/>
  <Override PartName="/ppt/media/image106.wmf" ContentType="image/x-wmf"/>
  <Override PartName="/ppt/media/image105.wmf" ContentType="image/x-wmf"/>
  <Override PartName="/ppt/media/image210.wmf" ContentType="image/x-wmf"/>
  <Override PartName="/ppt/media/image190.wmf" ContentType="image/x-wmf"/>
  <Override PartName="/ppt/media/image319.wmf" ContentType="image/x-wmf"/>
  <Override PartName="/ppt/media/image98.wmf" ContentType="image/x-wmf"/>
  <Override PartName="/ppt/media/image194.wmf" ContentType="image/x-wmf"/>
  <Override PartName="/ppt/media/image378.wmf" ContentType="image/x-wmf"/>
  <Override PartName="/ppt/media/image457.wmf" ContentType="image/x-wmf"/>
  <Override PartName="/ppt/media/image117.wmf" ContentType="image/x-wmf"/>
  <Override PartName="/ppt/media/image97.wmf" ContentType="image/x-wmf"/>
  <Override PartName="/ppt/media/image442.wmf" ContentType="image/x-wmf"/>
  <Override PartName="/ppt/media/image96.wmf" ContentType="image/x-wmf"/>
  <Override PartName="/ppt/media/image114.wmf" ContentType="image/x-wmf"/>
  <Override PartName="/ppt/media/image135.wmf" ContentType="image/x-wmf"/>
  <Override PartName="/ppt/media/image397.wmf" ContentType="image/x-wmf"/>
  <Override PartName="/ppt/media/image258.wmf" ContentType="image/x-wmf"/>
  <Override PartName="/ppt/media/image94.wmf" ContentType="image/x-wmf"/>
  <Override PartName="/ppt/media/image342.wmf" ContentType="image/x-wmf"/>
  <Override PartName="/ppt/media/image93.wmf" ContentType="image/x-wmf"/>
  <Override PartName="/ppt/media/image91.wmf" ContentType="image/x-wmf"/>
  <Override PartName="/ppt/media/image303.wmf" ContentType="image/x-wmf"/>
  <Override PartName="/ppt/media/image365.wmf" ContentType="image/x-wmf"/>
  <Override PartName="/ppt/media/image89.wmf" ContentType="image/x-wmf"/>
  <Override PartName="/ppt/media/image116.wmf" ContentType="image/x-wmf"/>
  <Override PartName="/ppt/media/image233.wmf" ContentType="image/x-wmf"/>
  <Override PartName="/ppt/media/image87.wmf" ContentType="image/x-wmf"/>
  <Override PartName="/ppt/media/image127.wmf" ContentType="image/x-wmf"/>
  <Override PartName="/ppt/media/image349.wmf" ContentType="image/x-wmf"/>
  <Override PartName="/ppt/media/image306.wmf" ContentType="image/x-wmf"/>
  <Override PartName="/ppt/media/image502.wmf" ContentType="image/x-wmf"/>
  <Override PartName="/ppt/media/image85.wmf" ContentType="image/x-wmf"/>
  <Override PartName="/ppt/media/image82.wmf" ContentType="image/x-wmf"/>
  <Override PartName="/ppt/media/image149.wmf" ContentType="image/x-wmf"/>
  <Override PartName="/ppt/media/image81.wmf" ContentType="image/x-wmf"/>
  <Override PartName="/ppt/media/image107.wmf" ContentType="image/x-wmf"/>
  <Override PartName="/ppt/media/image193.wmf" ContentType="image/x-wmf"/>
  <Override PartName="/ppt/media/image80.wmf" ContentType="image/x-wmf"/>
  <Override PartName="/ppt/media/image79.wmf" ContentType="image/x-wmf"/>
  <Override PartName="/ppt/media/image77.wmf" ContentType="image/x-wmf"/>
  <Override PartName="/ppt/media/image76.png" ContentType="image/png"/>
  <Override PartName="/ppt/media/image73.wmf" ContentType="image/x-wmf"/>
  <Override PartName="/ppt/media/image103.wmf" ContentType="image/x-wmf"/>
  <Override PartName="/ppt/media/image71.wmf" ContentType="image/x-wmf"/>
  <Override PartName="/ppt/media/image70.wmf" ContentType="image/x-wmf"/>
  <Override PartName="/ppt/media/image478.wmf" ContentType="image/x-wmf"/>
  <Override PartName="/ppt/media/image278.wmf" ContentType="image/x-wmf"/>
  <Override PartName="/ppt/media/image532.wmf" ContentType="image/x-wmf"/>
  <Override PartName="/ppt/media/image69.wmf" ContentType="image/x-wmf"/>
  <Override PartName="/ppt/media/image101.wmf" ContentType="image/x-wmf"/>
  <Override PartName="/ppt/media/image388.wmf" ContentType="image/x-wmf"/>
  <Override PartName="/ppt/media/image67.wmf" ContentType="image/x-wmf"/>
  <Override PartName="/ppt/media/image64.wmf" ContentType="image/x-wmf"/>
  <Override PartName="/ppt/media/image221.wmf" ContentType="image/x-wmf"/>
  <Override PartName="/ppt/media/image186.wmf" ContentType="image/x-wmf"/>
  <Override PartName="/ppt/media/image299.wmf" ContentType="image/x-wmf"/>
  <Override PartName="/ppt/media/image372.wmf" ContentType="image/x-wmf"/>
  <Override PartName="/ppt/media/image63.wmf" ContentType="image/x-wmf"/>
  <Override PartName="/ppt/media/image297.wmf" ContentType="image/x-wmf"/>
  <Override PartName="/ppt/media/image391.wmf" ContentType="image/x-wmf"/>
  <Override PartName="/ppt/media/image83.wmf" ContentType="image/x-wmf"/>
  <Override PartName="/ppt/media/image272.wmf" ContentType="image/x-wmf"/>
  <Override PartName="/ppt/media/image250.wmf" ContentType="image/x-wmf"/>
  <Override PartName="/ppt/media/image75.wmf" ContentType="image/x-wmf"/>
  <Override PartName="/ppt/media/image227.wmf" ContentType="image/x-wmf"/>
  <Override PartName="/ppt/media/image60.wmf" ContentType="image/x-wmf"/>
  <Override PartName="/ppt/media/image256.wmf" ContentType="image/x-wmf"/>
  <Override PartName="/ppt/media/image311.wmf" ContentType="image/x-wmf"/>
  <Override PartName="/ppt/media/image212.wmf" ContentType="image/x-wmf"/>
  <Override PartName="/ppt/media/image459.wmf" ContentType="image/x-wmf"/>
  <Override PartName="/ppt/media/image56.wmf" ContentType="image/x-wmf"/>
  <Override PartName="/ppt/media/image55.wmf" ContentType="image/x-wmf"/>
  <Override PartName="/ppt/media/image230.wmf" ContentType="image/x-wmf"/>
  <Override PartName="/ppt/media/image49.wmf" ContentType="image/x-wmf"/>
  <Override PartName="/ppt/media/image184.wmf" ContentType="image/x-wmf"/>
  <Override PartName="/ppt/media/image146.wmf" ContentType="image/x-wmf"/>
  <Override PartName="/ppt/media/image45.wmf" ContentType="image/x-wmf"/>
  <Override PartName="/ppt/media/image225.wmf" ContentType="image/x-wmf"/>
  <Override PartName="/ppt/media/image86.wmf" ContentType="image/x-wmf"/>
  <Override PartName="/ppt/media/image360.wmf" ContentType="image/x-wmf"/>
  <Override PartName="/ppt/media/image275.wmf" ContentType="image/x-wmf"/>
  <Override PartName="/ppt/media/image205.wmf" ContentType="image/x-wmf"/>
  <Override PartName="/ppt/media/image173.wmf" ContentType="image/x-wmf"/>
  <Override PartName="/ppt/media/image474.wmf" ContentType="image/x-wmf"/>
  <Override PartName="/ppt/media/image42.wmf" ContentType="image/x-wmf"/>
  <Override PartName="/ppt/media/image40.wmf" ContentType="image/x-wmf"/>
  <Override PartName="/ppt/media/image414.wmf" ContentType="image/x-wmf"/>
  <Override PartName="/ppt/media/image487.wmf" ContentType="image/x-wmf"/>
  <Override PartName="/ppt/media/image72.wmf" ContentType="image/x-wmf"/>
  <Override PartName="/ppt/media/image38.wmf" ContentType="image/x-wmf"/>
  <Override PartName="/ppt/media/image59.wmf" ContentType="image/x-wmf"/>
  <Override PartName="/ppt/media/image84.wmf" ContentType="image/x-wmf"/>
  <Override PartName="/ppt/media/image37.wmf" ContentType="image/x-wmf"/>
  <Override PartName="/ppt/media/image46.wmf" ContentType="image/x-wmf"/>
  <Override PartName="/ppt/media/image100.wmf" ContentType="image/x-wmf"/>
  <Override PartName="/ppt/media/image35.wmf" ContentType="image/x-wmf"/>
  <Override PartName="/ppt/media/image34.wmf" ContentType="image/x-wmf"/>
  <Override PartName="/ppt/media/image33.wmf" ContentType="image/x-wmf"/>
  <Override PartName="/ppt/media/image508.wmf" ContentType="image/x-wmf"/>
  <Override PartName="/ppt/media/image74.wmf" ContentType="image/x-wmf"/>
  <Override PartName="/ppt/media/image115.wmf" ContentType="image/x-wmf"/>
  <Override PartName="/ppt/media/image53.wmf" ContentType="image/x-wmf"/>
  <Override PartName="/ppt/media/image202.wmf" ContentType="image/x-wmf"/>
  <Override PartName="/ppt/media/image124.wmf" ContentType="image/x-wmf"/>
  <Override PartName="/ppt/media/image279.wmf" ContentType="image/x-wmf"/>
  <Override PartName="/ppt/media/image30.wmf" ContentType="image/x-wmf"/>
  <Override PartName="/ppt/media/image453.wmf" ContentType="image/x-wmf"/>
  <Override PartName="/ppt/media/image58.wmf" ContentType="image/x-wmf"/>
  <Override PartName="/ppt/media/image113.wmf" ContentType="image/x-wmf"/>
  <Override PartName="/ppt/media/image440.wmf" ContentType="image/x-wmf"/>
  <Override PartName="/ppt/media/image235.wmf" ContentType="image/x-wmf"/>
  <Override PartName="/ppt/media/image65.wmf" ContentType="image/x-wmf"/>
  <Override PartName="/ppt/media/image29.wmf" ContentType="image/x-wmf"/>
  <Override PartName="/ppt/media/image222.wmf" ContentType="image/x-wmf"/>
  <Override PartName="/ppt/media/image28.wmf" ContentType="image/x-wmf"/>
  <Override PartName="/ppt/media/image126.wmf" ContentType="image/x-wmf"/>
  <Override PartName="/ppt/media/image247.wmf" ContentType="image/x-wmf"/>
  <Override PartName="/ppt/media/image32.wmf" ContentType="image/x-wmf"/>
  <Override PartName="/ppt/media/image68.wmf" ContentType="image/x-wmf"/>
  <Override PartName="/ppt/media/image480.wmf" ContentType="image/x-wmf"/>
  <Override PartName="/ppt/media/image141.wmf" ContentType="image/x-wmf"/>
  <Override PartName="/ppt/media/image26.wmf" ContentType="image/x-wmf"/>
  <Override PartName="/ppt/media/image110.wmf" ContentType="image/x-wmf"/>
  <Override PartName="/ppt/media/image108.wmf" ContentType="image/x-wmf"/>
  <Override PartName="/ppt/media/image321.wmf" ContentType="image/x-wmf"/>
  <Override PartName="/ppt/media/image489.wmf" ContentType="image/x-wmf"/>
  <Override PartName="/ppt/media/image51.wmf" ContentType="image/x-wmf"/>
  <Override PartName="/ppt/media/image95.wmf" ContentType="image/x-wmf"/>
  <Override PartName="/ppt/media/image24.wmf" ContentType="image/x-wmf"/>
  <Override PartName="/ppt/media/image189.wmf" ContentType="image/x-wmf"/>
  <Override PartName="/ppt/media/image47.wmf" ContentType="image/x-wmf"/>
  <Override PartName="/ppt/media/image25.wmf" ContentType="image/x-wmf"/>
  <Override PartName="/ppt/media/image316.wmf" ContentType="image/x-wmf"/>
  <Override PartName="/ppt/media/image21.wmf" ContentType="image/x-wmf"/>
  <Override PartName="/ppt/media/image48.wmf" ContentType="image/x-wmf"/>
  <Override PartName="/ppt/media/image23.wmf" ContentType="image/x-wmf"/>
  <Override PartName="/ppt/media/image253.wmf" ContentType="image/x-wmf"/>
  <Override PartName="/ppt/media/image43.wmf" ContentType="image/x-wmf"/>
  <Override PartName="/ppt/media/image181.wmf" ContentType="image/x-wmf"/>
  <Override PartName="/ppt/media/image195.wmf" ContentType="image/x-wmf"/>
  <Override PartName="/ppt/media/image19.wmf" ContentType="image/x-wmf"/>
  <Override PartName="/ppt/media/image22.wmf" ContentType="image/x-wmf"/>
  <Override PartName="/ppt/media/image412.wmf" ContentType="image/x-wmf"/>
  <Override PartName="/ppt/media/image78.wmf" ContentType="image/x-wmf"/>
  <Override PartName="/ppt/media/image162.wmf" ContentType="image/x-wmf"/>
  <Override PartName="/ppt/media/image17.wmf" ContentType="image/x-wmf"/>
  <Override PartName="/ppt/media/image57.wmf" ContentType="image/x-wmf"/>
  <Override PartName="/ppt/media/image44.wmf" ContentType="image/x-wmf"/>
  <Override PartName="/ppt/media/image188.wmf" ContentType="image/x-wmf"/>
  <Override PartName="/ppt/media/image109.wmf" ContentType="image/x-wmf"/>
  <Override PartName="/ppt/media/image425.wmf" ContentType="image/x-wmf"/>
  <Override PartName="/ppt/media/image242.wmf" ContentType="image/x-wmf"/>
  <Override PartName="/ppt/media/image54.wmf" ContentType="image/x-wmf"/>
  <Override PartName="/ppt/media/image15.wmf" ContentType="image/x-wmf"/>
  <Override PartName="/ppt/media/image398.wmf" ContentType="image/x-wmf"/>
  <Override PartName="/ppt/media/image14.wmf" ContentType="image/x-wmf"/>
  <Override PartName="/ppt/media/image172.wmf" ContentType="image/x-wmf"/>
  <Override PartName="/ppt/media/image111.wmf" ContentType="image/x-wmf"/>
  <Override PartName="/ppt/media/image394.wmf" ContentType="image/x-wmf"/>
  <Override PartName="/ppt/media/image13.wmf" ContentType="image/x-wmf"/>
  <Override PartName="/ppt/media/image168.wmf" ContentType="image/x-wmf"/>
  <Override PartName="/ppt/media/image41.wmf" ContentType="image/x-wmf"/>
  <Override PartName="/ppt/media/image328.wmf" ContentType="image/x-wmf"/>
  <Override PartName="/ppt/media/image543.wmf" ContentType="image/x-wmf"/>
  <Override PartName="/ppt/media/image18.wmf" ContentType="image/x-wmf"/>
  <Override PartName="/ppt/media/image344.wmf" ContentType="image/x-wmf"/>
  <Override PartName="/ppt/media/image12.wmf" ContentType="image/x-wmf"/>
  <Override PartName="/ppt/media/image305.wmf" ContentType="image/x-wmf"/>
  <Override PartName="/ppt/media/image10.wmf" ContentType="image/x-wmf"/>
  <Override PartName="/ppt/media/image118.wmf" ContentType="image/x-wmf"/>
  <Override PartName="/ppt/media/image134.wmf" ContentType="image/x-wmf"/>
  <Override PartName="/ppt/media/image39.wmf" ContentType="image/x-wmf"/>
  <Override PartName="/ppt/media/image485.wmf" ContentType="image/x-wmf"/>
  <Override PartName="/ppt/media/image92.wmf" ContentType="image/x-wmf"/>
  <Override PartName="/ppt/media/image255.wmf" ContentType="image/x-wmf"/>
  <Override PartName="/ppt/media/image120.wmf" ContentType="image/x-wmf"/>
  <Override PartName="/ppt/media/image475.wmf" ContentType="image/x-wmf"/>
  <Override PartName="/ppt/media/image27.wmf" ContentType="image/x-wmf"/>
  <Override PartName="/ppt/media/image9.wmf" ContentType="image/x-wmf"/>
  <Override PartName="/ppt/media/image219.wmf" ContentType="image/x-wmf"/>
  <Override PartName="/ppt/media/image125.wmf" ContentType="image/x-wmf"/>
  <Override PartName="/ppt/media/image338.wmf" ContentType="image/x-wmf"/>
  <Override PartName="/ppt/media/image8.wmf" ContentType="image/x-wmf"/>
  <Override PartName="/ppt/media/image36.wmf" ContentType="image/x-wmf"/>
  <Override PartName="/ppt/media/image6.png" ContentType="image/png"/>
  <Override PartName="/ppt/media/image199.wmf" ContentType="image/x-wmf"/>
  <Override PartName="/ppt/media/image191.wmf" ContentType="image/x-wmf"/>
  <Override PartName="/ppt/media/image11.wmf" ContentType="image/x-wmf"/>
  <Override PartName="/ppt/media/image381.wmf" ContentType="image/x-wmf"/>
  <Override PartName="/ppt/media/image61.wmf" ContentType="image/x-wmf"/>
  <Override PartName="/ppt/media/image526.wmf" ContentType="image/x-wmf"/>
  <Override PartName="/ppt/media/image246.wmf" ContentType="image/x-wmf"/>
  <Override PartName="/ppt/media/image50.wmf" ContentType="image/x-wmf"/>
  <Override PartName="/ppt/media/image152.wmf" ContentType="image/x-wmf"/>
  <Override PartName="/ppt/media/image16.wmf" ContentType="image/x-wmf"/>
  <Override PartName="/ppt/media/image102.wmf" ContentType="image/x-wmf"/>
  <Override PartName="/ppt/media/image62.wmf" ContentType="image/x-wmf"/>
  <Override PartName="/ppt/media/image353.wmf" ContentType="image/x-wmf"/>
  <Override PartName="/ppt/media/image5.png" ContentType="image/png"/>
  <Override PartName="/ppt/media/image133.wmf" ContentType="image/x-wmf"/>
  <Override PartName="/ppt/media/image438.wmf" ContentType="image/x-wmf"/>
  <Override PartName="/ppt/media/image4.png" ContentType="image/png"/>
  <Override PartName="/ppt/media/image249.wmf" ContentType="image/x-wmf"/>
  <Override PartName="/ppt/media/image88.wmf" ContentType="image/x-wmf"/>
  <Override PartName="/ppt/media/image385.wmf" ContentType="image/x-wmf"/>
  <Override PartName="/ppt/media/image444.wmf" ContentType="image/x-wmf"/>
  <Override PartName="/ppt/media/image252.wmf" ContentType="image/x-wmf"/>
  <Override PartName="/ppt/media/image243.wmf" ContentType="image/x-wmf"/>
  <Override PartName="/ppt/media/image308.wmf" ContentType="image/x-wmf"/>
  <Override PartName="/ppt/media/image20.wmf" ContentType="image/x-wmf"/>
  <Override PartName="/ppt/media/image90.wmf" ContentType="image/x-wmf"/>
  <Override PartName="/ppt/media/image441.wmf" ContentType="image/x-wmf"/>
  <Override PartName="/ppt/media/image477.wmf" ContentType="image/x-wmf"/>
  <Override PartName="/ppt/media/image3.png" ContentType="image/png"/>
  <Override PartName="/ppt/media/image7.wmf" ContentType="image/x-wmf"/>
  <Override PartName="/ppt/media/image104.wmf" ContentType="image/x-wmf"/>
  <Override PartName="/ppt/media/image473.wmf" ContentType="image/x-wmf"/>
  <Override PartName="/ppt/media/image66.wmf" ContentType="image/x-wmf"/>
  <Override PartName="/ppt/media/image454.wmf" ContentType="image/x-wmf"/>
  <Override PartName="/ppt/media/image2.png" ContentType="image/png"/>
  <Override PartName="/ppt/media/image536.wmf" ContentType="image/x-wmf"/>
  <Override PartName="/ppt/media/image519.wmf" ContentType="image/x-wmf"/>
  <Override PartName="/ppt/media/image229.wmf" ContentType="image/x-wmf"/>
  <Override PartName="/ppt/media/image99.wmf" ContentType="image/x-wmf"/>
  <Override PartName="/ppt/media/image254.wmf" ContentType="image/x-wmf"/>
  <Override PartName="/ppt/media/image52.wmf" ContentType="image/x-wmf"/>
  <Override PartName="/ppt/media/image31.wmf" ContentType="image/x-wmf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17360" y="741240"/>
            <a:ext cx="8908560" cy="58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9600" y="49320"/>
            <a:ext cx="9050040" cy="275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7360" y="741240"/>
            <a:ext cx="8908560" cy="58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17360" y="741240"/>
            <a:ext cx="8908560" cy="58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9600" y="49320"/>
            <a:ext cx="9050040" cy="275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1000" y="740880"/>
            <a:ext cx="7361280" cy="587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9600" y="49320"/>
            <a:ext cx="9050040" cy="275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736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587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2520" y="380916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736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2520" y="741240"/>
            <a:ext cx="43473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7360" y="3809160"/>
            <a:ext cx="8908560" cy="2801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320" y="49320"/>
            <a:ext cx="9050040" cy="6764040"/>
          </a:xfrm>
          <a:prstGeom prst="roundRect">
            <a:avLst>
              <a:gd name="adj" fmla="val 1667"/>
            </a:avLst>
          </a:prstGeom>
          <a:noFill/>
          <a:ln w="57240">
            <a:solidFill>
              <a:srgbClr val="333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8648640" y="6491160"/>
            <a:ext cx="495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79AA9667-8A93-487C-8D52-2E057E8DA607}" type="slidenum">
              <a:rPr lang="en-US" sz="1400">
                <a:solidFill>
                  <a:srgbClr val="000000"/>
                </a:solidFill>
                <a:latin typeface="Arial"/>
              </a:rPr>
              <a:t>44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mic Sans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mic Sans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mic Sans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mic Sans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9320" y="49320"/>
            <a:ext cx="9050040" cy="6764040"/>
          </a:xfrm>
          <a:prstGeom prst="roundRect">
            <a:avLst>
              <a:gd name="adj" fmla="val 1667"/>
            </a:avLst>
          </a:prstGeom>
          <a:noFill/>
          <a:ln w="57240">
            <a:solidFill>
              <a:srgbClr val="333399"/>
            </a:solidFill>
            <a:round/>
          </a:ln>
        </p:spPr>
      </p:sp>
      <p:sp>
        <p:nvSpPr>
          <p:cNvPr id="39" name="CustomShape 2"/>
          <p:cNvSpPr/>
          <p:nvPr/>
        </p:nvSpPr>
        <p:spPr>
          <a:xfrm>
            <a:off x="8648640" y="6491160"/>
            <a:ext cx="495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1A35B80-D7F3-4655-B5B8-8DED135E0D23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Comic Sans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omic Sans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1400">
                <a:solidFill>
                  <a:srgbClr val="000000"/>
                </a:solidFill>
                <a:latin typeface="Comic Sans MS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320" y="49320"/>
            <a:ext cx="9050040" cy="6764040"/>
          </a:xfrm>
          <a:prstGeom prst="roundRect">
            <a:avLst>
              <a:gd name="adj" fmla="val 1667"/>
            </a:avLst>
          </a:prstGeom>
          <a:noFill/>
          <a:ln w="57240">
            <a:solidFill>
              <a:srgbClr val="333399"/>
            </a:solidFill>
            <a:round/>
          </a:ln>
        </p:spPr>
      </p:sp>
      <p:sp>
        <p:nvSpPr>
          <p:cNvPr id="77" name="CustomShape 2"/>
          <p:cNvSpPr/>
          <p:nvPr/>
        </p:nvSpPr>
        <p:spPr>
          <a:xfrm>
            <a:off x="8648640" y="6491160"/>
            <a:ext cx="49500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048AE0B9-7F34-4882-9FD2-0F428C8D3EF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Seventh Outline LevelClick to edit Master text styles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375.wmf"/><Relationship Id="rId2" Type="http://schemas.openxmlformats.org/officeDocument/2006/relationships/image" Target="../media/image376.wmf"/><Relationship Id="rId3" Type="http://schemas.openxmlformats.org/officeDocument/2006/relationships/image" Target="../media/image377.wmf"/><Relationship Id="rId4" Type="http://schemas.openxmlformats.org/officeDocument/2006/relationships/image" Target="../media/image378.wmf"/><Relationship Id="rId5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image" Target="../media/image379.wmf"/><Relationship Id="rId2" Type="http://schemas.openxmlformats.org/officeDocument/2006/relationships/image" Target="../media/image380.wmf"/><Relationship Id="rId3" Type="http://schemas.openxmlformats.org/officeDocument/2006/relationships/image" Target="../media/image381.wmf"/><Relationship Id="rId4" Type="http://schemas.openxmlformats.org/officeDocument/2006/relationships/image" Target="../media/image382.wmf"/><Relationship Id="rId5" Type="http://schemas.openxmlformats.org/officeDocument/2006/relationships/image" Target="../media/image383.wmf"/><Relationship Id="rId6" Type="http://schemas.openxmlformats.org/officeDocument/2006/relationships/image" Target="../media/image384.wmf"/><Relationship Id="rId7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image" Target="../media/image385.wmf"/><Relationship Id="rId2" Type="http://schemas.openxmlformats.org/officeDocument/2006/relationships/image" Target="../media/image386.wmf"/><Relationship Id="rId3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387.wmf"/><Relationship Id="rId2" Type="http://schemas.openxmlformats.org/officeDocument/2006/relationships/image" Target="../media/image388.wmf"/><Relationship Id="rId3" Type="http://schemas.openxmlformats.org/officeDocument/2006/relationships/image" Target="../media/image389.wmf"/><Relationship Id="rId4" Type="http://schemas.openxmlformats.org/officeDocument/2006/relationships/image" Target="../media/image390.wmf"/><Relationship Id="rId5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image" Target="../media/image391.wmf"/><Relationship Id="rId2" Type="http://schemas.openxmlformats.org/officeDocument/2006/relationships/image" Target="../media/image392.wmf"/><Relationship Id="rId3" Type="http://schemas.openxmlformats.org/officeDocument/2006/relationships/image" Target="../media/image393.wmf"/><Relationship Id="rId4" Type="http://schemas.openxmlformats.org/officeDocument/2006/relationships/image" Target="../media/image394.wmf"/><Relationship Id="rId5" Type="http://schemas.openxmlformats.org/officeDocument/2006/relationships/image" Target="../media/image395.wmf"/><Relationship Id="rId6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396.wmf"/><Relationship Id="rId2" Type="http://schemas.openxmlformats.org/officeDocument/2006/relationships/image" Target="../media/image397.wmf"/><Relationship Id="rId3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98.wmf"/><Relationship Id="rId2" Type="http://schemas.openxmlformats.org/officeDocument/2006/relationships/image" Target="../media/image399.wmf"/><Relationship Id="rId3" Type="http://schemas.openxmlformats.org/officeDocument/2006/relationships/image" Target="../media/image400.wmf"/><Relationship Id="rId4" Type="http://schemas.openxmlformats.org/officeDocument/2006/relationships/image" Target="../media/image401.wmf"/><Relationship Id="rId5" Type="http://schemas.openxmlformats.org/officeDocument/2006/relationships/image" Target="../media/image402.wmf"/><Relationship Id="rId6" Type="http://schemas.openxmlformats.org/officeDocument/2006/relationships/image" Target="../media/image403.wmf"/><Relationship Id="rId7" Type="http://schemas.openxmlformats.org/officeDocument/2006/relationships/image" Target="../media/image404.wmf"/><Relationship Id="rId8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image" Target="../media/image405.wmf"/><Relationship Id="rId2" Type="http://schemas.openxmlformats.org/officeDocument/2006/relationships/image" Target="../media/image406.wmf"/><Relationship Id="rId3" Type="http://schemas.openxmlformats.org/officeDocument/2006/relationships/image" Target="../media/image407.wmf"/><Relationship Id="rId4" Type="http://schemas.openxmlformats.org/officeDocument/2006/relationships/image" Target="../media/image408.wmf"/><Relationship Id="rId5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409.wmf"/><Relationship Id="rId2" Type="http://schemas.openxmlformats.org/officeDocument/2006/relationships/image" Target="../media/image410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411.wmf"/><Relationship Id="rId2" Type="http://schemas.openxmlformats.org/officeDocument/2006/relationships/image" Target="../media/image412.wmf"/><Relationship Id="rId3" Type="http://schemas.openxmlformats.org/officeDocument/2006/relationships/image" Target="../media/image413.wmf"/><Relationship Id="rId4" Type="http://schemas.openxmlformats.org/officeDocument/2006/relationships/image" Target="../media/image414.wmf"/><Relationship Id="rId5" Type="http://schemas.openxmlformats.org/officeDocument/2006/relationships/image" Target="../media/image415.wmf"/><Relationship Id="rId6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416.wmf"/><Relationship Id="rId2" Type="http://schemas.openxmlformats.org/officeDocument/2006/relationships/image" Target="../media/image417.wmf"/><Relationship Id="rId3" Type="http://schemas.openxmlformats.org/officeDocument/2006/relationships/image" Target="../media/image418.wmf"/><Relationship Id="rId4" Type="http://schemas.openxmlformats.org/officeDocument/2006/relationships/image" Target="../media/image419.wmf"/><Relationship Id="rId5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image" Target="../media/image420.wmf"/><Relationship Id="rId2" Type="http://schemas.openxmlformats.org/officeDocument/2006/relationships/image" Target="../media/image421.wmf"/><Relationship Id="rId3" Type="http://schemas.openxmlformats.org/officeDocument/2006/relationships/image" Target="../media/image422.wmf"/><Relationship Id="rId4" Type="http://schemas.openxmlformats.org/officeDocument/2006/relationships/image" Target="../media/image423.wmf"/><Relationship Id="rId5" Type="http://schemas.openxmlformats.org/officeDocument/2006/relationships/image" Target="../media/image424.wmf"/><Relationship Id="rId6" Type="http://schemas.openxmlformats.org/officeDocument/2006/relationships/image" Target="../media/image425.wmf"/><Relationship Id="rId7" Type="http://schemas.openxmlformats.org/officeDocument/2006/relationships/image" Target="../media/image426.wmf"/><Relationship Id="rId8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image" Target="../media/image427.wmf"/><Relationship Id="rId2" Type="http://schemas.openxmlformats.org/officeDocument/2006/relationships/image" Target="../media/image428.wmf"/><Relationship Id="rId3" Type="http://schemas.openxmlformats.org/officeDocument/2006/relationships/image" Target="../media/image429.wmf"/><Relationship Id="rId4" Type="http://schemas.openxmlformats.org/officeDocument/2006/relationships/image" Target="../media/image430.wmf"/><Relationship Id="rId5" Type="http://schemas.openxmlformats.org/officeDocument/2006/relationships/image" Target="../media/image431.wmf"/><Relationship Id="rId6" Type="http://schemas.openxmlformats.org/officeDocument/2006/relationships/image" Target="../media/image432.wmf"/><Relationship Id="rId7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image" Target="../media/image433.wmf"/><Relationship Id="rId2" Type="http://schemas.openxmlformats.org/officeDocument/2006/relationships/image" Target="../media/image434.wmf"/><Relationship Id="rId3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image" Target="../media/image17.wmf"/><Relationship Id="rId8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image" Target="../media/image435.wmf"/><Relationship Id="rId2" Type="http://schemas.openxmlformats.org/officeDocument/2006/relationships/image" Target="../media/image436.wmf"/><Relationship Id="rId3" Type="http://schemas.openxmlformats.org/officeDocument/2006/relationships/image" Target="../media/image437.wmf"/><Relationship Id="rId4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image" Target="../media/image438.wmf"/><Relationship Id="rId2" Type="http://schemas.openxmlformats.org/officeDocument/2006/relationships/image" Target="../media/image439.wmf"/><Relationship Id="rId3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440.wmf"/><Relationship Id="rId2" Type="http://schemas.openxmlformats.org/officeDocument/2006/relationships/image" Target="../media/image441.wmf"/><Relationship Id="rId3" Type="http://schemas.openxmlformats.org/officeDocument/2006/relationships/image" Target="../media/image442.wmf"/><Relationship Id="rId4" Type="http://schemas.openxmlformats.org/officeDocument/2006/relationships/image" Target="../media/image443.wmf"/><Relationship Id="rId5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image" Target="../media/image444.wmf"/><Relationship Id="rId2" Type="http://schemas.openxmlformats.org/officeDocument/2006/relationships/image" Target="../media/image445.wmf"/><Relationship Id="rId3" Type="http://schemas.openxmlformats.org/officeDocument/2006/relationships/image" Target="../media/image446.wmf"/><Relationship Id="rId4" Type="http://schemas.openxmlformats.org/officeDocument/2006/relationships/image" Target="../media/image447.wmf"/><Relationship Id="rId5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image" Target="../media/image448.wmf"/><Relationship Id="rId2" Type="http://schemas.openxmlformats.org/officeDocument/2006/relationships/image" Target="../media/image449.wmf"/><Relationship Id="rId3" Type="http://schemas.openxmlformats.org/officeDocument/2006/relationships/image" Target="../media/image450.wmf"/><Relationship Id="rId4" Type="http://schemas.openxmlformats.org/officeDocument/2006/relationships/image" Target="../media/image451.wmf"/><Relationship Id="rId5" Type="http://schemas.openxmlformats.org/officeDocument/2006/relationships/image" Target="../media/image452.wmf"/><Relationship Id="rId6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image" Target="../media/image453.wmf"/><Relationship Id="rId2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454.wmf"/><Relationship Id="rId2" Type="http://schemas.openxmlformats.org/officeDocument/2006/relationships/image" Target="../media/image455.wmf"/><Relationship Id="rId3" Type="http://schemas.openxmlformats.org/officeDocument/2006/relationships/image" Target="../media/image456.wmf"/><Relationship Id="rId4" Type="http://schemas.openxmlformats.org/officeDocument/2006/relationships/image" Target="../media/image457.wmf"/><Relationship Id="rId5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image" Target="../media/image458.wmf"/><Relationship Id="rId2" Type="http://schemas.openxmlformats.org/officeDocument/2006/relationships/image" Target="../media/image459.wmf"/><Relationship Id="rId3" Type="http://schemas.openxmlformats.org/officeDocument/2006/relationships/image" Target="../media/image460.wmf"/><Relationship Id="rId4" Type="http://schemas.openxmlformats.org/officeDocument/2006/relationships/image" Target="../media/image461.wmf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image" Target="../media/image462.wmf"/><Relationship Id="rId2" Type="http://schemas.openxmlformats.org/officeDocument/2006/relationships/image" Target="../media/image463.wmf"/><Relationship Id="rId3" Type="http://schemas.openxmlformats.org/officeDocument/2006/relationships/image" Target="../media/image464.wmf"/><Relationship Id="rId4" Type="http://schemas.openxmlformats.org/officeDocument/2006/relationships/image" Target="../media/image465.wmf"/><Relationship Id="rId5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image" Target="../media/image466.wmf"/><Relationship Id="rId2" Type="http://schemas.openxmlformats.org/officeDocument/2006/relationships/image" Target="../media/image467.wmf"/><Relationship Id="rId3" Type="http://schemas.openxmlformats.org/officeDocument/2006/relationships/image" Target="../media/image468.wmf"/><Relationship Id="rId4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image" Target="../media/image469.wmf"/><Relationship Id="rId2" Type="http://schemas.openxmlformats.org/officeDocument/2006/relationships/image" Target="../media/image470.wmf"/><Relationship Id="rId3" Type="http://schemas.openxmlformats.org/officeDocument/2006/relationships/image" Target="../media/image471.wmf"/><Relationship Id="rId4" Type="http://schemas.openxmlformats.org/officeDocument/2006/relationships/image" Target="../media/image472.wmf"/><Relationship Id="rId5" Type="http://schemas.openxmlformats.org/officeDocument/2006/relationships/image" Target="../media/image473.wmf"/><Relationship Id="rId6" Type="http://schemas.openxmlformats.org/officeDocument/2006/relationships/image" Target="../media/image474.wmf"/><Relationship Id="rId7" Type="http://schemas.openxmlformats.org/officeDocument/2006/relationships/image" Target="../media/image475.wmf"/><Relationship Id="rId8" Type="http://schemas.openxmlformats.org/officeDocument/2006/relationships/image" Target="../media/image476.wmf"/><Relationship Id="rId9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image" Target="../media/image477.wmf"/><Relationship Id="rId2" Type="http://schemas.openxmlformats.org/officeDocument/2006/relationships/image" Target="../media/image478.wmf"/><Relationship Id="rId3" Type="http://schemas.openxmlformats.org/officeDocument/2006/relationships/image" Target="../media/image479.wmf"/><Relationship Id="rId4" Type="http://schemas.openxmlformats.org/officeDocument/2006/relationships/image" Target="../media/image480.wmf"/><Relationship Id="rId5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image" Target="../media/image481.wmf"/><Relationship Id="rId2" Type="http://schemas.openxmlformats.org/officeDocument/2006/relationships/image" Target="../media/image482.wmf"/><Relationship Id="rId3" Type="http://schemas.openxmlformats.org/officeDocument/2006/relationships/image" Target="../media/image483.wmf"/><Relationship Id="rId4" Type="http://schemas.openxmlformats.org/officeDocument/2006/relationships/image" Target="../media/image484.wmf"/><Relationship Id="rId5" Type="http://schemas.openxmlformats.org/officeDocument/2006/relationships/image" Target="../media/image485.wmf"/><Relationship Id="rId6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image" Target="../media/image486.wmf"/><Relationship Id="rId2" Type="http://schemas.openxmlformats.org/officeDocument/2006/relationships/image" Target="../media/image487.wmf"/><Relationship Id="rId3" Type="http://schemas.openxmlformats.org/officeDocument/2006/relationships/image" Target="../media/image488.wmf"/><Relationship Id="rId4" Type="http://schemas.openxmlformats.org/officeDocument/2006/relationships/image" Target="../media/image489.wmf"/><Relationship Id="rId5" Type="http://schemas.openxmlformats.org/officeDocument/2006/relationships/image" Target="../media/image490.wmf"/><Relationship Id="rId6" Type="http://schemas.openxmlformats.org/officeDocument/2006/relationships/image" Target="../media/image491.wmf"/><Relationship Id="rId7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image" Target="../media/image492.wmf"/><Relationship Id="rId2" Type="http://schemas.openxmlformats.org/officeDocument/2006/relationships/image" Target="../media/image493.wmf"/><Relationship Id="rId3" Type="http://schemas.openxmlformats.org/officeDocument/2006/relationships/image" Target="../media/image494.wmf"/><Relationship Id="rId4" Type="http://schemas.openxmlformats.org/officeDocument/2006/relationships/image" Target="../media/image495.wmf"/><Relationship Id="rId5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496.wmf"/><Relationship Id="rId2" Type="http://schemas.openxmlformats.org/officeDocument/2006/relationships/image" Target="../media/image497.wmf"/><Relationship Id="rId3" Type="http://schemas.openxmlformats.org/officeDocument/2006/relationships/image" Target="../media/image498.wmf"/><Relationship Id="rId4" Type="http://schemas.openxmlformats.org/officeDocument/2006/relationships/image" Target="../media/image499.wmf"/><Relationship Id="rId5" Type="http://schemas.openxmlformats.org/officeDocument/2006/relationships/image" Target="../media/image500.wmf"/><Relationship Id="rId6" Type="http://schemas.openxmlformats.org/officeDocument/2006/relationships/image" Target="../media/image501.wmf"/><Relationship Id="rId7" Type="http://schemas.openxmlformats.org/officeDocument/2006/relationships/image" Target="../media/image502.wmf"/><Relationship Id="rId8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image" Target="../media/image503.wmf"/><Relationship Id="rId2" Type="http://schemas.openxmlformats.org/officeDocument/2006/relationships/image" Target="../media/image504.wmf"/><Relationship Id="rId3" Type="http://schemas.openxmlformats.org/officeDocument/2006/relationships/image" Target="../media/image505.wmf"/><Relationship Id="rId4" Type="http://schemas.openxmlformats.org/officeDocument/2006/relationships/image" Target="../media/image506.wmf"/><Relationship Id="rId5" Type="http://schemas.openxmlformats.org/officeDocument/2006/relationships/image" Target="../media/image507.wmf"/><Relationship Id="rId6" Type="http://schemas.openxmlformats.org/officeDocument/2006/relationships/image" Target="../media/image508.wmf"/><Relationship Id="rId7" Type="http://schemas.openxmlformats.org/officeDocument/2006/relationships/image" Target="../media/image509.wmf"/><Relationship Id="rId8" Type="http://schemas.openxmlformats.org/officeDocument/2006/relationships/image" Target="../media/image510.wmf"/><Relationship Id="rId9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image" Target="../media/image511.wmf"/><Relationship Id="rId2" Type="http://schemas.openxmlformats.org/officeDocument/2006/relationships/image" Target="../media/image512.wmf"/><Relationship Id="rId3" Type="http://schemas.openxmlformats.org/officeDocument/2006/relationships/image" Target="../media/image513.wmf"/><Relationship Id="rId4" Type="http://schemas.openxmlformats.org/officeDocument/2006/relationships/image" Target="../media/image514.wmf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image" Target="../media/image515.wmf"/><Relationship Id="rId2" Type="http://schemas.openxmlformats.org/officeDocument/2006/relationships/image" Target="../media/image516.wmf"/><Relationship Id="rId3" Type="http://schemas.openxmlformats.org/officeDocument/2006/relationships/image" Target="../media/image517.wmf"/><Relationship Id="rId4" Type="http://schemas.openxmlformats.org/officeDocument/2006/relationships/image" Target="../media/image518.wmf"/><Relationship Id="rId5" Type="http://schemas.openxmlformats.org/officeDocument/2006/relationships/image" Target="../media/image519.wmf"/><Relationship Id="rId6" Type="http://schemas.openxmlformats.org/officeDocument/2006/relationships/image" Target="../media/image520.wmf"/><Relationship Id="rId7" Type="http://schemas.openxmlformats.org/officeDocument/2006/relationships/image" Target="../media/image521.wmf"/><Relationship Id="rId8" Type="http://schemas.openxmlformats.org/officeDocument/2006/relationships/image" Target="../media/image522.wmf"/><Relationship Id="rId9" Type="http://schemas.openxmlformats.org/officeDocument/2006/relationships/image" Target="../media/image523.wmf"/><Relationship Id="rId10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image" Target="../media/image524.wmf"/><Relationship Id="rId2" Type="http://schemas.openxmlformats.org/officeDocument/2006/relationships/image" Target="../media/image525.wmf"/><Relationship Id="rId3" Type="http://schemas.openxmlformats.org/officeDocument/2006/relationships/image" Target="../media/image526.wmf"/><Relationship Id="rId4" Type="http://schemas.openxmlformats.org/officeDocument/2006/relationships/image" Target="../media/image527.wmf"/><Relationship Id="rId5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image" Target="../media/image528.wmf"/><Relationship Id="rId2" Type="http://schemas.openxmlformats.org/officeDocument/2006/relationships/image" Target="../media/image529.wmf"/><Relationship Id="rId3" Type="http://schemas.openxmlformats.org/officeDocument/2006/relationships/image" Target="../media/image530.wmf"/><Relationship Id="rId4" Type="http://schemas.openxmlformats.org/officeDocument/2006/relationships/image" Target="../media/image531.wmf"/><Relationship Id="rId5" Type="http://schemas.openxmlformats.org/officeDocument/2006/relationships/image" Target="../media/image532.wmf"/><Relationship Id="rId6" Type="http://schemas.openxmlformats.org/officeDocument/2006/relationships/image" Target="../media/image533.wmf"/><Relationship Id="rId7" Type="http://schemas.openxmlformats.org/officeDocument/2006/relationships/image" Target="../media/image534.wmf"/><Relationship Id="rId8" Type="http://schemas.openxmlformats.org/officeDocument/2006/relationships/image" Target="../media/image535.wmf"/><Relationship Id="rId9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image" Target="../media/image536.wmf"/><Relationship Id="rId2" Type="http://schemas.openxmlformats.org/officeDocument/2006/relationships/image" Target="../media/image537.wmf"/><Relationship Id="rId3" Type="http://schemas.openxmlformats.org/officeDocument/2006/relationships/image" Target="../media/image538.wmf"/><Relationship Id="rId4" Type="http://schemas.openxmlformats.org/officeDocument/2006/relationships/image" Target="../media/image539.wmf"/><Relationship Id="rId5" Type="http://schemas.openxmlformats.org/officeDocument/2006/relationships/image" Target="../media/image540.wmf"/><Relationship Id="rId6" Type="http://schemas.openxmlformats.org/officeDocument/2006/relationships/image" Target="../media/image541.wmf"/><Relationship Id="rId7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image" Target="../media/image542.wmf"/><Relationship Id="rId2" Type="http://schemas.openxmlformats.org/officeDocument/2006/relationships/image" Target="../media/image543.wmf"/><Relationship Id="rId3" Type="http://schemas.openxmlformats.org/officeDocument/2006/relationships/image" Target="../media/image544.wmf"/><Relationship Id="rId4" Type="http://schemas.openxmlformats.org/officeDocument/2006/relationships/image" Target="../media/image545.wmf"/><Relationship Id="rId5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546.wmf"/><Relationship Id="rId2" Type="http://schemas.openxmlformats.org/officeDocument/2006/relationships/image" Target="../media/image547.wmf"/><Relationship Id="rId3" Type="http://schemas.openxmlformats.org/officeDocument/2006/relationships/image" Target="../media/image548.wmf"/><Relationship Id="rId4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image" Target="../media/image38.wmf"/><Relationship Id="rId7" Type="http://schemas.openxmlformats.org/officeDocument/2006/relationships/image" Target="../media/image39.wmf"/><Relationship Id="rId8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6" Type="http://schemas.openxmlformats.org/officeDocument/2006/relationships/image" Target="../media/image45.wmf"/><Relationship Id="rId7" Type="http://schemas.openxmlformats.org/officeDocument/2006/relationships/image" Target="../media/image46.wmf"/><Relationship Id="rId8" Type="http://schemas.openxmlformats.org/officeDocument/2006/relationships/image" Target="../media/image47.wmf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4.wmf"/><Relationship Id="rId2" Type="http://schemas.openxmlformats.org/officeDocument/2006/relationships/image" Target="../media/image65.wmf"/><Relationship Id="rId3" Type="http://schemas.openxmlformats.org/officeDocument/2006/relationships/image" Target="../media/image66.wmf"/><Relationship Id="rId4" Type="http://schemas.openxmlformats.org/officeDocument/2006/relationships/image" Target="../media/image67.wmf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69.wmf"/><Relationship Id="rId3" Type="http://schemas.openxmlformats.org/officeDocument/2006/relationships/image" Target="../media/image70.wmf"/><Relationship Id="rId4" Type="http://schemas.openxmlformats.org/officeDocument/2006/relationships/image" Target="../media/image71.wmf"/><Relationship Id="rId5" Type="http://schemas.openxmlformats.org/officeDocument/2006/relationships/image" Target="../media/image72.wmf"/><Relationship Id="rId6" Type="http://schemas.openxmlformats.org/officeDocument/2006/relationships/image" Target="../media/image73.wmf"/><Relationship Id="rId7" Type="http://schemas.openxmlformats.org/officeDocument/2006/relationships/image" Target="../media/image74.wmf"/><Relationship Id="rId8" Type="http://schemas.openxmlformats.org/officeDocument/2006/relationships/image" Target="../media/image75.wmf"/><Relationship Id="rId9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wmf"/><Relationship Id="rId3" Type="http://schemas.openxmlformats.org/officeDocument/2006/relationships/image" Target="../media/image78.wmf"/><Relationship Id="rId4" Type="http://schemas.openxmlformats.org/officeDocument/2006/relationships/image" Target="../media/image79.wmf"/><Relationship Id="rId5" Type="http://schemas.openxmlformats.org/officeDocument/2006/relationships/image" Target="../media/image80.wmf"/><Relationship Id="rId6" Type="http://schemas.openxmlformats.org/officeDocument/2006/relationships/image" Target="../media/image81.wmf"/><Relationship Id="rId7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2.wmf"/><Relationship Id="rId2" Type="http://schemas.openxmlformats.org/officeDocument/2006/relationships/image" Target="../media/image83.wmf"/><Relationship Id="rId3" Type="http://schemas.openxmlformats.org/officeDocument/2006/relationships/image" Target="../media/image84.wmf"/><Relationship Id="rId4" Type="http://schemas.openxmlformats.org/officeDocument/2006/relationships/image" Target="../media/image85.wmf"/><Relationship Id="rId5" Type="http://schemas.openxmlformats.org/officeDocument/2006/relationships/image" Target="../media/image86.wmf"/><Relationship Id="rId6" Type="http://schemas.openxmlformats.org/officeDocument/2006/relationships/image" Target="../media/image87.wmf"/><Relationship Id="rId7" Type="http://schemas.openxmlformats.org/officeDocument/2006/relationships/image" Target="../media/image88.wmf"/><Relationship Id="rId8" Type="http://schemas.openxmlformats.org/officeDocument/2006/relationships/image" Target="../media/image89.wmf"/><Relationship Id="rId9" Type="http://schemas.openxmlformats.org/officeDocument/2006/relationships/image" Target="../media/image90.wmf"/><Relationship Id="rId10" Type="http://schemas.openxmlformats.org/officeDocument/2006/relationships/image" Target="../media/image91.wmf"/><Relationship Id="rId1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2.wmf"/><Relationship Id="rId2" Type="http://schemas.openxmlformats.org/officeDocument/2006/relationships/image" Target="../media/image93.wmf"/><Relationship Id="rId3" Type="http://schemas.openxmlformats.org/officeDocument/2006/relationships/image" Target="../media/image94.wmf"/><Relationship Id="rId4" Type="http://schemas.openxmlformats.org/officeDocument/2006/relationships/image" Target="../media/image95.wmf"/><Relationship Id="rId5" Type="http://schemas.openxmlformats.org/officeDocument/2006/relationships/image" Target="../media/image96.wmf"/><Relationship Id="rId6" Type="http://schemas.openxmlformats.org/officeDocument/2006/relationships/image" Target="../media/image97.wmf"/><Relationship Id="rId7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8.wmf"/><Relationship Id="rId2" Type="http://schemas.openxmlformats.org/officeDocument/2006/relationships/image" Target="../media/image99.wmf"/><Relationship Id="rId3" Type="http://schemas.openxmlformats.org/officeDocument/2006/relationships/image" Target="../media/image100.wmf"/><Relationship Id="rId4" Type="http://schemas.openxmlformats.org/officeDocument/2006/relationships/image" Target="../media/image101.wmf"/><Relationship Id="rId5" Type="http://schemas.openxmlformats.org/officeDocument/2006/relationships/image" Target="../media/image102.wmf"/><Relationship Id="rId6" Type="http://schemas.openxmlformats.org/officeDocument/2006/relationships/image" Target="../media/image103.wmf"/><Relationship Id="rId7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4.wmf"/><Relationship Id="rId2" Type="http://schemas.openxmlformats.org/officeDocument/2006/relationships/image" Target="../media/image105.wmf"/><Relationship Id="rId3" Type="http://schemas.openxmlformats.org/officeDocument/2006/relationships/image" Target="../media/image106.wmf"/><Relationship Id="rId4" Type="http://schemas.openxmlformats.org/officeDocument/2006/relationships/image" Target="../media/image107.wmf"/><Relationship Id="rId5" Type="http://schemas.openxmlformats.org/officeDocument/2006/relationships/image" Target="../media/image108.wmf"/><Relationship Id="rId6" Type="http://schemas.openxmlformats.org/officeDocument/2006/relationships/image" Target="../media/image109.wmf"/><Relationship Id="rId7" Type="http://schemas.openxmlformats.org/officeDocument/2006/relationships/image" Target="../media/image110.wmf"/><Relationship Id="rId8" Type="http://schemas.openxmlformats.org/officeDocument/2006/relationships/image" Target="../media/image111.wmf"/><Relationship Id="rId9" Type="http://schemas.openxmlformats.org/officeDocument/2006/relationships/image" Target="../media/image112.wmf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3.wmf"/><Relationship Id="rId2" Type="http://schemas.openxmlformats.org/officeDocument/2006/relationships/image" Target="../media/image114.wmf"/><Relationship Id="rId3" Type="http://schemas.openxmlformats.org/officeDocument/2006/relationships/image" Target="../media/image115.wmf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6.wmf"/><Relationship Id="rId2" Type="http://schemas.openxmlformats.org/officeDocument/2006/relationships/image" Target="../media/image117.wmf"/><Relationship Id="rId3" Type="http://schemas.openxmlformats.org/officeDocument/2006/relationships/image" Target="../media/image118.wmf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20.wmf"/><Relationship Id="rId2" Type="http://schemas.openxmlformats.org/officeDocument/2006/relationships/image" Target="../media/image121.wmf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2.wmf"/><Relationship Id="rId2" Type="http://schemas.openxmlformats.org/officeDocument/2006/relationships/image" Target="../media/image123.wmf"/><Relationship Id="rId3" Type="http://schemas.openxmlformats.org/officeDocument/2006/relationships/image" Target="../media/image124.wmf"/><Relationship Id="rId4" Type="http://schemas.openxmlformats.org/officeDocument/2006/relationships/image" Target="../media/image125.wmf"/><Relationship Id="rId5" Type="http://schemas.openxmlformats.org/officeDocument/2006/relationships/image" Target="../media/image126.wmf"/><Relationship Id="rId6" Type="http://schemas.openxmlformats.org/officeDocument/2006/relationships/image" Target="../media/image127.wmf"/><Relationship Id="rId7" Type="http://schemas.openxmlformats.org/officeDocument/2006/relationships/image" Target="../media/image128.wmf"/><Relationship Id="rId8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29.wmf"/><Relationship Id="rId2" Type="http://schemas.openxmlformats.org/officeDocument/2006/relationships/image" Target="../media/image130.wmf"/><Relationship Id="rId3" Type="http://schemas.openxmlformats.org/officeDocument/2006/relationships/image" Target="../media/image131.wmf"/><Relationship Id="rId4" Type="http://schemas.openxmlformats.org/officeDocument/2006/relationships/image" Target="../media/image132.wmf"/><Relationship Id="rId5" Type="http://schemas.openxmlformats.org/officeDocument/2006/relationships/image" Target="../media/image133.wmf"/><Relationship Id="rId6" Type="http://schemas.openxmlformats.org/officeDocument/2006/relationships/image" Target="../media/image134.wmf"/><Relationship Id="rId7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5.wmf"/><Relationship Id="rId2" Type="http://schemas.openxmlformats.org/officeDocument/2006/relationships/image" Target="../media/image136.wmf"/><Relationship Id="rId3" Type="http://schemas.openxmlformats.org/officeDocument/2006/relationships/image" Target="../media/image137.wmf"/><Relationship Id="rId4" Type="http://schemas.openxmlformats.org/officeDocument/2006/relationships/image" Target="../media/image138.wmf"/><Relationship Id="rId5" Type="http://schemas.openxmlformats.org/officeDocument/2006/relationships/image" Target="../media/image139.wmf"/><Relationship Id="rId6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40.wmf"/><Relationship Id="rId2" Type="http://schemas.openxmlformats.org/officeDocument/2006/relationships/image" Target="../media/image141.wmf"/><Relationship Id="rId3" Type="http://schemas.openxmlformats.org/officeDocument/2006/relationships/image" Target="../media/image142.wmf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3.wmf"/><Relationship Id="rId2" Type="http://schemas.openxmlformats.org/officeDocument/2006/relationships/image" Target="../media/image144.wmf"/><Relationship Id="rId3" Type="http://schemas.openxmlformats.org/officeDocument/2006/relationships/image" Target="../media/image145.wmf"/><Relationship Id="rId4" Type="http://schemas.openxmlformats.org/officeDocument/2006/relationships/image" Target="../media/image146.wmf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47.wmf"/><Relationship Id="rId2" Type="http://schemas.openxmlformats.org/officeDocument/2006/relationships/image" Target="../media/image148.wmf"/><Relationship Id="rId3" Type="http://schemas.openxmlformats.org/officeDocument/2006/relationships/image" Target="../media/image149.wmf"/><Relationship Id="rId4" Type="http://schemas.openxmlformats.org/officeDocument/2006/relationships/image" Target="../media/image150.wmf"/><Relationship Id="rId5" Type="http://schemas.openxmlformats.org/officeDocument/2006/relationships/image" Target="../media/image151.wmf"/><Relationship Id="rId6" Type="http://schemas.openxmlformats.org/officeDocument/2006/relationships/image" Target="../media/image152.wmf"/><Relationship Id="rId7" Type="http://schemas.openxmlformats.org/officeDocument/2006/relationships/image" Target="../media/image153.wmf"/><Relationship Id="rId8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54.wmf"/><Relationship Id="rId2" Type="http://schemas.openxmlformats.org/officeDocument/2006/relationships/image" Target="../media/image155.wmf"/><Relationship Id="rId3" Type="http://schemas.openxmlformats.org/officeDocument/2006/relationships/image" Target="../media/image156.wmf"/><Relationship Id="rId4" Type="http://schemas.openxmlformats.org/officeDocument/2006/relationships/image" Target="../media/image157.wmf"/><Relationship Id="rId5" Type="http://schemas.openxmlformats.org/officeDocument/2006/relationships/image" Target="../media/image158.wmf"/><Relationship Id="rId6" Type="http://schemas.openxmlformats.org/officeDocument/2006/relationships/image" Target="../media/image159.wmf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60.wmf"/><Relationship Id="rId2" Type="http://schemas.openxmlformats.org/officeDocument/2006/relationships/image" Target="../media/image161.wmf"/><Relationship Id="rId3" Type="http://schemas.openxmlformats.org/officeDocument/2006/relationships/image" Target="../media/image162.wmf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3.wmf"/><Relationship Id="rId2" Type="http://schemas.openxmlformats.org/officeDocument/2006/relationships/image" Target="../media/image164.wmf"/><Relationship Id="rId3" Type="http://schemas.openxmlformats.org/officeDocument/2006/relationships/image" Target="../media/image165.wmf"/><Relationship Id="rId4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66.wmf"/><Relationship Id="rId2" Type="http://schemas.openxmlformats.org/officeDocument/2006/relationships/image" Target="../media/image167.wmf"/><Relationship Id="rId3" Type="http://schemas.openxmlformats.org/officeDocument/2006/relationships/image" Target="../media/image168.wmf"/><Relationship Id="rId4" Type="http://schemas.openxmlformats.org/officeDocument/2006/relationships/image" Target="../media/image169.wmf"/><Relationship Id="rId5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70.wmf"/><Relationship Id="rId2" Type="http://schemas.openxmlformats.org/officeDocument/2006/relationships/image" Target="../media/image171.wmf"/><Relationship Id="rId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72.wmf"/><Relationship Id="rId2" Type="http://schemas.openxmlformats.org/officeDocument/2006/relationships/image" Target="../media/image173.wmf"/><Relationship Id="rId3" Type="http://schemas.openxmlformats.org/officeDocument/2006/relationships/image" Target="../media/image174.wmf"/><Relationship Id="rId4" Type="http://schemas.openxmlformats.org/officeDocument/2006/relationships/image" Target="../media/image175.wmf"/><Relationship Id="rId5" Type="http://schemas.openxmlformats.org/officeDocument/2006/relationships/image" Target="../media/image176.wmf"/><Relationship Id="rId6" Type="http://schemas.openxmlformats.org/officeDocument/2006/relationships/image" Target="../media/image177.wmf"/><Relationship Id="rId7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78.wmf"/><Relationship Id="rId2" Type="http://schemas.openxmlformats.org/officeDocument/2006/relationships/image" Target="../media/image179.wmf"/><Relationship Id="rId3" Type="http://schemas.openxmlformats.org/officeDocument/2006/relationships/image" Target="../media/image180.wmf"/><Relationship Id="rId4" Type="http://schemas.openxmlformats.org/officeDocument/2006/relationships/image" Target="../media/image181.wmf"/><Relationship Id="rId5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82.wmf"/><Relationship Id="rId2" Type="http://schemas.openxmlformats.org/officeDocument/2006/relationships/image" Target="../media/image183.wmf"/><Relationship Id="rId3" Type="http://schemas.openxmlformats.org/officeDocument/2006/relationships/image" Target="../media/image184.wmf"/><Relationship Id="rId4" Type="http://schemas.openxmlformats.org/officeDocument/2006/relationships/image" Target="../media/image185.wmf"/><Relationship Id="rId5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86.wmf"/><Relationship Id="rId2" Type="http://schemas.openxmlformats.org/officeDocument/2006/relationships/image" Target="../media/image187.wmf"/><Relationship Id="rId3" Type="http://schemas.openxmlformats.org/officeDocument/2006/relationships/image" Target="../media/image188.wmf"/><Relationship Id="rId4" Type="http://schemas.openxmlformats.org/officeDocument/2006/relationships/image" Target="../media/image189.wmf"/><Relationship Id="rId5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90.wmf"/><Relationship Id="rId2" Type="http://schemas.openxmlformats.org/officeDocument/2006/relationships/image" Target="../media/image191.wmf"/><Relationship Id="rId3" Type="http://schemas.openxmlformats.org/officeDocument/2006/relationships/image" Target="../media/image192.wmf"/><Relationship Id="rId4" Type="http://schemas.openxmlformats.org/officeDocument/2006/relationships/image" Target="../media/image193.wmf"/><Relationship Id="rId5" Type="http://schemas.openxmlformats.org/officeDocument/2006/relationships/image" Target="../media/image194.wmf"/><Relationship Id="rId6" Type="http://schemas.openxmlformats.org/officeDocument/2006/relationships/image" Target="../media/image195.wmf"/><Relationship Id="rId7" Type="http://schemas.openxmlformats.org/officeDocument/2006/relationships/image" Target="../media/image196.wmf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97.wmf"/><Relationship Id="rId2" Type="http://schemas.openxmlformats.org/officeDocument/2006/relationships/image" Target="../media/image198.wmf"/><Relationship Id="rId3" Type="http://schemas.openxmlformats.org/officeDocument/2006/relationships/image" Target="../media/image199.wmf"/><Relationship Id="rId4" Type="http://schemas.openxmlformats.org/officeDocument/2006/relationships/image" Target="../media/image200.wmf"/><Relationship Id="rId5" Type="http://schemas.openxmlformats.org/officeDocument/2006/relationships/image" Target="../media/image201.wmf"/><Relationship Id="rId6" Type="http://schemas.openxmlformats.org/officeDocument/2006/relationships/image" Target="../media/image202.wmf"/><Relationship Id="rId7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03.wmf"/><Relationship Id="rId2" Type="http://schemas.openxmlformats.org/officeDocument/2006/relationships/image" Target="../media/image204.wmf"/><Relationship Id="rId3" Type="http://schemas.openxmlformats.org/officeDocument/2006/relationships/image" Target="../media/image205.wmf"/><Relationship Id="rId4" Type="http://schemas.openxmlformats.org/officeDocument/2006/relationships/image" Target="../media/image206.wmf"/><Relationship Id="rId5" Type="http://schemas.openxmlformats.org/officeDocument/2006/relationships/image" Target="../media/image207.wmf"/><Relationship Id="rId6" Type="http://schemas.openxmlformats.org/officeDocument/2006/relationships/image" Target="../media/image208.wmf"/><Relationship Id="rId7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09.wmf"/><Relationship Id="rId2" Type="http://schemas.openxmlformats.org/officeDocument/2006/relationships/image" Target="../media/image210.wmf"/><Relationship Id="rId3" Type="http://schemas.openxmlformats.org/officeDocument/2006/relationships/image" Target="../media/image211.wmf"/><Relationship Id="rId4" Type="http://schemas.openxmlformats.org/officeDocument/2006/relationships/image" Target="../media/image212.wmf"/><Relationship Id="rId5" Type="http://schemas.openxmlformats.org/officeDocument/2006/relationships/image" Target="../media/image213.wmf"/><Relationship Id="rId6" Type="http://schemas.openxmlformats.org/officeDocument/2006/relationships/image" Target="../media/image214.wmf"/><Relationship Id="rId7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15.wmf"/><Relationship Id="rId2" Type="http://schemas.openxmlformats.org/officeDocument/2006/relationships/image" Target="../media/image216.wmf"/><Relationship Id="rId3" Type="http://schemas.openxmlformats.org/officeDocument/2006/relationships/image" Target="../media/image217.wmf"/><Relationship Id="rId4" Type="http://schemas.openxmlformats.org/officeDocument/2006/relationships/image" Target="../media/image218.wmf"/><Relationship Id="rId5" Type="http://schemas.openxmlformats.org/officeDocument/2006/relationships/image" Target="../media/image219.wmf"/><Relationship Id="rId6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20.wmf"/><Relationship Id="rId2" Type="http://schemas.openxmlformats.org/officeDocument/2006/relationships/image" Target="../media/image221.wmf"/><Relationship Id="rId3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22.wmf"/><Relationship Id="rId2" Type="http://schemas.openxmlformats.org/officeDocument/2006/relationships/image" Target="../media/image223.wmf"/><Relationship Id="rId3" Type="http://schemas.openxmlformats.org/officeDocument/2006/relationships/image" Target="../media/image224.wmf"/><Relationship Id="rId4" Type="http://schemas.openxmlformats.org/officeDocument/2006/relationships/image" Target="../media/image225.wmf"/><Relationship Id="rId5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26.wmf"/><Relationship Id="rId2" Type="http://schemas.openxmlformats.org/officeDocument/2006/relationships/image" Target="../media/image227.wmf"/><Relationship Id="rId3" Type="http://schemas.openxmlformats.org/officeDocument/2006/relationships/image" Target="../media/image228.wmf"/><Relationship Id="rId4" Type="http://schemas.openxmlformats.org/officeDocument/2006/relationships/image" Target="../media/image229.wmf"/><Relationship Id="rId5" Type="http://schemas.openxmlformats.org/officeDocument/2006/relationships/image" Target="../media/image230.wmf"/><Relationship Id="rId6" Type="http://schemas.openxmlformats.org/officeDocument/2006/relationships/image" Target="../media/image231.wmf"/><Relationship Id="rId7" Type="http://schemas.openxmlformats.org/officeDocument/2006/relationships/image" Target="../media/image232.wmf"/><Relationship Id="rId8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33.wmf"/><Relationship Id="rId2" Type="http://schemas.openxmlformats.org/officeDocument/2006/relationships/image" Target="../media/image234.wmf"/><Relationship Id="rId3" Type="http://schemas.openxmlformats.org/officeDocument/2006/relationships/image" Target="../media/image235.wmf"/><Relationship Id="rId4" Type="http://schemas.openxmlformats.org/officeDocument/2006/relationships/image" Target="../media/image236.wmf"/><Relationship Id="rId5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37.wmf"/><Relationship Id="rId2" Type="http://schemas.openxmlformats.org/officeDocument/2006/relationships/image" Target="../media/image238.wmf"/><Relationship Id="rId3" Type="http://schemas.openxmlformats.org/officeDocument/2006/relationships/image" Target="../media/image239.wmf"/><Relationship Id="rId4" Type="http://schemas.openxmlformats.org/officeDocument/2006/relationships/image" Target="../media/image240.wmf"/><Relationship Id="rId5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41.wmf"/><Relationship Id="rId2" Type="http://schemas.openxmlformats.org/officeDocument/2006/relationships/image" Target="../media/image242.wmf"/><Relationship Id="rId3" Type="http://schemas.openxmlformats.org/officeDocument/2006/relationships/image" Target="../media/image243.wmf"/><Relationship Id="rId4" Type="http://schemas.openxmlformats.org/officeDocument/2006/relationships/image" Target="../media/image244.wmf"/><Relationship Id="rId5" Type="http://schemas.openxmlformats.org/officeDocument/2006/relationships/image" Target="../media/image245.wmf"/><Relationship Id="rId6" Type="http://schemas.openxmlformats.org/officeDocument/2006/relationships/image" Target="../media/image246.wmf"/><Relationship Id="rId7" Type="http://schemas.openxmlformats.org/officeDocument/2006/relationships/image" Target="../media/image247.wmf"/><Relationship Id="rId8" Type="http://schemas.openxmlformats.org/officeDocument/2006/relationships/image" Target="../media/image248.wmf"/><Relationship Id="rId9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49.wmf"/><Relationship Id="rId2" Type="http://schemas.openxmlformats.org/officeDocument/2006/relationships/image" Target="../media/image250.wmf"/><Relationship Id="rId3" Type="http://schemas.openxmlformats.org/officeDocument/2006/relationships/image" Target="../media/image251.wmf"/><Relationship Id="rId4" Type="http://schemas.openxmlformats.org/officeDocument/2006/relationships/image" Target="../media/image252.wmf"/><Relationship Id="rId5" Type="http://schemas.openxmlformats.org/officeDocument/2006/relationships/image" Target="../media/image253.wmf"/><Relationship Id="rId6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54.wmf"/><Relationship Id="rId2" Type="http://schemas.openxmlformats.org/officeDocument/2006/relationships/image" Target="../media/image255.wmf"/><Relationship Id="rId3" Type="http://schemas.openxmlformats.org/officeDocument/2006/relationships/image" Target="../media/image256.wmf"/><Relationship Id="rId4" Type="http://schemas.openxmlformats.org/officeDocument/2006/relationships/image" Target="../media/image257.wmf"/><Relationship Id="rId5" Type="http://schemas.openxmlformats.org/officeDocument/2006/relationships/image" Target="../media/image258.wmf"/><Relationship Id="rId6" Type="http://schemas.openxmlformats.org/officeDocument/2006/relationships/image" Target="../media/image259.wmf"/><Relationship Id="rId7" Type="http://schemas.openxmlformats.org/officeDocument/2006/relationships/image" Target="../media/image260.wmf"/><Relationship Id="rId8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61.wmf"/><Relationship Id="rId2" Type="http://schemas.openxmlformats.org/officeDocument/2006/relationships/image" Target="../media/image262.wmf"/><Relationship Id="rId3" Type="http://schemas.openxmlformats.org/officeDocument/2006/relationships/image" Target="../media/image263.wmf"/><Relationship Id="rId4" Type="http://schemas.openxmlformats.org/officeDocument/2006/relationships/image" Target="../media/image264.wmf"/><Relationship Id="rId5" Type="http://schemas.openxmlformats.org/officeDocument/2006/relationships/image" Target="../media/image265.wmf"/><Relationship Id="rId6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66.wmf"/><Relationship Id="rId2" Type="http://schemas.openxmlformats.org/officeDocument/2006/relationships/image" Target="../media/image267.wmf"/><Relationship Id="rId3" Type="http://schemas.openxmlformats.org/officeDocument/2006/relationships/image" Target="../media/image268.wmf"/><Relationship Id="rId4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69.wmf"/><Relationship Id="rId2" Type="http://schemas.openxmlformats.org/officeDocument/2006/relationships/image" Target="../media/image270.wmf"/><Relationship Id="rId3" Type="http://schemas.openxmlformats.org/officeDocument/2006/relationships/image" Target="../media/image271.wmf"/><Relationship Id="rId4" Type="http://schemas.openxmlformats.org/officeDocument/2006/relationships/image" Target="../media/image272.wmf"/><Relationship Id="rId5" Type="http://schemas.openxmlformats.org/officeDocument/2006/relationships/image" Target="../media/image273.wmf"/><Relationship Id="rId6" Type="http://schemas.openxmlformats.org/officeDocument/2006/relationships/image" Target="../media/image274.wmf"/><Relationship Id="rId7" Type="http://schemas.openxmlformats.org/officeDocument/2006/relationships/image" Target="../media/image275.wmf"/><Relationship Id="rId8" Type="http://schemas.openxmlformats.org/officeDocument/2006/relationships/image" Target="../media/image276.wmf"/><Relationship Id="rId9" Type="http://schemas.openxmlformats.org/officeDocument/2006/relationships/image" Target="../media/image277.wmf"/><Relationship Id="rId10" Type="http://schemas.openxmlformats.org/officeDocument/2006/relationships/image" Target="../media/image278.wmf"/><Relationship Id="rId11" Type="http://schemas.openxmlformats.org/officeDocument/2006/relationships/image" Target="../media/image279.wmf"/><Relationship Id="rId1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80.wmf"/><Relationship Id="rId2" Type="http://schemas.openxmlformats.org/officeDocument/2006/relationships/image" Target="../media/image281.wmf"/><Relationship Id="rId3" Type="http://schemas.openxmlformats.org/officeDocument/2006/relationships/image" Target="../media/image282.wmf"/><Relationship Id="rId4" Type="http://schemas.openxmlformats.org/officeDocument/2006/relationships/image" Target="../media/image283.wmf"/><Relationship Id="rId5" Type="http://schemas.openxmlformats.org/officeDocument/2006/relationships/image" Target="../media/image284.wmf"/><Relationship Id="rId6" Type="http://schemas.openxmlformats.org/officeDocument/2006/relationships/image" Target="../media/image285.wmf"/><Relationship Id="rId7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86.wmf"/><Relationship Id="rId2" Type="http://schemas.openxmlformats.org/officeDocument/2006/relationships/image" Target="../media/image287.wmf"/><Relationship Id="rId3" Type="http://schemas.openxmlformats.org/officeDocument/2006/relationships/image" Target="../media/image288.wmf"/><Relationship Id="rId4" Type="http://schemas.openxmlformats.org/officeDocument/2006/relationships/image" Target="../media/image289.wmf"/><Relationship Id="rId5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290.wmf"/><Relationship Id="rId2" Type="http://schemas.openxmlformats.org/officeDocument/2006/relationships/image" Target="../media/image291.wmf"/><Relationship Id="rId3" Type="http://schemas.openxmlformats.org/officeDocument/2006/relationships/image" Target="../media/image292.wmf"/><Relationship Id="rId4" Type="http://schemas.openxmlformats.org/officeDocument/2006/relationships/image" Target="../media/image293.wmf"/><Relationship Id="rId5" Type="http://schemas.openxmlformats.org/officeDocument/2006/relationships/image" Target="../media/image294.wmf"/><Relationship Id="rId6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295.wmf"/><Relationship Id="rId2" Type="http://schemas.openxmlformats.org/officeDocument/2006/relationships/image" Target="../media/image296.wmf"/><Relationship Id="rId3" Type="http://schemas.openxmlformats.org/officeDocument/2006/relationships/image" Target="../media/image297.wmf"/><Relationship Id="rId4" Type="http://schemas.openxmlformats.org/officeDocument/2006/relationships/image" Target="../media/image298.wmf"/><Relationship Id="rId5" Type="http://schemas.openxmlformats.org/officeDocument/2006/relationships/image" Target="../media/image299.wmf"/><Relationship Id="rId6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00.wmf"/><Relationship Id="rId2" Type="http://schemas.openxmlformats.org/officeDocument/2006/relationships/image" Target="../media/image301.wmf"/><Relationship Id="rId3" Type="http://schemas.openxmlformats.org/officeDocument/2006/relationships/image" Target="../media/image302.wmf"/><Relationship Id="rId4" Type="http://schemas.openxmlformats.org/officeDocument/2006/relationships/image" Target="../media/image303.wmf"/><Relationship Id="rId5" Type="http://schemas.openxmlformats.org/officeDocument/2006/relationships/image" Target="../media/image304.wmf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05.wmf"/><Relationship Id="rId2" Type="http://schemas.openxmlformats.org/officeDocument/2006/relationships/image" Target="../media/image306.wmf"/><Relationship Id="rId3" Type="http://schemas.openxmlformats.org/officeDocument/2006/relationships/image" Target="../media/image307.wmf"/><Relationship Id="rId4" Type="http://schemas.openxmlformats.org/officeDocument/2006/relationships/image" Target="../media/image308.wmf"/><Relationship Id="rId5" Type="http://schemas.openxmlformats.org/officeDocument/2006/relationships/image" Target="../media/image309.wmf"/><Relationship Id="rId6" Type="http://schemas.openxmlformats.org/officeDocument/2006/relationships/image" Target="../media/image310.wmf"/><Relationship Id="rId7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11.wmf"/><Relationship Id="rId2" Type="http://schemas.openxmlformats.org/officeDocument/2006/relationships/image" Target="../media/image312.wmf"/><Relationship Id="rId3" Type="http://schemas.openxmlformats.org/officeDocument/2006/relationships/image" Target="../media/image313.wmf"/><Relationship Id="rId4" Type="http://schemas.openxmlformats.org/officeDocument/2006/relationships/image" Target="../media/image314.wmf"/><Relationship Id="rId5" Type="http://schemas.openxmlformats.org/officeDocument/2006/relationships/image" Target="../media/image315.wmf"/><Relationship Id="rId6" Type="http://schemas.openxmlformats.org/officeDocument/2006/relationships/image" Target="../media/image316.wmf"/><Relationship Id="rId7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17.wmf"/><Relationship Id="rId2" Type="http://schemas.openxmlformats.org/officeDocument/2006/relationships/image" Target="../media/image318.wmf"/><Relationship Id="rId3" Type="http://schemas.openxmlformats.org/officeDocument/2006/relationships/image" Target="../media/image319.wmf"/><Relationship Id="rId4" Type="http://schemas.openxmlformats.org/officeDocument/2006/relationships/image" Target="../media/image320.wmf"/><Relationship Id="rId5" Type="http://schemas.openxmlformats.org/officeDocument/2006/relationships/image" Target="../media/image321.wmf"/><Relationship Id="rId6" Type="http://schemas.openxmlformats.org/officeDocument/2006/relationships/image" Target="../media/image322.wmf"/><Relationship Id="rId7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23.wmf"/><Relationship Id="rId2" Type="http://schemas.openxmlformats.org/officeDocument/2006/relationships/image" Target="../media/image324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25.wmf"/><Relationship Id="rId2" Type="http://schemas.openxmlformats.org/officeDocument/2006/relationships/image" Target="../media/image326.wmf"/><Relationship Id="rId3" Type="http://schemas.openxmlformats.org/officeDocument/2006/relationships/image" Target="../media/image327.wmf"/><Relationship Id="rId4" Type="http://schemas.openxmlformats.org/officeDocument/2006/relationships/image" Target="../media/image328.wmf"/><Relationship Id="rId5" Type="http://schemas.openxmlformats.org/officeDocument/2006/relationships/image" Target="../media/image329.wmf"/><Relationship Id="rId6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30.wmf"/><Relationship Id="rId2" Type="http://schemas.openxmlformats.org/officeDocument/2006/relationships/image" Target="../media/image331.wmf"/><Relationship Id="rId3" Type="http://schemas.openxmlformats.org/officeDocument/2006/relationships/image" Target="../media/image332.wmf"/><Relationship Id="rId4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333.wmf"/><Relationship Id="rId2" Type="http://schemas.openxmlformats.org/officeDocument/2006/relationships/image" Target="../media/image334.wmf"/><Relationship Id="rId3" Type="http://schemas.openxmlformats.org/officeDocument/2006/relationships/image" Target="../media/image335.wmf"/><Relationship Id="rId4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36.wmf"/><Relationship Id="rId2" Type="http://schemas.openxmlformats.org/officeDocument/2006/relationships/image" Target="../media/image337.wmf"/><Relationship Id="rId3" Type="http://schemas.openxmlformats.org/officeDocument/2006/relationships/image" Target="../media/image338.wmf"/><Relationship Id="rId4" Type="http://schemas.openxmlformats.org/officeDocument/2006/relationships/image" Target="../media/image339.wmf"/><Relationship Id="rId5" Type="http://schemas.openxmlformats.org/officeDocument/2006/relationships/image" Target="../media/image340.wmf"/><Relationship Id="rId6" Type="http://schemas.openxmlformats.org/officeDocument/2006/relationships/image" Target="../media/image341.wmf"/><Relationship Id="rId7" Type="http://schemas.openxmlformats.org/officeDocument/2006/relationships/image" Target="../media/image342.wmf"/><Relationship Id="rId8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343.wmf"/><Relationship Id="rId2" Type="http://schemas.openxmlformats.org/officeDocument/2006/relationships/image" Target="../media/image344.wmf"/><Relationship Id="rId3" Type="http://schemas.openxmlformats.org/officeDocument/2006/relationships/image" Target="../media/image345.wmf"/><Relationship Id="rId4" Type="http://schemas.openxmlformats.org/officeDocument/2006/relationships/image" Target="../media/image346.wmf"/><Relationship Id="rId5" Type="http://schemas.openxmlformats.org/officeDocument/2006/relationships/image" Target="../media/image347.wmf"/><Relationship Id="rId6" Type="http://schemas.openxmlformats.org/officeDocument/2006/relationships/image" Target="../media/image348.wmf"/><Relationship Id="rId7" Type="http://schemas.openxmlformats.org/officeDocument/2006/relationships/image" Target="../media/image349.wmf"/><Relationship Id="rId8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50.wmf"/><Relationship Id="rId2" Type="http://schemas.openxmlformats.org/officeDocument/2006/relationships/image" Target="../media/image351.wmf"/><Relationship Id="rId3" Type="http://schemas.openxmlformats.org/officeDocument/2006/relationships/image" Target="../media/image352.wmf"/><Relationship Id="rId4" Type="http://schemas.openxmlformats.org/officeDocument/2006/relationships/image" Target="../media/image353.wmf"/><Relationship Id="rId5" Type="http://schemas.openxmlformats.org/officeDocument/2006/relationships/image" Target="../media/image354.wmf"/><Relationship Id="rId6" Type="http://schemas.openxmlformats.org/officeDocument/2006/relationships/image" Target="../media/image355.wmf"/><Relationship Id="rId7" Type="http://schemas.openxmlformats.org/officeDocument/2006/relationships/image" Target="../media/image356.wmf"/><Relationship Id="rId8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357.wmf"/><Relationship Id="rId2" Type="http://schemas.openxmlformats.org/officeDocument/2006/relationships/image" Target="../media/image358.wmf"/><Relationship Id="rId3" Type="http://schemas.openxmlformats.org/officeDocument/2006/relationships/image" Target="../media/image359.wmf"/><Relationship Id="rId4" Type="http://schemas.openxmlformats.org/officeDocument/2006/relationships/image" Target="../media/image360.wmf"/><Relationship Id="rId5" Type="http://schemas.openxmlformats.org/officeDocument/2006/relationships/image" Target="../media/image361.wmf"/><Relationship Id="rId6" Type="http://schemas.openxmlformats.org/officeDocument/2006/relationships/image" Target="../media/image362.wmf"/><Relationship Id="rId7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363.wmf"/><Relationship Id="rId2" Type="http://schemas.openxmlformats.org/officeDocument/2006/relationships/image" Target="../media/image364.wmf"/><Relationship Id="rId3" Type="http://schemas.openxmlformats.org/officeDocument/2006/relationships/image" Target="../media/image365.wmf"/><Relationship Id="rId4" Type="http://schemas.openxmlformats.org/officeDocument/2006/relationships/image" Target="../media/image366.wmf"/><Relationship Id="rId5" Type="http://schemas.openxmlformats.org/officeDocument/2006/relationships/image" Target="../media/image367.wmf"/><Relationship Id="rId6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368.wmf"/><Relationship Id="rId2" Type="http://schemas.openxmlformats.org/officeDocument/2006/relationships/image" Target="../media/image369.wmf"/><Relationship Id="rId3" Type="http://schemas.openxmlformats.org/officeDocument/2006/relationships/image" Target="../media/image370.wmf"/><Relationship Id="rId4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371.wmf"/><Relationship Id="rId2" Type="http://schemas.openxmlformats.org/officeDocument/2006/relationships/image" Target="../media/image372.wmf"/><Relationship Id="rId3" Type="http://schemas.openxmlformats.org/officeDocument/2006/relationships/image" Target="../media/image373.wmf"/><Relationship Id="rId4" Type="http://schemas.openxmlformats.org/officeDocument/2006/relationships/image" Target="../media/image374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1676520"/>
            <a:ext cx="7772040" cy="1923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CHAP 4</a:t>
            </a:r>
            <a:r>
              <a:rPr b="1" lang="en-US" sz="2800">
                <a:solidFill>
                  <a:srgbClr val="000000"/>
                </a:solidFill>
                <a:latin typeface="Comic Sans MS"/>
              </a:rPr>
              <a:t>
</a:t>
            </a:r>
            <a:r>
              <a:rPr b="1" lang="en-US" sz="2800">
                <a:solidFill>
                  <a:srgbClr val="000000"/>
                </a:solidFill>
                <a:latin typeface="Comic Sans MS"/>
              </a:rPr>
              <a:t>
</a:t>
            </a:r>
            <a:r>
              <a:rPr b="1" lang="en-US" sz="2800">
                <a:solidFill>
                  <a:srgbClr val="000000"/>
                </a:solidFill>
                <a:latin typeface="Comic Sans MS"/>
              </a:rPr>
              <a:t>FEA for Elastoplastic Problems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1053000" y="3886200"/>
            <a:ext cx="7157880" cy="191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Nam-Ho Kim</a:t>
            </a:r>
            <a:endParaRPr/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Elastoplastic Analysis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Additive decomposition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Only elastic strain contributes to stress (but we don’t know how much of the total strain corresponds to the elastic strain)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Let’s consider an increment of strain: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strain increases stress by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strain disappears upon removing loads or changing direction</a:t>
            </a:r>
            <a:endParaRPr/>
          </a:p>
          <a:p>
            <a:endParaRPr/>
          </a:p>
        </p:txBody>
      </p:sp>
      <p:sp>
        <p:nvSpPr>
          <p:cNvPr id="225" name="Line 3"/>
          <p:cNvSpPr/>
          <p:nvPr/>
        </p:nvSpPr>
        <p:spPr>
          <a:xfrm>
            <a:off x="1608120" y="6191280"/>
            <a:ext cx="31197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6" name="Line 4"/>
          <p:cNvSpPr/>
          <p:nvPr/>
        </p:nvSpPr>
        <p:spPr>
          <a:xfrm flipV="1">
            <a:off x="1748520" y="3843360"/>
            <a:ext cx="0" cy="2493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7" name="CustomShape 5"/>
          <p:cNvSpPr/>
          <p:nvPr/>
        </p:nvSpPr>
        <p:spPr>
          <a:xfrm>
            <a:off x="339840" y="5005440"/>
            <a:ext cx="789480" cy="645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Elastic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맑은 고딕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slope, 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1703520" y="3598560"/>
            <a:ext cx="1292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229" name="CustomShape 7"/>
          <p:cNvSpPr/>
          <p:nvPr/>
        </p:nvSpPr>
        <p:spPr>
          <a:xfrm>
            <a:off x="4596480" y="6188400"/>
            <a:ext cx="1105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230" name="CustomShape 8"/>
          <p:cNvSpPr/>
          <p:nvPr/>
        </p:nvSpPr>
        <p:spPr>
          <a:xfrm>
            <a:off x="2509560" y="5106600"/>
            <a:ext cx="12780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31" name="CustomShape 9"/>
          <p:cNvSpPr/>
          <p:nvPr/>
        </p:nvSpPr>
        <p:spPr>
          <a:xfrm>
            <a:off x="1512720" y="4961520"/>
            <a:ext cx="20088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232" name="CustomShape 10"/>
          <p:cNvSpPr/>
          <p:nvPr/>
        </p:nvSpPr>
        <p:spPr>
          <a:xfrm>
            <a:off x="2312640" y="6132960"/>
            <a:ext cx="18252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233" name="CustomShape 11"/>
          <p:cNvSpPr/>
          <p:nvPr/>
        </p:nvSpPr>
        <p:spPr>
          <a:xfrm>
            <a:off x="1761840" y="4548600"/>
            <a:ext cx="2789640" cy="163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34" name="CustomShape 12"/>
          <p:cNvSpPr/>
          <p:nvPr/>
        </p:nvSpPr>
        <p:spPr>
          <a:xfrm>
            <a:off x="1752480" y="5097240"/>
            <a:ext cx="661320" cy="1097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35" name="CustomShape 13"/>
          <p:cNvSpPr/>
          <p:nvPr/>
        </p:nvSpPr>
        <p:spPr>
          <a:xfrm>
            <a:off x="1743480" y="4971960"/>
            <a:ext cx="1125000" cy="122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36" name="CustomShape 14"/>
          <p:cNvSpPr/>
          <p:nvPr/>
        </p:nvSpPr>
        <p:spPr>
          <a:xfrm>
            <a:off x="1744560" y="4728240"/>
            <a:ext cx="128880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37" name="CustomShape 15"/>
          <p:cNvSpPr/>
          <p:nvPr/>
        </p:nvSpPr>
        <p:spPr>
          <a:xfrm>
            <a:off x="3023280" y="4728240"/>
            <a:ext cx="82512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38" name="Line 16"/>
          <p:cNvSpPr/>
          <p:nvPr/>
        </p:nvSpPr>
        <p:spPr>
          <a:xfrm flipV="1">
            <a:off x="2552760" y="4563000"/>
            <a:ext cx="565560" cy="947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9" name="Line 17"/>
          <p:cNvSpPr/>
          <p:nvPr/>
        </p:nvSpPr>
        <p:spPr>
          <a:xfrm>
            <a:off x="962280" y="5473440"/>
            <a:ext cx="1056960" cy="24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240" name="CustomShape 18"/>
          <p:cNvSpPr/>
          <p:nvPr/>
        </p:nvSpPr>
        <p:spPr>
          <a:xfrm>
            <a:off x="2244960" y="3726000"/>
            <a:ext cx="259380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Strain hardening slope, 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t</a:t>
            </a:r>
            <a:endParaRPr/>
          </a:p>
        </p:txBody>
      </p:sp>
      <p:sp>
        <p:nvSpPr>
          <p:cNvPr id="241" name="Line 19"/>
          <p:cNvSpPr/>
          <p:nvPr/>
        </p:nvSpPr>
        <p:spPr>
          <a:xfrm>
            <a:off x="3443400" y="3975480"/>
            <a:ext cx="730440" cy="6271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242" name="Line 20"/>
          <p:cNvSpPr/>
          <p:nvPr/>
        </p:nvSpPr>
        <p:spPr>
          <a:xfrm>
            <a:off x="2044440" y="4728240"/>
            <a:ext cx="0" cy="227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3" name="CustomShape 21"/>
          <p:cNvSpPr/>
          <p:nvPr/>
        </p:nvSpPr>
        <p:spPr>
          <a:xfrm>
            <a:off x="1209240" y="4703040"/>
            <a:ext cx="2678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244" name="Line 22"/>
          <p:cNvSpPr/>
          <p:nvPr/>
        </p:nvSpPr>
        <p:spPr>
          <a:xfrm>
            <a:off x="1478880" y="4840920"/>
            <a:ext cx="583560" cy="828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245" name="CustomShape 23"/>
          <p:cNvSpPr/>
          <p:nvPr/>
        </p:nvSpPr>
        <p:spPr>
          <a:xfrm>
            <a:off x="2611080" y="5152680"/>
            <a:ext cx="154080" cy="250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46" name="Line 24"/>
          <p:cNvSpPr/>
          <p:nvPr/>
        </p:nvSpPr>
        <p:spPr>
          <a:xfrm>
            <a:off x="2860560" y="6226920"/>
            <a:ext cx="0" cy="1483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7" name="Line 25"/>
          <p:cNvSpPr/>
          <p:nvPr/>
        </p:nvSpPr>
        <p:spPr>
          <a:xfrm>
            <a:off x="3839400" y="6226920"/>
            <a:ext cx="0" cy="1483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8" name="Line 26"/>
          <p:cNvSpPr/>
          <p:nvPr/>
        </p:nvSpPr>
        <p:spPr>
          <a:xfrm>
            <a:off x="2860560" y="6312600"/>
            <a:ext cx="96156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249" name="CustomShape 27"/>
          <p:cNvSpPr/>
          <p:nvPr/>
        </p:nvSpPr>
        <p:spPr>
          <a:xfrm>
            <a:off x="3223800" y="6292080"/>
            <a:ext cx="2491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250" name="Line 28"/>
          <p:cNvSpPr/>
          <p:nvPr/>
        </p:nvSpPr>
        <p:spPr>
          <a:xfrm>
            <a:off x="3040200" y="5833800"/>
            <a:ext cx="79812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251" name="CustomShape 29"/>
          <p:cNvSpPr/>
          <p:nvPr/>
        </p:nvSpPr>
        <p:spPr>
          <a:xfrm>
            <a:off x="3247560" y="5500800"/>
            <a:ext cx="312120" cy="299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252" name="CustomShape 30"/>
          <p:cNvSpPr/>
          <p:nvPr/>
        </p:nvSpPr>
        <p:spPr>
          <a:xfrm>
            <a:off x="2475000" y="5506920"/>
            <a:ext cx="304200" cy="3006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53" name="Line 31"/>
          <p:cNvSpPr/>
          <p:nvPr/>
        </p:nvSpPr>
        <p:spPr>
          <a:xfrm>
            <a:off x="2523960" y="5833800"/>
            <a:ext cx="351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254" name="Line 32"/>
          <p:cNvSpPr/>
          <p:nvPr/>
        </p:nvSpPr>
        <p:spPr>
          <a:xfrm>
            <a:off x="5221440" y="6255720"/>
            <a:ext cx="31197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5" name="Line 33"/>
          <p:cNvSpPr/>
          <p:nvPr/>
        </p:nvSpPr>
        <p:spPr>
          <a:xfrm flipV="1">
            <a:off x="5361840" y="3809880"/>
            <a:ext cx="0" cy="2604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6" name="CustomShape 34"/>
          <p:cNvSpPr/>
          <p:nvPr/>
        </p:nvSpPr>
        <p:spPr>
          <a:xfrm>
            <a:off x="4251600" y="5181480"/>
            <a:ext cx="1117440" cy="294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Reloading</a:t>
            </a:r>
            <a:endParaRPr/>
          </a:p>
        </p:txBody>
      </p:sp>
      <p:sp>
        <p:nvSpPr>
          <p:cNvPr id="257" name="CustomShape 35"/>
          <p:cNvSpPr/>
          <p:nvPr/>
        </p:nvSpPr>
        <p:spPr>
          <a:xfrm>
            <a:off x="5316840" y="3576600"/>
            <a:ext cx="1292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258" name="CustomShape 36"/>
          <p:cNvSpPr/>
          <p:nvPr/>
        </p:nvSpPr>
        <p:spPr>
          <a:xfrm>
            <a:off x="8209800" y="6257160"/>
            <a:ext cx="11088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259" name="CustomShape 37"/>
          <p:cNvSpPr/>
          <p:nvPr/>
        </p:nvSpPr>
        <p:spPr>
          <a:xfrm>
            <a:off x="6373800" y="5156280"/>
            <a:ext cx="12780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60" name="CustomShape 38"/>
          <p:cNvSpPr/>
          <p:nvPr/>
        </p:nvSpPr>
        <p:spPr>
          <a:xfrm>
            <a:off x="5375160" y="4459320"/>
            <a:ext cx="2789640" cy="1791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61" name="Line 39"/>
          <p:cNvSpPr/>
          <p:nvPr/>
        </p:nvSpPr>
        <p:spPr>
          <a:xfrm flipV="1">
            <a:off x="5900400" y="4932360"/>
            <a:ext cx="565560" cy="10364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</a:ln>
        </p:spPr>
      </p:sp>
      <p:sp>
        <p:nvSpPr>
          <p:cNvPr id="262" name="Line 40"/>
          <p:cNvSpPr/>
          <p:nvPr/>
        </p:nvSpPr>
        <p:spPr>
          <a:xfrm>
            <a:off x="5047560" y="5470560"/>
            <a:ext cx="1022400" cy="687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263" name="CustomShape 41"/>
          <p:cNvSpPr/>
          <p:nvPr/>
        </p:nvSpPr>
        <p:spPr>
          <a:xfrm>
            <a:off x="5349960" y="4456800"/>
            <a:ext cx="1288800" cy="3024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Initial loading</a:t>
            </a:r>
            <a:endParaRPr/>
          </a:p>
        </p:txBody>
      </p:sp>
      <p:sp>
        <p:nvSpPr>
          <p:cNvPr id="264" name="CustomShape 42"/>
          <p:cNvSpPr/>
          <p:nvPr/>
        </p:nvSpPr>
        <p:spPr>
          <a:xfrm>
            <a:off x="6191280" y="5156280"/>
            <a:ext cx="154080" cy="27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5" name="Line 43"/>
          <p:cNvSpPr/>
          <p:nvPr/>
        </p:nvSpPr>
        <p:spPr>
          <a:xfrm flipV="1">
            <a:off x="5845680" y="4950360"/>
            <a:ext cx="565560" cy="1036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266" name="Line 44"/>
          <p:cNvSpPr/>
          <p:nvPr/>
        </p:nvSpPr>
        <p:spPr>
          <a:xfrm flipV="1">
            <a:off x="6622920" y="4719600"/>
            <a:ext cx="565560" cy="10368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</a:ln>
        </p:spPr>
      </p:sp>
      <p:sp>
        <p:nvSpPr>
          <p:cNvPr id="267" name="CustomShape 45"/>
          <p:cNvSpPr/>
          <p:nvPr/>
        </p:nvSpPr>
        <p:spPr>
          <a:xfrm>
            <a:off x="7079040" y="4987440"/>
            <a:ext cx="12780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68" name="CustomShape 46"/>
          <p:cNvSpPr/>
          <p:nvPr/>
        </p:nvSpPr>
        <p:spPr>
          <a:xfrm>
            <a:off x="6896520" y="4987440"/>
            <a:ext cx="154080" cy="27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9" name="CustomShape 47"/>
          <p:cNvSpPr/>
          <p:nvPr/>
        </p:nvSpPr>
        <p:spPr>
          <a:xfrm>
            <a:off x="5770080" y="4699080"/>
            <a:ext cx="438120" cy="63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270" name="CustomShape 48"/>
          <p:cNvSpPr/>
          <p:nvPr/>
        </p:nvSpPr>
        <p:spPr>
          <a:xfrm>
            <a:off x="5995800" y="5859360"/>
            <a:ext cx="1148400" cy="294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Unloading</a:t>
            </a:r>
            <a:endParaRPr/>
          </a:p>
        </p:txBody>
      </p:sp>
      <p:sp>
        <p:nvSpPr>
          <p:cNvPr id="271" name="Line 49"/>
          <p:cNvSpPr/>
          <p:nvPr/>
        </p:nvSpPr>
        <p:spPr>
          <a:xfrm flipH="1" flipV="1">
            <a:off x="6078960" y="5659200"/>
            <a:ext cx="376920" cy="25704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pic>
        <p:nvPicPr>
          <p:cNvPr id="2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2103120"/>
            <a:ext cx="1663560" cy="40644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55680" y="2527200"/>
            <a:ext cx="1193760" cy="3682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Finite Rotation and Objective Rate cont.</a:t>
            </a:r>
            <a:endParaRPr/>
          </a:p>
        </p:txBody>
      </p:sp>
      <p:sp>
        <p:nvSpPr>
          <p:cNvPr id="172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For finite rotation, the spin tensor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W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is not constant throughout the increment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Preserving objectivity for large rotational increments using midpoint configuration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Instead of n+1, calculate strain increment and spin at n+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Midpoint 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want to rotation stress into the midpoint configuration</a:t>
            </a:r>
            <a:endParaRPr/>
          </a:p>
        </p:txBody>
      </p:sp>
      <p:sp>
        <p:nvSpPr>
          <p:cNvPr id="172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2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25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26" name="CustomShape 6"/>
          <p:cNvSpPr/>
          <p:nvPr/>
        </p:nvSpPr>
        <p:spPr>
          <a:xfrm>
            <a:off x="5671080" y="4183200"/>
            <a:ext cx="3259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How to calculate these?</a:t>
            </a:r>
            <a:endParaRPr/>
          </a:p>
        </p:txBody>
      </p:sp>
      <p:pic>
        <p:nvPicPr>
          <p:cNvPr id="17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6240" y="3149640"/>
            <a:ext cx="2514600" cy="838080"/>
          </a:xfrm>
          <a:prstGeom prst="rect">
            <a:avLst/>
          </a:prstGeom>
          <a:ln>
            <a:noFill/>
          </a:ln>
        </p:spPr>
      </p:pic>
      <p:pic>
        <p:nvPicPr>
          <p:cNvPr id="17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1160" y="3086280"/>
            <a:ext cx="2463840" cy="838080"/>
          </a:xfrm>
          <a:prstGeom prst="rect">
            <a:avLst/>
          </a:prstGeom>
          <a:ln>
            <a:noFill/>
          </a:ln>
        </p:spPr>
      </p:pic>
      <p:pic>
        <p:nvPicPr>
          <p:cNvPr id="17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4826160"/>
            <a:ext cx="5029200" cy="507960"/>
          </a:xfrm>
          <a:prstGeom prst="rect">
            <a:avLst/>
          </a:prstGeom>
          <a:ln>
            <a:noFill/>
          </a:ln>
        </p:spPr>
      </p:pic>
      <p:pic>
        <p:nvPicPr>
          <p:cNvPr id="173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03240" y="5867280"/>
            <a:ext cx="5308560" cy="723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Finite Rotation and Objective Rate cont.</a:t>
            </a:r>
            <a:endParaRPr/>
          </a:p>
        </p:txBody>
      </p:sp>
      <p:sp>
        <p:nvSpPr>
          <p:cNvPr id="173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Rotational matrix to the midpoint 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Rotation of stress and back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Now, return mapping with these stresses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Exactly same as small deformation plasticity</a:t>
            </a:r>
            <a:endParaRPr/>
          </a:p>
        </p:txBody>
      </p:sp>
      <p:sp>
        <p:nvSpPr>
          <p:cNvPr id="1733" name="CustomShape 3"/>
          <p:cNvSpPr/>
          <p:nvPr/>
        </p:nvSpPr>
        <p:spPr>
          <a:xfrm>
            <a:off x="1523880" y="3878280"/>
            <a:ext cx="2343600" cy="110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34" name="CustomShape 4"/>
          <p:cNvSpPr/>
          <p:nvPr/>
        </p:nvSpPr>
        <p:spPr>
          <a:xfrm>
            <a:off x="1450440" y="2406960"/>
            <a:ext cx="5527440" cy="672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35" name="CustomShape 5"/>
          <p:cNvSpPr/>
          <p:nvPr/>
        </p:nvSpPr>
        <p:spPr>
          <a:xfrm>
            <a:off x="4714200" y="4235040"/>
            <a:ext cx="4388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This takes care of rigid body rotation</a:t>
            </a:r>
            <a:endParaRPr/>
          </a:p>
        </p:txBody>
      </p:sp>
      <p:pic>
        <p:nvPicPr>
          <p:cNvPr id="17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4064040"/>
            <a:ext cx="1714680" cy="723960"/>
          </a:xfrm>
          <a:prstGeom prst="rect">
            <a:avLst/>
          </a:prstGeom>
          <a:ln>
            <a:noFill/>
          </a:ln>
        </p:spPr>
      </p:pic>
      <p:pic>
        <p:nvPicPr>
          <p:cNvPr id="17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409760"/>
            <a:ext cx="1295280" cy="647640"/>
          </a:xfrm>
          <a:prstGeom prst="rect">
            <a:avLst/>
          </a:prstGeom>
          <a:ln>
            <a:noFill/>
          </a:ln>
        </p:spPr>
      </p:pic>
      <p:pic>
        <p:nvPicPr>
          <p:cNvPr id="17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9760" y="2489040"/>
            <a:ext cx="5435640" cy="444600"/>
          </a:xfrm>
          <a:prstGeom prst="rect">
            <a:avLst/>
          </a:prstGeom>
          <a:ln>
            <a:noFill/>
          </a:ln>
        </p:spPr>
      </p:pic>
      <p:pic>
        <p:nvPicPr>
          <p:cNvPr id="17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270400" y="1270080"/>
            <a:ext cx="3708360" cy="520560"/>
          </a:xfrm>
          <a:prstGeom prst="rect">
            <a:avLst/>
          </a:prstGeom>
          <a:ln>
            <a:noFill/>
          </a:ln>
        </p:spPr>
      </p:pic>
      <p:pic>
        <p:nvPicPr>
          <p:cNvPr id="174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67480" y="1879560"/>
            <a:ext cx="1562040" cy="254160"/>
          </a:xfrm>
          <a:prstGeom prst="rect">
            <a:avLst/>
          </a:prstGeom>
          <a:ln>
            <a:noFill/>
          </a:ln>
        </p:spPr>
      </p:pic>
      <p:pic>
        <p:nvPicPr>
          <p:cNvPr id="174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505640" y="2222640"/>
            <a:ext cx="558720" cy="291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Program rotatedStress.m</a:t>
            </a:r>
            <a:endParaRPr/>
          </a:p>
        </p:txBody>
      </p:sp>
      <p:sp>
        <p:nvSpPr>
          <p:cNvPr id="174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% Rotate stress and back stress to the rotation-free configuration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function [stress, alpha] = rotatedStress(L, S, A)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%L = [dui/dxj] velocity gradient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str=[S(1) S(4) S(6);S(4) S(2) S(5);S(6) S(5) S(3)];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alp=[A(1) A(4) A(6);A(4) A(2) A(5);A(6) A(5) A(3)];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factor=0.5;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R = L*inv(eye(3) + factor*L);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W = .5*(R-R');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R = eye(3) + inv(eye(3) - factor*W)*W;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str = R*str*R';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alp = R*alp*R';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stress=[str(1,1) str(2,2) str(3,3) str(1,2) str(2,3) str(1,3)]';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alpha =[alp(1,1) alp(2,2) alp(3,3) alp(1,2) alp(2,3) alp(1,3)]';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Variational Principle for Finite Rotation</a:t>
            </a:r>
            <a:endParaRPr/>
          </a:p>
        </p:txBody>
      </p:sp>
      <p:sp>
        <p:nvSpPr>
          <p:cNvPr id="174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Total Lagrangian is inconvenient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don’t know how 2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nd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P-K stress evolves in plasticity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variables is directly related to the Cauchy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Thus, we will use the updated Lagrangian formulation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Assume the problem has been solved up to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load step, and we are looking for the solution at load step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n+1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Since load form is straightforward, we will ignore 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Energy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Since the Cauchy stress is symmetric, it is OK to use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Both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W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n+1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and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s</a:t>
            </a:r>
            <a:r>
              <a:rPr b="1" lang="en-US" sz="2000" baseline="30000">
                <a:solidFill>
                  <a:srgbClr val="2c02c6"/>
                </a:solidFill>
                <a:latin typeface="Comic Sans MS"/>
              </a:rPr>
              <a:t>n+1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are unknown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Nonlinear in terms of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u</a:t>
            </a:r>
            <a:endParaRPr/>
          </a:p>
        </p:txBody>
      </p:sp>
      <p:sp>
        <p:nvSpPr>
          <p:cNvPr id="174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47" name="CustomShape 4"/>
          <p:cNvSpPr/>
          <p:nvPr/>
        </p:nvSpPr>
        <p:spPr>
          <a:xfrm>
            <a:off x="2648520" y="4319640"/>
            <a:ext cx="4839480" cy="682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48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64440" y="5194440"/>
            <a:ext cx="558720" cy="304920"/>
          </a:xfrm>
          <a:prstGeom prst="rect">
            <a:avLst/>
          </a:prstGeom>
          <a:ln>
            <a:noFill/>
          </a:ln>
        </p:spPr>
      </p:pic>
      <p:pic>
        <p:nvPicPr>
          <p:cNvPr id="17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29080" y="4381560"/>
            <a:ext cx="482616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Variational Principle for Finite Rotation cont.</a:t>
            </a:r>
            <a:endParaRPr/>
          </a:p>
        </p:txBody>
      </p:sp>
      <p:sp>
        <p:nvSpPr>
          <p:cNvPr id="175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Energy form cont.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Since the current configuration is unknown (depends on displace-ment) , let’s transform it to the undeformed configuration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0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Integral domain can be changed by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This is only for convenience in linearization. Eventually, we will come back to the deformed configuration and integrate at there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integrand is identical to          where                   is the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first P-K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Nonlinearity comes from (a) constitutive relation (hypoelasticity), (b) spatial gradient (deformation gradient), and (c) Jacobian of deformation gradient (domain change)</a:t>
            </a:r>
            <a:endParaRPr/>
          </a:p>
        </p:txBody>
      </p:sp>
      <p:sp>
        <p:nvSpPr>
          <p:cNvPr id="175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54" name="CustomShape 4"/>
          <p:cNvSpPr/>
          <p:nvPr/>
        </p:nvSpPr>
        <p:spPr>
          <a:xfrm>
            <a:off x="5146560" y="2199960"/>
            <a:ext cx="2774520" cy="640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55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56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3640" y="2286000"/>
            <a:ext cx="7035840" cy="520560"/>
          </a:xfrm>
          <a:prstGeom prst="rect">
            <a:avLst/>
          </a:prstGeom>
          <a:ln>
            <a:noFill/>
          </a:ln>
        </p:spPr>
      </p:pic>
      <p:pic>
        <p:nvPicPr>
          <p:cNvPr id="17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720" y="4660920"/>
            <a:ext cx="520560" cy="254160"/>
          </a:xfrm>
          <a:prstGeom prst="rect">
            <a:avLst/>
          </a:prstGeom>
          <a:ln>
            <a:noFill/>
          </a:ln>
        </p:spPr>
      </p:pic>
      <p:pic>
        <p:nvPicPr>
          <p:cNvPr id="17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69160" y="4648320"/>
            <a:ext cx="1054080" cy="330120"/>
          </a:xfrm>
          <a:prstGeom prst="rect">
            <a:avLst/>
          </a:prstGeom>
          <a:ln>
            <a:noFill/>
          </a:ln>
        </p:spPr>
      </p:pic>
      <p:pic>
        <p:nvPicPr>
          <p:cNvPr id="176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84880" y="3124080"/>
            <a:ext cx="322596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Linearization</a:t>
            </a:r>
            <a:endParaRPr/>
          </a:p>
        </p:txBody>
      </p:sp>
      <p:sp>
        <p:nvSpPr>
          <p:cNvPr id="176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Increment of deformation gradient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Increment of Jacobian</a:t>
            </a:r>
            <a:endParaRPr/>
          </a:p>
        </p:txBody>
      </p:sp>
      <p:sp>
        <p:nvSpPr>
          <p:cNvPr id="176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6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65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498680"/>
            <a:ext cx="4559400" cy="736560"/>
          </a:xfrm>
          <a:prstGeom prst="rect">
            <a:avLst/>
          </a:prstGeom>
          <a:ln>
            <a:noFill/>
          </a:ln>
        </p:spPr>
      </p:pic>
      <p:pic>
        <p:nvPicPr>
          <p:cNvPr id="17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920" y="2527200"/>
            <a:ext cx="5638680" cy="406440"/>
          </a:xfrm>
          <a:prstGeom prst="rect">
            <a:avLst/>
          </a:prstGeom>
          <a:ln>
            <a:noFill/>
          </a:ln>
        </p:spPr>
      </p:pic>
      <p:pic>
        <p:nvPicPr>
          <p:cNvPr id="17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1480" y="4013280"/>
            <a:ext cx="2476440" cy="380880"/>
          </a:xfrm>
          <a:prstGeom prst="rect">
            <a:avLst/>
          </a:prstGeom>
          <a:ln>
            <a:noFill/>
          </a:ln>
        </p:spPr>
      </p:pic>
      <p:pic>
        <p:nvPicPr>
          <p:cNvPr id="176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79960" y="3898800"/>
            <a:ext cx="2514600" cy="444600"/>
          </a:xfrm>
          <a:prstGeom prst="rect">
            <a:avLst/>
          </a:prstGeom>
          <a:ln>
            <a:noFill/>
          </a:ln>
        </p:spPr>
      </p:pic>
      <p:pic>
        <p:nvPicPr>
          <p:cNvPr id="177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13680" y="4546440"/>
            <a:ext cx="149868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Linearization cont.</a:t>
            </a:r>
            <a:endParaRPr/>
          </a:p>
        </p:txBody>
      </p:sp>
      <p:sp>
        <p:nvSpPr>
          <p:cNvPr id="177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of energy form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3" name="CustomShape 3"/>
          <p:cNvSpPr/>
          <p:nvPr/>
        </p:nvSpPr>
        <p:spPr>
          <a:xfrm flipH="1" flipV="1" rot="5400000">
            <a:off x="4513680" y="4524480"/>
            <a:ext cx="55656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74" name="CustomShape 4"/>
          <p:cNvSpPr/>
          <p:nvPr/>
        </p:nvSpPr>
        <p:spPr>
          <a:xfrm>
            <a:off x="1353960" y="5282640"/>
            <a:ext cx="3339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Use Jaumann objective rate</a:t>
            </a:r>
            <a:endParaRPr/>
          </a:p>
        </p:txBody>
      </p:sp>
      <p:sp>
        <p:nvSpPr>
          <p:cNvPr id="1775" name="CustomShape 5"/>
          <p:cNvSpPr/>
          <p:nvPr/>
        </p:nvSpPr>
        <p:spPr>
          <a:xfrm flipH="1" flipV="1" rot="5400000">
            <a:off x="2424600" y="4730760"/>
            <a:ext cx="118728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7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0280" y="1523880"/>
            <a:ext cx="7213680" cy="2641680"/>
          </a:xfrm>
          <a:prstGeom prst="rect">
            <a:avLst/>
          </a:prstGeom>
          <a:ln>
            <a:noFill/>
          </a:ln>
        </p:spPr>
      </p:pic>
      <p:pic>
        <p:nvPicPr>
          <p:cNvPr id="17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29280" y="4800600"/>
            <a:ext cx="4229280" cy="4572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Linearization cont.</a:t>
            </a:r>
            <a:endParaRPr/>
          </a:p>
        </p:txBody>
      </p:sp>
      <p:sp>
        <p:nvSpPr>
          <p:cNvPr id="177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of energy form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Express inside of [ ] in terms of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Constitutive relation: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Spin term</a:t>
            </a:r>
            <a:endParaRPr/>
          </a:p>
          <a:p>
            <a:endParaRPr/>
          </a:p>
        </p:txBody>
      </p:sp>
      <p:sp>
        <p:nvSpPr>
          <p:cNvPr id="178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8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1282680"/>
            <a:ext cx="7505640" cy="901800"/>
          </a:xfrm>
          <a:prstGeom prst="rect">
            <a:avLst/>
          </a:prstGeom>
          <a:ln>
            <a:noFill/>
          </a:ln>
        </p:spPr>
      </p:pic>
      <p:pic>
        <p:nvPicPr>
          <p:cNvPr id="17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67160" y="2882880"/>
            <a:ext cx="3124080" cy="330120"/>
          </a:xfrm>
          <a:prstGeom prst="rect">
            <a:avLst/>
          </a:prstGeom>
          <a:ln>
            <a:noFill/>
          </a:ln>
        </p:spPr>
      </p:pic>
      <p:pic>
        <p:nvPicPr>
          <p:cNvPr id="17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00" y="2374920"/>
            <a:ext cx="685800" cy="304920"/>
          </a:xfrm>
          <a:prstGeom prst="rect">
            <a:avLst/>
          </a:prstGeom>
          <a:ln>
            <a:noFill/>
          </a:ln>
        </p:spPr>
      </p:pic>
      <p:pic>
        <p:nvPicPr>
          <p:cNvPr id="178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34960" y="3822840"/>
            <a:ext cx="5270400" cy="888840"/>
          </a:xfrm>
          <a:prstGeom prst="rect">
            <a:avLst/>
          </a:prstGeom>
          <a:ln>
            <a:noFill/>
          </a:ln>
        </p:spPr>
      </p:pic>
      <p:pic>
        <p:nvPicPr>
          <p:cNvPr id="178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34960" y="4940280"/>
            <a:ext cx="3695760" cy="393840"/>
          </a:xfrm>
          <a:prstGeom prst="rect">
            <a:avLst/>
          </a:prstGeom>
          <a:ln>
            <a:noFill/>
          </a:ln>
        </p:spPr>
      </p:pic>
      <p:pic>
        <p:nvPicPr>
          <p:cNvPr id="178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34960" y="5537160"/>
            <a:ext cx="2400480" cy="469800"/>
          </a:xfrm>
          <a:prstGeom prst="rect">
            <a:avLst/>
          </a:prstGeom>
          <a:ln>
            <a:noFill/>
          </a:ln>
        </p:spPr>
      </p:pic>
      <p:pic>
        <p:nvPicPr>
          <p:cNvPr id="178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34960" y="6146640"/>
            <a:ext cx="2730600" cy="507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Linearization cont.</a:t>
            </a:r>
            <a:endParaRPr/>
          </a:p>
        </p:txBody>
      </p:sp>
      <p:sp>
        <p:nvSpPr>
          <p:cNvPr id="179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of energy form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Initial stiffness term (we need to separate this term)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Define</a:t>
            </a:r>
            <a:endParaRPr/>
          </a:p>
        </p:txBody>
      </p:sp>
      <p:sp>
        <p:nvSpPr>
          <p:cNvPr id="1791" name="CustomShape 3"/>
          <p:cNvSpPr/>
          <p:nvPr/>
        </p:nvSpPr>
        <p:spPr>
          <a:xfrm rot="16200000">
            <a:off x="5452560" y="286560"/>
            <a:ext cx="272880" cy="319032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792" name="CustomShape 4"/>
          <p:cNvSpPr/>
          <p:nvPr/>
        </p:nvSpPr>
        <p:spPr>
          <a:xfrm>
            <a:off x="1009080" y="5097600"/>
            <a:ext cx="6968160" cy="609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93" name="CustomShape 5"/>
          <p:cNvSpPr/>
          <p:nvPr/>
        </p:nvSpPr>
        <p:spPr>
          <a:xfrm>
            <a:off x="1996200" y="5738760"/>
            <a:ext cx="4834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Rotational effect of Cauchy stress tensor</a:t>
            </a:r>
            <a:endParaRPr/>
          </a:p>
        </p:txBody>
      </p:sp>
      <p:pic>
        <p:nvPicPr>
          <p:cNvPr id="17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2880" y="1308240"/>
            <a:ext cx="6883560" cy="431640"/>
          </a:xfrm>
          <a:prstGeom prst="rect">
            <a:avLst/>
          </a:prstGeom>
          <a:ln>
            <a:noFill/>
          </a:ln>
        </p:spPr>
      </p:pic>
      <p:pic>
        <p:nvPicPr>
          <p:cNvPr id="17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97280" y="2019240"/>
            <a:ext cx="3683160" cy="368280"/>
          </a:xfrm>
          <a:prstGeom prst="rect">
            <a:avLst/>
          </a:prstGeom>
          <a:ln>
            <a:noFill/>
          </a:ln>
        </p:spPr>
      </p:pic>
      <p:pic>
        <p:nvPicPr>
          <p:cNvPr id="17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3327480"/>
            <a:ext cx="4203720" cy="990720"/>
          </a:xfrm>
          <a:prstGeom prst="rect">
            <a:avLst/>
          </a:prstGeom>
          <a:ln>
            <a:noFill/>
          </a:ln>
        </p:spPr>
      </p:pic>
      <p:pic>
        <p:nvPicPr>
          <p:cNvPr id="179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79560" y="5156280"/>
            <a:ext cx="525780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Linearization cont.</a:t>
            </a:r>
            <a:endParaRPr/>
          </a:p>
        </p:txBody>
      </p:sp>
      <p:sp>
        <p:nvSpPr>
          <p:cNvPr id="179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of energy form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N-R iteration</a:t>
            </a:r>
            <a:endParaRPr/>
          </a:p>
        </p:txBody>
      </p:sp>
      <p:sp>
        <p:nvSpPr>
          <p:cNvPr id="180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01" name="CustomShape 4"/>
          <p:cNvSpPr/>
          <p:nvPr/>
        </p:nvSpPr>
        <p:spPr>
          <a:xfrm>
            <a:off x="367920" y="3384360"/>
            <a:ext cx="8176680" cy="682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802" name="CustomShape 5"/>
          <p:cNvSpPr/>
          <p:nvPr/>
        </p:nvSpPr>
        <p:spPr>
          <a:xfrm>
            <a:off x="767160" y="1292760"/>
            <a:ext cx="7009920" cy="1071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803" name="CustomShape 6"/>
          <p:cNvSpPr/>
          <p:nvPr/>
        </p:nvSpPr>
        <p:spPr>
          <a:xfrm rot="16200000">
            <a:off x="1393200" y="3807720"/>
            <a:ext cx="272880" cy="93996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804" name="CustomShape 7"/>
          <p:cNvSpPr/>
          <p:nvPr/>
        </p:nvSpPr>
        <p:spPr>
          <a:xfrm rot="16200000">
            <a:off x="2458440" y="3789720"/>
            <a:ext cx="272880" cy="1002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805" name="CustomShape 8"/>
          <p:cNvSpPr/>
          <p:nvPr/>
        </p:nvSpPr>
        <p:spPr>
          <a:xfrm>
            <a:off x="2467800" y="4472640"/>
            <a:ext cx="1048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Bilinear</a:t>
            </a:r>
            <a:endParaRPr/>
          </a:p>
        </p:txBody>
      </p:sp>
      <p:sp>
        <p:nvSpPr>
          <p:cNvPr id="1806" name="CustomShape 9"/>
          <p:cNvSpPr/>
          <p:nvPr/>
        </p:nvSpPr>
        <p:spPr>
          <a:xfrm>
            <a:off x="225000" y="4427640"/>
            <a:ext cx="2307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History-dependent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(implicit)</a:t>
            </a:r>
            <a:endParaRPr/>
          </a:p>
        </p:txBody>
      </p:sp>
      <p:pic>
        <p:nvPicPr>
          <p:cNvPr id="18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3640" y="3517920"/>
            <a:ext cx="5778360" cy="393840"/>
          </a:xfrm>
          <a:prstGeom prst="rect">
            <a:avLst/>
          </a:prstGeom>
          <a:ln>
            <a:noFill/>
          </a:ln>
        </p:spPr>
      </p:pic>
      <p:pic>
        <p:nvPicPr>
          <p:cNvPr id="18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5160" y="1422360"/>
            <a:ext cx="6705720" cy="7747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Elastoplastic Analysis cont.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Additive decomposition (continue)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strain remains constant during unloading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effect of load-history is stored in the plastic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yield stress is determined by the magnitude of plastic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Decomposing elastic and plastic part of strain is an important part of elastoplastic analysis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For given stress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, strain cannot be determined.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Complete history is required (path- or history-dependent)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History is stored in evolution variable (plastic strain)</a:t>
            </a:r>
            <a:endParaRPr/>
          </a:p>
        </p:txBody>
      </p:sp>
      <p:sp>
        <p:nvSpPr>
          <p:cNvPr id="276" name="Line 3"/>
          <p:cNvSpPr/>
          <p:nvPr/>
        </p:nvSpPr>
        <p:spPr>
          <a:xfrm flipV="1">
            <a:off x="2719440" y="6332400"/>
            <a:ext cx="228600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7" name="Line 4"/>
          <p:cNvSpPr/>
          <p:nvPr/>
        </p:nvSpPr>
        <p:spPr>
          <a:xfrm flipV="1">
            <a:off x="3037320" y="4829400"/>
            <a:ext cx="1080" cy="18288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8" name="Line 5"/>
          <p:cNvSpPr/>
          <p:nvPr/>
        </p:nvSpPr>
        <p:spPr>
          <a:xfrm flipV="1">
            <a:off x="3034080" y="5389920"/>
            <a:ext cx="658440" cy="942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79" name="Line 6"/>
          <p:cNvSpPr/>
          <p:nvPr/>
        </p:nvSpPr>
        <p:spPr>
          <a:xfrm flipV="1">
            <a:off x="3680280" y="5038200"/>
            <a:ext cx="1352880" cy="35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0" name="CustomShape 7"/>
          <p:cNvSpPr/>
          <p:nvPr/>
        </p:nvSpPr>
        <p:spPr>
          <a:xfrm>
            <a:off x="2782800" y="545400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3904200" y="6386400"/>
            <a:ext cx="1368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282" name="CustomShape 9"/>
          <p:cNvSpPr/>
          <p:nvPr/>
        </p:nvSpPr>
        <p:spPr>
          <a:xfrm>
            <a:off x="2842560" y="626688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o</a:t>
            </a:r>
            <a:endParaRPr/>
          </a:p>
        </p:txBody>
      </p:sp>
      <p:sp>
        <p:nvSpPr>
          <p:cNvPr id="283" name="Line 10"/>
          <p:cNvSpPr/>
          <p:nvPr/>
        </p:nvSpPr>
        <p:spPr>
          <a:xfrm flipV="1">
            <a:off x="3961440" y="5097960"/>
            <a:ext cx="1440" cy="1366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4" name="Line 11"/>
          <p:cNvSpPr/>
          <p:nvPr/>
        </p:nvSpPr>
        <p:spPr>
          <a:xfrm>
            <a:off x="2953080" y="5633280"/>
            <a:ext cx="1839600" cy="18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5" name="CustomShape 12"/>
          <p:cNvSpPr/>
          <p:nvPr/>
        </p:nvSpPr>
        <p:spPr>
          <a:xfrm>
            <a:off x="3479040" y="5578200"/>
            <a:ext cx="115200" cy="115200"/>
          </a:xfrm>
          <a:prstGeom prst="flowChartConnector">
            <a:avLst/>
          </a:prstGeom>
          <a:solidFill>
            <a:srgbClr val="333399"/>
          </a:solidFill>
          <a:ln w="12600">
            <a:solidFill>
              <a:srgbClr val="000000"/>
            </a:solidFill>
            <a:round/>
          </a:ln>
        </p:spPr>
      </p:sp>
      <p:sp>
        <p:nvSpPr>
          <p:cNvPr id="286" name="CustomShape 13"/>
          <p:cNvSpPr/>
          <p:nvPr/>
        </p:nvSpPr>
        <p:spPr>
          <a:xfrm>
            <a:off x="3724560" y="5578200"/>
            <a:ext cx="115200" cy="115200"/>
          </a:xfrm>
          <a:prstGeom prst="flowChartConnector">
            <a:avLst/>
          </a:prstGeom>
          <a:solidFill>
            <a:srgbClr val="333399"/>
          </a:solidFill>
          <a:ln w="12600">
            <a:solidFill>
              <a:srgbClr val="000000"/>
            </a:solidFill>
            <a:round/>
          </a:ln>
        </p:spPr>
      </p:sp>
      <p:sp>
        <p:nvSpPr>
          <p:cNvPr id="287" name="CustomShape 14"/>
          <p:cNvSpPr/>
          <p:nvPr/>
        </p:nvSpPr>
        <p:spPr>
          <a:xfrm>
            <a:off x="3970440" y="5578200"/>
            <a:ext cx="115200" cy="115200"/>
          </a:xfrm>
          <a:prstGeom prst="flowChartConnector">
            <a:avLst/>
          </a:prstGeom>
          <a:solidFill>
            <a:srgbClr val="333399"/>
          </a:solidFill>
          <a:ln w="12600">
            <a:solidFill>
              <a:srgbClr val="000000"/>
            </a:solidFill>
            <a:round/>
          </a:ln>
        </p:spPr>
      </p:sp>
      <p:sp>
        <p:nvSpPr>
          <p:cNvPr id="288" name="CustomShape 15"/>
          <p:cNvSpPr/>
          <p:nvPr/>
        </p:nvSpPr>
        <p:spPr>
          <a:xfrm>
            <a:off x="4215960" y="5578200"/>
            <a:ext cx="115200" cy="115200"/>
          </a:xfrm>
          <a:prstGeom prst="flowChartConnector">
            <a:avLst/>
          </a:prstGeom>
          <a:solidFill>
            <a:srgbClr val="333399"/>
          </a:solidFill>
          <a:ln w="12600">
            <a:solidFill>
              <a:srgbClr val="000000"/>
            </a:solidFill>
            <a:round/>
          </a:ln>
        </p:spPr>
      </p:sp>
      <p:sp>
        <p:nvSpPr>
          <p:cNvPr id="289" name="CustomShape 16"/>
          <p:cNvSpPr/>
          <p:nvPr/>
        </p:nvSpPr>
        <p:spPr>
          <a:xfrm>
            <a:off x="4461480" y="5578200"/>
            <a:ext cx="115200" cy="115200"/>
          </a:xfrm>
          <a:prstGeom prst="flowChartConnector">
            <a:avLst/>
          </a:prstGeom>
          <a:solidFill>
            <a:srgbClr val="333399"/>
          </a:solidFill>
          <a:ln w="12600">
            <a:solidFill>
              <a:srgbClr val="000000"/>
            </a:solidFill>
            <a:round/>
          </a:ln>
        </p:spPr>
      </p:sp>
      <p:sp>
        <p:nvSpPr>
          <p:cNvPr id="290" name="CustomShape 17"/>
          <p:cNvSpPr/>
          <p:nvPr/>
        </p:nvSpPr>
        <p:spPr>
          <a:xfrm rot="5400000">
            <a:off x="3912840" y="5260320"/>
            <a:ext cx="115200" cy="115200"/>
          </a:xfrm>
          <a:prstGeom prst="flowChartConnector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1" name="CustomShape 18"/>
          <p:cNvSpPr/>
          <p:nvPr/>
        </p:nvSpPr>
        <p:spPr>
          <a:xfrm rot="5400000">
            <a:off x="3912840" y="5506200"/>
            <a:ext cx="115200" cy="115200"/>
          </a:xfrm>
          <a:prstGeom prst="flowChartConnector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2" name="CustomShape 19"/>
          <p:cNvSpPr/>
          <p:nvPr/>
        </p:nvSpPr>
        <p:spPr>
          <a:xfrm rot="5400000">
            <a:off x="3912840" y="5751720"/>
            <a:ext cx="115200" cy="115200"/>
          </a:xfrm>
          <a:prstGeom prst="flowChartConnector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3" name="CustomShape 20"/>
          <p:cNvSpPr/>
          <p:nvPr/>
        </p:nvSpPr>
        <p:spPr>
          <a:xfrm rot="5400000">
            <a:off x="3912840" y="5997600"/>
            <a:ext cx="115200" cy="115200"/>
          </a:xfrm>
          <a:prstGeom prst="flowChartConnector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4" name="CustomShape 21"/>
          <p:cNvSpPr/>
          <p:nvPr/>
        </p:nvSpPr>
        <p:spPr>
          <a:xfrm rot="5400000">
            <a:off x="3912840" y="6243120"/>
            <a:ext cx="115200" cy="115200"/>
          </a:xfrm>
          <a:prstGeom prst="flowChartConnector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</a:ln>
        </p:spPr>
      </p:sp>
    </p:spTree>
  </p:cSld>
  <p:transition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</a:t>
            </a:r>
            <a:endParaRPr/>
          </a:p>
        </p:txBody>
      </p:sp>
      <p:sp>
        <p:nvSpPr>
          <p:cNvPr id="181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explain using a 3D solid element at a Gauss point using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updated Lagrangian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form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 return mapping and consistent tangent operator will be the same with infinitesimal 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Voigt Notation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Inputs</a:t>
            </a:r>
            <a:endParaRPr/>
          </a:p>
        </p:txBody>
      </p:sp>
      <p:pic>
        <p:nvPicPr>
          <p:cNvPr id="18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9240" y="3022560"/>
            <a:ext cx="4788000" cy="431640"/>
          </a:xfrm>
          <a:prstGeom prst="rect">
            <a:avLst/>
          </a:prstGeom>
          <a:ln>
            <a:noFill/>
          </a:ln>
        </p:spPr>
      </p:pic>
      <p:pic>
        <p:nvPicPr>
          <p:cNvPr id="18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160" y="3517920"/>
            <a:ext cx="6261120" cy="431640"/>
          </a:xfrm>
          <a:prstGeom prst="rect">
            <a:avLst/>
          </a:prstGeom>
          <a:ln>
            <a:noFill/>
          </a:ln>
        </p:spPr>
      </p:pic>
      <p:pic>
        <p:nvPicPr>
          <p:cNvPr id="18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92160" y="4089240"/>
            <a:ext cx="2755800" cy="419040"/>
          </a:xfrm>
          <a:prstGeom prst="rect">
            <a:avLst/>
          </a:prstGeom>
          <a:ln>
            <a:noFill/>
          </a:ln>
        </p:spPr>
      </p:pic>
      <p:pic>
        <p:nvPicPr>
          <p:cNvPr id="181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43280" y="4508640"/>
            <a:ext cx="4394160" cy="546120"/>
          </a:xfrm>
          <a:prstGeom prst="rect">
            <a:avLst/>
          </a:prstGeom>
          <a:ln>
            <a:noFill/>
          </a:ln>
        </p:spPr>
      </p:pic>
      <p:pic>
        <p:nvPicPr>
          <p:cNvPr id="181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968480" y="5079960"/>
            <a:ext cx="492768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cont.</a:t>
            </a:r>
            <a:endParaRPr/>
          </a:p>
        </p:txBody>
      </p:sp>
      <p:sp>
        <p:nvSpPr>
          <p:cNvPr id="181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 the updated Lagrangian, the derivative is evaluated at the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current configuration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(unknown yet)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Let the current load step is n+1 (unknown) and k+1 N-R iteration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Then, we use the configuration at the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previous iteration (n+1, k)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as a reference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This is not ‘true’ updated Lagrangian, but when the N-R iteration converges, k is almost identical to k+1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Caution: we only update stresses at the converged load step, not individual iteration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All derivatives and integration in updated Lagrangian must be evaluated at (n+1, k) configuration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Displacement increment </a:t>
            </a:r>
            <a:r>
              <a:rPr b="1" lang="en-US" sz="2400">
                <a:solidFill>
                  <a:srgbClr val="2c02c6"/>
                </a:solidFill>
                <a:latin typeface="Symbol"/>
              </a:rPr>
              <a:t>D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u is from (n+1,0) to (n+1,k)</a:t>
            </a:r>
            <a:endParaRPr/>
          </a:p>
        </p:txBody>
      </p:sp>
    </p:spTree>
  </p:cSld>
  <p:transition>
    <p:fade thruBlk="true"/>
  </p:transition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cont.</a:t>
            </a:r>
            <a:endParaRPr/>
          </a:p>
        </p:txBody>
      </p:sp>
      <p:sp>
        <p:nvSpPr>
          <p:cNvPr id="181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Stress-displacement matrix (Two approaches)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Mapping between current (n+1, k) and reference configurations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Mapping between undeformed and reference configurations</a:t>
            </a:r>
            <a:endParaRPr/>
          </a:p>
        </p:txBody>
      </p:sp>
      <p:sp>
        <p:nvSpPr>
          <p:cNvPr id="1820" name="CustomShape 3"/>
          <p:cNvSpPr/>
          <p:nvPr/>
        </p:nvSpPr>
        <p:spPr>
          <a:xfrm>
            <a:off x="2356920" y="6378120"/>
            <a:ext cx="2535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Use this for B matrix</a:t>
            </a:r>
            <a:endParaRPr/>
          </a:p>
        </p:txBody>
      </p:sp>
      <p:sp>
        <p:nvSpPr>
          <p:cNvPr id="1821" name="CustomShape 4"/>
          <p:cNvSpPr/>
          <p:nvPr/>
        </p:nvSpPr>
        <p:spPr>
          <a:xfrm flipV="1" rot="5400000">
            <a:off x="3425400" y="6177960"/>
            <a:ext cx="388440" cy="10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8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790640"/>
            <a:ext cx="2108160" cy="1854360"/>
          </a:xfrm>
          <a:prstGeom prst="rect">
            <a:avLst/>
          </a:prstGeom>
          <a:ln>
            <a:noFill/>
          </a:ln>
        </p:spPr>
      </p:pic>
      <p:pic>
        <p:nvPicPr>
          <p:cNvPr id="18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3840" y="1803240"/>
            <a:ext cx="1727280" cy="1879560"/>
          </a:xfrm>
          <a:prstGeom prst="rect">
            <a:avLst/>
          </a:prstGeom>
          <a:ln>
            <a:noFill/>
          </a:ln>
        </p:spPr>
      </p:pic>
      <p:pic>
        <p:nvPicPr>
          <p:cNvPr id="18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15280" y="4610160"/>
            <a:ext cx="1727280" cy="406440"/>
          </a:xfrm>
          <a:prstGeom prst="rect">
            <a:avLst/>
          </a:prstGeom>
          <a:ln>
            <a:noFill/>
          </a:ln>
        </p:spPr>
      </p:pic>
      <p:pic>
        <p:nvPicPr>
          <p:cNvPr id="182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14880" y="4216320"/>
            <a:ext cx="1816200" cy="18795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cont.</a:t>
            </a:r>
            <a:endParaRPr/>
          </a:p>
        </p:txBody>
      </p:sp>
      <p:sp>
        <p:nvSpPr>
          <p:cNvPr id="182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Obtain midpoint configuration (between k and k+1)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Rotation matrix: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Rotate stresses: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Return mapping with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This part is identical to the classical return mapping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Calculate stresses: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Calculate consistent tangent operator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alg</a:t>
            </a:r>
            <a:endParaRPr/>
          </a:p>
        </p:txBody>
      </p:sp>
      <p:sp>
        <p:nvSpPr>
          <p:cNvPr id="1828" name="CustomShape 3"/>
          <p:cNvSpPr/>
          <p:nvPr/>
        </p:nvSpPr>
        <p:spPr>
          <a:xfrm>
            <a:off x="746280" y="2385720"/>
            <a:ext cx="5874840" cy="640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8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3680" y="1422360"/>
            <a:ext cx="2514600" cy="723960"/>
          </a:xfrm>
          <a:prstGeom prst="rect">
            <a:avLst/>
          </a:prstGeom>
          <a:ln>
            <a:noFill/>
          </a:ln>
        </p:spPr>
      </p:pic>
      <p:pic>
        <p:nvPicPr>
          <p:cNvPr id="18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1384200"/>
            <a:ext cx="2616120" cy="800280"/>
          </a:xfrm>
          <a:prstGeom prst="rect">
            <a:avLst/>
          </a:prstGeom>
          <a:ln>
            <a:noFill/>
          </a:ln>
        </p:spPr>
      </p:pic>
      <p:pic>
        <p:nvPicPr>
          <p:cNvPr id="18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0840" y="2476440"/>
            <a:ext cx="4762440" cy="469800"/>
          </a:xfrm>
          <a:prstGeom prst="rect">
            <a:avLst/>
          </a:prstGeom>
          <a:ln>
            <a:noFill/>
          </a:ln>
        </p:spPr>
      </p:pic>
      <p:pic>
        <p:nvPicPr>
          <p:cNvPr id="183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52680" y="3378240"/>
            <a:ext cx="2374920" cy="444600"/>
          </a:xfrm>
          <a:prstGeom prst="rect">
            <a:avLst/>
          </a:prstGeom>
          <a:ln>
            <a:noFill/>
          </a:ln>
        </p:spPr>
      </p:pic>
      <p:pic>
        <p:nvPicPr>
          <p:cNvPr id="183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17920" y="3924360"/>
            <a:ext cx="3987720" cy="380880"/>
          </a:xfrm>
          <a:prstGeom prst="rect">
            <a:avLst/>
          </a:prstGeom>
          <a:ln>
            <a:noFill/>
          </a:ln>
        </p:spPr>
      </p:pic>
      <p:pic>
        <p:nvPicPr>
          <p:cNvPr id="183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708360" y="4444920"/>
            <a:ext cx="660240" cy="355680"/>
          </a:xfrm>
          <a:prstGeom prst="rect">
            <a:avLst/>
          </a:prstGeom>
          <a:ln>
            <a:noFill/>
          </a:ln>
        </p:spPr>
      </p:pic>
      <p:pic>
        <p:nvPicPr>
          <p:cNvPr id="1835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505320" y="5321160"/>
            <a:ext cx="1066680" cy="4064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cont.</a:t>
            </a:r>
            <a:endParaRPr/>
          </a:p>
        </p:txBody>
      </p:sp>
      <p:sp>
        <p:nvSpPr>
          <p:cNvPr id="183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Internal force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Tangent stiffness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Initial stiffness matrix</a:t>
            </a:r>
            <a:endParaRPr/>
          </a:p>
        </p:txBody>
      </p:sp>
      <p:sp>
        <p:nvSpPr>
          <p:cNvPr id="1838" name="CustomShape 3"/>
          <p:cNvSpPr/>
          <p:nvPr/>
        </p:nvSpPr>
        <p:spPr>
          <a:xfrm>
            <a:off x="1875600" y="1660680"/>
            <a:ext cx="2932200" cy="630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1839" name="CustomShape 4"/>
          <p:cNvSpPr/>
          <p:nvPr/>
        </p:nvSpPr>
        <p:spPr>
          <a:xfrm>
            <a:off x="4635720" y="1208520"/>
            <a:ext cx="390132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This summation is similar to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assembly (must be added to the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corresponding DOFs)</a:t>
            </a:r>
            <a:endParaRPr/>
          </a:p>
        </p:txBody>
      </p:sp>
      <p:pic>
        <p:nvPicPr>
          <p:cNvPr id="18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60" y="1295280"/>
            <a:ext cx="2629080" cy="660240"/>
          </a:xfrm>
          <a:prstGeom prst="rect">
            <a:avLst/>
          </a:prstGeom>
          <a:ln>
            <a:noFill/>
          </a:ln>
        </p:spPr>
      </p:pic>
      <p:pic>
        <p:nvPicPr>
          <p:cNvPr id="18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908440"/>
            <a:ext cx="3708360" cy="660240"/>
          </a:xfrm>
          <a:prstGeom prst="rect">
            <a:avLst/>
          </a:prstGeom>
          <a:ln>
            <a:noFill/>
          </a:ln>
        </p:spPr>
      </p:pic>
      <p:pic>
        <p:nvPicPr>
          <p:cNvPr id="18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13200" y="2349360"/>
            <a:ext cx="4140360" cy="1181160"/>
          </a:xfrm>
          <a:prstGeom prst="rect">
            <a:avLst/>
          </a:prstGeom>
          <a:ln>
            <a:noFill/>
          </a:ln>
        </p:spPr>
      </p:pic>
      <p:pic>
        <p:nvPicPr>
          <p:cNvPr id="184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4432320"/>
            <a:ext cx="2908440" cy="660240"/>
          </a:xfrm>
          <a:prstGeom prst="rect">
            <a:avLst/>
          </a:prstGeom>
          <a:ln>
            <a:noFill/>
          </a:ln>
        </p:spPr>
      </p:pic>
      <p:pic>
        <p:nvPicPr>
          <p:cNvPr id="184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775040" y="4064040"/>
            <a:ext cx="2031840" cy="2565360"/>
          </a:xfrm>
          <a:prstGeom prst="rect">
            <a:avLst/>
          </a:prstGeom>
          <a:ln>
            <a:noFill/>
          </a:ln>
        </p:spPr>
      </p:pic>
      <p:pic>
        <p:nvPicPr>
          <p:cNvPr id="184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650960" y="5499000"/>
            <a:ext cx="1917720" cy="977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cont.</a:t>
            </a:r>
            <a:endParaRPr/>
          </a:p>
        </p:txBody>
      </p:sp>
      <p:sp>
        <p:nvSpPr>
          <p:cNvPr id="184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Solve for incremental displacement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displacements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When N-R iteration converges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and history dependent variables are stored (updated) to the global array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Move on to the next load step</a:t>
            </a:r>
            <a:endParaRPr/>
          </a:p>
        </p:txBody>
      </p:sp>
      <p:pic>
        <p:nvPicPr>
          <p:cNvPr id="18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760" y="1270080"/>
            <a:ext cx="3670200" cy="406440"/>
          </a:xfrm>
          <a:prstGeom prst="rect">
            <a:avLst/>
          </a:prstGeom>
          <a:ln>
            <a:noFill/>
          </a:ln>
        </p:spPr>
      </p:pic>
      <p:pic>
        <p:nvPicPr>
          <p:cNvPr id="18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920" y="2336760"/>
            <a:ext cx="2362320" cy="7873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Program PLAST3D.m</a:t>
            </a:r>
            <a:endParaRPr/>
          </a:p>
        </p:txBody>
      </p:sp>
      <p:sp>
        <p:nvSpPr>
          <p:cNvPr id="185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function PLAST3D(MID, PROP, ETAN, UPDATE, LTAN, NE, NDOF, XYZ, LE)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%***********************************************************************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 MAIN PROGRAM COMPUTING GLOBAL STIFFNESS MATRIX RESIDUAL FORCE FOR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 PLASTIC MATERIAL MODELS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%***********************************************************************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Computer stress, back stress &amp; effective plastic strain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elseif MID == 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Plasticity with finite rotation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FAC=FAC*det(F);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[STRESSN, ALPHAN] = rotatedStress(DEPS, STRESSN, ALPHAN);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[STRESS, ALPHA, EP]=combHard(PROP,ETAN,DDEPS,STRESSN,ALPHAN,EPN);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Tangent stiffness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if LTAN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elseif MID == 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DTAN=combHardTan(PROP,ETAN,DDEPS,STRESSN,ALPHAN,EPN);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CTAN=[-STRESS(1) STRESS(1) STRESS(1) -STRESS(4) 0 -STRESS(6);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STRESS(2) -STRESS(2) STRESS(2) -STRESS(4) -STRESS(5)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STRESS(3) STRESS(3) -STRESS(3) 0 -STRESS(5) -STRESS(6);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-STRESS(4) -STRESS(4) 0 -0.5*(STRESS(1)+STRESS(2)) -0.5*STRESS(6) -0.5*STRESS(5);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0 -STRESS(5) -STRESS(5) -0.5*STRESS(6) -0.5*(STRESS(2)+STRESS(3)) -0.5*STRESS(4);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-STRESS(6) 0 -STRESS(6) -0.5*STRESS(5) -0.5*STRESS(4) -0.5*(STRESS(1)+STRESS(3))];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SIG=[STRESS(1) STRESS(4) STRESS(6);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STRESS(4) STRESS(2) STRESS(5);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STRESS(6) STRESS(5) STRESS(3)];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SHEAD=zeros(9);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SHEAD(1:3,1:3)=SIG;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SHEAD(4:6,4:6)=SIG;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SHEAD(7:9,7:9)=SIG;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EKF = BM'*(DTAN+CTAN)*BM + BG'*SHEAD*BG;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</p:txBody>
      </p:sp>
    </p:spTree>
  </p:cSld>
  <p:transition>
    <p:fade thruBlk="true"/>
  </p:transition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Summary</a:t>
            </a:r>
            <a:endParaRPr/>
          </a:p>
        </p:txBody>
      </p:sp>
      <p:sp>
        <p:nvSpPr>
          <p:cNvPr id="185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Finite rotation elastoplasticity is formulated using updated Lagrangian (reference frame moves with body)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Finite rotation elastoplasticity is fundamentally identical to the classical plasticity. Only rigid-body rotation is taken into account using objective stress rate and integration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must use an objective stress rate to define the constitutive relation because the material response should be independent of coordinate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Objectivity only applies for spatial vectors and tensors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 the finite rotation, the midpoint configuration is used to reduce errors involved in non-uniform rotation and spin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is performed after transforming to the undeformed configuration</a:t>
            </a:r>
            <a:endParaRPr/>
          </a:p>
        </p:txBody>
      </p:sp>
    </p:spTree>
  </p:cSld>
  <p:transition>
    <p:fade thruBlk="true"/>
  </p:transition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Finite Deformation Elastoplasticity with Hyperelasticity</a:t>
            </a:r>
            <a:endParaRPr/>
          </a:p>
        </p:txBody>
      </p:sp>
      <p:sp>
        <p:nvSpPr>
          <p:cNvPr id="18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Section 4.5</a:t>
            </a:r>
            <a:endParaRPr/>
          </a:p>
        </p:txBody>
      </p:sp>
    </p:spTree>
  </p:cSld>
  <p:transition>
    <p:fade thruBlk="true"/>
  </p:transition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Goals</a:t>
            </a:r>
            <a:endParaRPr/>
          </a:p>
        </p:txBody>
      </p:sp>
      <p:sp>
        <p:nvSpPr>
          <p:cNvPr id="185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the difference between hypoelasticity and hyperelasticity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the concept of multiplicative decomposition and intermediate configuration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the principle of maximum dissipation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the plastic evolution in strain space and stress space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J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plasticity in principal stress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Plastic Modulus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Strain increment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increment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Plastic modulus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Relation between moduli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Both kinematic and isotropic hardenings have the same plastic modulus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98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99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0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1" name="CustomShape 7"/>
          <p:cNvSpPr/>
          <p:nvPr/>
        </p:nvSpPr>
        <p:spPr>
          <a:xfrm>
            <a:off x="658800" y="3250800"/>
            <a:ext cx="3108240" cy="600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2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3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4" name="CustomShap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5" name="CustomShape 1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6" name="Line 12"/>
          <p:cNvSpPr/>
          <p:nvPr/>
        </p:nvSpPr>
        <p:spPr>
          <a:xfrm>
            <a:off x="5625000" y="3605040"/>
            <a:ext cx="31197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7" name="Line 13"/>
          <p:cNvSpPr/>
          <p:nvPr/>
        </p:nvSpPr>
        <p:spPr>
          <a:xfrm flipV="1">
            <a:off x="5765040" y="1198440"/>
            <a:ext cx="0" cy="2552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8" name="CustomShape 14"/>
          <p:cNvSpPr/>
          <p:nvPr/>
        </p:nvSpPr>
        <p:spPr>
          <a:xfrm>
            <a:off x="5730840" y="957600"/>
            <a:ext cx="1292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309" name="CustomShape 15"/>
          <p:cNvSpPr/>
          <p:nvPr/>
        </p:nvSpPr>
        <p:spPr>
          <a:xfrm>
            <a:off x="8613000" y="3601800"/>
            <a:ext cx="1105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310" name="CustomShape 16"/>
          <p:cNvSpPr/>
          <p:nvPr/>
        </p:nvSpPr>
        <p:spPr>
          <a:xfrm>
            <a:off x="6526440" y="2520000"/>
            <a:ext cx="12780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311" name="CustomShape 17"/>
          <p:cNvSpPr/>
          <p:nvPr/>
        </p:nvSpPr>
        <p:spPr>
          <a:xfrm>
            <a:off x="5529600" y="2374920"/>
            <a:ext cx="20088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312" name="CustomShape 18"/>
          <p:cNvSpPr/>
          <p:nvPr/>
        </p:nvSpPr>
        <p:spPr>
          <a:xfrm>
            <a:off x="6329160" y="3546720"/>
            <a:ext cx="18252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313" name="CustomShape 19"/>
          <p:cNvSpPr/>
          <p:nvPr/>
        </p:nvSpPr>
        <p:spPr>
          <a:xfrm>
            <a:off x="5778720" y="1962000"/>
            <a:ext cx="2789640" cy="163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14" name="CustomShape 20"/>
          <p:cNvSpPr/>
          <p:nvPr/>
        </p:nvSpPr>
        <p:spPr>
          <a:xfrm>
            <a:off x="5769360" y="2510640"/>
            <a:ext cx="661320" cy="1097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5" name="CustomShape 21"/>
          <p:cNvSpPr/>
          <p:nvPr/>
        </p:nvSpPr>
        <p:spPr>
          <a:xfrm>
            <a:off x="5760360" y="2385360"/>
            <a:ext cx="1125000" cy="122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6" name="CustomShape 22"/>
          <p:cNvSpPr/>
          <p:nvPr/>
        </p:nvSpPr>
        <p:spPr>
          <a:xfrm>
            <a:off x="5761440" y="2141640"/>
            <a:ext cx="128880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7" name="CustomShape 23"/>
          <p:cNvSpPr/>
          <p:nvPr/>
        </p:nvSpPr>
        <p:spPr>
          <a:xfrm>
            <a:off x="7040160" y="2141640"/>
            <a:ext cx="82512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18" name="Line 24"/>
          <p:cNvSpPr/>
          <p:nvPr/>
        </p:nvSpPr>
        <p:spPr>
          <a:xfrm flipV="1">
            <a:off x="6569280" y="1976400"/>
            <a:ext cx="565560" cy="9482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9" name="CustomShape 25"/>
          <p:cNvSpPr/>
          <p:nvPr/>
        </p:nvSpPr>
        <p:spPr>
          <a:xfrm>
            <a:off x="6261840" y="1139400"/>
            <a:ext cx="259380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Strain hardening slope, 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t</a:t>
            </a:r>
            <a:endParaRPr/>
          </a:p>
        </p:txBody>
      </p:sp>
      <p:sp>
        <p:nvSpPr>
          <p:cNvPr id="320" name="Line 26"/>
          <p:cNvSpPr/>
          <p:nvPr/>
        </p:nvSpPr>
        <p:spPr>
          <a:xfrm>
            <a:off x="7460280" y="1388880"/>
            <a:ext cx="730080" cy="62748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321" name="Line 27"/>
          <p:cNvSpPr/>
          <p:nvPr/>
        </p:nvSpPr>
        <p:spPr>
          <a:xfrm>
            <a:off x="6060960" y="2141640"/>
            <a:ext cx="0" cy="227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2" name="CustomShape 28"/>
          <p:cNvSpPr/>
          <p:nvPr/>
        </p:nvSpPr>
        <p:spPr>
          <a:xfrm>
            <a:off x="5226120" y="2116800"/>
            <a:ext cx="2678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323" name="Line 29"/>
          <p:cNvSpPr/>
          <p:nvPr/>
        </p:nvSpPr>
        <p:spPr>
          <a:xfrm>
            <a:off x="5495760" y="2254320"/>
            <a:ext cx="583560" cy="864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324" name="CustomShape 30"/>
          <p:cNvSpPr/>
          <p:nvPr/>
        </p:nvSpPr>
        <p:spPr>
          <a:xfrm>
            <a:off x="6627960" y="2566080"/>
            <a:ext cx="154080" cy="250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25" name="Line 31"/>
          <p:cNvSpPr/>
          <p:nvPr/>
        </p:nvSpPr>
        <p:spPr>
          <a:xfrm>
            <a:off x="6877440" y="3640320"/>
            <a:ext cx="0" cy="148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6" name="Line 32"/>
          <p:cNvSpPr/>
          <p:nvPr/>
        </p:nvSpPr>
        <p:spPr>
          <a:xfrm>
            <a:off x="7856280" y="3640320"/>
            <a:ext cx="0" cy="148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7" name="Line 33"/>
          <p:cNvSpPr/>
          <p:nvPr/>
        </p:nvSpPr>
        <p:spPr>
          <a:xfrm>
            <a:off x="6877440" y="3726000"/>
            <a:ext cx="96156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328" name="CustomShape 34"/>
          <p:cNvSpPr/>
          <p:nvPr/>
        </p:nvSpPr>
        <p:spPr>
          <a:xfrm>
            <a:off x="7240680" y="3705480"/>
            <a:ext cx="2491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329" name="Line 35"/>
          <p:cNvSpPr/>
          <p:nvPr/>
        </p:nvSpPr>
        <p:spPr>
          <a:xfrm>
            <a:off x="7057080" y="3247560"/>
            <a:ext cx="79812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330" name="CustomShape 36"/>
          <p:cNvSpPr/>
          <p:nvPr/>
        </p:nvSpPr>
        <p:spPr>
          <a:xfrm>
            <a:off x="7264440" y="2914200"/>
            <a:ext cx="312120" cy="299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331" name="CustomShape 37"/>
          <p:cNvSpPr/>
          <p:nvPr/>
        </p:nvSpPr>
        <p:spPr>
          <a:xfrm>
            <a:off x="6491880" y="2920320"/>
            <a:ext cx="304200" cy="3006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332" name="Line 38"/>
          <p:cNvSpPr/>
          <p:nvPr/>
        </p:nvSpPr>
        <p:spPr>
          <a:xfrm>
            <a:off x="6540840" y="3247560"/>
            <a:ext cx="351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333" name="CustomShape 39"/>
          <p:cNvSpPr/>
          <p:nvPr/>
        </p:nvSpPr>
        <p:spPr>
          <a:xfrm>
            <a:off x="6590160" y="1912680"/>
            <a:ext cx="1437840" cy="691200"/>
          </a:xfrm>
          <a:prstGeom prst="ellipse">
            <a:avLst/>
          </a:prstGeom>
          <a:noFill/>
          <a:ln w="12600">
            <a:solidFill>
              <a:srgbClr val="0070c0"/>
            </a:solidFill>
            <a:round/>
          </a:ln>
        </p:spPr>
      </p:sp>
      <p:sp>
        <p:nvSpPr>
          <p:cNvPr id="334" name="Line 40"/>
          <p:cNvSpPr/>
          <p:nvPr/>
        </p:nvSpPr>
        <p:spPr>
          <a:xfrm flipV="1">
            <a:off x="6714720" y="4279320"/>
            <a:ext cx="1807200" cy="786240"/>
          </a:xfrm>
          <a:prstGeom prst="line">
            <a:avLst/>
          </a:prstGeom>
          <a:ln w="28440">
            <a:solidFill>
              <a:srgbClr val="2c02c6"/>
            </a:solidFill>
            <a:round/>
          </a:ln>
        </p:spPr>
      </p:sp>
      <p:sp>
        <p:nvSpPr>
          <p:cNvPr id="335" name="Line 41"/>
          <p:cNvSpPr/>
          <p:nvPr/>
        </p:nvSpPr>
        <p:spPr>
          <a:xfrm flipV="1">
            <a:off x="7039800" y="4334040"/>
            <a:ext cx="380880" cy="859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6" name="Line 42"/>
          <p:cNvSpPr/>
          <p:nvPr/>
        </p:nvSpPr>
        <p:spPr>
          <a:xfrm>
            <a:off x="6650640" y="4443840"/>
            <a:ext cx="174348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7" name="Line 43"/>
          <p:cNvSpPr/>
          <p:nvPr/>
        </p:nvSpPr>
        <p:spPr>
          <a:xfrm>
            <a:off x="7383240" y="4443840"/>
            <a:ext cx="0" cy="749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8" name="Line 44"/>
          <p:cNvSpPr/>
          <p:nvPr/>
        </p:nvSpPr>
        <p:spPr>
          <a:xfrm>
            <a:off x="7184880" y="4864320"/>
            <a:ext cx="12092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9" name="Line 45"/>
          <p:cNvSpPr/>
          <p:nvPr/>
        </p:nvSpPr>
        <p:spPr>
          <a:xfrm flipV="1">
            <a:off x="7365240" y="4443840"/>
            <a:ext cx="807120" cy="42048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340" name="Line 46"/>
          <p:cNvSpPr/>
          <p:nvPr/>
        </p:nvSpPr>
        <p:spPr>
          <a:xfrm>
            <a:off x="8172360" y="4443840"/>
            <a:ext cx="0" cy="749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1" name="CustomShape 47"/>
          <p:cNvSpPr/>
          <p:nvPr/>
        </p:nvSpPr>
        <p:spPr>
          <a:xfrm>
            <a:off x="6517080" y="4133160"/>
            <a:ext cx="2416320" cy="120672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342" name="Line 48"/>
          <p:cNvSpPr/>
          <p:nvPr/>
        </p:nvSpPr>
        <p:spPr>
          <a:xfrm>
            <a:off x="7184880" y="4864320"/>
            <a:ext cx="0" cy="3294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3" name="CustomShape 49"/>
          <p:cNvSpPr/>
          <p:nvPr/>
        </p:nvSpPr>
        <p:spPr>
          <a:xfrm>
            <a:off x="7626240" y="4563000"/>
            <a:ext cx="310680" cy="1735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</p:sp>
      <p:sp>
        <p:nvSpPr>
          <p:cNvPr id="344" name="CustomShape 50"/>
          <p:cNvSpPr/>
          <p:nvPr/>
        </p:nvSpPr>
        <p:spPr>
          <a:xfrm>
            <a:off x="8247960" y="4297680"/>
            <a:ext cx="255600" cy="118440"/>
          </a:xfrm>
          <a:prstGeom prst="rect">
            <a:avLst/>
          </a:prstGeom>
          <a:noFill/>
          <a:ln w="12600">
            <a:solidFill>
              <a:srgbClr val="2c02c6"/>
            </a:solidFill>
            <a:round/>
          </a:ln>
        </p:spPr>
      </p:sp>
      <p:sp>
        <p:nvSpPr>
          <p:cNvPr id="345" name="Line 51"/>
          <p:cNvSpPr/>
          <p:nvPr/>
        </p:nvSpPr>
        <p:spPr>
          <a:xfrm>
            <a:off x="7383240" y="5120640"/>
            <a:ext cx="7891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346" name="Line 52"/>
          <p:cNvSpPr/>
          <p:nvPr/>
        </p:nvSpPr>
        <p:spPr>
          <a:xfrm flipH="1">
            <a:off x="6892200" y="5120640"/>
            <a:ext cx="29268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347" name="CustomShape 53"/>
          <p:cNvSpPr/>
          <p:nvPr/>
        </p:nvSpPr>
        <p:spPr>
          <a:xfrm>
            <a:off x="8447760" y="4266360"/>
            <a:ext cx="334800" cy="331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c02c6"/>
                </a:solidFill>
                <a:latin typeface="Comic Sans MS"/>
              </a:rPr>
              <a:t>E</a:t>
            </a:r>
            <a:r>
              <a:rPr lang="en-US" sz="1400" baseline="-25000">
                <a:solidFill>
                  <a:srgbClr val="2c02c6"/>
                </a:solidFill>
                <a:latin typeface="Comic Sans MS"/>
              </a:rPr>
              <a:t>t</a:t>
            </a:r>
            <a:endParaRPr/>
          </a:p>
        </p:txBody>
      </p:sp>
      <p:sp>
        <p:nvSpPr>
          <p:cNvPr id="348" name="CustomShape 54"/>
          <p:cNvSpPr/>
          <p:nvPr/>
        </p:nvSpPr>
        <p:spPr>
          <a:xfrm>
            <a:off x="7880400" y="4537800"/>
            <a:ext cx="3153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omic Sans MS"/>
              </a:rPr>
              <a:t>H</a:t>
            </a:r>
            <a:endParaRPr/>
          </a:p>
        </p:txBody>
      </p:sp>
      <p:sp>
        <p:nvSpPr>
          <p:cNvPr id="349" name="CustomShape 55"/>
          <p:cNvSpPr/>
          <p:nvPr/>
        </p:nvSpPr>
        <p:spPr>
          <a:xfrm>
            <a:off x="7578720" y="4818960"/>
            <a:ext cx="434160" cy="331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Symbol"/>
              </a:rPr>
              <a:t>De</a:t>
            </a:r>
            <a:r>
              <a:rPr lang="en-US" sz="1400" baseline="-25000">
                <a:solidFill>
                  <a:srgbClr val="000000"/>
                </a:solidFill>
                <a:latin typeface="Comic Sans MS"/>
              </a:rPr>
              <a:t>p</a:t>
            </a:r>
            <a:endParaRPr/>
          </a:p>
        </p:txBody>
      </p:sp>
      <p:sp>
        <p:nvSpPr>
          <p:cNvPr id="350" name="CustomShape 56"/>
          <p:cNvSpPr/>
          <p:nvPr/>
        </p:nvSpPr>
        <p:spPr>
          <a:xfrm>
            <a:off x="7064640" y="4825080"/>
            <a:ext cx="432720" cy="331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Symbol"/>
              </a:rPr>
              <a:t>De</a:t>
            </a:r>
            <a:r>
              <a:rPr lang="en-US" sz="1400" baseline="-25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</p:txBody>
      </p:sp>
      <p:sp>
        <p:nvSpPr>
          <p:cNvPr id="351" name="CustomShape 57"/>
          <p:cNvSpPr/>
          <p:nvPr/>
        </p:nvSpPr>
        <p:spPr>
          <a:xfrm>
            <a:off x="7309440" y="2603880"/>
            <a:ext cx="415800" cy="1528560"/>
          </a:xfrm>
          <a:prstGeom prst="straightConnector1">
            <a:avLst/>
          </a:prstGeom>
          <a:noFill/>
          <a:ln w="12600">
            <a:solidFill>
              <a:srgbClr val="0070c0"/>
            </a:solidFill>
            <a:round/>
            <a:tailEnd len="med" type="arrow" w="med"/>
          </a:ln>
        </p:spPr>
      </p:sp>
      <p:pic>
        <p:nvPicPr>
          <p:cNvPr id="3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2280" y="1395360"/>
            <a:ext cx="1181160" cy="36828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6560" y="1874520"/>
            <a:ext cx="952560" cy="774720"/>
          </a:xfrm>
          <a:prstGeom prst="rect">
            <a:avLst/>
          </a:prstGeom>
          <a:ln>
            <a:noFill/>
          </a:ln>
        </p:spPr>
      </p:pic>
      <p:pic>
        <p:nvPicPr>
          <p:cNvPr id="3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9160" y="3340080"/>
            <a:ext cx="2908440" cy="40644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80" y="3962520"/>
            <a:ext cx="3683160" cy="72396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" y="4762440"/>
            <a:ext cx="1206360" cy="736560"/>
          </a:xfrm>
          <a:prstGeom prst="rect">
            <a:avLst/>
          </a:prstGeom>
          <a:ln>
            <a:noFill/>
          </a:ln>
        </p:spPr>
      </p:pic>
      <p:pic>
        <p:nvPicPr>
          <p:cNvPr id="35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476440" y="4838760"/>
            <a:ext cx="3022560" cy="711360"/>
          </a:xfrm>
          <a:prstGeom prst="rect">
            <a:avLst/>
          </a:prstGeom>
          <a:ln>
            <a:noFill/>
          </a:ln>
        </p:spPr>
      </p:pic>
      <p:pic>
        <p:nvPicPr>
          <p:cNvPr id="35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200400" y="782280"/>
            <a:ext cx="1663560" cy="4064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Finite Deformation Plasticity</a:t>
            </a:r>
            <a:endParaRPr/>
          </a:p>
        </p:txBody>
      </p:sp>
      <p:sp>
        <p:nvSpPr>
          <p:cNvPr id="185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So far, we used small strain elastoplasticity theory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Finite rotation has been taken care of using the deformed configuration with an objective rate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However, still, the strain should be small enough so that the elastic and plastic strains are decomposed additively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This is fundamental limitation of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hypoelasticity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can we handle large strain problem?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On the other hand,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hyperelasticity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can handle large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However, it is not easy to describe plastic evolution in 2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nd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P-K stress. It is given in the current configuration (Cauchy stress)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can we handle it? </a:t>
            </a:r>
            <a:endParaRPr/>
          </a:p>
        </p:txBody>
      </p:sp>
      <p:sp>
        <p:nvSpPr>
          <p:cNvPr id="1860" name="CustomShape 3"/>
          <p:cNvSpPr/>
          <p:nvPr/>
        </p:nvSpPr>
        <p:spPr>
          <a:xfrm>
            <a:off x="3198960" y="5833080"/>
            <a:ext cx="63396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Transformation between references</a:t>
            </a:r>
            <a:endParaRPr/>
          </a:p>
        </p:txBody>
      </p:sp>
    </p:spTree>
  </p:cSld>
  <p:transition>
    <p:fade thruBlk="true"/>
  </p:transition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Intermediate Configuration</a:t>
            </a:r>
            <a:endParaRPr/>
          </a:p>
        </p:txBody>
      </p:sp>
      <p:sp>
        <p:nvSpPr>
          <p:cNvPr id="186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Let’s take one step back and discuss different references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Lee (1967)  proposed that the deformation gradient can be multiplicatively decomposed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Remember deformation gradient maps between deformed and undeformed configurations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Instead of moving directly from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the deformation moves to an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intermediate configuration (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W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p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)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first and then goes to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intermediate configuration is an imaginary one and can be arbitrary</a:t>
            </a:r>
            <a:endParaRPr/>
          </a:p>
        </p:txBody>
      </p:sp>
      <p:sp>
        <p:nvSpPr>
          <p:cNvPr id="186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64" name="CustomShape 4"/>
          <p:cNvSpPr/>
          <p:nvPr/>
        </p:nvSpPr>
        <p:spPr>
          <a:xfrm>
            <a:off x="2753640" y="2270160"/>
            <a:ext cx="2805840" cy="588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865" name="CustomShape 5"/>
          <p:cNvSpPr/>
          <p:nvPr/>
        </p:nvSpPr>
        <p:spPr>
          <a:xfrm>
            <a:off x="2018880" y="5969880"/>
            <a:ext cx="3253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Additive decomposition:</a:t>
            </a:r>
            <a:endParaRPr/>
          </a:p>
        </p:txBody>
      </p:sp>
      <p:pic>
        <p:nvPicPr>
          <p:cNvPr id="18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7040" y="2362320"/>
            <a:ext cx="2070000" cy="406440"/>
          </a:xfrm>
          <a:prstGeom prst="rect">
            <a:avLst/>
          </a:prstGeom>
          <a:ln>
            <a:noFill/>
          </a:ln>
        </p:spPr>
      </p:pic>
      <p:pic>
        <p:nvPicPr>
          <p:cNvPr id="18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5160" y="3860640"/>
            <a:ext cx="2692440" cy="406440"/>
          </a:xfrm>
          <a:prstGeom prst="rect">
            <a:avLst/>
          </a:prstGeom>
          <a:ln>
            <a:noFill/>
          </a:ln>
        </p:spPr>
      </p:pic>
      <p:pic>
        <p:nvPicPr>
          <p:cNvPr id="18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94440" y="5969160"/>
            <a:ext cx="1206360" cy="4064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Intermediate Configuration cont.</a:t>
            </a:r>
            <a:endParaRPr/>
          </a:p>
        </p:txBody>
      </p:sp>
      <p:sp>
        <p:nvSpPr>
          <p:cNvPr id="1870" name="TextShape 2"/>
          <p:cNvSpPr txBox="1"/>
          <p:nvPr/>
        </p:nvSpPr>
        <p:spPr>
          <a:xfrm>
            <a:off x="117360" y="741240"/>
            <a:ext cx="8908560" cy="260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(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X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): deformation through the intermediate configuration (related to the internal plastic variables)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-1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(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X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): local, stress-free, unloaded process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Decomposition of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(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X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 into the intermediate configuration followed by elastic deformation</a:t>
            </a:r>
            <a:endParaRPr/>
          </a:p>
        </p:txBody>
      </p:sp>
      <p:sp>
        <p:nvSpPr>
          <p:cNvPr id="1871" name="CustomShape 3"/>
          <p:cNvSpPr/>
          <p:nvPr/>
        </p:nvSpPr>
        <p:spPr>
          <a:xfrm>
            <a:off x="2001600" y="3213000"/>
            <a:ext cx="1257120" cy="1188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round/>
          </a:ln>
        </p:spPr>
      </p:sp>
      <p:sp>
        <p:nvSpPr>
          <p:cNvPr id="1872" name="CustomShape 4"/>
          <p:cNvSpPr/>
          <p:nvPr/>
        </p:nvSpPr>
        <p:spPr>
          <a:xfrm>
            <a:off x="5933880" y="3281400"/>
            <a:ext cx="1211400" cy="1622160"/>
          </a:xfrm>
          <a:prstGeom prst="rect">
            <a:avLst/>
          </a:prstGeom>
          <a:solidFill>
            <a:srgbClr val="92d050"/>
          </a:solidFill>
          <a:ln w="28440">
            <a:solidFill>
              <a:srgbClr val="000000"/>
            </a:solidFill>
            <a:round/>
          </a:ln>
        </p:spPr>
      </p:sp>
      <p:sp>
        <p:nvSpPr>
          <p:cNvPr id="1873" name="CustomShape 5"/>
          <p:cNvSpPr/>
          <p:nvPr/>
        </p:nvSpPr>
        <p:spPr>
          <a:xfrm rot="16200000">
            <a:off x="3716280" y="5064120"/>
            <a:ext cx="1211040" cy="1622880"/>
          </a:xfrm>
          <a:prstGeom prst="rect">
            <a:avLst/>
          </a:prstGeom>
          <a:solidFill>
            <a:srgbClr val="a6a6a6"/>
          </a:solidFill>
          <a:ln w="28440">
            <a:solidFill>
              <a:srgbClr val="000000"/>
            </a:solidFill>
            <a:round/>
          </a:ln>
        </p:spPr>
      </p:sp>
      <p:sp>
        <p:nvSpPr>
          <p:cNvPr id="1874" name="CustomShape 6"/>
          <p:cNvSpPr/>
          <p:nvPr/>
        </p:nvSpPr>
        <p:spPr>
          <a:xfrm>
            <a:off x="2687400" y="3898440"/>
            <a:ext cx="1645560" cy="21938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  <a:tailEnd len="lg" type="triangle" w="med"/>
          </a:ln>
        </p:spPr>
      </p:sp>
      <p:sp>
        <p:nvSpPr>
          <p:cNvPr id="1875" name="CustomShape 7"/>
          <p:cNvSpPr/>
          <p:nvPr/>
        </p:nvSpPr>
        <p:spPr>
          <a:xfrm>
            <a:off x="4319280" y="4172760"/>
            <a:ext cx="2208600" cy="19317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  <a:tailEnd len="lg" type="triangle" w="med"/>
          </a:ln>
        </p:spPr>
      </p:sp>
      <p:sp>
        <p:nvSpPr>
          <p:cNvPr id="1876" name="CustomShape 8"/>
          <p:cNvSpPr/>
          <p:nvPr/>
        </p:nvSpPr>
        <p:spPr>
          <a:xfrm>
            <a:off x="2687400" y="3441600"/>
            <a:ext cx="3840480" cy="7311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  <a:tailEnd len="lg" type="triangle" w="med"/>
          </a:ln>
        </p:spPr>
      </p:sp>
      <p:sp>
        <p:nvSpPr>
          <p:cNvPr id="1877" name="CustomShape 9"/>
          <p:cNvSpPr/>
          <p:nvPr/>
        </p:nvSpPr>
        <p:spPr>
          <a:xfrm>
            <a:off x="510840" y="3628080"/>
            <a:ext cx="1611360" cy="638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Undeformed 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8" name="CustomShape 10"/>
          <p:cNvSpPr/>
          <p:nvPr/>
        </p:nvSpPr>
        <p:spPr>
          <a:xfrm>
            <a:off x="3085560" y="6469920"/>
            <a:ext cx="2578320" cy="2995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Intermediate 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9" name="CustomShape 11"/>
          <p:cNvSpPr/>
          <p:nvPr/>
        </p:nvSpPr>
        <p:spPr>
          <a:xfrm>
            <a:off x="7190280" y="3734640"/>
            <a:ext cx="1437840" cy="554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Current 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Configuration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80" name="CustomShape 12"/>
          <p:cNvSpPr/>
          <p:nvPr/>
        </p:nvSpPr>
        <p:spPr>
          <a:xfrm>
            <a:off x="4517280" y="3122640"/>
            <a:ext cx="325440" cy="371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mic Sans MS"/>
                <a:ea typeface="맑은 고딕"/>
              </a:rPr>
              <a:t>F</a:t>
            </a:r>
            <a:endParaRPr/>
          </a:p>
        </p:txBody>
      </p:sp>
      <p:sp>
        <p:nvSpPr>
          <p:cNvPr id="1881" name="CustomShape 13"/>
          <p:cNvSpPr/>
          <p:nvPr/>
        </p:nvSpPr>
        <p:spPr>
          <a:xfrm>
            <a:off x="5082120" y="4431960"/>
            <a:ext cx="330120" cy="371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mic Sans MS"/>
                <a:ea typeface="맑은 고딕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omic Sans MS"/>
                <a:ea typeface="맑은 고딕"/>
              </a:rPr>
              <a:t>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2" name="CustomShape 14"/>
          <p:cNvSpPr/>
          <p:nvPr/>
        </p:nvSpPr>
        <p:spPr>
          <a:xfrm>
            <a:off x="3635280" y="4489920"/>
            <a:ext cx="389160" cy="428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mic Sans MS"/>
                <a:ea typeface="맑은 고딕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omic Sans MS"/>
                <a:ea typeface="맑은 고딕"/>
              </a:rPr>
              <a:t>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3" name="CustomShape 15"/>
          <p:cNvSpPr/>
          <p:nvPr/>
        </p:nvSpPr>
        <p:spPr>
          <a:xfrm>
            <a:off x="5156640" y="4854600"/>
            <a:ext cx="1389600" cy="65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Elastic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Deformation</a:t>
            </a:r>
            <a:endParaRPr/>
          </a:p>
        </p:txBody>
      </p:sp>
    </p:spTree>
  </p:cSld>
  <p:transition>
    <p:fade thruBlk="true"/>
  </p:transition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Kirchhoff Stress – Matter of Convenience</a:t>
            </a:r>
            <a:endParaRPr/>
          </a:p>
        </p:txBody>
      </p:sp>
      <p:sp>
        <p:nvSpPr>
          <p:cNvPr id="188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Kirchhoff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This is different from 1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st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and 2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nd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P-K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It is defined using Cauchy stress with Jacobian effect (J = |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|)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When deformation is small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assume the constitutive relation is given in terms of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Why do we use different stress measure?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By including J into stress, we don’t have to linearize it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can integrate the energy form in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0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But, still all integrands are defined in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6" name="CustomShape 3"/>
          <p:cNvSpPr/>
          <p:nvPr/>
        </p:nvSpPr>
        <p:spPr>
          <a:xfrm>
            <a:off x="3069000" y="788400"/>
            <a:ext cx="1134720" cy="4514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8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8560" y="876240"/>
            <a:ext cx="800280" cy="266760"/>
          </a:xfrm>
          <a:prstGeom prst="rect">
            <a:avLst/>
          </a:prstGeom>
          <a:ln>
            <a:noFill/>
          </a:ln>
        </p:spPr>
      </p:pic>
      <p:pic>
        <p:nvPicPr>
          <p:cNvPr id="18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6760" y="2273400"/>
            <a:ext cx="1714680" cy="266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Elastic Domain and Free Energy</a:t>
            </a:r>
            <a:endParaRPr/>
          </a:p>
        </p:txBody>
      </p:sp>
      <p:sp>
        <p:nvSpPr>
          <p:cNvPr id="189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domain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Comic Sans MS"/>
              </a:rPr>
              <a:t>q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stress-like internal variables (hardening properties)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Isotropy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the yield function is independent of orientation of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and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q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(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objectivity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Free energy function (similar to strain energy density)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left C-G deformation tensor: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strain-like internal variables vector: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Free energy only depends on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and due to isotropy,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  <a:p>
            <a:endParaRPr/>
          </a:p>
        </p:txBody>
      </p:sp>
      <p:sp>
        <p:nvSpPr>
          <p:cNvPr id="189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92" name="CustomShape 4"/>
          <p:cNvSpPr/>
          <p:nvPr/>
        </p:nvSpPr>
        <p:spPr>
          <a:xfrm>
            <a:off x="2354400" y="1240200"/>
            <a:ext cx="3394440" cy="577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893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94" name="CustomShape 6"/>
          <p:cNvSpPr/>
          <p:nvPr/>
        </p:nvSpPr>
        <p:spPr>
          <a:xfrm>
            <a:off x="2911320" y="3689280"/>
            <a:ext cx="1860120" cy="588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8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346040"/>
            <a:ext cx="2616120" cy="368280"/>
          </a:xfrm>
          <a:prstGeom prst="rect">
            <a:avLst/>
          </a:prstGeom>
          <a:ln>
            <a:noFill/>
          </a:ln>
        </p:spPr>
      </p:pic>
      <p:pic>
        <p:nvPicPr>
          <p:cNvPr id="18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37040" y="3759120"/>
            <a:ext cx="1359000" cy="368280"/>
          </a:xfrm>
          <a:prstGeom prst="rect">
            <a:avLst/>
          </a:prstGeom>
          <a:ln>
            <a:noFill/>
          </a:ln>
        </p:spPr>
      </p:pic>
      <p:pic>
        <p:nvPicPr>
          <p:cNvPr id="18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99000" y="4343400"/>
            <a:ext cx="927000" cy="343080"/>
          </a:xfrm>
          <a:prstGeom prst="rect">
            <a:avLst/>
          </a:prstGeom>
          <a:ln>
            <a:noFill/>
          </a:ln>
        </p:spPr>
      </p:pic>
      <p:pic>
        <p:nvPicPr>
          <p:cNvPr id="189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72280" y="4813200"/>
            <a:ext cx="851040" cy="5842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Dissipation Function</a:t>
            </a:r>
            <a:endParaRPr/>
          </a:p>
        </p:txBody>
      </p:sp>
      <p:sp>
        <p:nvSpPr>
          <p:cNvPr id="190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Dissipation function (ignoring thermal part)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Rate of stress work – rate of free energy change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Rate of deformation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sym(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L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), where velocity gradient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Dissipation is energy loss due to plastic deformation (irreversible)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Rate of elastic left C-G tensor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can’t differentiate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because its reference is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Transform to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using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relation</a:t>
            </a:r>
            <a:endParaRPr/>
          </a:p>
        </p:txBody>
      </p:sp>
      <p:sp>
        <p:nvSpPr>
          <p:cNvPr id="190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02" name="CustomShape 4"/>
          <p:cNvSpPr/>
          <p:nvPr/>
        </p:nvSpPr>
        <p:spPr>
          <a:xfrm>
            <a:off x="777600" y="1250640"/>
            <a:ext cx="3877920" cy="882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03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9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333440"/>
            <a:ext cx="2933640" cy="635040"/>
          </a:xfrm>
          <a:prstGeom prst="rect">
            <a:avLst/>
          </a:prstGeom>
          <a:ln>
            <a:noFill/>
          </a:ln>
        </p:spPr>
      </p:pic>
      <p:pic>
        <p:nvPicPr>
          <p:cNvPr id="19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59800" y="2717640"/>
            <a:ext cx="838080" cy="279360"/>
          </a:xfrm>
          <a:prstGeom prst="rect">
            <a:avLst/>
          </a:prstGeom>
          <a:ln>
            <a:noFill/>
          </a:ln>
        </p:spPr>
      </p:pic>
      <p:pic>
        <p:nvPicPr>
          <p:cNvPr id="19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73120" y="5168880"/>
            <a:ext cx="5842080" cy="431640"/>
          </a:xfrm>
          <a:prstGeom prst="rect">
            <a:avLst/>
          </a:prstGeom>
          <a:ln>
            <a:noFill/>
          </a:ln>
        </p:spPr>
      </p:pic>
      <p:pic>
        <p:nvPicPr>
          <p:cNvPr id="190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73120" y="5867280"/>
            <a:ext cx="4178160" cy="4572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 of Elastic Left C-G Tensor</a:t>
            </a:r>
            <a:endParaRPr/>
          </a:p>
        </p:txBody>
      </p:sp>
      <p:sp>
        <p:nvSpPr>
          <p:cNvPr id="190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Rate of elastic left C-G tensor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ts val="1058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Lie derivative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    pulling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back to the undeformed configuration, and after taking a time derivative, pushing forward to the current configuration (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plastic deformation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pPr>
              <a:lnSpc>
                <a:spcPts val="1058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Thus, we have</a:t>
            </a:r>
            <a:endParaRPr/>
          </a:p>
        </p:txBody>
      </p:sp>
      <p:sp>
        <p:nvSpPr>
          <p:cNvPr id="1910" name="CustomShape 3"/>
          <p:cNvSpPr/>
          <p:nvPr/>
        </p:nvSpPr>
        <p:spPr>
          <a:xfrm>
            <a:off x="2283840" y="1797120"/>
            <a:ext cx="514800" cy="4410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1" name="CustomShape 4"/>
          <p:cNvSpPr/>
          <p:nvPr/>
        </p:nvSpPr>
        <p:spPr>
          <a:xfrm>
            <a:off x="3224880" y="1713240"/>
            <a:ext cx="598680" cy="1250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2" name="CustomShape 5"/>
          <p:cNvSpPr/>
          <p:nvPr/>
        </p:nvSpPr>
        <p:spPr>
          <a:xfrm>
            <a:off x="2112480" y="5087160"/>
            <a:ext cx="3268440" cy="609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13" name="CustomShape 6"/>
          <p:cNvSpPr/>
          <p:nvPr/>
        </p:nvSpPr>
        <p:spPr>
          <a:xfrm>
            <a:off x="4478400" y="2501640"/>
            <a:ext cx="3890520" cy="74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C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p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: plastic right C-G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deformation tensor</a:t>
            </a:r>
            <a:endParaRPr/>
          </a:p>
        </p:txBody>
      </p:sp>
      <p:sp>
        <p:nvSpPr>
          <p:cNvPr id="1914" name="CustomShape 7"/>
          <p:cNvSpPr/>
          <p:nvPr/>
        </p:nvSpPr>
        <p:spPr>
          <a:xfrm rot="16200000">
            <a:off x="3404160" y="5270760"/>
            <a:ext cx="325440" cy="13356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15" name="CustomShape 8"/>
          <p:cNvSpPr/>
          <p:nvPr/>
        </p:nvSpPr>
        <p:spPr>
          <a:xfrm rot="16200000">
            <a:off x="4625640" y="5586480"/>
            <a:ext cx="325440" cy="703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916" name="CustomShape 9"/>
          <p:cNvSpPr/>
          <p:nvPr/>
        </p:nvSpPr>
        <p:spPr>
          <a:xfrm>
            <a:off x="3085200" y="6075000"/>
            <a:ext cx="926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Elastic</a:t>
            </a:r>
            <a:endParaRPr/>
          </a:p>
        </p:txBody>
      </p:sp>
      <p:sp>
        <p:nvSpPr>
          <p:cNvPr id="1917" name="CustomShape 10"/>
          <p:cNvSpPr/>
          <p:nvPr/>
        </p:nvSpPr>
        <p:spPr>
          <a:xfrm>
            <a:off x="4322160" y="6075000"/>
            <a:ext cx="918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</a:t>
            </a:r>
            <a:endParaRPr/>
          </a:p>
        </p:txBody>
      </p:sp>
      <p:pic>
        <p:nvPicPr>
          <p:cNvPr id="19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8240" y="1295280"/>
            <a:ext cx="4178160" cy="457200"/>
          </a:xfrm>
          <a:prstGeom prst="rect">
            <a:avLst/>
          </a:prstGeom>
          <a:ln>
            <a:noFill/>
          </a:ln>
        </p:spPr>
      </p:pic>
      <p:pic>
        <p:nvPicPr>
          <p:cNvPr id="19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680" y="1854360"/>
            <a:ext cx="4978440" cy="647640"/>
          </a:xfrm>
          <a:prstGeom prst="rect">
            <a:avLst/>
          </a:prstGeom>
          <a:ln>
            <a:noFill/>
          </a:ln>
        </p:spPr>
      </p:pic>
      <p:pic>
        <p:nvPicPr>
          <p:cNvPr id="19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2717640"/>
            <a:ext cx="520560" cy="406440"/>
          </a:xfrm>
          <a:prstGeom prst="rect">
            <a:avLst/>
          </a:prstGeom>
          <a:ln>
            <a:noFill/>
          </a:ln>
        </p:spPr>
      </p:pic>
      <p:pic>
        <p:nvPicPr>
          <p:cNvPr id="19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984400" y="3416400"/>
            <a:ext cx="1866960" cy="380880"/>
          </a:xfrm>
          <a:prstGeom prst="rect">
            <a:avLst/>
          </a:prstGeom>
          <a:ln>
            <a:noFill/>
          </a:ln>
        </p:spPr>
      </p:pic>
      <p:pic>
        <p:nvPicPr>
          <p:cNvPr id="192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89040" y="5168880"/>
            <a:ext cx="2502000" cy="4064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Dissipation Function cont.</a:t>
            </a:r>
            <a:endParaRPr/>
          </a:p>
        </p:txBody>
      </p:sp>
      <p:sp>
        <p:nvSpPr>
          <p:cNvPr id="192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Dissipation function cont.</a:t>
            </a:r>
            <a:endParaRPr/>
          </a:p>
        </p:txBody>
      </p:sp>
      <p:sp>
        <p:nvSpPr>
          <p:cNvPr id="1925" name="CustomShape 3"/>
          <p:cNvSpPr/>
          <p:nvPr/>
        </p:nvSpPr>
        <p:spPr>
          <a:xfrm>
            <a:off x="854640" y="5396760"/>
            <a:ext cx="648648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For a symmetric matrices,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: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BC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=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AC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: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For a symmetric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and general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L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L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:sym(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L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</p:txBody>
      </p:sp>
      <p:pic>
        <p:nvPicPr>
          <p:cNvPr id="19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40" y="1549440"/>
            <a:ext cx="6934320" cy="35179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Principle of Maximum Dissipation</a:t>
            </a:r>
            <a:endParaRPr/>
          </a:p>
        </p:txBody>
      </p:sp>
      <p:sp>
        <p:nvSpPr>
          <p:cNvPr id="192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Principle of Maximum Dissipation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For all admissible stresses and internal variables, the inequality must satisfy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If we consider the material is elastic, then no plastic variable will change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 order to satisfy the inequality for any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(especially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-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Total form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constitutive relation is given in terms of stress, not stress increment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 addition, we have</a:t>
            </a:r>
            <a:endParaRPr/>
          </a:p>
        </p:txBody>
      </p:sp>
      <p:sp>
        <p:nvSpPr>
          <p:cNvPr id="1929" name="CustomShape 3"/>
          <p:cNvSpPr/>
          <p:nvPr/>
        </p:nvSpPr>
        <p:spPr>
          <a:xfrm>
            <a:off x="3121560" y="4214520"/>
            <a:ext cx="1838880" cy="945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30" name="CustomShape 4"/>
          <p:cNvSpPr/>
          <p:nvPr/>
        </p:nvSpPr>
        <p:spPr>
          <a:xfrm>
            <a:off x="5188320" y="4487760"/>
            <a:ext cx="31438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Constitutive relation</a:t>
            </a:r>
            <a:endParaRPr/>
          </a:p>
        </p:txBody>
      </p:sp>
      <p:pic>
        <p:nvPicPr>
          <p:cNvPr id="19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60" y="2082960"/>
            <a:ext cx="6934320" cy="723960"/>
          </a:xfrm>
          <a:prstGeom prst="rect">
            <a:avLst/>
          </a:prstGeom>
          <a:ln>
            <a:noFill/>
          </a:ln>
        </p:spPr>
      </p:pic>
      <p:pic>
        <p:nvPicPr>
          <p:cNvPr id="19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4040" y="3289320"/>
            <a:ext cx="1206360" cy="317520"/>
          </a:xfrm>
          <a:prstGeom prst="rect">
            <a:avLst/>
          </a:prstGeom>
          <a:ln>
            <a:noFill/>
          </a:ln>
        </p:spPr>
      </p:pic>
      <p:pic>
        <p:nvPicPr>
          <p:cNvPr id="19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90840" y="4305240"/>
            <a:ext cx="1308240" cy="711360"/>
          </a:xfrm>
          <a:prstGeom prst="rect">
            <a:avLst/>
          </a:prstGeom>
          <a:ln>
            <a:noFill/>
          </a:ln>
        </p:spPr>
      </p:pic>
      <p:pic>
        <p:nvPicPr>
          <p:cNvPr id="193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19440" y="5829480"/>
            <a:ext cx="1574640" cy="7113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Principle of Maximum Dissipation cont.</a:t>
            </a:r>
            <a:endParaRPr/>
          </a:p>
        </p:txBody>
      </p:sp>
      <p:sp>
        <p:nvSpPr>
          <p:cNvPr id="193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Reduced dissipation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Principle of Maximum Dissipation</a:t>
            </a:r>
            <a:endParaRPr/>
          </a:p>
          <a:p>
            <a:pPr lvl="1">
              <a:lnSpc>
                <a:spcPts val="1058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deformation occurs in the direction that maximizes D</a:t>
            </a:r>
            <a:endParaRPr/>
          </a:p>
          <a:p>
            <a:pPr lvl="1">
              <a:lnSpc>
                <a:spcPts val="1058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 classical associative plasticity</a:t>
            </a:r>
            <a:endParaRPr/>
          </a:p>
        </p:txBody>
      </p:sp>
      <p:sp>
        <p:nvSpPr>
          <p:cNvPr id="1937" name="CustomShape 3"/>
          <p:cNvSpPr/>
          <p:nvPr/>
        </p:nvSpPr>
        <p:spPr>
          <a:xfrm>
            <a:off x="1786680" y="2217600"/>
            <a:ext cx="3466800" cy="756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38" name="CustomShape 4"/>
          <p:cNvSpPr/>
          <p:nvPr/>
        </p:nvSpPr>
        <p:spPr>
          <a:xfrm>
            <a:off x="6567120" y="2438280"/>
            <a:ext cx="17586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Plastic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dissipation</a:t>
            </a:r>
            <a:endParaRPr/>
          </a:p>
        </p:txBody>
      </p:sp>
      <p:pic>
        <p:nvPicPr>
          <p:cNvPr id="19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3120" y="1282680"/>
            <a:ext cx="4229280" cy="723960"/>
          </a:xfrm>
          <a:prstGeom prst="rect">
            <a:avLst/>
          </a:prstGeom>
          <a:ln>
            <a:noFill/>
          </a:ln>
        </p:spPr>
      </p:pic>
      <p:pic>
        <p:nvPicPr>
          <p:cNvPr id="19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362320"/>
            <a:ext cx="3720960" cy="444600"/>
          </a:xfrm>
          <a:prstGeom prst="rect">
            <a:avLst/>
          </a:prstGeom>
          <a:ln>
            <a:noFill/>
          </a:ln>
        </p:spPr>
      </p:pic>
      <p:pic>
        <p:nvPicPr>
          <p:cNvPr id="19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22640" y="5626080"/>
            <a:ext cx="2832120" cy="647640"/>
          </a:xfrm>
          <a:prstGeom prst="rect">
            <a:avLst/>
          </a:prstGeom>
          <a:ln>
            <a:noFill/>
          </a:ln>
        </p:spPr>
      </p:pic>
      <p:pic>
        <p:nvPicPr>
          <p:cNvPr id="194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36760" y="5054760"/>
            <a:ext cx="229860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Analysis Procedure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117360" y="741240"/>
            <a:ext cx="8908560" cy="3218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Analysis is performed with a given incremental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N-R iteration will provide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u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Euclid Symbol"/>
              </a:rPr>
              <a:t>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But, we don’t know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or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When the material is in the initial elastic range, regular elastic analysis procedure can be used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When the material is in the plastic range, we have to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determine incremental plastic strain</a:t>
            </a:r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1491480" y="5401440"/>
            <a:ext cx="2078640" cy="802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62" name="Line 4"/>
          <p:cNvSpPr/>
          <p:nvPr/>
        </p:nvSpPr>
        <p:spPr>
          <a:xfrm>
            <a:off x="5579280" y="6234840"/>
            <a:ext cx="31194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3" name="Line 5"/>
          <p:cNvSpPr/>
          <p:nvPr/>
        </p:nvSpPr>
        <p:spPr>
          <a:xfrm flipV="1">
            <a:off x="5718600" y="4123440"/>
            <a:ext cx="0" cy="2256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4" name="CustomShape 6"/>
          <p:cNvSpPr/>
          <p:nvPr/>
        </p:nvSpPr>
        <p:spPr>
          <a:xfrm>
            <a:off x="5658480" y="3812040"/>
            <a:ext cx="1292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365" name="CustomShape 7"/>
          <p:cNvSpPr/>
          <p:nvPr/>
        </p:nvSpPr>
        <p:spPr>
          <a:xfrm>
            <a:off x="8567280" y="6231960"/>
            <a:ext cx="1105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366" name="CustomShape 8"/>
          <p:cNvSpPr/>
          <p:nvPr/>
        </p:nvSpPr>
        <p:spPr>
          <a:xfrm>
            <a:off x="6480360" y="5150160"/>
            <a:ext cx="12780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367" name="CustomShape 9"/>
          <p:cNvSpPr/>
          <p:nvPr/>
        </p:nvSpPr>
        <p:spPr>
          <a:xfrm>
            <a:off x="5483520" y="5004720"/>
            <a:ext cx="20088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368" name="CustomShape 10"/>
          <p:cNvSpPr/>
          <p:nvPr/>
        </p:nvSpPr>
        <p:spPr>
          <a:xfrm>
            <a:off x="6283440" y="6176520"/>
            <a:ext cx="182520" cy="2772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369" name="CustomShape 11"/>
          <p:cNvSpPr/>
          <p:nvPr/>
        </p:nvSpPr>
        <p:spPr>
          <a:xfrm>
            <a:off x="5732640" y="4591800"/>
            <a:ext cx="2789640" cy="1638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370" name="CustomShape 12"/>
          <p:cNvSpPr/>
          <p:nvPr/>
        </p:nvSpPr>
        <p:spPr>
          <a:xfrm>
            <a:off x="5723640" y="5140800"/>
            <a:ext cx="661320" cy="1097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1" name="CustomShape 13"/>
          <p:cNvSpPr/>
          <p:nvPr/>
        </p:nvSpPr>
        <p:spPr>
          <a:xfrm>
            <a:off x="5714280" y="5015160"/>
            <a:ext cx="1125000" cy="1222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2" name="CustomShape 14"/>
          <p:cNvSpPr/>
          <p:nvPr/>
        </p:nvSpPr>
        <p:spPr>
          <a:xfrm>
            <a:off x="5715360" y="4771800"/>
            <a:ext cx="128880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3" name="CustomShape 15"/>
          <p:cNvSpPr/>
          <p:nvPr/>
        </p:nvSpPr>
        <p:spPr>
          <a:xfrm>
            <a:off x="6994440" y="4771800"/>
            <a:ext cx="825120" cy="1465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4" name="Line 16"/>
          <p:cNvSpPr/>
          <p:nvPr/>
        </p:nvSpPr>
        <p:spPr>
          <a:xfrm flipV="1">
            <a:off x="6523560" y="4606200"/>
            <a:ext cx="565560" cy="9482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5" name="Line 17"/>
          <p:cNvSpPr/>
          <p:nvPr/>
        </p:nvSpPr>
        <p:spPr>
          <a:xfrm>
            <a:off x="6015240" y="4771440"/>
            <a:ext cx="0" cy="227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6" name="CustomShape 18"/>
          <p:cNvSpPr/>
          <p:nvPr/>
        </p:nvSpPr>
        <p:spPr>
          <a:xfrm>
            <a:off x="5180040" y="4746600"/>
            <a:ext cx="26784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377" name="Line 19"/>
          <p:cNvSpPr/>
          <p:nvPr/>
        </p:nvSpPr>
        <p:spPr>
          <a:xfrm>
            <a:off x="5449680" y="4884480"/>
            <a:ext cx="583920" cy="828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378" name="CustomShape 20"/>
          <p:cNvSpPr/>
          <p:nvPr/>
        </p:nvSpPr>
        <p:spPr>
          <a:xfrm>
            <a:off x="6582240" y="5196240"/>
            <a:ext cx="154080" cy="2505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9" name="Line 21"/>
          <p:cNvSpPr/>
          <p:nvPr/>
        </p:nvSpPr>
        <p:spPr>
          <a:xfrm>
            <a:off x="6831720" y="6270480"/>
            <a:ext cx="0" cy="1483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0" name="Line 22"/>
          <p:cNvSpPr/>
          <p:nvPr/>
        </p:nvSpPr>
        <p:spPr>
          <a:xfrm>
            <a:off x="7810560" y="6270480"/>
            <a:ext cx="0" cy="1483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1" name="Line 23"/>
          <p:cNvSpPr/>
          <p:nvPr/>
        </p:nvSpPr>
        <p:spPr>
          <a:xfrm>
            <a:off x="6831720" y="6356160"/>
            <a:ext cx="96156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382" name="CustomShape 24"/>
          <p:cNvSpPr/>
          <p:nvPr/>
        </p:nvSpPr>
        <p:spPr>
          <a:xfrm>
            <a:off x="7194600" y="6335280"/>
            <a:ext cx="249120" cy="2437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383" name="Line 25"/>
          <p:cNvSpPr/>
          <p:nvPr/>
        </p:nvSpPr>
        <p:spPr>
          <a:xfrm>
            <a:off x="7011360" y="5877360"/>
            <a:ext cx="79776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384" name="CustomShape 26"/>
          <p:cNvSpPr/>
          <p:nvPr/>
        </p:nvSpPr>
        <p:spPr>
          <a:xfrm>
            <a:off x="7218720" y="5544000"/>
            <a:ext cx="312120" cy="299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385" name="CustomShape 27"/>
          <p:cNvSpPr/>
          <p:nvPr/>
        </p:nvSpPr>
        <p:spPr>
          <a:xfrm>
            <a:off x="6445800" y="5550480"/>
            <a:ext cx="304200" cy="3006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  <a:ea typeface="맑은 고딕"/>
              </a:rPr>
              <a:t>Δ</a:t>
            </a:r>
            <a:r>
              <a:rPr i="1" lang="en-US" sz="16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i="1" lang="en-US" sz="1600" baseline="-25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386" name="Line 28"/>
          <p:cNvSpPr/>
          <p:nvPr/>
        </p:nvSpPr>
        <p:spPr>
          <a:xfrm>
            <a:off x="6495120" y="5877360"/>
            <a:ext cx="3513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387" name="CustomShape 29"/>
          <p:cNvSpPr/>
          <p:nvPr/>
        </p:nvSpPr>
        <p:spPr>
          <a:xfrm>
            <a:off x="-339120" y="6247800"/>
            <a:ext cx="6338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Only when the material is on the plastic curve!!</a:t>
            </a:r>
            <a:endParaRPr/>
          </a:p>
        </p:txBody>
      </p:sp>
      <p:pic>
        <p:nvPicPr>
          <p:cNvPr id="3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975120"/>
            <a:ext cx="4546440" cy="2082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Principle of Maximum Dissipation cont.</a:t>
            </a:r>
            <a:endParaRPr/>
          </a:p>
        </p:txBody>
      </p:sp>
      <p:sp>
        <p:nvSpPr>
          <p:cNvPr id="194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Principle of Maximum Dissipation cont.</a:t>
            </a:r>
            <a:endParaRPr/>
          </a:p>
          <a:p>
            <a:pPr lvl="1">
              <a:lnSpc>
                <a:spcPts val="1058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For given rates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        , state variables {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q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} maximize the dissipation function 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For classical variational inequality, the dissipation inequality satisfies if and only if the coefficients are in the normal direction of the elastic domain (defined by yield function)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Geometric interpretation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All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*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should reside inside of 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Thus, the angle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q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should be greater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than or equal to 90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o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 order to satisfy for all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*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should be normal to yield surface</a:t>
            </a:r>
            <a:endParaRPr/>
          </a:p>
        </p:txBody>
      </p:sp>
      <p:sp>
        <p:nvSpPr>
          <p:cNvPr id="194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7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8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9" name="CustomShape 7"/>
          <p:cNvSpPr/>
          <p:nvPr/>
        </p:nvSpPr>
        <p:spPr>
          <a:xfrm>
            <a:off x="6060960" y="4701600"/>
            <a:ext cx="1884960" cy="1884960"/>
          </a:xfrm>
          <a:prstGeom prst="ellipse">
            <a:avLst/>
          </a:prstGeom>
          <a:solidFill>
            <a:srgbClr val="9ed3d7"/>
          </a:solidFill>
          <a:ln w="1908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</p:txBody>
      </p:sp>
      <p:sp>
        <p:nvSpPr>
          <p:cNvPr id="1950" name="CustomShape 8"/>
          <p:cNvSpPr/>
          <p:nvPr/>
        </p:nvSpPr>
        <p:spPr>
          <a:xfrm flipH="1" flipV="1" rot="5400000">
            <a:off x="7674480" y="4502160"/>
            <a:ext cx="469800" cy="47808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51" name="CustomShape 9"/>
          <p:cNvSpPr/>
          <p:nvPr/>
        </p:nvSpPr>
        <p:spPr>
          <a:xfrm>
            <a:off x="7712640" y="4782240"/>
            <a:ext cx="290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t</a:t>
            </a:r>
            <a:endParaRPr/>
          </a:p>
        </p:txBody>
      </p:sp>
      <p:sp>
        <p:nvSpPr>
          <p:cNvPr id="1952" name="CustomShape 10"/>
          <p:cNvSpPr/>
          <p:nvPr/>
        </p:nvSpPr>
        <p:spPr>
          <a:xfrm flipV="1">
            <a:off x="6675840" y="4977720"/>
            <a:ext cx="993960" cy="5544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headEnd len="med" type="oval" w="med"/>
            <a:tailEnd len="med" type="arrow" w="med"/>
          </a:ln>
        </p:spPr>
      </p:sp>
      <p:sp>
        <p:nvSpPr>
          <p:cNvPr id="1953" name="CustomShape 11"/>
          <p:cNvSpPr/>
          <p:nvPr/>
        </p:nvSpPr>
        <p:spPr>
          <a:xfrm>
            <a:off x="6361200" y="4797360"/>
            <a:ext cx="357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t</a:t>
            </a:r>
            <a:r>
              <a:rPr lang="en-US" baseline="30000">
                <a:solidFill>
                  <a:srgbClr val="000000"/>
                </a:solidFill>
                <a:latin typeface="Symbol"/>
              </a:rPr>
              <a:t>*</a:t>
            </a:r>
            <a:endParaRPr/>
          </a:p>
        </p:txBody>
      </p:sp>
      <p:sp>
        <p:nvSpPr>
          <p:cNvPr id="1954" name="CustomShape 12"/>
          <p:cNvSpPr/>
          <p:nvPr/>
        </p:nvSpPr>
        <p:spPr>
          <a:xfrm rot="18907200">
            <a:off x="7371720" y="4766040"/>
            <a:ext cx="460800" cy="460800"/>
          </a:xfrm>
          <a:prstGeom prst="arc">
            <a:avLst>
              <a:gd name="adj1" fmla="val 13674358"/>
              <a:gd name="adj2" fmla="val 279000"/>
            </a:avLst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955" name="CustomShape 13"/>
          <p:cNvSpPr/>
          <p:nvPr/>
        </p:nvSpPr>
        <p:spPr>
          <a:xfrm>
            <a:off x="7413120" y="4449240"/>
            <a:ext cx="29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q</a:t>
            </a:r>
            <a:endParaRPr/>
          </a:p>
        </p:txBody>
      </p:sp>
      <p:pic>
        <p:nvPicPr>
          <p:cNvPr id="19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440" y="2247840"/>
            <a:ext cx="6908760" cy="444600"/>
          </a:xfrm>
          <a:prstGeom prst="rect">
            <a:avLst/>
          </a:prstGeom>
          <a:ln>
            <a:noFill/>
          </a:ln>
        </p:spPr>
      </p:pic>
      <p:pic>
        <p:nvPicPr>
          <p:cNvPr id="19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520" y="1359000"/>
            <a:ext cx="825480" cy="317520"/>
          </a:xfrm>
          <a:prstGeom prst="rect">
            <a:avLst/>
          </a:prstGeom>
          <a:ln>
            <a:noFill/>
          </a:ln>
        </p:spPr>
      </p:pic>
      <p:pic>
        <p:nvPicPr>
          <p:cNvPr id="19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17000" y="4127400"/>
            <a:ext cx="254160" cy="520560"/>
          </a:xfrm>
          <a:prstGeom prst="rect">
            <a:avLst/>
          </a:prstGeom>
          <a:ln>
            <a:noFill/>
          </a:ln>
        </p:spPr>
      </p:pic>
      <p:pic>
        <p:nvPicPr>
          <p:cNvPr id="195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81560" y="5638680"/>
            <a:ext cx="1371600" cy="431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Principle of Maximum Dissipation cont.</a:t>
            </a:r>
            <a:endParaRPr/>
          </a:p>
        </p:txBody>
      </p:sp>
      <p:sp>
        <p:nvSpPr>
          <p:cNvPr id="196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Evolution equations for multiplicative decomposition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evolution is still a rate form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is hyperelastic (total form)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evolution is given in terms of strain (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and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x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need to integrate these equations</a:t>
            </a:r>
            <a:endParaRPr/>
          </a:p>
        </p:txBody>
      </p:sp>
      <p:sp>
        <p:nvSpPr>
          <p:cNvPr id="1962" name="CustomShape 3"/>
          <p:cNvSpPr/>
          <p:nvPr/>
        </p:nvSpPr>
        <p:spPr>
          <a:xfrm>
            <a:off x="1166760" y="1324440"/>
            <a:ext cx="3215880" cy="924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963" name="CustomShape 4"/>
          <p:cNvSpPr/>
          <p:nvPr/>
        </p:nvSpPr>
        <p:spPr>
          <a:xfrm>
            <a:off x="5528520" y="1345320"/>
            <a:ext cx="2122560" cy="924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9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600" y="1460520"/>
            <a:ext cx="2387520" cy="635040"/>
          </a:xfrm>
          <a:prstGeom prst="rect">
            <a:avLst/>
          </a:prstGeom>
          <a:ln>
            <a:noFill/>
          </a:ln>
        </p:spPr>
      </p:pic>
      <p:pic>
        <p:nvPicPr>
          <p:cNvPr id="19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16520" y="1422360"/>
            <a:ext cx="1486080" cy="723960"/>
          </a:xfrm>
          <a:prstGeom prst="rect">
            <a:avLst/>
          </a:prstGeom>
          <a:ln>
            <a:noFill/>
          </a:ln>
        </p:spPr>
      </p:pic>
      <p:pic>
        <p:nvPicPr>
          <p:cNvPr id="19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79840" y="2577960"/>
            <a:ext cx="3733920" cy="330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Time Integration</a:t>
            </a:r>
            <a:endParaRPr/>
          </a:p>
        </p:txBody>
      </p:sp>
      <p:sp>
        <p:nvSpPr>
          <p:cNvPr id="196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Given: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Relative deformation gradient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First-order evolution equations</a:t>
            </a:r>
            <a:endParaRPr/>
          </a:p>
        </p:txBody>
      </p:sp>
      <p:sp>
        <p:nvSpPr>
          <p:cNvPr id="196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1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2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4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5" name="CustomShape 9"/>
          <p:cNvSpPr/>
          <p:nvPr/>
        </p:nvSpPr>
        <p:spPr>
          <a:xfrm>
            <a:off x="5160600" y="2186280"/>
            <a:ext cx="1324080" cy="987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76" name="CustomShape 10"/>
          <p:cNvSpPr/>
          <p:nvPr/>
        </p:nvSpPr>
        <p:spPr>
          <a:xfrm>
            <a:off x="6427080" y="1571400"/>
            <a:ext cx="1324080" cy="987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n</a:t>
            </a:r>
            <a:endParaRPr/>
          </a:p>
        </p:txBody>
      </p:sp>
      <p:sp>
        <p:nvSpPr>
          <p:cNvPr id="1977" name="CustomShape 11"/>
          <p:cNvSpPr/>
          <p:nvPr/>
        </p:nvSpPr>
        <p:spPr>
          <a:xfrm>
            <a:off x="7583040" y="1697400"/>
            <a:ext cx="1324080" cy="987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ymbol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Arial"/>
              </a:rPr>
              <a:t>n+1</a:t>
            </a:r>
            <a:endParaRPr/>
          </a:p>
        </p:txBody>
      </p:sp>
      <p:sp>
        <p:nvSpPr>
          <p:cNvPr id="1978" name="CustomShape 12"/>
          <p:cNvSpPr/>
          <p:nvPr/>
        </p:nvSpPr>
        <p:spPr>
          <a:xfrm>
            <a:off x="5644080" y="1600920"/>
            <a:ext cx="1418400" cy="816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79" name="CustomShape 13"/>
          <p:cNvSpPr/>
          <p:nvPr/>
        </p:nvSpPr>
        <p:spPr>
          <a:xfrm>
            <a:off x="7073640" y="1450440"/>
            <a:ext cx="1218960" cy="3463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80" name="CustomShape 14"/>
          <p:cNvSpPr/>
          <p:nvPr/>
        </p:nvSpPr>
        <p:spPr>
          <a:xfrm>
            <a:off x="5909760" y="1345320"/>
            <a:ext cx="419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</p:txBody>
      </p:sp>
      <p:sp>
        <p:nvSpPr>
          <p:cNvPr id="1981" name="CustomShape 15"/>
          <p:cNvSpPr/>
          <p:nvPr/>
        </p:nvSpPr>
        <p:spPr>
          <a:xfrm>
            <a:off x="7551720" y="1119240"/>
            <a:ext cx="280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f</a:t>
            </a:r>
            <a:endParaRPr/>
          </a:p>
        </p:txBody>
      </p:sp>
      <p:sp>
        <p:nvSpPr>
          <p:cNvPr id="1982" name="CustomShape 16"/>
          <p:cNvSpPr/>
          <p:nvPr/>
        </p:nvSpPr>
        <p:spPr>
          <a:xfrm>
            <a:off x="5833080" y="5037120"/>
            <a:ext cx="22690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Initial conditions</a:t>
            </a:r>
            <a:endParaRPr/>
          </a:p>
        </p:txBody>
      </p:sp>
      <p:sp>
        <p:nvSpPr>
          <p:cNvPr id="1983" name="CustomShape 17"/>
          <p:cNvSpPr/>
          <p:nvPr/>
        </p:nvSpPr>
        <p:spPr>
          <a:xfrm>
            <a:off x="5855400" y="6174360"/>
            <a:ext cx="3116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Strain-based evolution</a:t>
            </a:r>
            <a:endParaRPr/>
          </a:p>
        </p:txBody>
      </p:sp>
      <p:pic>
        <p:nvPicPr>
          <p:cNvPr id="19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3320" y="1841400"/>
            <a:ext cx="2438280" cy="660240"/>
          </a:xfrm>
          <a:prstGeom prst="rect">
            <a:avLst/>
          </a:prstGeom>
          <a:ln>
            <a:noFill/>
          </a:ln>
        </p:spPr>
      </p:pic>
      <p:pic>
        <p:nvPicPr>
          <p:cNvPr id="19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20" y="2679840"/>
            <a:ext cx="1219320" cy="304920"/>
          </a:xfrm>
          <a:prstGeom prst="rect">
            <a:avLst/>
          </a:prstGeom>
          <a:ln>
            <a:noFill/>
          </a:ln>
        </p:spPr>
      </p:pic>
      <p:pic>
        <p:nvPicPr>
          <p:cNvPr id="19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14680" y="762120"/>
            <a:ext cx="2336760" cy="406440"/>
          </a:xfrm>
          <a:prstGeom prst="rect">
            <a:avLst/>
          </a:prstGeom>
          <a:ln>
            <a:noFill/>
          </a:ln>
        </p:spPr>
      </p:pic>
      <p:pic>
        <p:nvPicPr>
          <p:cNvPr id="198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03320" y="3124080"/>
            <a:ext cx="2755800" cy="647640"/>
          </a:xfrm>
          <a:prstGeom prst="rect">
            <a:avLst/>
          </a:prstGeom>
          <a:ln>
            <a:noFill/>
          </a:ln>
        </p:spPr>
      </p:pic>
      <p:pic>
        <p:nvPicPr>
          <p:cNvPr id="198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88840" y="4394160"/>
            <a:ext cx="3746520" cy="660240"/>
          </a:xfrm>
          <a:prstGeom prst="rect">
            <a:avLst/>
          </a:prstGeom>
          <a:ln>
            <a:noFill/>
          </a:ln>
        </p:spPr>
      </p:pic>
      <p:pic>
        <p:nvPicPr>
          <p:cNvPr id="198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88840" y="5232240"/>
            <a:ext cx="1486080" cy="723960"/>
          </a:xfrm>
          <a:prstGeom prst="rect">
            <a:avLst/>
          </a:prstGeom>
          <a:ln>
            <a:noFill/>
          </a:ln>
        </p:spPr>
      </p:pic>
      <p:pic>
        <p:nvPicPr>
          <p:cNvPr id="199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88840" y="6134040"/>
            <a:ext cx="3670200" cy="330120"/>
          </a:xfrm>
          <a:prstGeom prst="rect">
            <a:avLst/>
          </a:prstGeom>
          <a:ln>
            <a:noFill/>
          </a:ln>
        </p:spPr>
      </p:pic>
      <p:pic>
        <p:nvPicPr>
          <p:cNvPr id="1991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032520" y="5486400"/>
            <a:ext cx="246384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Time Integration cont.</a:t>
            </a:r>
            <a:endParaRPr/>
          </a:p>
        </p:txBody>
      </p:sp>
      <p:sp>
        <p:nvSpPr>
          <p:cNvPr id="199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Constitutive 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The constitutive relation is hyperelastic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Once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is found, stress can be calculated by differentiating the free energy function. Same for the internal variables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 (no plastic flow)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Similar to classical plasticity, we will use elastic predictor and plastic corrector algorithm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For given incremental displacement, eliminate plastic flow and push the elastic, left C-G tensor forward to the current 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9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44520" y="1397160"/>
            <a:ext cx="1308240" cy="711360"/>
          </a:xfrm>
          <a:prstGeom prst="rect">
            <a:avLst/>
          </a:prstGeom>
          <a:ln>
            <a:noFill/>
          </a:ln>
        </p:spPr>
      </p:pic>
      <p:pic>
        <p:nvPicPr>
          <p:cNvPr id="19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03440" y="1397160"/>
            <a:ext cx="1689120" cy="736560"/>
          </a:xfrm>
          <a:prstGeom prst="rect">
            <a:avLst/>
          </a:prstGeom>
          <a:ln>
            <a:noFill/>
          </a:ln>
        </p:spPr>
      </p:pic>
      <p:pic>
        <p:nvPicPr>
          <p:cNvPr id="199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68560" y="5791320"/>
            <a:ext cx="825480" cy="330120"/>
          </a:xfrm>
          <a:prstGeom prst="rect">
            <a:avLst/>
          </a:prstGeom>
          <a:ln>
            <a:noFill/>
          </a:ln>
        </p:spPr>
      </p:pic>
      <p:pic>
        <p:nvPicPr>
          <p:cNvPr id="199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36760" y="5791320"/>
            <a:ext cx="300996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Time Integration cont.</a:t>
            </a:r>
            <a:endParaRPr/>
          </a:p>
        </p:txBody>
      </p:sp>
      <p:sp>
        <p:nvSpPr>
          <p:cNvPr id="200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Check for yield status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If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tr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&lt; f, trial state is final state and stop</a:t>
            </a:r>
            <a:endParaRPr/>
          </a:p>
        </p:txBody>
      </p:sp>
      <p:sp>
        <p:nvSpPr>
          <p:cNvPr id="2002" name="CustomShape 3"/>
          <p:cNvSpPr/>
          <p:nvPr/>
        </p:nvSpPr>
        <p:spPr>
          <a:xfrm>
            <a:off x="1321200" y="1935360"/>
            <a:ext cx="4634640" cy="630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03" name="CustomShape 4"/>
          <p:cNvSpPr/>
          <p:nvPr/>
        </p:nvSpPr>
        <p:spPr>
          <a:xfrm>
            <a:off x="1780200" y="4960440"/>
            <a:ext cx="3543840" cy="10760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20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08240" y="1346040"/>
            <a:ext cx="4584600" cy="393840"/>
          </a:xfrm>
          <a:prstGeom prst="rect">
            <a:avLst/>
          </a:prstGeom>
          <a:ln>
            <a:noFill/>
          </a:ln>
        </p:spPr>
      </p:pic>
      <p:pic>
        <p:nvPicPr>
          <p:cNvPr id="20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960" y="2044800"/>
            <a:ext cx="3568680" cy="393840"/>
          </a:xfrm>
          <a:prstGeom prst="rect">
            <a:avLst/>
          </a:prstGeom>
          <a:ln>
            <a:noFill/>
          </a:ln>
        </p:spPr>
      </p:pic>
      <p:pic>
        <p:nvPicPr>
          <p:cNvPr id="20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6360" y="3416400"/>
            <a:ext cx="1689120" cy="749160"/>
          </a:xfrm>
          <a:prstGeom prst="rect">
            <a:avLst/>
          </a:prstGeom>
          <a:ln>
            <a:noFill/>
          </a:ln>
        </p:spPr>
      </p:pic>
      <p:pic>
        <p:nvPicPr>
          <p:cNvPr id="200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05240" y="3390840"/>
            <a:ext cx="2184480" cy="800280"/>
          </a:xfrm>
          <a:prstGeom prst="rect">
            <a:avLst/>
          </a:prstGeom>
          <a:ln>
            <a:noFill/>
          </a:ln>
        </p:spPr>
      </p:pic>
      <p:pic>
        <p:nvPicPr>
          <p:cNvPr id="200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33720" y="5079960"/>
            <a:ext cx="2793960" cy="8128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Time Integration cont.</a:t>
            </a:r>
            <a:endParaRPr/>
          </a:p>
        </p:txBody>
      </p:sp>
      <p:sp>
        <p:nvSpPr>
          <p:cNvPr id="201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corrector (in the fixed current configuration)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solution of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          is y = y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exp(At)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First-order accuracy and unconditional stability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return-mapping algorithms for the left Cauchy-Green tensor</a:t>
            </a:r>
            <a:endParaRPr/>
          </a:p>
        </p:txBody>
      </p:sp>
      <p:sp>
        <p:nvSpPr>
          <p:cNvPr id="201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12" name="CustomShape 4"/>
          <p:cNvSpPr/>
          <p:nvPr/>
        </p:nvSpPr>
        <p:spPr>
          <a:xfrm>
            <a:off x="728280" y="2905200"/>
            <a:ext cx="4595760" cy="1982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13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14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15" name="CustomShape 7"/>
          <p:cNvSpPr/>
          <p:nvPr/>
        </p:nvSpPr>
        <p:spPr>
          <a:xfrm rot="16200000">
            <a:off x="2087280" y="1829160"/>
            <a:ext cx="325440" cy="11138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016" name="CustomShape 8"/>
          <p:cNvSpPr/>
          <p:nvPr/>
        </p:nvSpPr>
        <p:spPr>
          <a:xfrm>
            <a:off x="1788840" y="2522520"/>
            <a:ext cx="926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Elastic</a:t>
            </a:r>
            <a:endParaRPr/>
          </a:p>
        </p:txBody>
      </p:sp>
      <p:sp>
        <p:nvSpPr>
          <p:cNvPr id="2017" name="CustomShape 9"/>
          <p:cNvSpPr/>
          <p:nvPr/>
        </p:nvSpPr>
        <p:spPr>
          <a:xfrm rot="16200000">
            <a:off x="3194640" y="1965960"/>
            <a:ext cx="325440" cy="8402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2018" name="CustomShape 10"/>
          <p:cNvSpPr/>
          <p:nvPr/>
        </p:nvSpPr>
        <p:spPr>
          <a:xfrm>
            <a:off x="2898360" y="2514600"/>
            <a:ext cx="9032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</a:t>
            </a:r>
            <a:endParaRPr/>
          </a:p>
        </p:txBody>
      </p:sp>
      <p:pic>
        <p:nvPicPr>
          <p:cNvPr id="20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1040" y="1346040"/>
            <a:ext cx="685800" cy="266760"/>
          </a:xfrm>
          <a:prstGeom prst="rect">
            <a:avLst/>
          </a:prstGeom>
          <a:ln>
            <a:noFill/>
          </a:ln>
        </p:spPr>
      </p:pic>
      <p:pic>
        <p:nvPicPr>
          <p:cNvPr id="20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6040" y="3009960"/>
            <a:ext cx="2946240" cy="660240"/>
          </a:xfrm>
          <a:prstGeom prst="rect">
            <a:avLst/>
          </a:prstGeom>
          <a:ln>
            <a:noFill/>
          </a:ln>
        </p:spPr>
      </p:pic>
      <p:pic>
        <p:nvPicPr>
          <p:cNvPr id="20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0080" y="3733920"/>
            <a:ext cx="2247840" cy="635040"/>
          </a:xfrm>
          <a:prstGeom prst="rect">
            <a:avLst/>
          </a:prstGeom>
          <a:ln>
            <a:noFill/>
          </a:ln>
        </p:spPr>
      </p:pic>
      <p:pic>
        <p:nvPicPr>
          <p:cNvPr id="202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359000" y="4483080"/>
            <a:ext cx="3403440" cy="279360"/>
          </a:xfrm>
          <a:prstGeom prst="rect">
            <a:avLst/>
          </a:prstGeom>
          <a:ln>
            <a:noFill/>
          </a:ln>
        </p:spPr>
      </p:pic>
      <p:pic>
        <p:nvPicPr>
          <p:cNvPr id="202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642000" y="3162240"/>
            <a:ext cx="1079640" cy="279360"/>
          </a:xfrm>
          <a:prstGeom prst="rect">
            <a:avLst/>
          </a:prstGeom>
          <a:ln>
            <a:noFill/>
          </a:ln>
        </p:spPr>
      </p:pic>
      <p:pic>
        <p:nvPicPr>
          <p:cNvPr id="202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257480" y="1714680"/>
            <a:ext cx="2476440" cy="6094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Spectral Decomposition</a:t>
            </a:r>
            <a:endParaRPr/>
          </a:p>
        </p:txBody>
      </p:sp>
      <p:sp>
        <p:nvSpPr>
          <p:cNvPr id="202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Objective: want to get a similar return mapping algorithm with classical 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Return-mapping algorithm for principal Kirchhoff stress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For isotropic material, the principal direction of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is parallel to that of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Spectral decomposition</a:t>
            </a:r>
            <a:endParaRPr/>
          </a:p>
        </p:txBody>
      </p:sp>
      <p:sp>
        <p:nvSpPr>
          <p:cNvPr id="202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28" name="CustomShape 4"/>
          <p:cNvSpPr/>
          <p:nvPr/>
        </p:nvSpPr>
        <p:spPr>
          <a:xfrm>
            <a:off x="658440" y="3668760"/>
            <a:ext cx="5654160" cy="102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29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30" name="CustomShape 6"/>
          <p:cNvSpPr/>
          <p:nvPr/>
        </p:nvSpPr>
        <p:spPr>
          <a:xfrm>
            <a:off x="1199160" y="4775040"/>
            <a:ext cx="3486600" cy="1918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ts val="127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: principal stretch</a:t>
            </a:r>
            <a:endParaRPr/>
          </a:p>
          <a:p>
            <a:pPr>
              <a:lnSpc>
                <a:spcPts val="127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: principal Kirchhoff stress</a:t>
            </a:r>
            <a:endParaRPr/>
          </a:p>
          <a:p>
            <a:pPr>
              <a:lnSpc>
                <a:spcPts val="127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: spatial eigenvector</a:t>
            </a:r>
            <a:endParaRPr/>
          </a:p>
          <a:p>
            <a:pPr>
              <a:lnSpc>
                <a:spcPts val="127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: material eigenvector</a:t>
            </a:r>
            <a:endParaRPr/>
          </a:p>
        </p:txBody>
      </p:sp>
      <p:sp>
        <p:nvSpPr>
          <p:cNvPr id="2031" name="CustomShape 7"/>
          <p:cNvSpPr/>
          <p:nvPr/>
        </p:nvSpPr>
        <p:spPr>
          <a:xfrm>
            <a:off x="5664960" y="5842440"/>
            <a:ext cx="34786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Do you remember that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b="1" lang="en-US">
                <a:solidFill>
                  <a:srgbClr val="000000"/>
                </a:solidFill>
                <a:latin typeface="Symbol"/>
              </a:rPr>
              <a:t>h</a:t>
            </a:r>
            <a:r>
              <a:rPr lang="en-US">
                <a:solidFill>
                  <a:srgbClr val="000000"/>
                </a:solidFill>
                <a:latin typeface="Comic Sans MS"/>
              </a:rPr>
              <a:t> // </a:t>
            </a:r>
            <a:r>
              <a:rPr b="1" lang="en-US">
                <a:solidFill>
                  <a:srgbClr val="000000"/>
                </a:solidFill>
                <a:latin typeface="Symbol"/>
              </a:rPr>
              <a:t>h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tr</a:t>
            </a:r>
            <a:r>
              <a:rPr lang="en-US">
                <a:solidFill>
                  <a:srgbClr val="000000"/>
                </a:solidFill>
                <a:latin typeface="Comic Sans MS"/>
              </a:rPr>
              <a:t> in classical plasticity?</a:t>
            </a:r>
            <a:endParaRPr/>
          </a:p>
        </p:txBody>
      </p:sp>
      <p:sp>
        <p:nvSpPr>
          <p:cNvPr id="2032" name="CustomShape 8"/>
          <p:cNvSpPr/>
          <p:nvPr/>
        </p:nvSpPr>
        <p:spPr>
          <a:xfrm>
            <a:off x="6034320" y="4908240"/>
            <a:ext cx="3117960" cy="74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b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e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and b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e</a:t>
            </a:r>
            <a:r>
              <a:rPr b="1" lang="en-US" sz="2000" baseline="30000">
                <a:solidFill>
                  <a:srgbClr val="2c02c6"/>
                </a:solidFill>
                <a:latin typeface="Comic Sans MS"/>
              </a:rPr>
              <a:t>tr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have the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same eigenvectors!!</a:t>
            </a:r>
            <a:endParaRPr/>
          </a:p>
        </p:txBody>
      </p:sp>
      <p:pic>
        <p:nvPicPr>
          <p:cNvPr id="20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3320" y="3759120"/>
            <a:ext cx="1943280" cy="762120"/>
          </a:xfrm>
          <a:prstGeom prst="rect">
            <a:avLst/>
          </a:prstGeom>
          <a:ln>
            <a:noFill/>
          </a:ln>
        </p:spPr>
      </p:pic>
      <p:pic>
        <p:nvPicPr>
          <p:cNvPr id="20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03720" y="3759120"/>
            <a:ext cx="1828800" cy="762120"/>
          </a:xfrm>
          <a:prstGeom prst="rect">
            <a:avLst/>
          </a:prstGeom>
          <a:ln>
            <a:noFill/>
          </a:ln>
        </p:spPr>
      </p:pic>
      <p:pic>
        <p:nvPicPr>
          <p:cNvPr id="20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0720" y="4889520"/>
            <a:ext cx="266760" cy="1701720"/>
          </a:xfrm>
          <a:prstGeom prst="rect">
            <a:avLst/>
          </a:prstGeom>
          <a:ln>
            <a:noFill/>
          </a:ln>
        </p:spPr>
      </p:pic>
      <p:pic>
        <p:nvPicPr>
          <p:cNvPr id="203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54960" y="4483080"/>
            <a:ext cx="1816200" cy="3556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in Principal Stress Space</a:t>
            </a:r>
            <a:endParaRPr/>
          </a:p>
        </p:txBody>
      </p:sp>
      <p:sp>
        <p:nvSpPr>
          <p:cNvPr id="203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Principal stress vector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Logarithmic elastic principal strain vector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Free energy for J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plasticity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Constitutive relation in principal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Linear relation between principal Kirchhoff stress and logarithmic elastic principal strain</a:t>
            </a:r>
            <a:endParaRPr/>
          </a:p>
        </p:txBody>
      </p:sp>
      <p:sp>
        <p:nvSpPr>
          <p:cNvPr id="203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1" name="CustomShape 5"/>
          <p:cNvSpPr/>
          <p:nvPr/>
        </p:nvSpPr>
        <p:spPr>
          <a:xfrm>
            <a:off x="1092960" y="3037320"/>
            <a:ext cx="7272720" cy="703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42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3" name="CustomShape 7"/>
          <p:cNvSpPr/>
          <p:nvPr/>
        </p:nvSpPr>
        <p:spPr>
          <a:xfrm>
            <a:off x="979200" y="4353480"/>
            <a:ext cx="2451600" cy="792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44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5" name="CustomShape 9"/>
          <p:cNvSpPr/>
          <p:nvPr/>
        </p:nvSpPr>
        <p:spPr>
          <a:xfrm>
            <a:off x="4029840" y="4385880"/>
            <a:ext cx="3908160" cy="639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46" name="CustomShap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7" name="CustomShape 1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8" name="CustomShape 12"/>
          <p:cNvSpPr/>
          <p:nvPr/>
        </p:nvSpPr>
        <p:spPr>
          <a:xfrm>
            <a:off x="5769720" y="2184840"/>
            <a:ext cx="3363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Good for large elastic strain</a:t>
            </a:r>
            <a:endParaRPr/>
          </a:p>
        </p:txBody>
      </p:sp>
      <p:pic>
        <p:nvPicPr>
          <p:cNvPr id="20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440" y="711360"/>
            <a:ext cx="2044800" cy="444600"/>
          </a:xfrm>
          <a:prstGeom prst="rect">
            <a:avLst/>
          </a:prstGeom>
          <a:ln>
            <a:noFill/>
          </a:ln>
        </p:spPr>
      </p:pic>
      <p:pic>
        <p:nvPicPr>
          <p:cNvPr id="20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1816200"/>
            <a:ext cx="4952880" cy="406440"/>
          </a:xfrm>
          <a:prstGeom prst="rect">
            <a:avLst/>
          </a:prstGeom>
          <a:ln>
            <a:noFill/>
          </a:ln>
        </p:spPr>
      </p:pic>
      <p:pic>
        <p:nvPicPr>
          <p:cNvPr id="20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65440" y="3149640"/>
            <a:ext cx="5918040" cy="457200"/>
          </a:xfrm>
          <a:prstGeom prst="rect">
            <a:avLst/>
          </a:prstGeom>
          <a:ln>
            <a:noFill/>
          </a:ln>
        </p:spPr>
      </p:pic>
      <p:pic>
        <p:nvPicPr>
          <p:cNvPr id="205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280" y="4381560"/>
            <a:ext cx="1803240" cy="660240"/>
          </a:xfrm>
          <a:prstGeom prst="rect">
            <a:avLst/>
          </a:prstGeom>
          <a:ln>
            <a:noFill/>
          </a:ln>
        </p:spPr>
      </p:pic>
      <p:pic>
        <p:nvPicPr>
          <p:cNvPr id="205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432320" y="4470480"/>
            <a:ext cx="3086280" cy="469800"/>
          </a:xfrm>
          <a:prstGeom prst="rect">
            <a:avLst/>
          </a:prstGeom>
          <a:ln>
            <a:noFill/>
          </a:ln>
        </p:spPr>
      </p:pic>
      <p:pic>
        <p:nvPicPr>
          <p:cNvPr id="205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44920" y="510552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2055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324480" y="5092560"/>
            <a:ext cx="2082960" cy="482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in Principal Stress Space cont.</a:t>
            </a:r>
            <a:endParaRPr/>
          </a:p>
        </p:txBody>
      </p:sp>
      <p:sp>
        <p:nvSpPr>
          <p:cNvPr id="205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Take log on return mapping for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b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and pre-multiply with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c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</p:txBody>
      </p:sp>
      <p:sp>
        <p:nvSpPr>
          <p:cNvPr id="205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5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60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61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62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63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0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2880" y="1308240"/>
            <a:ext cx="1650960" cy="647640"/>
          </a:xfrm>
          <a:prstGeom prst="rect">
            <a:avLst/>
          </a:prstGeom>
          <a:ln>
            <a:noFill/>
          </a:ln>
        </p:spPr>
      </p:pic>
      <p:pic>
        <p:nvPicPr>
          <p:cNvPr id="20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2171880"/>
            <a:ext cx="2946240" cy="660240"/>
          </a:xfrm>
          <a:prstGeom prst="rect">
            <a:avLst/>
          </a:prstGeom>
          <a:ln>
            <a:noFill/>
          </a:ln>
        </p:spPr>
      </p:pic>
      <p:pic>
        <p:nvPicPr>
          <p:cNvPr id="20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4400" y="1308240"/>
            <a:ext cx="4508640" cy="647640"/>
          </a:xfrm>
          <a:prstGeom prst="rect">
            <a:avLst/>
          </a:prstGeom>
          <a:ln>
            <a:noFill/>
          </a:ln>
        </p:spPr>
      </p:pic>
      <p:pic>
        <p:nvPicPr>
          <p:cNvPr id="20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3960" y="3009960"/>
            <a:ext cx="4660920" cy="622440"/>
          </a:xfrm>
          <a:prstGeom prst="rect">
            <a:avLst/>
          </a:prstGeom>
          <a:ln>
            <a:noFill/>
          </a:ln>
        </p:spPr>
      </p:pic>
      <p:pic>
        <p:nvPicPr>
          <p:cNvPr id="20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711680" y="4000680"/>
            <a:ext cx="1536840" cy="368280"/>
          </a:xfrm>
          <a:prstGeom prst="rect">
            <a:avLst/>
          </a:prstGeom>
          <a:ln>
            <a:noFill/>
          </a:ln>
        </p:spPr>
      </p:pic>
      <p:pic>
        <p:nvPicPr>
          <p:cNvPr id="206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388200" y="3848040"/>
            <a:ext cx="2247840" cy="711360"/>
          </a:xfrm>
          <a:prstGeom prst="rect">
            <a:avLst/>
          </a:prstGeom>
          <a:ln>
            <a:noFill/>
          </a:ln>
        </p:spPr>
      </p:pic>
      <p:pic>
        <p:nvPicPr>
          <p:cNvPr id="207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60240" y="4406760"/>
            <a:ext cx="3645000" cy="914400"/>
          </a:xfrm>
          <a:prstGeom prst="rect">
            <a:avLst/>
          </a:prstGeom>
          <a:ln>
            <a:noFill/>
          </a:ln>
        </p:spPr>
      </p:pic>
      <p:pic>
        <p:nvPicPr>
          <p:cNvPr id="2071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49160" y="5473800"/>
            <a:ext cx="4495680" cy="914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in Principal Stress Space cont.</a:t>
            </a:r>
            <a:endParaRPr/>
          </a:p>
        </p:txBody>
      </p:sp>
      <p:sp>
        <p:nvSpPr>
          <p:cNvPr id="207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evolution in principal stress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Fundamentally the same with classical plasticity: Classical plasticity [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(6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×1) and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C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(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6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×6)], but here [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(3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×1) and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c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(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3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×3)]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During the plastic evolution, the principal direction remains constant (fixed current configuration)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Only principal stresses change</a:t>
            </a:r>
            <a:endParaRPr/>
          </a:p>
        </p:txBody>
      </p:sp>
      <p:sp>
        <p:nvSpPr>
          <p:cNvPr id="2074" name="CustomShape 3"/>
          <p:cNvSpPr/>
          <p:nvPr/>
        </p:nvSpPr>
        <p:spPr>
          <a:xfrm>
            <a:off x="1009080" y="1324440"/>
            <a:ext cx="5207040" cy="2879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20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38960" y="1676520"/>
            <a:ext cx="1434960" cy="431640"/>
          </a:xfrm>
          <a:prstGeom prst="rect">
            <a:avLst/>
          </a:prstGeom>
          <a:ln>
            <a:noFill/>
          </a:ln>
        </p:spPr>
      </p:pic>
      <p:pic>
        <p:nvPicPr>
          <p:cNvPr id="20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49440" y="1422360"/>
            <a:ext cx="2870280" cy="927000"/>
          </a:xfrm>
          <a:prstGeom prst="rect">
            <a:avLst/>
          </a:prstGeom>
          <a:ln>
            <a:noFill/>
          </a:ln>
        </p:spPr>
      </p:pic>
      <p:pic>
        <p:nvPicPr>
          <p:cNvPr id="20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49440" y="2438280"/>
            <a:ext cx="2565360" cy="863640"/>
          </a:xfrm>
          <a:prstGeom prst="rect">
            <a:avLst/>
          </a:prstGeom>
          <a:ln>
            <a:noFill/>
          </a:ln>
        </p:spPr>
      </p:pic>
      <p:pic>
        <p:nvPicPr>
          <p:cNvPr id="207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49440" y="3505320"/>
            <a:ext cx="4305240" cy="469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Finite Element Formulation 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Load increment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applied load is divided by N increments: [t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…,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]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analysis procedure has been completed up to load increment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 new solution at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n+1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is sought using the Newton-Raphson method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iteration k has been finished and the current iteration is k+1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c02c6"/>
                </a:solidFill>
                <a:latin typeface="Comic Sans MS"/>
              </a:rPr>
              <a:t>Displacement increments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From last increment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From previous iteration:</a:t>
            </a:r>
            <a:endParaRPr/>
          </a:p>
        </p:txBody>
      </p:sp>
      <p:sp>
        <p:nvSpPr>
          <p:cNvPr id="391" name="CustomShape 3"/>
          <p:cNvSpPr/>
          <p:nvPr/>
        </p:nvSpPr>
        <p:spPr>
          <a:xfrm>
            <a:off x="2809440" y="5596920"/>
            <a:ext cx="3710520" cy="282240"/>
          </a:xfrm>
          <a:prstGeom prst="roundRect">
            <a:avLst>
              <a:gd name="adj" fmla="val 40551"/>
            </a:avLst>
          </a:prstGeom>
          <a:solidFill>
            <a:srgbClr val="c0c0c0"/>
          </a:solidFill>
          <a:ln>
            <a:noFill/>
          </a:ln>
        </p:spPr>
      </p:sp>
      <p:sp>
        <p:nvSpPr>
          <p:cNvPr id="392" name="Line 4"/>
          <p:cNvSpPr/>
          <p:nvPr/>
        </p:nvSpPr>
        <p:spPr>
          <a:xfrm>
            <a:off x="2955240" y="5742360"/>
            <a:ext cx="3437280" cy="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oval" w="med"/>
            <a:tailEnd len="med" type="oval" w="med"/>
          </a:ln>
        </p:spPr>
      </p:sp>
      <p:sp>
        <p:nvSpPr>
          <p:cNvPr id="393" name="Line 5"/>
          <p:cNvSpPr/>
          <p:nvPr/>
        </p:nvSpPr>
        <p:spPr>
          <a:xfrm>
            <a:off x="6555240" y="5742360"/>
            <a:ext cx="5965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4" name="Line 6"/>
          <p:cNvSpPr/>
          <p:nvPr/>
        </p:nvSpPr>
        <p:spPr>
          <a:xfrm>
            <a:off x="2180520" y="5751360"/>
            <a:ext cx="5961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5" name="CustomShape 7"/>
          <p:cNvSpPr/>
          <p:nvPr/>
        </p:nvSpPr>
        <p:spPr>
          <a:xfrm>
            <a:off x="2864880" y="5807520"/>
            <a:ext cx="203760" cy="346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1</a:t>
            </a:r>
            <a:endParaRPr/>
          </a:p>
        </p:txBody>
      </p:sp>
      <p:sp>
        <p:nvSpPr>
          <p:cNvPr id="396" name="CustomShape 8"/>
          <p:cNvSpPr/>
          <p:nvPr/>
        </p:nvSpPr>
        <p:spPr>
          <a:xfrm>
            <a:off x="6297480" y="5807520"/>
            <a:ext cx="202680" cy="354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2</a:t>
            </a:r>
            <a:endParaRPr/>
          </a:p>
        </p:txBody>
      </p:sp>
      <p:sp>
        <p:nvSpPr>
          <p:cNvPr id="397" name="CustomShape 9"/>
          <p:cNvSpPr/>
          <p:nvPr/>
        </p:nvSpPr>
        <p:spPr>
          <a:xfrm>
            <a:off x="2862720" y="5217840"/>
            <a:ext cx="217080" cy="356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1</a:t>
            </a:r>
            <a:endParaRPr/>
          </a:p>
        </p:txBody>
      </p:sp>
      <p:sp>
        <p:nvSpPr>
          <p:cNvPr id="398" name="CustomShape 10"/>
          <p:cNvSpPr/>
          <p:nvPr/>
        </p:nvSpPr>
        <p:spPr>
          <a:xfrm>
            <a:off x="6300360" y="5217840"/>
            <a:ext cx="217080" cy="354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2</a:t>
            </a:r>
            <a:endParaRPr/>
          </a:p>
        </p:txBody>
      </p:sp>
      <p:sp>
        <p:nvSpPr>
          <p:cNvPr id="399" name="CustomShape 11"/>
          <p:cNvSpPr/>
          <p:nvPr/>
        </p:nvSpPr>
        <p:spPr>
          <a:xfrm>
            <a:off x="1922760" y="5534280"/>
            <a:ext cx="245880" cy="3758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P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1</a:t>
            </a:r>
            <a:endParaRPr/>
          </a:p>
        </p:txBody>
      </p:sp>
      <p:sp>
        <p:nvSpPr>
          <p:cNvPr id="400" name="CustomShape 12"/>
          <p:cNvSpPr/>
          <p:nvPr/>
        </p:nvSpPr>
        <p:spPr>
          <a:xfrm>
            <a:off x="7171200" y="5564160"/>
            <a:ext cx="245880" cy="354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P</a:t>
            </a:r>
            <a:r>
              <a:rPr lang="en-US" sz="2000" baseline="-25000">
                <a:solidFill>
                  <a:srgbClr val="000000"/>
                </a:solidFill>
                <a:latin typeface="Times New Roman"/>
                <a:ea typeface="Malgun Gothic"/>
              </a:rPr>
              <a:t>2</a:t>
            </a:r>
            <a:endParaRPr/>
          </a:p>
        </p:txBody>
      </p:sp>
      <p:sp>
        <p:nvSpPr>
          <p:cNvPr id="401" name="Line 13"/>
          <p:cNvSpPr/>
          <p:nvPr/>
        </p:nvSpPr>
        <p:spPr>
          <a:xfrm>
            <a:off x="2944800" y="6169320"/>
            <a:ext cx="0" cy="3906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2" name="Line 14"/>
          <p:cNvSpPr/>
          <p:nvPr/>
        </p:nvSpPr>
        <p:spPr>
          <a:xfrm>
            <a:off x="6373080" y="6169320"/>
            <a:ext cx="0" cy="3906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3" name="Line 15"/>
          <p:cNvSpPr/>
          <p:nvPr/>
        </p:nvSpPr>
        <p:spPr>
          <a:xfrm>
            <a:off x="2944800" y="6377760"/>
            <a:ext cx="3428280" cy="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404" name="CustomShape 16"/>
          <p:cNvSpPr/>
          <p:nvPr/>
        </p:nvSpPr>
        <p:spPr>
          <a:xfrm>
            <a:off x="4515120" y="6082200"/>
            <a:ext cx="205200" cy="3524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Malgun Gothic"/>
              </a:rPr>
              <a:t>L</a:t>
            </a:r>
            <a:endParaRPr/>
          </a:p>
        </p:txBody>
      </p:sp>
      <p:sp>
        <p:nvSpPr>
          <p:cNvPr id="405" name="CustomShape 1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73600" y="3670200"/>
            <a:ext cx="2819520" cy="93996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18240" y="3772080"/>
            <a:ext cx="1244520" cy="8888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Algorithm</a:t>
            </a:r>
            <a:endParaRPr/>
          </a:p>
        </p:txBody>
      </p:sp>
      <p:sp>
        <p:nvSpPr>
          <p:cNvPr id="208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Deviatoric principal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Return mapping</a:t>
            </a:r>
            <a:endParaRPr/>
          </a:p>
        </p:txBody>
      </p:sp>
      <p:sp>
        <p:nvSpPr>
          <p:cNvPr id="2081" name="CustomShape 3"/>
          <p:cNvSpPr/>
          <p:nvPr/>
        </p:nvSpPr>
        <p:spPr>
          <a:xfrm>
            <a:off x="2020680" y="5864760"/>
            <a:ext cx="4053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Identical to the classical plasticity</a:t>
            </a:r>
            <a:endParaRPr/>
          </a:p>
        </p:txBody>
      </p:sp>
      <p:pic>
        <p:nvPicPr>
          <p:cNvPr id="20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6560" y="1231920"/>
            <a:ext cx="3137040" cy="482760"/>
          </a:xfrm>
          <a:prstGeom prst="rect">
            <a:avLst/>
          </a:prstGeom>
          <a:ln>
            <a:noFill/>
          </a:ln>
        </p:spPr>
      </p:pic>
      <p:pic>
        <p:nvPicPr>
          <p:cNvPr id="20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6560" y="2286000"/>
            <a:ext cx="3137040" cy="469800"/>
          </a:xfrm>
          <a:prstGeom prst="rect">
            <a:avLst/>
          </a:prstGeom>
          <a:ln>
            <a:noFill/>
          </a:ln>
        </p:spPr>
      </p:pic>
      <p:pic>
        <p:nvPicPr>
          <p:cNvPr id="20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38680" y="2158920"/>
            <a:ext cx="1054080" cy="254160"/>
          </a:xfrm>
          <a:prstGeom prst="rect">
            <a:avLst/>
          </a:prstGeom>
          <a:ln>
            <a:noFill/>
          </a:ln>
        </p:spPr>
      </p:pic>
      <p:pic>
        <p:nvPicPr>
          <p:cNvPr id="208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76840" y="2552760"/>
            <a:ext cx="2286000" cy="546120"/>
          </a:xfrm>
          <a:prstGeom prst="rect">
            <a:avLst/>
          </a:prstGeom>
          <a:ln>
            <a:noFill/>
          </a:ln>
        </p:spPr>
      </p:pic>
      <p:pic>
        <p:nvPicPr>
          <p:cNvPr id="208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38080" y="3390840"/>
            <a:ext cx="1434960" cy="431640"/>
          </a:xfrm>
          <a:prstGeom prst="rect">
            <a:avLst/>
          </a:prstGeom>
          <a:ln>
            <a:noFill/>
          </a:ln>
        </p:spPr>
      </p:pic>
      <p:pic>
        <p:nvPicPr>
          <p:cNvPr id="208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38080" y="3962520"/>
            <a:ext cx="2108160" cy="444600"/>
          </a:xfrm>
          <a:prstGeom prst="rect">
            <a:avLst/>
          </a:prstGeom>
          <a:ln>
            <a:noFill/>
          </a:ln>
        </p:spPr>
      </p:pic>
      <p:pic>
        <p:nvPicPr>
          <p:cNvPr id="208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38080" y="4546440"/>
            <a:ext cx="2222640" cy="406440"/>
          </a:xfrm>
          <a:prstGeom prst="rect">
            <a:avLst/>
          </a:prstGeom>
          <a:ln>
            <a:noFill/>
          </a:ln>
        </p:spPr>
      </p:pic>
      <p:pic>
        <p:nvPicPr>
          <p:cNvPr id="208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838080" y="5092560"/>
            <a:ext cx="2006640" cy="469800"/>
          </a:xfrm>
          <a:prstGeom prst="rect">
            <a:avLst/>
          </a:prstGeom>
          <a:ln>
            <a:noFill/>
          </a:ln>
        </p:spPr>
      </p:pic>
      <p:pic>
        <p:nvPicPr>
          <p:cNvPr id="2090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079960" y="3670200"/>
            <a:ext cx="2120760" cy="17272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Algorithm cont.</a:t>
            </a:r>
            <a:endParaRPr/>
          </a:p>
        </p:txBody>
      </p:sp>
      <p:sp>
        <p:nvSpPr>
          <p:cNvPr id="209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parameter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Solve for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Dg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using N-R iteration, or directly for linear hardening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Derivative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Recovery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Once return mapping converged, recover stress and strain</a:t>
            </a:r>
            <a:endParaRPr/>
          </a:p>
        </p:txBody>
      </p:sp>
      <p:sp>
        <p:nvSpPr>
          <p:cNvPr id="2093" name="CustomShape 3"/>
          <p:cNvSpPr/>
          <p:nvPr/>
        </p:nvSpPr>
        <p:spPr>
          <a:xfrm>
            <a:off x="893520" y="4698000"/>
            <a:ext cx="3958920" cy="102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20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9000" y="1333440"/>
            <a:ext cx="5638680" cy="965160"/>
          </a:xfrm>
          <a:prstGeom prst="rect">
            <a:avLst/>
          </a:prstGeom>
          <a:ln>
            <a:noFill/>
          </a:ln>
        </p:spPr>
      </p:pic>
      <p:pic>
        <p:nvPicPr>
          <p:cNvPr id="20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32120" y="3048120"/>
            <a:ext cx="4851360" cy="698400"/>
          </a:xfrm>
          <a:prstGeom prst="rect">
            <a:avLst/>
          </a:prstGeom>
          <a:ln>
            <a:noFill/>
          </a:ln>
        </p:spPr>
      </p:pic>
      <p:pic>
        <p:nvPicPr>
          <p:cNvPr id="20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28880" y="4800600"/>
            <a:ext cx="5499000" cy="762120"/>
          </a:xfrm>
          <a:prstGeom prst="rect">
            <a:avLst/>
          </a:prstGeom>
          <a:ln>
            <a:noFill/>
          </a:ln>
        </p:spPr>
      </p:pic>
      <p:pic>
        <p:nvPicPr>
          <p:cNvPr id="209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41480" y="5765760"/>
            <a:ext cx="5016600" cy="762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CustomShape 1"/>
          <p:cNvSpPr/>
          <p:nvPr/>
        </p:nvSpPr>
        <p:spPr>
          <a:xfrm>
            <a:off x="1009080" y="5538960"/>
            <a:ext cx="7293960" cy="1082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099" name="TextShape 2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</a:t>
            </a:r>
            <a:endParaRPr/>
          </a:p>
        </p:txBody>
      </p:sp>
      <p:sp>
        <p:nvSpPr>
          <p:cNvPr id="2100" name="TextShape 3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Relation b/w material and spatial tangent operators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ir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js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transform stress to material frame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FSF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km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ln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differentiate w.r.t. E and then transform to spatial frame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But,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want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, but we have</a:t>
            </a:r>
            <a:endParaRPr/>
          </a:p>
        </p:txBody>
      </p:sp>
      <p:sp>
        <p:nvSpPr>
          <p:cNvPr id="2101" name="CustomShape 4"/>
          <p:cNvSpPr/>
          <p:nvPr/>
        </p:nvSpPr>
        <p:spPr>
          <a:xfrm>
            <a:off x="6926400" y="3457800"/>
            <a:ext cx="1765440" cy="7880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2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1295280"/>
            <a:ext cx="723960" cy="558720"/>
          </a:xfrm>
          <a:prstGeom prst="rect">
            <a:avLst/>
          </a:prstGeom>
          <a:ln>
            <a:noFill/>
          </a:ln>
        </p:spPr>
      </p:pic>
      <p:pic>
        <p:nvPicPr>
          <p:cNvPr id="2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11560" y="1447920"/>
            <a:ext cx="5753160" cy="330120"/>
          </a:xfrm>
          <a:prstGeom prst="rect">
            <a:avLst/>
          </a:prstGeom>
          <a:ln>
            <a:noFill/>
          </a:ln>
        </p:spPr>
      </p:pic>
      <p:pic>
        <p:nvPicPr>
          <p:cNvPr id="2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1040" y="1866960"/>
            <a:ext cx="4330800" cy="736560"/>
          </a:xfrm>
          <a:prstGeom prst="rect">
            <a:avLst/>
          </a:prstGeom>
          <a:ln>
            <a:noFill/>
          </a:ln>
        </p:spPr>
      </p:pic>
      <p:pic>
        <p:nvPicPr>
          <p:cNvPr id="2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87600" y="3365640"/>
            <a:ext cx="1168560" cy="787320"/>
          </a:xfrm>
          <a:prstGeom prst="rect">
            <a:avLst/>
          </a:prstGeom>
          <a:ln>
            <a:noFill/>
          </a:ln>
        </p:spPr>
      </p:pic>
      <p:pic>
        <p:nvPicPr>
          <p:cNvPr id="210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09760" y="4267080"/>
            <a:ext cx="2044800" cy="482760"/>
          </a:xfrm>
          <a:prstGeom prst="rect">
            <a:avLst/>
          </a:prstGeom>
          <a:ln>
            <a:noFill/>
          </a:ln>
        </p:spPr>
      </p:pic>
      <p:pic>
        <p:nvPicPr>
          <p:cNvPr id="210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968480" y="4991040"/>
            <a:ext cx="1079640" cy="355680"/>
          </a:xfrm>
          <a:prstGeom prst="rect">
            <a:avLst/>
          </a:prstGeom>
          <a:ln>
            <a:noFill/>
          </a:ln>
        </p:spPr>
      </p:pic>
      <p:pic>
        <p:nvPicPr>
          <p:cNvPr id="210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701720" y="5613480"/>
            <a:ext cx="5905440" cy="876240"/>
          </a:xfrm>
          <a:prstGeom prst="rect">
            <a:avLst/>
          </a:prstGeom>
          <a:ln>
            <a:noFill/>
          </a:ln>
        </p:spPr>
      </p:pic>
      <p:pic>
        <p:nvPicPr>
          <p:cNvPr id="210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149960" y="3543480"/>
            <a:ext cx="1282680" cy="5587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 cont.</a:t>
            </a:r>
            <a:endParaRPr/>
          </a:p>
        </p:txBody>
      </p:sp>
      <p:sp>
        <p:nvSpPr>
          <p:cNvPr id="211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to obtain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using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Remember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contains all 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Since intermediate frame is reference, we have to use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F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Start from stress expression</a:t>
            </a:r>
            <a:endParaRPr/>
          </a:p>
        </p:txBody>
      </p:sp>
      <p:sp>
        <p:nvSpPr>
          <p:cNvPr id="2112" name="CustomShape 3"/>
          <p:cNvSpPr/>
          <p:nvPr/>
        </p:nvSpPr>
        <p:spPr>
          <a:xfrm>
            <a:off x="2434320" y="5885640"/>
            <a:ext cx="50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(1)</a:t>
            </a:r>
            <a:endParaRPr/>
          </a:p>
        </p:txBody>
      </p:sp>
      <p:sp>
        <p:nvSpPr>
          <p:cNvPr id="2113" name="CustomShape 4"/>
          <p:cNvSpPr/>
          <p:nvPr/>
        </p:nvSpPr>
        <p:spPr>
          <a:xfrm>
            <a:off x="2964960" y="5885640"/>
            <a:ext cx="50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(2)</a:t>
            </a:r>
            <a:endParaRPr/>
          </a:p>
        </p:txBody>
      </p:sp>
      <p:sp>
        <p:nvSpPr>
          <p:cNvPr id="2114" name="CustomShape 5"/>
          <p:cNvSpPr/>
          <p:nvPr/>
        </p:nvSpPr>
        <p:spPr>
          <a:xfrm>
            <a:off x="4832280" y="5885640"/>
            <a:ext cx="50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(3)</a:t>
            </a:r>
            <a:endParaRPr/>
          </a:p>
        </p:txBody>
      </p:sp>
      <p:sp>
        <p:nvSpPr>
          <p:cNvPr id="2115" name="CustomShape 6"/>
          <p:cNvSpPr/>
          <p:nvPr/>
        </p:nvSpPr>
        <p:spPr>
          <a:xfrm flipV="1" rot="5400000">
            <a:off x="2477160" y="5676480"/>
            <a:ext cx="409680" cy="8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16" name="CustomShape 7"/>
          <p:cNvSpPr/>
          <p:nvPr/>
        </p:nvSpPr>
        <p:spPr>
          <a:xfrm flipV="1" rot="5400000">
            <a:off x="3031200" y="5676480"/>
            <a:ext cx="409680" cy="8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17" name="CustomShape 8"/>
          <p:cNvSpPr/>
          <p:nvPr/>
        </p:nvSpPr>
        <p:spPr>
          <a:xfrm flipV="1" rot="5400000">
            <a:off x="4887720" y="5676480"/>
            <a:ext cx="409680" cy="8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2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2440" y="800280"/>
            <a:ext cx="1079640" cy="355680"/>
          </a:xfrm>
          <a:prstGeom prst="rect">
            <a:avLst/>
          </a:prstGeom>
          <a:ln>
            <a:noFill/>
          </a:ln>
        </p:spPr>
      </p:pic>
      <p:pic>
        <p:nvPicPr>
          <p:cNvPr id="2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20" y="800280"/>
            <a:ext cx="1536840" cy="444600"/>
          </a:xfrm>
          <a:prstGeom prst="rect">
            <a:avLst/>
          </a:prstGeom>
          <a:ln>
            <a:noFill/>
          </a:ln>
        </p:spPr>
      </p:pic>
      <p:pic>
        <p:nvPicPr>
          <p:cNvPr id="2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5240" y="1308240"/>
            <a:ext cx="812880" cy="406440"/>
          </a:xfrm>
          <a:prstGeom prst="rect">
            <a:avLst/>
          </a:prstGeom>
          <a:ln>
            <a:noFill/>
          </a:ln>
        </p:spPr>
      </p:pic>
      <p:pic>
        <p:nvPicPr>
          <p:cNvPr id="21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01800" y="2793960"/>
            <a:ext cx="2044800" cy="482760"/>
          </a:xfrm>
          <a:prstGeom prst="rect">
            <a:avLst/>
          </a:prstGeom>
          <a:ln>
            <a:noFill/>
          </a:ln>
        </p:spPr>
      </p:pic>
      <p:pic>
        <p:nvPicPr>
          <p:cNvPr id="212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333440" y="3479760"/>
            <a:ext cx="5880240" cy="888840"/>
          </a:xfrm>
          <a:prstGeom prst="rect">
            <a:avLst/>
          </a:prstGeom>
          <a:ln>
            <a:noFill/>
          </a:ln>
        </p:spPr>
      </p:pic>
      <p:pic>
        <p:nvPicPr>
          <p:cNvPr id="212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55600" y="4444920"/>
            <a:ext cx="4203720" cy="914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 cont.</a:t>
            </a:r>
            <a:endParaRPr/>
          </a:p>
        </p:txBody>
      </p:sp>
      <p:sp>
        <p:nvSpPr>
          <p:cNvPr id="212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Using (1), (2), and (3),</a:t>
            </a:r>
            <a:endParaRPr/>
          </a:p>
        </p:txBody>
      </p:sp>
      <p:sp>
        <p:nvSpPr>
          <p:cNvPr id="2126" name="CustomShape 3"/>
          <p:cNvSpPr/>
          <p:nvPr/>
        </p:nvSpPr>
        <p:spPr>
          <a:xfrm>
            <a:off x="3491280" y="903960"/>
            <a:ext cx="55440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consistent tangent operator in principal stress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Same as classical return mapping (3×3)</a:t>
            </a:r>
            <a:endParaRPr/>
          </a:p>
        </p:txBody>
      </p:sp>
      <p:sp>
        <p:nvSpPr>
          <p:cNvPr id="2127" name="CustomShape 4"/>
          <p:cNvSpPr/>
          <p:nvPr/>
        </p:nvSpPr>
        <p:spPr>
          <a:xfrm>
            <a:off x="1471320" y="4656240"/>
            <a:ext cx="5391360" cy="1071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128" name="CustomShape 5"/>
          <p:cNvSpPr/>
          <p:nvPr/>
        </p:nvSpPr>
        <p:spPr>
          <a:xfrm>
            <a:off x="3831840" y="2023560"/>
            <a:ext cx="209880" cy="14396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9" name="CustomShape 6"/>
          <p:cNvSpPr/>
          <p:nvPr/>
        </p:nvSpPr>
        <p:spPr>
          <a:xfrm>
            <a:off x="4070520" y="2549160"/>
            <a:ext cx="212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These are elastic</a:t>
            </a:r>
            <a:endParaRPr/>
          </a:p>
        </p:txBody>
      </p:sp>
      <p:pic>
        <p:nvPicPr>
          <p:cNvPr id="2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0560" y="876240"/>
            <a:ext cx="1701720" cy="749160"/>
          </a:xfrm>
          <a:prstGeom prst="rect">
            <a:avLst/>
          </a:prstGeom>
          <a:ln>
            <a:noFill/>
          </a:ln>
        </p:spPr>
      </p:pic>
      <p:pic>
        <p:nvPicPr>
          <p:cNvPr id="2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" y="1816200"/>
            <a:ext cx="3149640" cy="825480"/>
          </a:xfrm>
          <a:prstGeom prst="rect">
            <a:avLst/>
          </a:prstGeom>
          <a:ln>
            <a:noFill/>
          </a:ln>
        </p:spPr>
      </p:pic>
      <p:pic>
        <p:nvPicPr>
          <p:cNvPr id="2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0560" y="2857680"/>
            <a:ext cx="3048120" cy="762120"/>
          </a:xfrm>
          <a:prstGeom prst="rect">
            <a:avLst/>
          </a:prstGeom>
          <a:ln>
            <a:noFill/>
          </a:ln>
        </p:spPr>
      </p:pic>
      <p:pic>
        <p:nvPicPr>
          <p:cNvPr id="213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20760" y="4749840"/>
            <a:ext cx="4127400" cy="8380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Incremental Variational Principle</a:t>
            </a:r>
            <a:endParaRPr/>
          </a:p>
        </p:txBody>
      </p:sp>
      <p:sp>
        <p:nvSpPr>
          <p:cNvPr id="213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Energy form (nonlinear)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N-R iteration</a:t>
            </a:r>
            <a:endParaRPr/>
          </a:p>
        </p:txBody>
      </p:sp>
      <p:sp>
        <p:nvSpPr>
          <p:cNvPr id="2136" name="CustomShape 3"/>
          <p:cNvSpPr/>
          <p:nvPr/>
        </p:nvSpPr>
        <p:spPr>
          <a:xfrm>
            <a:off x="568080" y="3363480"/>
            <a:ext cx="8069760" cy="735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137" name="CustomShape 4"/>
          <p:cNvSpPr/>
          <p:nvPr/>
        </p:nvSpPr>
        <p:spPr>
          <a:xfrm>
            <a:off x="651240" y="5002920"/>
            <a:ext cx="7446600" cy="619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2138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2139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2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920" y="1384200"/>
            <a:ext cx="5219640" cy="1066680"/>
          </a:xfrm>
          <a:prstGeom prst="rect">
            <a:avLst/>
          </a:prstGeom>
          <a:ln>
            <a:noFill/>
          </a:ln>
        </p:spPr>
      </p:pic>
      <p:pic>
        <p:nvPicPr>
          <p:cNvPr id="2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6880" y="3479760"/>
            <a:ext cx="7937640" cy="482760"/>
          </a:xfrm>
          <a:prstGeom prst="rect">
            <a:avLst/>
          </a:prstGeom>
          <a:ln>
            <a:noFill/>
          </a:ln>
        </p:spPr>
      </p:pic>
      <p:pic>
        <p:nvPicPr>
          <p:cNvPr id="21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7640" y="5079960"/>
            <a:ext cx="7365960" cy="431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Summary</a:t>
            </a:r>
            <a:endParaRPr/>
          </a:p>
        </p:txBody>
      </p:sp>
      <p:sp>
        <p:nvSpPr>
          <p:cNvPr id="214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 multiplicative decomposition, the effect of plasticity is modeled by intermediate configuration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 total form stress-strain relation is given by hyperelasticity between intermediate and current config.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studied principle of max dissipation to derive constitutive relation and plastic evolution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Similar to classical plasticity, the return mapping algorithm is used in principal Kirchhoff stress and principal logarithmic elastic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It is assumed that the principal direction is fixed during plastic return mapping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FE Formulation cont.</a:t>
            </a:r>
            <a:endParaRPr/>
          </a:p>
        </p:txBody>
      </p:sp>
      <p:sp>
        <p:nvSpPr>
          <p:cNvPr id="40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Interpolation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Weak form (1 element)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Internal force = external force</a:t>
            </a:r>
            <a:endParaRPr/>
          </a:p>
        </p:txBody>
      </p:sp>
      <p:sp>
        <p:nvSpPr>
          <p:cNvPr id="41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34960" y="1244520"/>
            <a:ext cx="3517920" cy="72396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520" y="2158920"/>
            <a:ext cx="4584600" cy="723960"/>
          </a:xfrm>
          <a:prstGeom prst="rect">
            <a:avLst/>
          </a:prstGeom>
          <a:ln>
            <a:noFill/>
          </a:ln>
        </p:spPr>
      </p:pic>
      <p:pic>
        <p:nvPicPr>
          <p:cNvPr id="4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51840" y="1778040"/>
            <a:ext cx="1498680" cy="71136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31920" y="4330800"/>
            <a:ext cx="5397480" cy="66024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54880" y="4292640"/>
            <a:ext cx="1015920" cy="7873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FE Formulation cont.</a:t>
            </a:r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Stress-strain relationship (Incremental)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Elastoplastic tangent modulus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 of weak form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6"/>
          <p:cNvSpPr/>
          <p:nvPr/>
        </p:nvSpPr>
        <p:spPr>
          <a:xfrm rot="16200000">
            <a:off x="2812320" y="4772880"/>
            <a:ext cx="276840" cy="224424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round/>
          </a:ln>
        </p:spPr>
      </p:sp>
      <p:sp>
        <p:nvSpPr>
          <p:cNvPr id="424" name="CustomShape 7"/>
          <p:cNvSpPr/>
          <p:nvPr/>
        </p:nvSpPr>
        <p:spPr>
          <a:xfrm rot="16200000">
            <a:off x="6324480" y="4219200"/>
            <a:ext cx="276840" cy="332460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round/>
          </a:ln>
        </p:spPr>
      </p:sp>
      <p:sp>
        <p:nvSpPr>
          <p:cNvPr id="425" name="CustomShape 8"/>
          <p:cNvSpPr/>
          <p:nvPr/>
        </p:nvSpPr>
        <p:spPr>
          <a:xfrm>
            <a:off x="1780920" y="5994360"/>
            <a:ext cx="239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Tangent stiffness</a:t>
            </a:r>
            <a:endParaRPr/>
          </a:p>
        </p:txBody>
      </p:sp>
      <p:sp>
        <p:nvSpPr>
          <p:cNvPr id="426" name="CustomShape 9"/>
          <p:cNvSpPr/>
          <p:nvPr/>
        </p:nvSpPr>
        <p:spPr>
          <a:xfrm>
            <a:off x="5829480" y="5954400"/>
            <a:ext cx="1283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Residual</a:t>
            </a:r>
            <a:endParaRPr/>
          </a:p>
        </p:txBody>
      </p:sp>
      <p:pic>
        <p:nvPicPr>
          <p:cNvPr id="4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40" y="1397160"/>
            <a:ext cx="5207040" cy="68580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98680" y="2971800"/>
            <a:ext cx="2768760" cy="927000"/>
          </a:xfrm>
          <a:prstGeom prst="rect">
            <a:avLst/>
          </a:prstGeom>
          <a:ln>
            <a:noFill/>
          </a:ln>
        </p:spPr>
      </p:pic>
      <p:pic>
        <p:nvPicPr>
          <p:cNvPr id="4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200" y="4991040"/>
            <a:ext cx="6718320" cy="723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FE Formulation cont.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Tangent Stiffness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Residual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c02c6"/>
                </a:solidFill>
                <a:latin typeface="Comic Sans MS"/>
              </a:rPr>
              <a:t>State Determination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Incremental Finite Element Equation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N-R iteration until the residual vanishes</a:t>
            </a:r>
            <a:endParaRPr/>
          </a:p>
          <a:p>
            <a:endParaRPr/>
          </a:p>
        </p:txBody>
      </p:sp>
      <p:sp>
        <p:nvSpPr>
          <p:cNvPr id="43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0760" y="1257480"/>
            <a:ext cx="2730600" cy="952560"/>
          </a:xfrm>
          <a:prstGeom prst="rect">
            <a:avLst/>
          </a:prstGeom>
          <a:ln>
            <a:noFill/>
          </a:ln>
        </p:spPr>
      </p:pic>
      <p:pic>
        <p:nvPicPr>
          <p:cNvPr id="4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2654280"/>
            <a:ext cx="6502320" cy="100332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3898800"/>
            <a:ext cx="3251160" cy="507960"/>
          </a:xfrm>
          <a:prstGeom prst="rect">
            <a:avLst/>
          </a:prstGeom>
          <a:ln>
            <a:noFill/>
          </a:ln>
        </p:spPr>
      </p:pic>
      <p:pic>
        <p:nvPicPr>
          <p:cNvPr id="43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908440" y="5943600"/>
            <a:ext cx="2082960" cy="4953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Isotropic Hardening Model</a:t>
            </a:r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117360" y="741240"/>
            <a:ext cx="8908560" cy="3008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strength gradually increases proportional to the plastic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 strength is always positive for both tension or compression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strain is always positive and continuously </a:t>
            </a:r>
            <a:r>
              <a:rPr b="1" lang="en-US" sz="2000">
                <a:solidFill>
                  <a:srgbClr val="ff0000"/>
                </a:solidFill>
                <a:latin typeface="Comic Sans MS"/>
              </a:rPr>
              <a:t>accumulated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even in cycling loadings</a:t>
            </a:r>
            <a:endParaRPr/>
          </a:p>
        </p:txBody>
      </p:sp>
      <p:sp>
        <p:nvSpPr>
          <p:cNvPr id="442" name="CustomShape 3"/>
          <p:cNvSpPr/>
          <p:nvPr/>
        </p:nvSpPr>
        <p:spPr>
          <a:xfrm>
            <a:off x="1003680" y="2168640"/>
            <a:ext cx="2042640" cy="682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443" name="CustomShape 4"/>
          <p:cNvSpPr/>
          <p:nvPr/>
        </p:nvSpPr>
        <p:spPr>
          <a:xfrm>
            <a:off x="1970280" y="2609280"/>
            <a:ext cx="1796760" cy="3150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44" name="CustomShape 5"/>
          <p:cNvSpPr/>
          <p:nvPr/>
        </p:nvSpPr>
        <p:spPr>
          <a:xfrm>
            <a:off x="3713040" y="2430360"/>
            <a:ext cx="2183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Initial yield stress</a:t>
            </a:r>
            <a:endParaRPr/>
          </a:p>
        </p:txBody>
      </p:sp>
      <p:sp>
        <p:nvSpPr>
          <p:cNvPr id="445" name="CustomShape 6"/>
          <p:cNvSpPr/>
          <p:nvPr/>
        </p:nvSpPr>
        <p:spPr>
          <a:xfrm>
            <a:off x="2666880" y="2154960"/>
            <a:ext cx="2984400" cy="178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46" name="CustomShape 7"/>
          <p:cNvSpPr/>
          <p:nvPr/>
        </p:nvSpPr>
        <p:spPr>
          <a:xfrm>
            <a:off x="5555160" y="1976400"/>
            <a:ext cx="2260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Total plastic strain</a:t>
            </a:r>
            <a:endParaRPr/>
          </a:p>
        </p:txBody>
      </p:sp>
      <p:sp>
        <p:nvSpPr>
          <p:cNvPr id="447" name="Line 8"/>
          <p:cNvSpPr/>
          <p:nvPr/>
        </p:nvSpPr>
        <p:spPr>
          <a:xfrm>
            <a:off x="1780560" y="5175360"/>
            <a:ext cx="16041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8" name="Line 9"/>
          <p:cNvSpPr/>
          <p:nvPr/>
        </p:nvSpPr>
        <p:spPr>
          <a:xfrm flipV="1">
            <a:off x="1910520" y="3750120"/>
            <a:ext cx="0" cy="1773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9" name="CustomShape 10"/>
          <p:cNvSpPr/>
          <p:nvPr/>
        </p:nvSpPr>
        <p:spPr>
          <a:xfrm>
            <a:off x="1972440" y="36554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450" name="CustomShape 11"/>
          <p:cNvSpPr/>
          <p:nvPr/>
        </p:nvSpPr>
        <p:spPr>
          <a:xfrm>
            <a:off x="3380760" y="501912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451" name="CustomShape 12"/>
          <p:cNvSpPr/>
          <p:nvPr/>
        </p:nvSpPr>
        <p:spPr>
          <a:xfrm>
            <a:off x="2095560" y="429696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452" name="CustomShape 13"/>
          <p:cNvSpPr/>
          <p:nvPr/>
        </p:nvSpPr>
        <p:spPr>
          <a:xfrm>
            <a:off x="2217600" y="4335480"/>
            <a:ext cx="142200" cy="252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53" name="Line 14"/>
          <p:cNvSpPr/>
          <p:nvPr/>
        </p:nvSpPr>
        <p:spPr>
          <a:xfrm>
            <a:off x="1819800" y="4095720"/>
            <a:ext cx="12916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54" name="Line 15"/>
          <p:cNvSpPr/>
          <p:nvPr/>
        </p:nvSpPr>
        <p:spPr>
          <a:xfrm>
            <a:off x="3107160" y="4095720"/>
            <a:ext cx="0" cy="1425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55" name="Line 16"/>
          <p:cNvSpPr/>
          <p:nvPr/>
        </p:nvSpPr>
        <p:spPr>
          <a:xfrm flipH="1">
            <a:off x="1796400" y="4288680"/>
            <a:ext cx="6094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56" name="Line 17"/>
          <p:cNvSpPr/>
          <p:nvPr/>
        </p:nvSpPr>
        <p:spPr>
          <a:xfrm>
            <a:off x="1917720" y="5404320"/>
            <a:ext cx="5990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457" name="CustomShape 18"/>
          <p:cNvSpPr/>
          <p:nvPr/>
        </p:nvSpPr>
        <p:spPr>
          <a:xfrm>
            <a:off x="2747880" y="5110200"/>
            <a:ext cx="254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458" name="CustomShape 19"/>
          <p:cNvSpPr/>
          <p:nvPr/>
        </p:nvSpPr>
        <p:spPr>
          <a:xfrm>
            <a:off x="2121120" y="5103720"/>
            <a:ext cx="2847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459" name="Line 20"/>
          <p:cNvSpPr/>
          <p:nvPr/>
        </p:nvSpPr>
        <p:spPr>
          <a:xfrm>
            <a:off x="2507760" y="5191200"/>
            <a:ext cx="0" cy="32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60" name="Line 21"/>
          <p:cNvSpPr/>
          <p:nvPr/>
        </p:nvSpPr>
        <p:spPr>
          <a:xfrm>
            <a:off x="2516760" y="5401080"/>
            <a:ext cx="59040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461" name="CustomShape 22"/>
          <p:cNvSpPr/>
          <p:nvPr/>
        </p:nvSpPr>
        <p:spPr>
          <a:xfrm>
            <a:off x="1908360" y="4093200"/>
            <a:ext cx="1203120" cy="1085400"/>
          </a:xfrm>
          <a:prstGeom prst="rect">
            <a:avLst/>
          </a:prstGeom>
          <a:noFill/>
          <a:ln w="28440">
            <a:solidFill>
              <a:srgbClr val="2c02c6"/>
            </a:solidFill>
            <a:round/>
          </a:ln>
        </p:spPr>
      </p:sp>
      <p:sp>
        <p:nvSpPr>
          <p:cNvPr id="462" name="CustomShape 23"/>
          <p:cNvSpPr/>
          <p:nvPr/>
        </p:nvSpPr>
        <p:spPr>
          <a:xfrm flipV="1">
            <a:off x="2108160" y="463680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63" name="CustomShape 24"/>
          <p:cNvSpPr/>
          <p:nvPr/>
        </p:nvSpPr>
        <p:spPr>
          <a:xfrm flipV="1">
            <a:off x="2589120" y="4182120"/>
            <a:ext cx="158400" cy="5076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64" name="CustomShape 25"/>
          <p:cNvSpPr/>
          <p:nvPr/>
        </p:nvSpPr>
        <p:spPr>
          <a:xfrm flipV="1" rot="10800000">
            <a:off x="2716200" y="463356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65" name="Line 26"/>
          <p:cNvSpPr/>
          <p:nvPr/>
        </p:nvSpPr>
        <p:spPr>
          <a:xfrm>
            <a:off x="4662360" y="5188680"/>
            <a:ext cx="245556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6" name="Line 27"/>
          <p:cNvSpPr/>
          <p:nvPr/>
        </p:nvSpPr>
        <p:spPr>
          <a:xfrm flipV="1">
            <a:off x="5644080" y="3763440"/>
            <a:ext cx="0" cy="2939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7" name="CustomShape 28"/>
          <p:cNvSpPr/>
          <p:nvPr/>
        </p:nvSpPr>
        <p:spPr>
          <a:xfrm>
            <a:off x="7114320" y="503280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468" name="CustomShape 29"/>
          <p:cNvSpPr/>
          <p:nvPr/>
        </p:nvSpPr>
        <p:spPr>
          <a:xfrm>
            <a:off x="5829120" y="431028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469" name="CustomShape 30"/>
          <p:cNvSpPr/>
          <p:nvPr/>
        </p:nvSpPr>
        <p:spPr>
          <a:xfrm>
            <a:off x="5950800" y="4349160"/>
            <a:ext cx="142200" cy="252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70" name="Line 31"/>
          <p:cNvSpPr/>
          <p:nvPr/>
        </p:nvSpPr>
        <p:spPr>
          <a:xfrm>
            <a:off x="5553360" y="4109400"/>
            <a:ext cx="12916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71" name="Line 32"/>
          <p:cNvSpPr/>
          <p:nvPr/>
        </p:nvSpPr>
        <p:spPr>
          <a:xfrm>
            <a:off x="6840360" y="4109400"/>
            <a:ext cx="0" cy="1425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72" name="Line 33"/>
          <p:cNvSpPr/>
          <p:nvPr/>
        </p:nvSpPr>
        <p:spPr>
          <a:xfrm flipH="1">
            <a:off x="5529960" y="4302360"/>
            <a:ext cx="6094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73" name="Line 34"/>
          <p:cNvSpPr/>
          <p:nvPr/>
        </p:nvSpPr>
        <p:spPr>
          <a:xfrm>
            <a:off x="4894200" y="5417640"/>
            <a:ext cx="135612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474" name="CustomShape 35"/>
          <p:cNvSpPr/>
          <p:nvPr/>
        </p:nvSpPr>
        <p:spPr>
          <a:xfrm>
            <a:off x="5302080" y="5117400"/>
            <a:ext cx="2847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475" name="Line 36"/>
          <p:cNvSpPr/>
          <p:nvPr/>
        </p:nvSpPr>
        <p:spPr>
          <a:xfrm>
            <a:off x="6240960" y="5204880"/>
            <a:ext cx="0" cy="32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76" name="CustomShape 37"/>
          <p:cNvSpPr/>
          <p:nvPr/>
        </p:nvSpPr>
        <p:spPr>
          <a:xfrm>
            <a:off x="5641920" y="4106520"/>
            <a:ext cx="1203120" cy="1085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477" name="CustomShape 38"/>
          <p:cNvSpPr/>
          <p:nvPr/>
        </p:nvSpPr>
        <p:spPr>
          <a:xfrm>
            <a:off x="5646960" y="5190120"/>
            <a:ext cx="596520" cy="1091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478" name="CustomShape 39"/>
          <p:cNvSpPr/>
          <p:nvPr/>
        </p:nvSpPr>
        <p:spPr>
          <a:xfrm>
            <a:off x="4894200" y="5186520"/>
            <a:ext cx="1348920" cy="1307880"/>
          </a:xfrm>
          <a:prstGeom prst="rect">
            <a:avLst/>
          </a:prstGeom>
          <a:noFill/>
          <a:ln w="28440">
            <a:solidFill>
              <a:srgbClr val="2c02c6"/>
            </a:solidFill>
            <a:round/>
          </a:ln>
        </p:spPr>
      </p:sp>
      <p:sp>
        <p:nvSpPr>
          <p:cNvPr id="479" name="Line 40"/>
          <p:cNvSpPr/>
          <p:nvPr/>
        </p:nvSpPr>
        <p:spPr>
          <a:xfrm flipV="1">
            <a:off x="4894200" y="6493320"/>
            <a:ext cx="747360" cy="1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80" name="Line 41"/>
          <p:cNvSpPr/>
          <p:nvPr/>
        </p:nvSpPr>
        <p:spPr>
          <a:xfrm flipV="1">
            <a:off x="4894200" y="5192280"/>
            <a:ext cx="0" cy="13021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481" name="CustomShape 42"/>
          <p:cNvSpPr/>
          <p:nvPr/>
        </p:nvSpPr>
        <p:spPr>
          <a:xfrm flipV="1">
            <a:off x="5302080" y="560556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82" name="CustomShape 43"/>
          <p:cNvSpPr/>
          <p:nvPr/>
        </p:nvSpPr>
        <p:spPr>
          <a:xfrm flipV="1" rot="10800000">
            <a:off x="5222880" y="6347880"/>
            <a:ext cx="158400" cy="5076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83" name="CustomShape 44"/>
          <p:cNvSpPr/>
          <p:nvPr/>
        </p:nvSpPr>
        <p:spPr>
          <a:xfrm flipV="1" rot="10800000">
            <a:off x="5895720" y="564084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484" name="CustomShape 45"/>
          <p:cNvSpPr/>
          <p:nvPr/>
        </p:nvSpPr>
        <p:spPr>
          <a:xfrm>
            <a:off x="5708160" y="366408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pic>
        <p:nvPicPr>
          <p:cNvPr id="4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760" y="2273400"/>
            <a:ext cx="1612800" cy="444600"/>
          </a:xfrm>
          <a:prstGeom prst="rect">
            <a:avLst/>
          </a:prstGeom>
          <a:ln>
            <a:noFill/>
          </a:ln>
        </p:spPr>
      </p:pic>
      <p:pic>
        <p:nvPicPr>
          <p:cNvPr id="4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382284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6840" y="4127400"/>
            <a:ext cx="330120" cy="343080"/>
          </a:xfrm>
          <a:prstGeom prst="rect">
            <a:avLst/>
          </a:prstGeom>
          <a:ln>
            <a:noFill/>
          </a:ln>
        </p:spPr>
      </p:pic>
      <p:pic>
        <p:nvPicPr>
          <p:cNvPr id="48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257800" y="384804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48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70400" y="4140360"/>
            <a:ext cx="330120" cy="343080"/>
          </a:xfrm>
          <a:prstGeom prst="rect">
            <a:avLst/>
          </a:prstGeom>
          <a:ln>
            <a:noFill/>
          </a:ln>
        </p:spPr>
      </p:pic>
      <p:pic>
        <p:nvPicPr>
          <p:cNvPr id="49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753160" y="6019920"/>
            <a:ext cx="469800" cy="380880"/>
          </a:xfrm>
          <a:prstGeom prst="rect">
            <a:avLst/>
          </a:prstGeom>
          <a:ln>
            <a:noFill/>
          </a:ln>
        </p:spPr>
      </p:pic>
      <p:pic>
        <p:nvPicPr>
          <p:cNvPr id="49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740560" y="6375240"/>
            <a:ext cx="622440" cy="3808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(Isotropic Hardening)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117360" y="741240"/>
            <a:ext cx="798084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to determine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Given: strain increment (Δ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e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 and all variables in load step n 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Computer current yield stress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Check yield status</a:t>
            </a:r>
            <a:endParaRPr/>
          </a:p>
        </p:txBody>
      </p:sp>
      <p:sp>
        <p:nvSpPr>
          <p:cNvPr id="4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6" name="CustomShape 5"/>
          <p:cNvSpPr/>
          <p:nvPr/>
        </p:nvSpPr>
        <p:spPr>
          <a:xfrm>
            <a:off x="598680" y="3616560"/>
            <a:ext cx="3660840" cy="598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497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8" name="CustomShape 7"/>
          <p:cNvSpPr/>
          <p:nvPr/>
        </p:nvSpPr>
        <p:spPr>
          <a:xfrm>
            <a:off x="798120" y="5360400"/>
            <a:ext cx="1865880" cy="598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499" name="CustomShape 8"/>
          <p:cNvSpPr/>
          <p:nvPr/>
        </p:nvSpPr>
        <p:spPr>
          <a:xfrm>
            <a:off x="578520" y="4863240"/>
            <a:ext cx="2276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Trial yield function</a:t>
            </a:r>
            <a:endParaRPr/>
          </a:p>
        </p:txBody>
      </p:sp>
      <p:sp>
        <p:nvSpPr>
          <p:cNvPr id="500" name="Line 9"/>
          <p:cNvSpPr/>
          <p:nvPr/>
        </p:nvSpPr>
        <p:spPr>
          <a:xfrm>
            <a:off x="5518800" y="5744880"/>
            <a:ext cx="23558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1" name="Line 10"/>
          <p:cNvSpPr/>
          <p:nvPr/>
        </p:nvSpPr>
        <p:spPr>
          <a:xfrm flipV="1">
            <a:off x="5648760" y="2807640"/>
            <a:ext cx="0" cy="3081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2" name="CustomShape 11"/>
          <p:cNvSpPr/>
          <p:nvPr/>
        </p:nvSpPr>
        <p:spPr>
          <a:xfrm>
            <a:off x="5416560" y="28256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503" name="CustomShape 12"/>
          <p:cNvSpPr/>
          <p:nvPr/>
        </p:nvSpPr>
        <p:spPr>
          <a:xfrm>
            <a:off x="7878960" y="561096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504" name="CustomShape 13"/>
          <p:cNvSpPr/>
          <p:nvPr/>
        </p:nvSpPr>
        <p:spPr>
          <a:xfrm>
            <a:off x="6728040" y="43844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505" name="CustomShape 14"/>
          <p:cNvSpPr/>
          <p:nvPr/>
        </p:nvSpPr>
        <p:spPr>
          <a:xfrm>
            <a:off x="5652000" y="3756960"/>
            <a:ext cx="2783160" cy="1985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06" name="Line 15"/>
          <p:cNvSpPr/>
          <p:nvPr/>
        </p:nvSpPr>
        <p:spPr>
          <a:xfrm flipV="1">
            <a:off x="6643800" y="4084560"/>
            <a:ext cx="522000" cy="950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07" name="CustomShape 16"/>
          <p:cNvSpPr/>
          <p:nvPr/>
        </p:nvSpPr>
        <p:spPr>
          <a:xfrm>
            <a:off x="6850080" y="4422960"/>
            <a:ext cx="142200" cy="250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08" name="Line 17"/>
          <p:cNvSpPr/>
          <p:nvPr/>
        </p:nvSpPr>
        <p:spPr>
          <a:xfrm flipV="1">
            <a:off x="7151040" y="3165840"/>
            <a:ext cx="521640" cy="950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509" name="CustomShape 18"/>
          <p:cNvSpPr/>
          <p:nvPr/>
        </p:nvSpPr>
        <p:spPr>
          <a:xfrm>
            <a:off x="6672600" y="486936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10" name="CustomShape 19"/>
          <p:cNvSpPr/>
          <p:nvPr/>
        </p:nvSpPr>
        <p:spPr>
          <a:xfrm>
            <a:off x="7624440" y="393408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11" name="Line 20"/>
          <p:cNvSpPr/>
          <p:nvPr/>
        </p:nvSpPr>
        <p:spPr>
          <a:xfrm>
            <a:off x="7666560" y="3179520"/>
            <a:ext cx="0" cy="28292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2" name="Line 21"/>
          <p:cNvSpPr/>
          <p:nvPr/>
        </p:nvSpPr>
        <p:spPr>
          <a:xfrm>
            <a:off x="6715800" y="4704840"/>
            <a:ext cx="0" cy="130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3" name="Line 22"/>
          <p:cNvSpPr/>
          <p:nvPr/>
        </p:nvSpPr>
        <p:spPr>
          <a:xfrm>
            <a:off x="5542200" y="4915080"/>
            <a:ext cx="2123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4" name="Line 23"/>
          <p:cNvSpPr/>
          <p:nvPr/>
        </p:nvSpPr>
        <p:spPr>
          <a:xfrm>
            <a:off x="5555880" y="3963960"/>
            <a:ext cx="2107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5" name="Line 24"/>
          <p:cNvSpPr/>
          <p:nvPr/>
        </p:nvSpPr>
        <p:spPr>
          <a:xfrm>
            <a:off x="5558040" y="4106520"/>
            <a:ext cx="2098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6" name="Line 25"/>
          <p:cNvSpPr/>
          <p:nvPr/>
        </p:nvSpPr>
        <p:spPr>
          <a:xfrm>
            <a:off x="7143480" y="4114800"/>
            <a:ext cx="0" cy="833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7" name="Line 26"/>
          <p:cNvSpPr/>
          <p:nvPr/>
        </p:nvSpPr>
        <p:spPr>
          <a:xfrm flipH="1">
            <a:off x="5534640" y="4296240"/>
            <a:ext cx="8240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8" name="Line 27"/>
          <p:cNvSpPr/>
          <p:nvPr/>
        </p:nvSpPr>
        <p:spPr>
          <a:xfrm>
            <a:off x="5547240" y="3171240"/>
            <a:ext cx="21160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19" name="CustomShape 28"/>
          <p:cNvSpPr/>
          <p:nvPr/>
        </p:nvSpPr>
        <p:spPr>
          <a:xfrm>
            <a:off x="6722280" y="486108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520" name="CustomShape 29"/>
          <p:cNvSpPr/>
          <p:nvPr/>
        </p:nvSpPr>
        <p:spPr>
          <a:xfrm>
            <a:off x="7677360" y="476676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521" name="CustomShape 30"/>
          <p:cNvSpPr/>
          <p:nvPr/>
        </p:nvSpPr>
        <p:spPr>
          <a:xfrm>
            <a:off x="7698600" y="3045600"/>
            <a:ext cx="1245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522" name="CustomShape 31"/>
          <p:cNvSpPr/>
          <p:nvPr/>
        </p:nvSpPr>
        <p:spPr>
          <a:xfrm>
            <a:off x="7010640" y="388476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523" name="CustomShape 32"/>
          <p:cNvSpPr/>
          <p:nvPr/>
        </p:nvSpPr>
        <p:spPr>
          <a:xfrm>
            <a:off x="7683120" y="398844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524" name="CustomShape 33"/>
          <p:cNvSpPr/>
          <p:nvPr/>
        </p:nvSpPr>
        <p:spPr>
          <a:xfrm>
            <a:off x="7089120" y="4940640"/>
            <a:ext cx="802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f</a:t>
            </a:r>
            <a:endParaRPr/>
          </a:p>
        </p:txBody>
      </p:sp>
      <p:sp>
        <p:nvSpPr>
          <p:cNvPr id="525" name="CustomShape 34"/>
          <p:cNvSpPr/>
          <p:nvPr/>
        </p:nvSpPr>
        <p:spPr>
          <a:xfrm>
            <a:off x="5310720" y="373572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n+1</a:t>
            </a:r>
            <a:endParaRPr/>
          </a:p>
        </p:txBody>
      </p:sp>
      <p:sp>
        <p:nvSpPr>
          <p:cNvPr id="526" name="CustomShape 35"/>
          <p:cNvSpPr/>
          <p:nvPr/>
        </p:nvSpPr>
        <p:spPr>
          <a:xfrm>
            <a:off x="5360400" y="4782240"/>
            <a:ext cx="17172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</a:t>
            </a:r>
            <a:endParaRPr/>
          </a:p>
        </p:txBody>
      </p:sp>
      <p:sp>
        <p:nvSpPr>
          <p:cNvPr id="527" name="CustomShape 36"/>
          <p:cNvSpPr/>
          <p:nvPr/>
        </p:nvSpPr>
        <p:spPr>
          <a:xfrm>
            <a:off x="5329800" y="3043440"/>
            <a:ext cx="19728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528" name="Line 37"/>
          <p:cNvSpPr/>
          <p:nvPr/>
        </p:nvSpPr>
        <p:spPr>
          <a:xfrm>
            <a:off x="4826880" y="3175560"/>
            <a:ext cx="0" cy="174384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29" name="Line 38"/>
          <p:cNvSpPr/>
          <p:nvPr/>
        </p:nvSpPr>
        <p:spPr>
          <a:xfrm flipH="1">
            <a:off x="4771800" y="3166920"/>
            <a:ext cx="5072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30" name="Line 39"/>
          <p:cNvSpPr/>
          <p:nvPr/>
        </p:nvSpPr>
        <p:spPr>
          <a:xfrm flipH="1">
            <a:off x="4731840" y="4918320"/>
            <a:ext cx="5472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31" name="CustomShape 40"/>
          <p:cNvSpPr/>
          <p:nvPr/>
        </p:nvSpPr>
        <p:spPr>
          <a:xfrm>
            <a:off x="4435560" y="3949560"/>
            <a:ext cx="4078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532" name="Line 41"/>
          <p:cNvSpPr/>
          <p:nvPr/>
        </p:nvSpPr>
        <p:spPr>
          <a:xfrm>
            <a:off x="6707160" y="5932440"/>
            <a:ext cx="95076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33" name="CustomShape 42"/>
          <p:cNvSpPr/>
          <p:nvPr/>
        </p:nvSpPr>
        <p:spPr>
          <a:xfrm>
            <a:off x="7064280" y="5659920"/>
            <a:ext cx="2800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endParaRPr/>
          </a:p>
        </p:txBody>
      </p:sp>
      <p:sp>
        <p:nvSpPr>
          <p:cNvPr id="534" name="Line 43"/>
          <p:cNvSpPr/>
          <p:nvPr/>
        </p:nvSpPr>
        <p:spPr>
          <a:xfrm>
            <a:off x="7143480" y="4436640"/>
            <a:ext cx="52308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35" name="CustomShape 44"/>
          <p:cNvSpPr/>
          <p:nvPr/>
        </p:nvSpPr>
        <p:spPr>
          <a:xfrm>
            <a:off x="7711200" y="4304880"/>
            <a:ext cx="121032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ep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= (1–R)Δε</a:t>
            </a:r>
            <a:endParaRPr/>
          </a:p>
        </p:txBody>
      </p:sp>
      <p:sp>
        <p:nvSpPr>
          <p:cNvPr id="536" name="Line 45"/>
          <p:cNvSpPr/>
          <p:nvPr/>
        </p:nvSpPr>
        <p:spPr>
          <a:xfrm flipV="1">
            <a:off x="7230240" y="3685320"/>
            <a:ext cx="0" cy="235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37" name="Line 46"/>
          <p:cNvSpPr/>
          <p:nvPr/>
        </p:nvSpPr>
        <p:spPr>
          <a:xfrm>
            <a:off x="7238520" y="3788280"/>
            <a:ext cx="4352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38" name="CustomShape 47"/>
          <p:cNvSpPr/>
          <p:nvPr/>
        </p:nvSpPr>
        <p:spPr>
          <a:xfrm>
            <a:off x="7795440" y="3403800"/>
            <a:ext cx="28476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539" name="CustomShape 48"/>
          <p:cNvSpPr/>
          <p:nvPr/>
        </p:nvSpPr>
        <p:spPr>
          <a:xfrm>
            <a:off x="7452360" y="3552480"/>
            <a:ext cx="356760" cy="242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540" name="Line 49"/>
          <p:cNvSpPr/>
          <p:nvPr/>
        </p:nvSpPr>
        <p:spPr>
          <a:xfrm flipH="1">
            <a:off x="4961880" y="4116960"/>
            <a:ext cx="317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41" name="Line 50"/>
          <p:cNvSpPr/>
          <p:nvPr/>
        </p:nvSpPr>
        <p:spPr>
          <a:xfrm>
            <a:off x="5122440" y="4109760"/>
            <a:ext cx="0" cy="80136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42" name="CustomShape 51"/>
          <p:cNvSpPr/>
          <p:nvPr/>
        </p:nvSpPr>
        <p:spPr>
          <a:xfrm>
            <a:off x="4575600" y="4424040"/>
            <a:ext cx="566280" cy="27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RΔσ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543" name="CustomShape 52"/>
          <p:cNvSpPr/>
          <p:nvPr/>
        </p:nvSpPr>
        <p:spPr>
          <a:xfrm rot="7741200">
            <a:off x="7306920" y="4030560"/>
            <a:ext cx="649080" cy="676440"/>
          </a:xfrm>
          <a:prstGeom prst="arc">
            <a:avLst>
              <a:gd name="adj1" fmla="val 16200000"/>
              <a:gd name="adj2" fmla="val 2200608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id="5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4720" y="2590920"/>
            <a:ext cx="1612800" cy="444600"/>
          </a:xfrm>
          <a:prstGeom prst="rect">
            <a:avLst/>
          </a:prstGeom>
          <a:ln>
            <a:noFill/>
          </a:ln>
        </p:spPr>
      </p:pic>
      <p:pic>
        <p:nvPicPr>
          <p:cNvPr id="5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3759120"/>
            <a:ext cx="1270080" cy="330120"/>
          </a:xfrm>
          <a:prstGeom prst="rect">
            <a:avLst/>
          </a:prstGeom>
          <a:ln>
            <a:noFill/>
          </a:ln>
        </p:spPr>
      </p:pic>
      <p:pic>
        <p:nvPicPr>
          <p:cNvPr id="5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51240" y="3759120"/>
            <a:ext cx="1727280" cy="317520"/>
          </a:xfrm>
          <a:prstGeom prst="rect">
            <a:avLst/>
          </a:prstGeom>
          <a:ln>
            <a:noFill/>
          </a:ln>
        </p:spPr>
      </p:pic>
      <p:pic>
        <p:nvPicPr>
          <p:cNvPr id="54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51040" y="5435640"/>
            <a:ext cx="1689120" cy="444600"/>
          </a:xfrm>
          <a:prstGeom prst="rect">
            <a:avLst/>
          </a:prstGeom>
          <a:ln>
            <a:noFill/>
          </a:ln>
        </p:spPr>
      </p:pic>
      <p:pic>
        <p:nvPicPr>
          <p:cNvPr id="54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57800" y="393696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54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283360" y="422928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55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38080" y="6070680"/>
            <a:ext cx="1803240" cy="36828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701720" y="1689120"/>
            <a:ext cx="172728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Table of Contents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4.2.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1D Elastoplasticity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4.3.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Multi-dimensional Elastoplasticity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4.4.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Finite Rotation with Objective Integration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4.5.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Finite Deformation Elastoplasticity with Hyperelastcity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4.6. Mathematical Formulation from Finite Elasticity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4.7.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MATLAB Code for Elastoplastic Material Model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4.8.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Elastoplasticity Analysis Using Commercial Programs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4.9.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Summary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4.10. Exercises</a:t>
            </a:r>
            <a:endParaRPr/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(Isotropic Hardening) cont.</a:t>
            </a:r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117360" y="741240"/>
            <a:ext cx="8908560" cy="4021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       , material is elastic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      , material is plastic (yielding)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Either transition from elastic to plastic or continuous yielding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update (return to the yield surface)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Update plastic strain</a:t>
            </a:r>
            <a:endParaRPr/>
          </a:p>
        </p:txBody>
      </p:sp>
      <p:sp>
        <p:nvSpPr>
          <p:cNvPr id="554" name="CustomShape 3"/>
          <p:cNvSpPr/>
          <p:nvPr/>
        </p:nvSpPr>
        <p:spPr>
          <a:xfrm>
            <a:off x="2196720" y="1189080"/>
            <a:ext cx="156564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555" name="Line 4"/>
          <p:cNvSpPr/>
          <p:nvPr/>
        </p:nvSpPr>
        <p:spPr>
          <a:xfrm>
            <a:off x="5951880" y="5594040"/>
            <a:ext cx="21236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6" name="Line 5"/>
          <p:cNvSpPr/>
          <p:nvPr/>
        </p:nvSpPr>
        <p:spPr>
          <a:xfrm flipV="1">
            <a:off x="6068880" y="3799800"/>
            <a:ext cx="0" cy="1925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7" name="CustomShape 6"/>
          <p:cNvSpPr/>
          <p:nvPr/>
        </p:nvSpPr>
        <p:spPr>
          <a:xfrm>
            <a:off x="5883480" y="3741840"/>
            <a:ext cx="112320" cy="2134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558" name="CustomShape 7"/>
          <p:cNvSpPr/>
          <p:nvPr/>
        </p:nvSpPr>
        <p:spPr>
          <a:xfrm>
            <a:off x="8079840" y="5472360"/>
            <a:ext cx="95760" cy="2134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559" name="CustomShape 8"/>
          <p:cNvSpPr/>
          <p:nvPr/>
        </p:nvSpPr>
        <p:spPr>
          <a:xfrm>
            <a:off x="6900840" y="4677120"/>
            <a:ext cx="112320" cy="2134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560" name="CustomShape 9"/>
          <p:cNvSpPr/>
          <p:nvPr/>
        </p:nvSpPr>
        <p:spPr>
          <a:xfrm>
            <a:off x="6079680" y="4204440"/>
            <a:ext cx="1924200" cy="1385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61" name="Line 10"/>
          <p:cNvSpPr/>
          <p:nvPr/>
        </p:nvSpPr>
        <p:spPr>
          <a:xfrm flipV="1">
            <a:off x="6516720" y="4490280"/>
            <a:ext cx="470160" cy="8643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562" name="CustomShape 11"/>
          <p:cNvSpPr/>
          <p:nvPr/>
        </p:nvSpPr>
        <p:spPr>
          <a:xfrm>
            <a:off x="6058800" y="4093920"/>
            <a:ext cx="1073880" cy="2523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맑은 고딕"/>
              </a:rPr>
              <a:t>Initial loading</a:t>
            </a:r>
            <a:endParaRPr/>
          </a:p>
        </p:txBody>
      </p:sp>
      <p:sp>
        <p:nvSpPr>
          <p:cNvPr id="563" name="CustomShape 12"/>
          <p:cNvSpPr/>
          <p:nvPr/>
        </p:nvSpPr>
        <p:spPr>
          <a:xfrm>
            <a:off x="6758640" y="4677120"/>
            <a:ext cx="128160" cy="2286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64" name="CustomShape 13"/>
          <p:cNvSpPr/>
          <p:nvPr/>
        </p:nvSpPr>
        <p:spPr>
          <a:xfrm>
            <a:off x="6995880" y="5016960"/>
            <a:ext cx="974160" cy="549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맑은 고딕"/>
              </a:rPr>
              <a:t>Unloading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맑은 고딕"/>
              </a:rPr>
              <a:t>Reloading</a:t>
            </a:r>
            <a:endParaRPr/>
          </a:p>
        </p:txBody>
      </p:sp>
      <p:sp>
        <p:nvSpPr>
          <p:cNvPr id="565" name="Line 14"/>
          <p:cNvSpPr/>
          <p:nvPr/>
        </p:nvSpPr>
        <p:spPr>
          <a:xfrm flipH="1" flipV="1">
            <a:off x="6665040" y="5096520"/>
            <a:ext cx="313560" cy="2145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arrow" w="sm"/>
          </a:ln>
        </p:spPr>
      </p:sp>
      <p:sp>
        <p:nvSpPr>
          <p:cNvPr id="566" name="Line 15"/>
          <p:cNvSpPr/>
          <p:nvPr/>
        </p:nvSpPr>
        <p:spPr>
          <a:xfrm>
            <a:off x="6318720" y="4297680"/>
            <a:ext cx="156960" cy="5068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567" name="CustomShape 16"/>
          <p:cNvSpPr/>
          <p:nvPr/>
        </p:nvSpPr>
        <p:spPr>
          <a:xfrm>
            <a:off x="1002600" y="1723320"/>
            <a:ext cx="51829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Either initial elastic region or unloading</a:t>
            </a:r>
            <a:endParaRPr/>
          </a:p>
        </p:txBody>
      </p:sp>
      <p:sp>
        <p:nvSpPr>
          <p:cNvPr id="568" name="CustomShape 17"/>
          <p:cNvSpPr/>
          <p:nvPr/>
        </p:nvSpPr>
        <p:spPr>
          <a:xfrm>
            <a:off x="1033560" y="3406680"/>
            <a:ext cx="308124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569" name="CustomShape 18"/>
          <p:cNvSpPr/>
          <p:nvPr/>
        </p:nvSpPr>
        <p:spPr>
          <a:xfrm>
            <a:off x="906120" y="4697280"/>
            <a:ext cx="200268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570" name="CustomShape 19"/>
          <p:cNvSpPr/>
          <p:nvPr/>
        </p:nvSpPr>
        <p:spPr>
          <a:xfrm>
            <a:off x="822960" y="5348520"/>
            <a:ext cx="4245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 strain increment is unknown</a:t>
            </a:r>
            <a:endParaRPr/>
          </a:p>
        </p:txBody>
      </p:sp>
      <p:sp>
        <p:nvSpPr>
          <p:cNvPr id="571" name="CustomShape 20"/>
          <p:cNvSpPr/>
          <p:nvPr/>
        </p:nvSpPr>
        <p:spPr>
          <a:xfrm>
            <a:off x="732240" y="6333840"/>
            <a:ext cx="7255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For a given strain increment, how much is elastic and plastic?</a:t>
            </a:r>
            <a:endParaRPr/>
          </a:p>
        </p:txBody>
      </p:sp>
      <p:pic>
        <p:nvPicPr>
          <p:cNvPr id="5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80028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5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00480" y="1257480"/>
            <a:ext cx="1143000" cy="330120"/>
          </a:xfrm>
          <a:prstGeom prst="rect">
            <a:avLst/>
          </a:prstGeom>
          <a:ln>
            <a:noFill/>
          </a:ln>
        </p:spPr>
      </p:pic>
      <p:pic>
        <p:nvPicPr>
          <p:cNvPr id="5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79640" y="237492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57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40480" y="3487320"/>
            <a:ext cx="2882880" cy="444600"/>
          </a:xfrm>
          <a:prstGeom prst="rect">
            <a:avLst/>
          </a:prstGeom>
          <a:ln>
            <a:noFill/>
          </a:ln>
        </p:spPr>
      </p:pic>
      <p:pic>
        <p:nvPicPr>
          <p:cNvPr id="57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15920" y="4737240"/>
            <a:ext cx="1650960" cy="444600"/>
          </a:xfrm>
          <a:prstGeom prst="rect">
            <a:avLst/>
          </a:prstGeom>
          <a:ln>
            <a:noFill/>
          </a:ln>
        </p:spPr>
      </p:pic>
      <p:pic>
        <p:nvPicPr>
          <p:cNvPr id="57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041480" y="5816520"/>
            <a:ext cx="1663560" cy="4064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(Isotropic Hardening) cont.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117360" y="741240"/>
            <a:ext cx="8908560" cy="207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condition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to determine plastic strain increment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must be on the yield surface after plastic deformation</a:t>
            </a:r>
            <a:endParaRPr/>
          </a:p>
        </p:txBody>
      </p:sp>
      <p:sp>
        <p:nvSpPr>
          <p:cNvPr id="580" name="CustomShape 3"/>
          <p:cNvSpPr/>
          <p:nvPr/>
        </p:nvSpPr>
        <p:spPr>
          <a:xfrm>
            <a:off x="920880" y="1656720"/>
            <a:ext cx="273636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581" name="CustomShape 4"/>
          <p:cNvSpPr/>
          <p:nvPr/>
        </p:nvSpPr>
        <p:spPr>
          <a:xfrm>
            <a:off x="920880" y="3726000"/>
            <a:ext cx="3048480" cy="876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582" name="Line 5"/>
          <p:cNvSpPr/>
          <p:nvPr/>
        </p:nvSpPr>
        <p:spPr>
          <a:xfrm>
            <a:off x="5518800" y="5925960"/>
            <a:ext cx="23558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3" name="Line 6"/>
          <p:cNvSpPr/>
          <p:nvPr/>
        </p:nvSpPr>
        <p:spPr>
          <a:xfrm flipV="1">
            <a:off x="5648760" y="2988720"/>
            <a:ext cx="0" cy="3081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4" name="CustomShape 7"/>
          <p:cNvSpPr/>
          <p:nvPr/>
        </p:nvSpPr>
        <p:spPr>
          <a:xfrm>
            <a:off x="5416560" y="300672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585" name="CustomShape 8"/>
          <p:cNvSpPr/>
          <p:nvPr/>
        </p:nvSpPr>
        <p:spPr>
          <a:xfrm>
            <a:off x="7878960" y="579204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586" name="CustomShape 9"/>
          <p:cNvSpPr/>
          <p:nvPr/>
        </p:nvSpPr>
        <p:spPr>
          <a:xfrm>
            <a:off x="6728040" y="456552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587" name="CustomShape 10"/>
          <p:cNvSpPr/>
          <p:nvPr/>
        </p:nvSpPr>
        <p:spPr>
          <a:xfrm>
            <a:off x="5652000" y="3938040"/>
            <a:ext cx="2783160" cy="1985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88" name="Line 11"/>
          <p:cNvSpPr/>
          <p:nvPr/>
        </p:nvSpPr>
        <p:spPr>
          <a:xfrm flipV="1">
            <a:off x="6643800" y="4265640"/>
            <a:ext cx="522000" cy="950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89" name="CustomShape 12"/>
          <p:cNvSpPr/>
          <p:nvPr/>
        </p:nvSpPr>
        <p:spPr>
          <a:xfrm>
            <a:off x="6850080" y="4604040"/>
            <a:ext cx="142200" cy="250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90" name="Line 13"/>
          <p:cNvSpPr/>
          <p:nvPr/>
        </p:nvSpPr>
        <p:spPr>
          <a:xfrm flipV="1">
            <a:off x="7151040" y="3346920"/>
            <a:ext cx="521640" cy="950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591" name="CustomShape 14"/>
          <p:cNvSpPr/>
          <p:nvPr/>
        </p:nvSpPr>
        <p:spPr>
          <a:xfrm>
            <a:off x="6672600" y="505044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92" name="CustomShape 15"/>
          <p:cNvSpPr/>
          <p:nvPr/>
        </p:nvSpPr>
        <p:spPr>
          <a:xfrm>
            <a:off x="7624440" y="411516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93" name="Line 16"/>
          <p:cNvSpPr/>
          <p:nvPr/>
        </p:nvSpPr>
        <p:spPr>
          <a:xfrm>
            <a:off x="7666560" y="3360600"/>
            <a:ext cx="0" cy="28292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4" name="Line 17"/>
          <p:cNvSpPr/>
          <p:nvPr/>
        </p:nvSpPr>
        <p:spPr>
          <a:xfrm>
            <a:off x="6715800" y="4885920"/>
            <a:ext cx="0" cy="130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5" name="Line 18"/>
          <p:cNvSpPr/>
          <p:nvPr/>
        </p:nvSpPr>
        <p:spPr>
          <a:xfrm>
            <a:off x="5542200" y="5096160"/>
            <a:ext cx="2123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6" name="Line 19"/>
          <p:cNvSpPr/>
          <p:nvPr/>
        </p:nvSpPr>
        <p:spPr>
          <a:xfrm>
            <a:off x="5555880" y="4145400"/>
            <a:ext cx="2107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7" name="Line 20"/>
          <p:cNvSpPr/>
          <p:nvPr/>
        </p:nvSpPr>
        <p:spPr>
          <a:xfrm>
            <a:off x="5558040" y="4287600"/>
            <a:ext cx="2098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8" name="Line 21"/>
          <p:cNvSpPr/>
          <p:nvPr/>
        </p:nvSpPr>
        <p:spPr>
          <a:xfrm>
            <a:off x="7143480" y="4296240"/>
            <a:ext cx="0" cy="832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599" name="Line 22"/>
          <p:cNvSpPr/>
          <p:nvPr/>
        </p:nvSpPr>
        <p:spPr>
          <a:xfrm flipH="1">
            <a:off x="5534640" y="4477320"/>
            <a:ext cx="8240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00" name="Line 23"/>
          <p:cNvSpPr/>
          <p:nvPr/>
        </p:nvSpPr>
        <p:spPr>
          <a:xfrm>
            <a:off x="5547240" y="3352320"/>
            <a:ext cx="21160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01" name="CustomShape 24"/>
          <p:cNvSpPr/>
          <p:nvPr/>
        </p:nvSpPr>
        <p:spPr>
          <a:xfrm>
            <a:off x="6722280" y="504216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602" name="CustomShape 25"/>
          <p:cNvSpPr/>
          <p:nvPr/>
        </p:nvSpPr>
        <p:spPr>
          <a:xfrm>
            <a:off x="7677360" y="49478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603" name="CustomShape 26"/>
          <p:cNvSpPr/>
          <p:nvPr/>
        </p:nvSpPr>
        <p:spPr>
          <a:xfrm>
            <a:off x="7698600" y="3226680"/>
            <a:ext cx="1245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604" name="CustomShape 27"/>
          <p:cNvSpPr/>
          <p:nvPr/>
        </p:nvSpPr>
        <p:spPr>
          <a:xfrm>
            <a:off x="7010640" y="40658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605" name="CustomShape 28"/>
          <p:cNvSpPr/>
          <p:nvPr/>
        </p:nvSpPr>
        <p:spPr>
          <a:xfrm>
            <a:off x="7683120" y="416952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606" name="CustomShape 29"/>
          <p:cNvSpPr/>
          <p:nvPr/>
        </p:nvSpPr>
        <p:spPr>
          <a:xfrm>
            <a:off x="7089120" y="5121720"/>
            <a:ext cx="802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f</a:t>
            </a:r>
            <a:endParaRPr/>
          </a:p>
        </p:txBody>
      </p:sp>
      <p:sp>
        <p:nvSpPr>
          <p:cNvPr id="607" name="CustomShape 30"/>
          <p:cNvSpPr/>
          <p:nvPr/>
        </p:nvSpPr>
        <p:spPr>
          <a:xfrm>
            <a:off x="5310720" y="391680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n+1</a:t>
            </a:r>
            <a:endParaRPr/>
          </a:p>
        </p:txBody>
      </p:sp>
      <p:sp>
        <p:nvSpPr>
          <p:cNvPr id="608" name="CustomShape 31"/>
          <p:cNvSpPr/>
          <p:nvPr/>
        </p:nvSpPr>
        <p:spPr>
          <a:xfrm>
            <a:off x="5360400" y="4963320"/>
            <a:ext cx="17172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</a:t>
            </a:r>
            <a:endParaRPr/>
          </a:p>
        </p:txBody>
      </p:sp>
      <p:sp>
        <p:nvSpPr>
          <p:cNvPr id="609" name="CustomShape 32"/>
          <p:cNvSpPr/>
          <p:nvPr/>
        </p:nvSpPr>
        <p:spPr>
          <a:xfrm>
            <a:off x="5329800" y="3224880"/>
            <a:ext cx="19728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610" name="Line 33"/>
          <p:cNvSpPr/>
          <p:nvPr/>
        </p:nvSpPr>
        <p:spPr>
          <a:xfrm>
            <a:off x="4826880" y="3356640"/>
            <a:ext cx="0" cy="174384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11" name="Line 34"/>
          <p:cNvSpPr/>
          <p:nvPr/>
        </p:nvSpPr>
        <p:spPr>
          <a:xfrm flipH="1">
            <a:off x="4771800" y="3348000"/>
            <a:ext cx="5072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2" name="Line 35"/>
          <p:cNvSpPr/>
          <p:nvPr/>
        </p:nvSpPr>
        <p:spPr>
          <a:xfrm flipH="1">
            <a:off x="4731840" y="5099400"/>
            <a:ext cx="5472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3" name="CustomShape 36"/>
          <p:cNvSpPr/>
          <p:nvPr/>
        </p:nvSpPr>
        <p:spPr>
          <a:xfrm>
            <a:off x="4488480" y="4130640"/>
            <a:ext cx="3013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Δσ</a:t>
            </a:r>
            <a:endParaRPr/>
          </a:p>
        </p:txBody>
      </p:sp>
      <p:sp>
        <p:nvSpPr>
          <p:cNvPr id="614" name="Line 37"/>
          <p:cNvSpPr/>
          <p:nvPr/>
        </p:nvSpPr>
        <p:spPr>
          <a:xfrm>
            <a:off x="6707160" y="6113520"/>
            <a:ext cx="95076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15" name="CustomShape 38"/>
          <p:cNvSpPr/>
          <p:nvPr/>
        </p:nvSpPr>
        <p:spPr>
          <a:xfrm>
            <a:off x="7064280" y="5841000"/>
            <a:ext cx="2800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endParaRPr/>
          </a:p>
        </p:txBody>
      </p:sp>
      <p:sp>
        <p:nvSpPr>
          <p:cNvPr id="616" name="Line 39"/>
          <p:cNvSpPr/>
          <p:nvPr/>
        </p:nvSpPr>
        <p:spPr>
          <a:xfrm>
            <a:off x="7143480" y="4617720"/>
            <a:ext cx="52308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17" name="CustomShape 40"/>
          <p:cNvSpPr/>
          <p:nvPr/>
        </p:nvSpPr>
        <p:spPr>
          <a:xfrm>
            <a:off x="7711200" y="4485960"/>
            <a:ext cx="121032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ep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= (1–R)Δε</a:t>
            </a:r>
            <a:endParaRPr/>
          </a:p>
        </p:txBody>
      </p:sp>
      <p:sp>
        <p:nvSpPr>
          <p:cNvPr id="618" name="Line 41"/>
          <p:cNvSpPr/>
          <p:nvPr/>
        </p:nvSpPr>
        <p:spPr>
          <a:xfrm flipV="1">
            <a:off x="7230240" y="3866760"/>
            <a:ext cx="0" cy="235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9" name="Line 42"/>
          <p:cNvSpPr/>
          <p:nvPr/>
        </p:nvSpPr>
        <p:spPr>
          <a:xfrm>
            <a:off x="7238520" y="3969360"/>
            <a:ext cx="4352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20" name="CustomShape 43"/>
          <p:cNvSpPr/>
          <p:nvPr/>
        </p:nvSpPr>
        <p:spPr>
          <a:xfrm>
            <a:off x="7795440" y="3584880"/>
            <a:ext cx="28476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621" name="CustomShape 44"/>
          <p:cNvSpPr/>
          <p:nvPr/>
        </p:nvSpPr>
        <p:spPr>
          <a:xfrm>
            <a:off x="7452360" y="3733920"/>
            <a:ext cx="356760" cy="242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622" name="Line 45"/>
          <p:cNvSpPr/>
          <p:nvPr/>
        </p:nvSpPr>
        <p:spPr>
          <a:xfrm flipH="1">
            <a:off x="4961880" y="4298040"/>
            <a:ext cx="317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3" name="Line 46"/>
          <p:cNvSpPr/>
          <p:nvPr/>
        </p:nvSpPr>
        <p:spPr>
          <a:xfrm>
            <a:off x="5122440" y="4290840"/>
            <a:ext cx="0" cy="80136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24" name="CustomShape 47"/>
          <p:cNvSpPr/>
          <p:nvPr/>
        </p:nvSpPr>
        <p:spPr>
          <a:xfrm>
            <a:off x="4646160" y="4605120"/>
            <a:ext cx="459720" cy="27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RΔσ</a:t>
            </a:r>
            <a:endParaRPr/>
          </a:p>
        </p:txBody>
      </p:sp>
      <p:sp>
        <p:nvSpPr>
          <p:cNvPr id="625" name="CustomShape 48"/>
          <p:cNvSpPr/>
          <p:nvPr/>
        </p:nvSpPr>
        <p:spPr>
          <a:xfrm rot="7741200">
            <a:off x="7306920" y="4211640"/>
            <a:ext cx="649080" cy="676440"/>
          </a:xfrm>
          <a:prstGeom prst="arc">
            <a:avLst>
              <a:gd name="adj1" fmla="val 16200000"/>
              <a:gd name="adj2" fmla="val 2200608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6" name="CustomShape 49"/>
          <p:cNvSpPr/>
          <p:nvPr/>
        </p:nvSpPr>
        <p:spPr>
          <a:xfrm>
            <a:off x="709920" y="6373440"/>
            <a:ext cx="41054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%Note: </a:t>
            </a:r>
            <a:r>
              <a:rPr b="1" lang="en-US">
                <a:solidFill>
                  <a:srgbClr val="2c02c6"/>
                </a:solidFill>
                <a:latin typeface="Symbol"/>
              </a:rPr>
              <a:t>De</a:t>
            </a:r>
            <a:r>
              <a:rPr b="1" lang="en-US" baseline="-25000">
                <a:solidFill>
                  <a:srgbClr val="2c02c6"/>
                </a:solidFill>
                <a:latin typeface="Comic Sans MS"/>
              </a:rPr>
              <a:t>p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 is always positive!!</a:t>
            </a:r>
            <a:endParaRPr/>
          </a:p>
        </p:txBody>
      </p:sp>
      <p:pic>
        <p:nvPicPr>
          <p:cNvPr id="6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7760" y="1714680"/>
            <a:ext cx="2577960" cy="444600"/>
          </a:xfrm>
          <a:prstGeom prst="rect">
            <a:avLst/>
          </a:prstGeom>
          <a:ln>
            <a:noFill/>
          </a:ln>
        </p:spPr>
      </p:pic>
      <p:pic>
        <p:nvPicPr>
          <p:cNvPr id="6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2440" y="2679840"/>
            <a:ext cx="4673520" cy="914400"/>
          </a:xfrm>
          <a:prstGeom prst="rect">
            <a:avLst/>
          </a:prstGeom>
          <a:ln>
            <a:noFill/>
          </a:ln>
        </p:spPr>
      </p:pic>
      <p:pic>
        <p:nvPicPr>
          <p:cNvPr id="6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79640" y="3797280"/>
            <a:ext cx="2768760" cy="73656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320" y="4749840"/>
            <a:ext cx="2425680" cy="63504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57800" y="411480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63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283360" y="441972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633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438280" y="5372280"/>
            <a:ext cx="1828800" cy="10033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(Isotropic Hardening) cont.</a:t>
            </a:r>
            <a:endParaRPr/>
          </a:p>
        </p:txBody>
      </p:sp>
      <p:sp>
        <p:nvSpPr>
          <p:cNvPr id="63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Algorithm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trial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return mapping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 iteration is required in linear hardening models</a:t>
            </a:r>
            <a:endParaRPr/>
          </a:p>
        </p:txBody>
      </p:sp>
      <p:sp>
        <p:nvSpPr>
          <p:cNvPr id="636" name="CustomShape 3"/>
          <p:cNvSpPr/>
          <p:nvPr/>
        </p:nvSpPr>
        <p:spPr>
          <a:xfrm>
            <a:off x="746640" y="1704600"/>
            <a:ext cx="3891960" cy="786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637" name="CustomShape 4"/>
          <p:cNvSpPr/>
          <p:nvPr/>
        </p:nvSpPr>
        <p:spPr>
          <a:xfrm>
            <a:off x="517680" y="3039480"/>
            <a:ext cx="1452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Elastic trial</a:t>
            </a:r>
            <a:endParaRPr/>
          </a:p>
        </p:txBody>
      </p:sp>
      <p:sp>
        <p:nvSpPr>
          <p:cNvPr id="638" name="CustomShape 5"/>
          <p:cNvSpPr/>
          <p:nvPr/>
        </p:nvSpPr>
        <p:spPr>
          <a:xfrm flipH="1" flipV="1" rot="5400000">
            <a:off x="1352880" y="2771280"/>
            <a:ext cx="66168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39" name="CustomShape 6"/>
          <p:cNvSpPr/>
          <p:nvPr/>
        </p:nvSpPr>
        <p:spPr>
          <a:xfrm>
            <a:off x="1964160" y="3068280"/>
            <a:ext cx="26805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 compensation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(return mapping)</a:t>
            </a:r>
            <a:endParaRPr/>
          </a:p>
        </p:txBody>
      </p:sp>
      <p:sp>
        <p:nvSpPr>
          <p:cNvPr id="640" name="CustomShape 7"/>
          <p:cNvSpPr/>
          <p:nvPr/>
        </p:nvSpPr>
        <p:spPr>
          <a:xfrm flipH="1" flipV="1" rot="5400000">
            <a:off x="2639520" y="2800440"/>
            <a:ext cx="66168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41" name="Line 8"/>
          <p:cNvSpPr/>
          <p:nvPr/>
        </p:nvSpPr>
        <p:spPr>
          <a:xfrm>
            <a:off x="5518800" y="4525560"/>
            <a:ext cx="23558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42" name="Line 9"/>
          <p:cNvSpPr/>
          <p:nvPr/>
        </p:nvSpPr>
        <p:spPr>
          <a:xfrm flipV="1">
            <a:off x="5648760" y="1588680"/>
            <a:ext cx="0" cy="3081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43" name="CustomShape 10"/>
          <p:cNvSpPr/>
          <p:nvPr/>
        </p:nvSpPr>
        <p:spPr>
          <a:xfrm>
            <a:off x="5416560" y="160668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644" name="CustomShape 11"/>
          <p:cNvSpPr/>
          <p:nvPr/>
        </p:nvSpPr>
        <p:spPr>
          <a:xfrm>
            <a:off x="7878960" y="439164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645" name="CustomShape 12"/>
          <p:cNvSpPr/>
          <p:nvPr/>
        </p:nvSpPr>
        <p:spPr>
          <a:xfrm>
            <a:off x="6728040" y="316512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646" name="CustomShape 13"/>
          <p:cNvSpPr/>
          <p:nvPr/>
        </p:nvSpPr>
        <p:spPr>
          <a:xfrm>
            <a:off x="5652000" y="2538000"/>
            <a:ext cx="2783160" cy="1985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647" name="Line 14"/>
          <p:cNvSpPr/>
          <p:nvPr/>
        </p:nvSpPr>
        <p:spPr>
          <a:xfrm flipV="1">
            <a:off x="6643800" y="2865600"/>
            <a:ext cx="522000" cy="950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48" name="CustomShape 15"/>
          <p:cNvSpPr/>
          <p:nvPr/>
        </p:nvSpPr>
        <p:spPr>
          <a:xfrm>
            <a:off x="6850080" y="3204000"/>
            <a:ext cx="142200" cy="250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49" name="Line 16"/>
          <p:cNvSpPr/>
          <p:nvPr/>
        </p:nvSpPr>
        <p:spPr>
          <a:xfrm flipV="1">
            <a:off x="7151040" y="1946880"/>
            <a:ext cx="521640" cy="950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650" name="CustomShape 17"/>
          <p:cNvSpPr/>
          <p:nvPr/>
        </p:nvSpPr>
        <p:spPr>
          <a:xfrm>
            <a:off x="6672600" y="365004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651" name="CustomShape 18"/>
          <p:cNvSpPr/>
          <p:nvPr/>
        </p:nvSpPr>
        <p:spPr>
          <a:xfrm>
            <a:off x="7624440" y="271476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652" name="Line 19"/>
          <p:cNvSpPr/>
          <p:nvPr/>
        </p:nvSpPr>
        <p:spPr>
          <a:xfrm>
            <a:off x="7666560" y="1960560"/>
            <a:ext cx="0" cy="28292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3" name="Line 20"/>
          <p:cNvSpPr/>
          <p:nvPr/>
        </p:nvSpPr>
        <p:spPr>
          <a:xfrm>
            <a:off x="6715800" y="3485520"/>
            <a:ext cx="0" cy="13042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4" name="Line 21"/>
          <p:cNvSpPr/>
          <p:nvPr/>
        </p:nvSpPr>
        <p:spPr>
          <a:xfrm>
            <a:off x="5542200" y="3696120"/>
            <a:ext cx="2123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5" name="Line 22"/>
          <p:cNvSpPr/>
          <p:nvPr/>
        </p:nvSpPr>
        <p:spPr>
          <a:xfrm>
            <a:off x="5555880" y="2745000"/>
            <a:ext cx="2107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6" name="Line 23"/>
          <p:cNvSpPr/>
          <p:nvPr/>
        </p:nvSpPr>
        <p:spPr>
          <a:xfrm>
            <a:off x="5558040" y="2887560"/>
            <a:ext cx="2098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7" name="Line 24"/>
          <p:cNvSpPr/>
          <p:nvPr/>
        </p:nvSpPr>
        <p:spPr>
          <a:xfrm>
            <a:off x="7143480" y="2895840"/>
            <a:ext cx="0" cy="832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8" name="Line 25"/>
          <p:cNvSpPr/>
          <p:nvPr/>
        </p:nvSpPr>
        <p:spPr>
          <a:xfrm flipH="1">
            <a:off x="5534640" y="3076920"/>
            <a:ext cx="8240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9" name="Line 26"/>
          <p:cNvSpPr/>
          <p:nvPr/>
        </p:nvSpPr>
        <p:spPr>
          <a:xfrm>
            <a:off x="5547240" y="1952280"/>
            <a:ext cx="21160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0" name="CustomShape 27"/>
          <p:cNvSpPr/>
          <p:nvPr/>
        </p:nvSpPr>
        <p:spPr>
          <a:xfrm>
            <a:off x="6722280" y="364176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661" name="CustomShape 28"/>
          <p:cNvSpPr/>
          <p:nvPr/>
        </p:nvSpPr>
        <p:spPr>
          <a:xfrm>
            <a:off x="7677360" y="35474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662" name="CustomShape 29"/>
          <p:cNvSpPr/>
          <p:nvPr/>
        </p:nvSpPr>
        <p:spPr>
          <a:xfrm>
            <a:off x="7698600" y="1826640"/>
            <a:ext cx="1245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663" name="CustomShape 30"/>
          <p:cNvSpPr/>
          <p:nvPr/>
        </p:nvSpPr>
        <p:spPr>
          <a:xfrm>
            <a:off x="7010640" y="26654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664" name="CustomShape 31"/>
          <p:cNvSpPr/>
          <p:nvPr/>
        </p:nvSpPr>
        <p:spPr>
          <a:xfrm>
            <a:off x="7683120" y="276948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665" name="CustomShape 32"/>
          <p:cNvSpPr/>
          <p:nvPr/>
        </p:nvSpPr>
        <p:spPr>
          <a:xfrm>
            <a:off x="7089120" y="3721320"/>
            <a:ext cx="802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f</a:t>
            </a:r>
            <a:endParaRPr/>
          </a:p>
        </p:txBody>
      </p:sp>
      <p:sp>
        <p:nvSpPr>
          <p:cNvPr id="666" name="CustomShape 33"/>
          <p:cNvSpPr/>
          <p:nvPr/>
        </p:nvSpPr>
        <p:spPr>
          <a:xfrm>
            <a:off x="5310720" y="251676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n+1</a:t>
            </a:r>
            <a:endParaRPr/>
          </a:p>
        </p:txBody>
      </p:sp>
      <p:sp>
        <p:nvSpPr>
          <p:cNvPr id="667" name="CustomShape 34"/>
          <p:cNvSpPr/>
          <p:nvPr/>
        </p:nvSpPr>
        <p:spPr>
          <a:xfrm>
            <a:off x="5360400" y="3563280"/>
            <a:ext cx="17172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</a:t>
            </a:r>
            <a:endParaRPr/>
          </a:p>
        </p:txBody>
      </p:sp>
      <p:sp>
        <p:nvSpPr>
          <p:cNvPr id="668" name="CustomShape 35"/>
          <p:cNvSpPr/>
          <p:nvPr/>
        </p:nvSpPr>
        <p:spPr>
          <a:xfrm>
            <a:off x="5329800" y="1824480"/>
            <a:ext cx="19728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669" name="Line 36"/>
          <p:cNvSpPr/>
          <p:nvPr/>
        </p:nvSpPr>
        <p:spPr>
          <a:xfrm>
            <a:off x="4826880" y="1956240"/>
            <a:ext cx="0" cy="174420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70" name="Line 37"/>
          <p:cNvSpPr/>
          <p:nvPr/>
        </p:nvSpPr>
        <p:spPr>
          <a:xfrm flipH="1">
            <a:off x="4771800" y="1947960"/>
            <a:ext cx="5072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1" name="Line 38"/>
          <p:cNvSpPr/>
          <p:nvPr/>
        </p:nvSpPr>
        <p:spPr>
          <a:xfrm flipH="1">
            <a:off x="4731840" y="3699360"/>
            <a:ext cx="5472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2" name="CustomShape 39"/>
          <p:cNvSpPr/>
          <p:nvPr/>
        </p:nvSpPr>
        <p:spPr>
          <a:xfrm>
            <a:off x="4488480" y="2730600"/>
            <a:ext cx="3013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Δσ</a:t>
            </a:r>
            <a:endParaRPr/>
          </a:p>
        </p:txBody>
      </p:sp>
      <p:sp>
        <p:nvSpPr>
          <p:cNvPr id="673" name="Line 40"/>
          <p:cNvSpPr/>
          <p:nvPr/>
        </p:nvSpPr>
        <p:spPr>
          <a:xfrm>
            <a:off x="6707160" y="4713120"/>
            <a:ext cx="95076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74" name="CustomShape 41"/>
          <p:cNvSpPr/>
          <p:nvPr/>
        </p:nvSpPr>
        <p:spPr>
          <a:xfrm>
            <a:off x="7064280" y="4440960"/>
            <a:ext cx="2800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endParaRPr/>
          </a:p>
        </p:txBody>
      </p:sp>
      <p:sp>
        <p:nvSpPr>
          <p:cNvPr id="675" name="Line 42"/>
          <p:cNvSpPr/>
          <p:nvPr/>
        </p:nvSpPr>
        <p:spPr>
          <a:xfrm>
            <a:off x="7143480" y="3217320"/>
            <a:ext cx="52308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76" name="CustomShape 43"/>
          <p:cNvSpPr/>
          <p:nvPr/>
        </p:nvSpPr>
        <p:spPr>
          <a:xfrm>
            <a:off x="7711200" y="3085920"/>
            <a:ext cx="121032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ep</a:t>
            </a: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= (1–R)Δε</a:t>
            </a:r>
            <a:endParaRPr/>
          </a:p>
        </p:txBody>
      </p:sp>
      <p:sp>
        <p:nvSpPr>
          <p:cNvPr id="677" name="Line 44"/>
          <p:cNvSpPr/>
          <p:nvPr/>
        </p:nvSpPr>
        <p:spPr>
          <a:xfrm flipV="1">
            <a:off x="7230240" y="2466360"/>
            <a:ext cx="0" cy="235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8" name="Line 45"/>
          <p:cNvSpPr/>
          <p:nvPr/>
        </p:nvSpPr>
        <p:spPr>
          <a:xfrm>
            <a:off x="7238520" y="2568960"/>
            <a:ext cx="4352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79" name="CustomShape 46"/>
          <p:cNvSpPr/>
          <p:nvPr/>
        </p:nvSpPr>
        <p:spPr>
          <a:xfrm>
            <a:off x="7795440" y="2184840"/>
            <a:ext cx="284760" cy="300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680" name="CustomShape 47"/>
          <p:cNvSpPr/>
          <p:nvPr/>
        </p:nvSpPr>
        <p:spPr>
          <a:xfrm>
            <a:off x="7452360" y="2333520"/>
            <a:ext cx="356760" cy="242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681" name="Line 48"/>
          <p:cNvSpPr/>
          <p:nvPr/>
        </p:nvSpPr>
        <p:spPr>
          <a:xfrm flipH="1">
            <a:off x="4961880" y="2898000"/>
            <a:ext cx="317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2" name="Line 49"/>
          <p:cNvSpPr/>
          <p:nvPr/>
        </p:nvSpPr>
        <p:spPr>
          <a:xfrm>
            <a:off x="5122440" y="2890800"/>
            <a:ext cx="0" cy="80100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683" name="CustomShape 50"/>
          <p:cNvSpPr/>
          <p:nvPr/>
        </p:nvSpPr>
        <p:spPr>
          <a:xfrm>
            <a:off x="4646160" y="3205080"/>
            <a:ext cx="459720" cy="27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RΔσ</a:t>
            </a:r>
            <a:endParaRPr/>
          </a:p>
        </p:txBody>
      </p:sp>
      <p:sp>
        <p:nvSpPr>
          <p:cNvPr id="684" name="CustomShape 51"/>
          <p:cNvSpPr/>
          <p:nvPr/>
        </p:nvSpPr>
        <p:spPr>
          <a:xfrm rot="7741200">
            <a:off x="7306920" y="2811600"/>
            <a:ext cx="649080" cy="676440"/>
          </a:xfrm>
          <a:prstGeom prst="arc">
            <a:avLst>
              <a:gd name="adj1" fmla="val 16200000"/>
              <a:gd name="adj2" fmla="val 2200608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id="6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4720" y="1282680"/>
            <a:ext cx="3835440" cy="1143000"/>
          </a:xfrm>
          <a:prstGeom prst="rect">
            <a:avLst/>
          </a:prstGeom>
          <a:ln>
            <a:noFill/>
          </a:ln>
        </p:spPr>
      </p:pic>
      <p:pic>
        <p:nvPicPr>
          <p:cNvPr id="6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2717640"/>
            <a:ext cx="330120" cy="355680"/>
          </a:xfrm>
          <a:prstGeom prst="rect">
            <a:avLst/>
          </a:prstGeom>
          <a:ln>
            <a:noFill/>
          </a:ln>
        </p:spPr>
      </p:pic>
      <p:pic>
        <p:nvPicPr>
          <p:cNvPr id="6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83360" y="3009960"/>
            <a:ext cx="330120" cy="3556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Algorithmic Tangent Stiffness</a:t>
            </a:r>
            <a:endParaRPr/>
          </a:p>
        </p:txBody>
      </p:sp>
      <p:sp>
        <p:nvSpPr>
          <p:cNvPr id="68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Continuum tangent modulus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slope of stress-strain curve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Algorithmic tangent modulus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Differentiation of the state determination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2c02c6"/>
                </a:solidFill>
                <a:latin typeface="Comic Sans MS"/>
              </a:rPr>
              <a:t>D</a:t>
            </a:r>
            <a:r>
              <a:rPr lang="en-US" sz="2400" baseline="30000">
                <a:solidFill>
                  <a:srgbClr val="2c02c6"/>
                </a:solidFill>
                <a:latin typeface="Comic Sans MS"/>
              </a:rPr>
              <a:t>alg</a:t>
            </a:r>
            <a:r>
              <a:rPr lang="en-US" sz="2400">
                <a:solidFill>
                  <a:srgbClr val="2c02c6"/>
                </a:solidFill>
                <a:latin typeface="Comic Sans MS"/>
              </a:rPr>
              <a:t> = D</a:t>
            </a:r>
            <a:r>
              <a:rPr lang="en-US" sz="2400" baseline="30000">
                <a:solidFill>
                  <a:srgbClr val="2c02c6"/>
                </a:solidFill>
                <a:latin typeface="Comic Sans MS"/>
              </a:rPr>
              <a:t>ep</a:t>
            </a:r>
            <a:r>
              <a:rPr lang="en-US" sz="2400">
                <a:solidFill>
                  <a:srgbClr val="2c02c6"/>
                </a:solidFill>
                <a:latin typeface="Comic Sans MS"/>
              </a:rPr>
              <a:t> for 1D plasticity!!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will show that they are different for multi-dimension</a:t>
            </a:r>
            <a:endParaRPr/>
          </a:p>
        </p:txBody>
      </p:sp>
      <p:sp>
        <p:nvSpPr>
          <p:cNvPr id="6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692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6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65840" y="1028880"/>
            <a:ext cx="2768760" cy="927000"/>
          </a:xfrm>
          <a:prstGeom prst="rect">
            <a:avLst/>
          </a:prstGeom>
          <a:ln>
            <a:noFill/>
          </a:ln>
        </p:spPr>
      </p:pic>
      <p:pic>
        <p:nvPicPr>
          <p:cNvPr id="6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480" y="2755800"/>
            <a:ext cx="4863960" cy="800280"/>
          </a:xfrm>
          <a:prstGeom prst="rect">
            <a:avLst/>
          </a:prstGeom>
          <a:ln>
            <a:noFill/>
          </a:ln>
        </p:spPr>
      </p:pic>
      <p:pic>
        <p:nvPicPr>
          <p:cNvPr id="6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63560" y="3746520"/>
            <a:ext cx="4724280" cy="901800"/>
          </a:xfrm>
          <a:prstGeom prst="rect">
            <a:avLst/>
          </a:prstGeom>
          <a:ln>
            <a:noFill/>
          </a:ln>
        </p:spPr>
      </p:pic>
      <p:pic>
        <p:nvPicPr>
          <p:cNvPr id="6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01720" y="4775040"/>
            <a:ext cx="2844720" cy="9270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Algorithm for Isotropic Hardening</a:t>
            </a:r>
            <a:endParaRPr/>
          </a:p>
        </p:txBody>
      </p:sp>
      <p:sp>
        <p:nvSpPr>
          <p:cNvPr id="69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Given: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   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Trial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  (elastic)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Remain elastic: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; exit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  (plastic)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Calculate plastic strain:</a:t>
            </a:r>
            <a:endParaRPr/>
          </a:p>
          <a:p>
            <a:pPr lvl="1">
              <a:lnSpc>
                <a:spcPct val="15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Update stress and plastic strain (store them for next increment)</a:t>
            </a:r>
            <a:endParaRPr/>
          </a:p>
        </p:txBody>
      </p:sp>
      <p:sp>
        <p:nvSpPr>
          <p:cNvPr id="69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1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2" name="CustomShape 6"/>
          <p:cNvSpPr/>
          <p:nvPr/>
        </p:nvSpPr>
        <p:spPr>
          <a:xfrm>
            <a:off x="2955240" y="3291480"/>
            <a:ext cx="2683440" cy="44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0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4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5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6" name="CustomShap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07" name="CustomShape 11"/>
          <p:cNvSpPr/>
          <p:nvPr/>
        </p:nvSpPr>
        <p:spPr>
          <a:xfrm>
            <a:off x="3936240" y="4044600"/>
            <a:ext cx="1572120" cy="876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08" name="CustomShape 12"/>
          <p:cNvSpPr/>
          <p:nvPr/>
        </p:nvSpPr>
        <p:spPr>
          <a:xfrm>
            <a:off x="1099440" y="5309640"/>
            <a:ext cx="299772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09" name="CustomShape 13"/>
          <p:cNvSpPr/>
          <p:nvPr/>
        </p:nvSpPr>
        <p:spPr>
          <a:xfrm>
            <a:off x="4521600" y="5322240"/>
            <a:ext cx="200268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pic>
        <p:nvPicPr>
          <p:cNvPr id="7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4160" y="1295280"/>
            <a:ext cx="1689120" cy="1333440"/>
          </a:xfrm>
          <a:prstGeom prst="rect">
            <a:avLst/>
          </a:prstGeom>
          <a:ln>
            <a:noFill/>
          </a:ln>
        </p:spPr>
      </p:pic>
      <p:pic>
        <p:nvPicPr>
          <p:cNvPr id="7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34960" y="774720"/>
            <a:ext cx="2044800" cy="444600"/>
          </a:xfrm>
          <a:prstGeom prst="rect">
            <a:avLst/>
          </a:prstGeom>
          <a:ln>
            <a:noFill/>
          </a:ln>
        </p:spPr>
      </p:pic>
      <p:pic>
        <p:nvPicPr>
          <p:cNvPr id="7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22560" y="3289320"/>
            <a:ext cx="2451240" cy="431640"/>
          </a:xfrm>
          <a:prstGeom prst="rect">
            <a:avLst/>
          </a:prstGeom>
          <a:ln>
            <a:noFill/>
          </a:ln>
        </p:spPr>
      </p:pic>
      <p:pic>
        <p:nvPicPr>
          <p:cNvPr id="71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54080" y="284472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71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41480" y="382284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71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75120" y="4152960"/>
            <a:ext cx="1371600" cy="673200"/>
          </a:xfrm>
          <a:prstGeom prst="rect">
            <a:avLst/>
          </a:prstGeom>
          <a:ln>
            <a:noFill/>
          </a:ln>
        </p:spPr>
      </p:pic>
      <p:pic>
        <p:nvPicPr>
          <p:cNvPr id="71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143000" y="5346720"/>
            <a:ext cx="2882880" cy="444600"/>
          </a:xfrm>
          <a:prstGeom prst="rect">
            <a:avLst/>
          </a:prstGeom>
          <a:ln>
            <a:noFill/>
          </a:ln>
        </p:spPr>
      </p:pic>
      <p:pic>
        <p:nvPicPr>
          <p:cNvPr id="71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635360" y="5359320"/>
            <a:ext cx="165096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Ex) Elastoplastic bar</a:t>
            </a:r>
            <a:endParaRPr/>
          </a:p>
        </p:txBody>
      </p:sp>
      <p:sp>
        <p:nvSpPr>
          <p:cNvPr id="71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 = 200GPa, H = 25GPa, 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250MPa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150MPa, 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0.0001,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De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0.002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stress: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Material is elastic at t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Trial stress: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condition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State update</a:t>
            </a:r>
            <a:endParaRPr/>
          </a:p>
        </p:txBody>
      </p:sp>
      <p:sp>
        <p:nvSpPr>
          <p:cNvPr id="72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CustomShape 5"/>
          <p:cNvSpPr/>
          <p:nvPr/>
        </p:nvSpPr>
        <p:spPr>
          <a:xfrm>
            <a:off x="6380280" y="3276720"/>
            <a:ext cx="2782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Now material is plastic</a:t>
            </a:r>
            <a:endParaRPr/>
          </a:p>
        </p:txBody>
      </p:sp>
      <p:sp>
        <p:nvSpPr>
          <p:cNvPr id="723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726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26400" y="3679200"/>
            <a:ext cx="2851560" cy="2891520"/>
          </a:xfrm>
          <a:prstGeom prst="rect">
            <a:avLst/>
          </a:prstGeom>
          <a:ln>
            <a:noFill/>
          </a:ln>
        </p:spPr>
      </p:pic>
      <p:pic>
        <p:nvPicPr>
          <p:cNvPr id="7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87520" y="1739880"/>
            <a:ext cx="4178160" cy="507960"/>
          </a:xfrm>
          <a:prstGeom prst="rect">
            <a:avLst/>
          </a:prstGeom>
          <a:ln>
            <a:noFill/>
          </a:ln>
        </p:spPr>
      </p:pic>
      <p:pic>
        <p:nvPicPr>
          <p:cNvPr id="7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080" y="2755800"/>
            <a:ext cx="3657600" cy="825480"/>
          </a:xfrm>
          <a:prstGeom prst="rect">
            <a:avLst/>
          </a:prstGeom>
          <a:ln>
            <a:noFill/>
          </a:ln>
        </p:spPr>
      </p:pic>
      <p:pic>
        <p:nvPicPr>
          <p:cNvPr id="72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12880" y="4165560"/>
            <a:ext cx="3543480" cy="774720"/>
          </a:xfrm>
          <a:prstGeom prst="rect">
            <a:avLst/>
          </a:prstGeom>
          <a:ln>
            <a:noFill/>
          </a:ln>
        </p:spPr>
      </p:pic>
      <p:pic>
        <p:nvPicPr>
          <p:cNvPr id="73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12880" y="5435640"/>
            <a:ext cx="5257800" cy="507960"/>
          </a:xfrm>
          <a:prstGeom prst="rect">
            <a:avLst/>
          </a:prstGeom>
          <a:ln>
            <a:noFill/>
          </a:ln>
        </p:spPr>
      </p:pic>
      <p:pic>
        <p:nvPicPr>
          <p:cNvPr id="73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23960" y="5969160"/>
            <a:ext cx="4241880" cy="507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Kinematic Hardening Model</a:t>
            </a:r>
            <a:endParaRPr/>
          </a:p>
        </p:txBody>
      </p:sp>
      <p:sp>
        <p:nvSpPr>
          <p:cNvPr id="733" name="TextShape 2"/>
          <p:cNvSpPr txBox="1"/>
          <p:nvPr/>
        </p:nvSpPr>
        <p:spPr>
          <a:xfrm>
            <a:off x="117360" y="741240"/>
            <a:ext cx="8908560" cy="246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strength remains constant, but the center of elastic region moves parallel to the hardening curve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Effective stress is defined using the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shifted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Use the center of elastic domain as an evolution variable</a:t>
            </a:r>
            <a:endParaRPr/>
          </a:p>
        </p:txBody>
      </p:sp>
      <p:sp>
        <p:nvSpPr>
          <p:cNvPr id="734" name="CustomShape 3"/>
          <p:cNvSpPr/>
          <p:nvPr/>
        </p:nvSpPr>
        <p:spPr>
          <a:xfrm>
            <a:off x="2584800" y="3281760"/>
            <a:ext cx="2931480" cy="525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35" name="CustomShape 4"/>
          <p:cNvSpPr/>
          <p:nvPr/>
        </p:nvSpPr>
        <p:spPr>
          <a:xfrm>
            <a:off x="5818680" y="3364200"/>
            <a:ext cx="18255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Back stress</a:t>
            </a:r>
            <a:endParaRPr/>
          </a:p>
        </p:txBody>
      </p:sp>
      <p:sp>
        <p:nvSpPr>
          <p:cNvPr id="736" name="CustomShape 5"/>
          <p:cNvSpPr/>
          <p:nvPr/>
        </p:nvSpPr>
        <p:spPr>
          <a:xfrm>
            <a:off x="3416040" y="2226600"/>
            <a:ext cx="1233360" cy="378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37" name="CustomShape 6"/>
          <p:cNvSpPr/>
          <p:nvPr/>
        </p:nvSpPr>
        <p:spPr>
          <a:xfrm>
            <a:off x="1734120" y="426564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738" name="Line 7"/>
          <p:cNvSpPr/>
          <p:nvPr/>
        </p:nvSpPr>
        <p:spPr>
          <a:xfrm>
            <a:off x="1542240" y="5828760"/>
            <a:ext cx="1603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9" name="Line 8"/>
          <p:cNvSpPr/>
          <p:nvPr/>
        </p:nvSpPr>
        <p:spPr>
          <a:xfrm flipV="1">
            <a:off x="1672200" y="4403520"/>
            <a:ext cx="0" cy="1773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40" name="CustomShape 9"/>
          <p:cNvSpPr/>
          <p:nvPr/>
        </p:nvSpPr>
        <p:spPr>
          <a:xfrm>
            <a:off x="3142080" y="567252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1857240" y="495036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978920" y="4989240"/>
            <a:ext cx="142200" cy="252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43" name="Line 12"/>
          <p:cNvSpPr/>
          <p:nvPr/>
        </p:nvSpPr>
        <p:spPr>
          <a:xfrm>
            <a:off x="1581120" y="4749480"/>
            <a:ext cx="12920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744" name="Line 13"/>
          <p:cNvSpPr/>
          <p:nvPr/>
        </p:nvSpPr>
        <p:spPr>
          <a:xfrm>
            <a:off x="2868480" y="4749480"/>
            <a:ext cx="0" cy="1423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745" name="Line 14"/>
          <p:cNvSpPr/>
          <p:nvPr/>
        </p:nvSpPr>
        <p:spPr>
          <a:xfrm flipH="1">
            <a:off x="1558080" y="4942080"/>
            <a:ext cx="6094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746" name="Line 15"/>
          <p:cNvSpPr/>
          <p:nvPr/>
        </p:nvSpPr>
        <p:spPr>
          <a:xfrm>
            <a:off x="1679040" y="6057720"/>
            <a:ext cx="59940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747" name="CustomShape 16"/>
          <p:cNvSpPr/>
          <p:nvPr/>
        </p:nvSpPr>
        <p:spPr>
          <a:xfrm>
            <a:off x="2509560" y="5763600"/>
            <a:ext cx="2541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748" name="CustomShape 17"/>
          <p:cNvSpPr/>
          <p:nvPr/>
        </p:nvSpPr>
        <p:spPr>
          <a:xfrm>
            <a:off x="1882440" y="5757120"/>
            <a:ext cx="2847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749" name="Line 18"/>
          <p:cNvSpPr/>
          <p:nvPr/>
        </p:nvSpPr>
        <p:spPr>
          <a:xfrm>
            <a:off x="2284920" y="5832000"/>
            <a:ext cx="0" cy="32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50" name="Line 19"/>
          <p:cNvSpPr/>
          <p:nvPr/>
        </p:nvSpPr>
        <p:spPr>
          <a:xfrm>
            <a:off x="2278440" y="6054480"/>
            <a:ext cx="5900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751" name="CustomShape 20"/>
          <p:cNvSpPr/>
          <p:nvPr/>
        </p:nvSpPr>
        <p:spPr>
          <a:xfrm flipV="1">
            <a:off x="1869840" y="529020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752" name="CustomShape 21"/>
          <p:cNvSpPr/>
          <p:nvPr/>
        </p:nvSpPr>
        <p:spPr>
          <a:xfrm flipV="1">
            <a:off x="2350800" y="4835520"/>
            <a:ext cx="158400" cy="5076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753" name="Line 22"/>
          <p:cNvSpPr/>
          <p:nvPr/>
        </p:nvSpPr>
        <p:spPr>
          <a:xfrm flipV="1">
            <a:off x="1663920" y="5616720"/>
            <a:ext cx="738360" cy="2044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754" name="Line 23"/>
          <p:cNvSpPr/>
          <p:nvPr/>
        </p:nvSpPr>
        <p:spPr>
          <a:xfrm flipH="1">
            <a:off x="2289960" y="4750560"/>
            <a:ext cx="589680" cy="10782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55" name="CustomShape 24"/>
          <p:cNvSpPr/>
          <p:nvPr/>
        </p:nvSpPr>
        <p:spPr>
          <a:xfrm>
            <a:off x="1666800" y="4750560"/>
            <a:ext cx="1212480" cy="1082160"/>
          </a:xfrm>
          <a:prstGeom prst="rect">
            <a:avLst/>
          </a:prstGeom>
          <a:noFill/>
          <a:ln w="28440">
            <a:solidFill>
              <a:srgbClr val="2c02c6"/>
            </a:solidFill>
            <a:round/>
          </a:ln>
        </p:spPr>
      </p:sp>
      <p:sp>
        <p:nvSpPr>
          <p:cNvPr id="756" name="Line 25"/>
          <p:cNvSpPr/>
          <p:nvPr/>
        </p:nvSpPr>
        <p:spPr>
          <a:xfrm flipV="1">
            <a:off x="2903400" y="4749480"/>
            <a:ext cx="324000" cy="1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57" name="Line 26"/>
          <p:cNvSpPr/>
          <p:nvPr/>
        </p:nvSpPr>
        <p:spPr>
          <a:xfrm>
            <a:off x="2430000" y="5621040"/>
            <a:ext cx="7974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58" name="Line 27"/>
          <p:cNvSpPr/>
          <p:nvPr/>
        </p:nvSpPr>
        <p:spPr>
          <a:xfrm>
            <a:off x="3033360" y="4749480"/>
            <a:ext cx="0" cy="8715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sp>
        <p:nvSpPr>
          <p:cNvPr id="759" name="Line 28"/>
          <p:cNvSpPr/>
          <p:nvPr/>
        </p:nvSpPr>
        <p:spPr>
          <a:xfrm>
            <a:off x="4891320" y="5505120"/>
            <a:ext cx="1603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0" name="Line 29"/>
          <p:cNvSpPr/>
          <p:nvPr/>
        </p:nvSpPr>
        <p:spPr>
          <a:xfrm flipV="1">
            <a:off x="5021280" y="4079880"/>
            <a:ext cx="0" cy="177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1" name="CustomShape 30"/>
          <p:cNvSpPr/>
          <p:nvPr/>
        </p:nvSpPr>
        <p:spPr>
          <a:xfrm>
            <a:off x="5083200" y="398556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762" name="CustomShape 31"/>
          <p:cNvSpPr/>
          <p:nvPr/>
        </p:nvSpPr>
        <p:spPr>
          <a:xfrm>
            <a:off x="6491160" y="534924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763" name="CustomShape 32"/>
          <p:cNvSpPr/>
          <p:nvPr/>
        </p:nvSpPr>
        <p:spPr>
          <a:xfrm>
            <a:off x="5206320" y="462672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764" name="CustomShape 33"/>
          <p:cNvSpPr/>
          <p:nvPr/>
        </p:nvSpPr>
        <p:spPr>
          <a:xfrm>
            <a:off x="5328000" y="4665600"/>
            <a:ext cx="142200" cy="2523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65" name="Line 34"/>
          <p:cNvSpPr/>
          <p:nvPr/>
        </p:nvSpPr>
        <p:spPr>
          <a:xfrm>
            <a:off x="4930200" y="4425840"/>
            <a:ext cx="12920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766" name="Line 35"/>
          <p:cNvSpPr/>
          <p:nvPr/>
        </p:nvSpPr>
        <p:spPr>
          <a:xfrm flipH="1">
            <a:off x="4907160" y="4618800"/>
            <a:ext cx="6094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767" name="Line 36"/>
          <p:cNvSpPr/>
          <p:nvPr/>
        </p:nvSpPr>
        <p:spPr>
          <a:xfrm>
            <a:off x="5028480" y="5734080"/>
            <a:ext cx="59904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768" name="CustomShape 37"/>
          <p:cNvSpPr/>
          <p:nvPr/>
        </p:nvSpPr>
        <p:spPr>
          <a:xfrm>
            <a:off x="5195880" y="5441760"/>
            <a:ext cx="284760" cy="3020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2ε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</p:txBody>
      </p:sp>
      <p:sp>
        <p:nvSpPr>
          <p:cNvPr id="769" name="Line 38"/>
          <p:cNvSpPr/>
          <p:nvPr/>
        </p:nvSpPr>
        <p:spPr>
          <a:xfrm>
            <a:off x="5634000" y="5508720"/>
            <a:ext cx="0" cy="3283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70" name="CustomShape 39"/>
          <p:cNvSpPr/>
          <p:nvPr/>
        </p:nvSpPr>
        <p:spPr>
          <a:xfrm flipV="1">
            <a:off x="4792320" y="575640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771" name="CustomShape 40"/>
          <p:cNvSpPr/>
          <p:nvPr/>
        </p:nvSpPr>
        <p:spPr>
          <a:xfrm flipV="1" rot="10800000">
            <a:off x="4870080" y="6214320"/>
            <a:ext cx="158400" cy="5076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772" name="Line 41"/>
          <p:cNvSpPr/>
          <p:nvPr/>
        </p:nvSpPr>
        <p:spPr>
          <a:xfrm flipH="1">
            <a:off x="5013000" y="5293080"/>
            <a:ext cx="738360" cy="2044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773" name="CustomShape 42"/>
          <p:cNvSpPr/>
          <p:nvPr/>
        </p:nvSpPr>
        <p:spPr>
          <a:xfrm>
            <a:off x="5015880" y="4427280"/>
            <a:ext cx="1212480" cy="1082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774" name="CustomShape 43"/>
          <p:cNvSpPr/>
          <p:nvPr/>
        </p:nvSpPr>
        <p:spPr>
          <a:xfrm>
            <a:off x="4583880" y="4432680"/>
            <a:ext cx="1637640" cy="1904040"/>
          </a:xfrm>
          <a:prstGeom prst="rect">
            <a:avLst/>
          </a:prstGeom>
          <a:noFill/>
          <a:ln w="28440">
            <a:solidFill>
              <a:srgbClr val="2c02c6"/>
            </a:solidFill>
            <a:round/>
          </a:ln>
        </p:spPr>
      </p:sp>
      <p:sp>
        <p:nvSpPr>
          <p:cNvPr id="775" name="CustomShape 44"/>
          <p:cNvSpPr/>
          <p:nvPr/>
        </p:nvSpPr>
        <p:spPr>
          <a:xfrm flipV="1" rot="10800000">
            <a:off x="5795640" y="5034960"/>
            <a:ext cx="99000" cy="177840"/>
          </a:xfrm>
          <a:prstGeom prst="straightConnector1">
            <a:avLst/>
          </a:prstGeom>
          <a:noFill/>
          <a:ln w="2844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776" name="Line 45"/>
          <p:cNvSpPr/>
          <p:nvPr/>
        </p:nvSpPr>
        <p:spPr>
          <a:xfrm>
            <a:off x="6264360" y="4432680"/>
            <a:ext cx="1958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77" name="Line 46"/>
          <p:cNvSpPr/>
          <p:nvPr/>
        </p:nvSpPr>
        <p:spPr>
          <a:xfrm>
            <a:off x="5338080" y="6146280"/>
            <a:ext cx="11221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78" name="Line 47"/>
          <p:cNvSpPr/>
          <p:nvPr/>
        </p:nvSpPr>
        <p:spPr>
          <a:xfrm>
            <a:off x="6362280" y="4426920"/>
            <a:ext cx="0" cy="17193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arrow" w="med"/>
            <a:tailEnd len="med" type="arrow" w="med"/>
          </a:ln>
        </p:spPr>
      </p:sp>
      <p:pic>
        <p:nvPicPr>
          <p:cNvPr id="7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2440" y="3340080"/>
            <a:ext cx="2654280" cy="444600"/>
          </a:xfrm>
          <a:prstGeom prst="rect">
            <a:avLst/>
          </a:prstGeom>
          <a:ln>
            <a:noFill/>
          </a:ln>
        </p:spPr>
      </p:pic>
      <p:pic>
        <p:nvPicPr>
          <p:cNvPr id="7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360" y="2324160"/>
            <a:ext cx="1079640" cy="241200"/>
          </a:xfrm>
          <a:prstGeom prst="rect">
            <a:avLst/>
          </a:prstGeom>
          <a:ln>
            <a:noFill/>
          </a:ln>
        </p:spPr>
      </p:pic>
      <p:pic>
        <p:nvPicPr>
          <p:cNvPr id="7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4546440"/>
            <a:ext cx="330120" cy="304920"/>
          </a:xfrm>
          <a:prstGeom prst="rect">
            <a:avLst/>
          </a:prstGeom>
          <a:ln>
            <a:noFill/>
          </a:ln>
        </p:spPr>
      </p:pic>
      <p:pic>
        <p:nvPicPr>
          <p:cNvPr id="78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308240" y="4775040"/>
            <a:ext cx="330120" cy="343080"/>
          </a:xfrm>
          <a:prstGeom prst="rect">
            <a:avLst/>
          </a:prstGeom>
          <a:ln>
            <a:noFill/>
          </a:ln>
        </p:spPr>
      </p:pic>
      <p:pic>
        <p:nvPicPr>
          <p:cNvPr id="78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905120" y="5410080"/>
            <a:ext cx="330120" cy="304920"/>
          </a:xfrm>
          <a:prstGeom prst="rect">
            <a:avLst/>
          </a:prstGeom>
          <a:ln>
            <a:noFill/>
          </a:ln>
        </p:spPr>
      </p:pic>
      <p:pic>
        <p:nvPicPr>
          <p:cNvPr id="78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022560" y="4991040"/>
            <a:ext cx="330120" cy="343080"/>
          </a:xfrm>
          <a:prstGeom prst="rect">
            <a:avLst/>
          </a:prstGeom>
          <a:ln>
            <a:noFill/>
          </a:ln>
        </p:spPr>
      </p:pic>
      <p:pic>
        <p:nvPicPr>
          <p:cNvPr id="785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635360" y="4216320"/>
            <a:ext cx="330120" cy="304920"/>
          </a:xfrm>
          <a:prstGeom prst="rect">
            <a:avLst/>
          </a:prstGeom>
          <a:ln>
            <a:noFill/>
          </a:ln>
        </p:spPr>
      </p:pic>
      <p:pic>
        <p:nvPicPr>
          <p:cNvPr id="786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648320" y="4457880"/>
            <a:ext cx="330120" cy="343080"/>
          </a:xfrm>
          <a:prstGeom prst="rect">
            <a:avLst/>
          </a:prstGeom>
          <a:ln>
            <a:noFill/>
          </a:ln>
        </p:spPr>
      </p:pic>
      <p:pic>
        <p:nvPicPr>
          <p:cNvPr id="787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181480" y="5092560"/>
            <a:ext cx="469800" cy="304920"/>
          </a:xfrm>
          <a:prstGeom prst="rect">
            <a:avLst/>
          </a:prstGeom>
          <a:ln>
            <a:noFill/>
          </a:ln>
        </p:spPr>
      </p:pic>
      <p:pic>
        <p:nvPicPr>
          <p:cNvPr id="788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6362640" y="5041800"/>
            <a:ext cx="431640" cy="3430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(Kinematic Hardening)</a:t>
            </a:r>
            <a:endParaRPr/>
          </a:p>
        </p:txBody>
      </p:sp>
      <p:sp>
        <p:nvSpPr>
          <p:cNvPr id="79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Given: Material properties and state at increment 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Check yield status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, material is elastic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, material is plastic (yielding)</a:t>
            </a:r>
            <a:endParaRPr/>
          </a:p>
        </p:txBody>
      </p:sp>
      <p:sp>
        <p:nvSpPr>
          <p:cNvPr id="791" name="CustomShape 3"/>
          <p:cNvSpPr/>
          <p:nvPr/>
        </p:nvSpPr>
        <p:spPr>
          <a:xfrm>
            <a:off x="753120" y="2242800"/>
            <a:ext cx="5108760" cy="5482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92" name="CustomShape 4"/>
          <p:cNvSpPr/>
          <p:nvPr/>
        </p:nvSpPr>
        <p:spPr>
          <a:xfrm>
            <a:off x="1365840" y="3731040"/>
            <a:ext cx="1865880" cy="598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93" name="CustomShape 5"/>
          <p:cNvSpPr/>
          <p:nvPr/>
        </p:nvSpPr>
        <p:spPr>
          <a:xfrm>
            <a:off x="1160640" y="3335400"/>
            <a:ext cx="2276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Trial yield function</a:t>
            </a:r>
            <a:endParaRPr/>
          </a:p>
        </p:txBody>
      </p:sp>
      <p:sp>
        <p:nvSpPr>
          <p:cNvPr id="794" name="CustomShape 6"/>
          <p:cNvSpPr/>
          <p:nvPr/>
        </p:nvSpPr>
        <p:spPr>
          <a:xfrm>
            <a:off x="1963800" y="4807080"/>
            <a:ext cx="156564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795" name="CustomShape 7"/>
          <p:cNvSpPr/>
          <p:nvPr/>
        </p:nvSpPr>
        <p:spPr>
          <a:xfrm>
            <a:off x="252360" y="5340960"/>
            <a:ext cx="51829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Either initial elastic region or unloading</a:t>
            </a:r>
            <a:endParaRPr/>
          </a:p>
        </p:txBody>
      </p:sp>
      <p:sp>
        <p:nvSpPr>
          <p:cNvPr id="796" name="CustomShape 8"/>
          <p:cNvSpPr/>
          <p:nvPr/>
        </p:nvSpPr>
        <p:spPr>
          <a:xfrm>
            <a:off x="333720" y="6357240"/>
            <a:ext cx="7179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Either transition from elastic to plastic or continuous yielding</a:t>
            </a:r>
            <a:endParaRPr/>
          </a:p>
        </p:txBody>
      </p:sp>
      <p:sp>
        <p:nvSpPr>
          <p:cNvPr id="797" name="Line 9"/>
          <p:cNvSpPr/>
          <p:nvPr/>
        </p:nvSpPr>
        <p:spPr>
          <a:xfrm>
            <a:off x="6370200" y="5465520"/>
            <a:ext cx="23558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8" name="Line 10"/>
          <p:cNvSpPr/>
          <p:nvPr/>
        </p:nvSpPr>
        <p:spPr>
          <a:xfrm flipV="1">
            <a:off x="6500160" y="2528280"/>
            <a:ext cx="0" cy="3081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9" name="CustomShape 11"/>
          <p:cNvSpPr/>
          <p:nvPr/>
        </p:nvSpPr>
        <p:spPr>
          <a:xfrm>
            <a:off x="6578640" y="243432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800" name="CustomShape 12"/>
          <p:cNvSpPr/>
          <p:nvPr/>
        </p:nvSpPr>
        <p:spPr>
          <a:xfrm>
            <a:off x="8730360" y="533160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801" name="CustomShape 13"/>
          <p:cNvSpPr/>
          <p:nvPr/>
        </p:nvSpPr>
        <p:spPr>
          <a:xfrm>
            <a:off x="7579800" y="410508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802" name="CustomShape 14"/>
          <p:cNvSpPr/>
          <p:nvPr/>
        </p:nvSpPr>
        <p:spPr>
          <a:xfrm>
            <a:off x="6503400" y="3598200"/>
            <a:ext cx="2326320" cy="18648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803" name="Line 15"/>
          <p:cNvSpPr/>
          <p:nvPr/>
        </p:nvSpPr>
        <p:spPr>
          <a:xfrm flipV="1">
            <a:off x="7210080" y="3805200"/>
            <a:ext cx="807120" cy="1469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04" name="CustomShape 16"/>
          <p:cNvSpPr/>
          <p:nvPr/>
        </p:nvSpPr>
        <p:spPr>
          <a:xfrm>
            <a:off x="7701480" y="4143600"/>
            <a:ext cx="142200" cy="250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05" name="Line 17"/>
          <p:cNvSpPr/>
          <p:nvPr/>
        </p:nvSpPr>
        <p:spPr>
          <a:xfrm flipV="1">
            <a:off x="8002440" y="2886480"/>
            <a:ext cx="522000" cy="950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806" name="CustomShape 18"/>
          <p:cNvSpPr/>
          <p:nvPr/>
        </p:nvSpPr>
        <p:spPr>
          <a:xfrm>
            <a:off x="7524000" y="459000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807" name="CustomShape 19"/>
          <p:cNvSpPr/>
          <p:nvPr/>
        </p:nvSpPr>
        <p:spPr>
          <a:xfrm>
            <a:off x="8475840" y="365472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808" name="Line 20"/>
          <p:cNvSpPr/>
          <p:nvPr/>
        </p:nvSpPr>
        <p:spPr>
          <a:xfrm>
            <a:off x="8517960" y="2900160"/>
            <a:ext cx="0" cy="28292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09" name="Line 21"/>
          <p:cNvSpPr/>
          <p:nvPr/>
        </p:nvSpPr>
        <p:spPr>
          <a:xfrm>
            <a:off x="7567200" y="4425480"/>
            <a:ext cx="0" cy="130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10" name="Line 22"/>
          <p:cNvSpPr/>
          <p:nvPr/>
        </p:nvSpPr>
        <p:spPr>
          <a:xfrm>
            <a:off x="6393600" y="4635720"/>
            <a:ext cx="2123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11" name="Line 23"/>
          <p:cNvSpPr/>
          <p:nvPr/>
        </p:nvSpPr>
        <p:spPr>
          <a:xfrm>
            <a:off x="6407280" y="3684960"/>
            <a:ext cx="2107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12" name="Line 24"/>
          <p:cNvSpPr/>
          <p:nvPr/>
        </p:nvSpPr>
        <p:spPr>
          <a:xfrm>
            <a:off x="6398640" y="2891880"/>
            <a:ext cx="21160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13" name="CustomShape 25"/>
          <p:cNvSpPr/>
          <p:nvPr/>
        </p:nvSpPr>
        <p:spPr>
          <a:xfrm>
            <a:off x="7573680" y="458172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814" name="CustomShape 26"/>
          <p:cNvSpPr/>
          <p:nvPr/>
        </p:nvSpPr>
        <p:spPr>
          <a:xfrm>
            <a:off x="8528760" y="448740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815" name="CustomShape 27"/>
          <p:cNvSpPr/>
          <p:nvPr/>
        </p:nvSpPr>
        <p:spPr>
          <a:xfrm>
            <a:off x="8550360" y="2766240"/>
            <a:ext cx="1245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816" name="CustomShape 28"/>
          <p:cNvSpPr/>
          <p:nvPr/>
        </p:nvSpPr>
        <p:spPr>
          <a:xfrm>
            <a:off x="7862040" y="360540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817" name="CustomShape 29"/>
          <p:cNvSpPr/>
          <p:nvPr/>
        </p:nvSpPr>
        <p:spPr>
          <a:xfrm>
            <a:off x="8534520" y="3709080"/>
            <a:ext cx="1396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818" name="CustomShape 30"/>
          <p:cNvSpPr/>
          <p:nvPr/>
        </p:nvSpPr>
        <p:spPr>
          <a:xfrm>
            <a:off x="6162480" y="345636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n+1</a:t>
            </a:r>
            <a:endParaRPr/>
          </a:p>
        </p:txBody>
      </p:sp>
      <p:sp>
        <p:nvSpPr>
          <p:cNvPr id="819" name="CustomShape 31"/>
          <p:cNvSpPr/>
          <p:nvPr/>
        </p:nvSpPr>
        <p:spPr>
          <a:xfrm>
            <a:off x="6211800" y="4502880"/>
            <a:ext cx="17172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</a:t>
            </a:r>
            <a:endParaRPr/>
          </a:p>
        </p:txBody>
      </p:sp>
      <p:sp>
        <p:nvSpPr>
          <p:cNvPr id="820" name="CustomShape 32"/>
          <p:cNvSpPr/>
          <p:nvPr/>
        </p:nvSpPr>
        <p:spPr>
          <a:xfrm>
            <a:off x="6181200" y="2764440"/>
            <a:ext cx="19728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tr</a:t>
            </a:r>
            <a:endParaRPr/>
          </a:p>
        </p:txBody>
      </p:sp>
      <p:sp>
        <p:nvSpPr>
          <p:cNvPr id="821" name="Line 33"/>
          <p:cNvSpPr/>
          <p:nvPr/>
        </p:nvSpPr>
        <p:spPr>
          <a:xfrm>
            <a:off x="6031800" y="2896200"/>
            <a:ext cx="0" cy="237816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822" name="Line 34"/>
          <p:cNvSpPr/>
          <p:nvPr/>
        </p:nvSpPr>
        <p:spPr>
          <a:xfrm flipH="1">
            <a:off x="5877000" y="2887560"/>
            <a:ext cx="253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23" name="Line 35"/>
          <p:cNvSpPr/>
          <p:nvPr/>
        </p:nvSpPr>
        <p:spPr>
          <a:xfrm flipH="1">
            <a:off x="5858280" y="5259960"/>
            <a:ext cx="272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24" name="Line 36"/>
          <p:cNvSpPr/>
          <p:nvPr/>
        </p:nvSpPr>
        <p:spPr>
          <a:xfrm>
            <a:off x="7558560" y="5653080"/>
            <a:ext cx="951120" cy="0"/>
          </a:xfrm>
          <a:prstGeom prst="line">
            <a:avLst/>
          </a:prstGeom>
          <a:ln w="6480">
            <a:solidFill>
              <a:srgbClr val="000000"/>
            </a:solidFill>
            <a:round/>
            <a:headEnd len="med" type="stealth" w="sm"/>
            <a:tailEnd len="med" type="stealth" w="sm"/>
          </a:ln>
        </p:spPr>
      </p:sp>
      <p:sp>
        <p:nvSpPr>
          <p:cNvPr id="825" name="CustomShape 37"/>
          <p:cNvSpPr/>
          <p:nvPr/>
        </p:nvSpPr>
        <p:spPr>
          <a:xfrm>
            <a:off x="7915680" y="5380560"/>
            <a:ext cx="2800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Δε</a:t>
            </a:r>
            <a:endParaRPr/>
          </a:p>
        </p:txBody>
      </p:sp>
      <p:sp>
        <p:nvSpPr>
          <p:cNvPr id="826" name="Line 38"/>
          <p:cNvSpPr/>
          <p:nvPr/>
        </p:nvSpPr>
        <p:spPr>
          <a:xfrm flipV="1">
            <a:off x="6503400" y="5018760"/>
            <a:ext cx="1584720" cy="437040"/>
          </a:xfrm>
          <a:prstGeom prst="line">
            <a:avLst/>
          </a:prstGeom>
          <a:ln w="19080">
            <a:solidFill>
              <a:srgbClr val="000000"/>
            </a:solidFill>
            <a:custDash>
              <a:ds d="53000" sp="159000"/>
              <a:ds d="424000" sp="159000"/>
            </a:custDash>
            <a:round/>
          </a:ln>
        </p:spPr>
      </p:sp>
      <p:sp>
        <p:nvSpPr>
          <p:cNvPr id="827" name="Line 39"/>
          <p:cNvSpPr/>
          <p:nvPr/>
        </p:nvSpPr>
        <p:spPr>
          <a:xfrm>
            <a:off x="6390720" y="5262840"/>
            <a:ext cx="8197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28" name="CustomShape 40"/>
          <p:cNvSpPr/>
          <p:nvPr/>
        </p:nvSpPr>
        <p:spPr>
          <a:xfrm>
            <a:off x="6216480" y="509508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α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</a:t>
            </a:r>
            <a:endParaRPr/>
          </a:p>
        </p:txBody>
      </p:sp>
      <p:sp>
        <p:nvSpPr>
          <p:cNvPr id="829" name="CustomShape 41"/>
          <p:cNvSpPr/>
          <p:nvPr/>
        </p:nvSpPr>
        <p:spPr>
          <a:xfrm>
            <a:off x="5645880" y="4069440"/>
            <a:ext cx="424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h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tr</a:t>
            </a:r>
            <a:endParaRPr/>
          </a:p>
        </p:txBody>
      </p:sp>
      <p:sp>
        <p:nvSpPr>
          <p:cNvPr id="830" name="Line 42"/>
          <p:cNvSpPr/>
          <p:nvPr/>
        </p:nvSpPr>
        <p:spPr>
          <a:xfrm flipV="1">
            <a:off x="7745760" y="3695400"/>
            <a:ext cx="776520" cy="141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31" name="CustomShape 43"/>
          <p:cNvSpPr/>
          <p:nvPr/>
        </p:nvSpPr>
        <p:spPr>
          <a:xfrm>
            <a:off x="7697880" y="508320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832" name="Line 44"/>
          <p:cNvSpPr/>
          <p:nvPr/>
        </p:nvSpPr>
        <p:spPr>
          <a:xfrm flipH="1">
            <a:off x="6374880" y="5126040"/>
            <a:ext cx="13608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33" name="CustomShape 45"/>
          <p:cNvSpPr/>
          <p:nvPr/>
        </p:nvSpPr>
        <p:spPr>
          <a:xfrm>
            <a:off x="6153120" y="4953960"/>
            <a:ext cx="316440" cy="2383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α</a:t>
            </a:r>
            <a:r>
              <a:rPr lang="en-US" baseline="30000">
                <a:solidFill>
                  <a:srgbClr val="000000"/>
                </a:solidFill>
                <a:latin typeface="Calibri"/>
                <a:ea typeface="맑은 고딕"/>
              </a:rPr>
              <a:t>n+1</a:t>
            </a:r>
            <a:endParaRPr/>
          </a:p>
        </p:txBody>
      </p:sp>
      <p:sp>
        <p:nvSpPr>
          <p:cNvPr id="834" name="CustomShape 46"/>
          <p:cNvSpPr/>
          <p:nvPr/>
        </p:nvSpPr>
        <p:spPr>
          <a:xfrm>
            <a:off x="7169040" y="5218200"/>
            <a:ext cx="75600" cy="74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835" name="CustomShape 47"/>
          <p:cNvSpPr/>
          <p:nvPr/>
        </p:nvSpPr>
        <p:spPr>
          <a:xfrm>
            <a:off x="7170120" y="5241960"/>
            <a:ext cx="8028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f</a:t>
            </a:r>
            <a:endParaRPr/>
          </a:p>
        </p:txBody>
      </p:sp>
      <p:sp>
        <p:nvSpPr>
          <p:cNvPr id="836" name="CustomShape 48"/>
          <p:cNvSpPr/>
          <p:nvPr/>
        </p:nvSpPr>
        <p:spPr>
          <a:xfrm>
            <a:off x="7812360" y="4995000"/>
            <a:ext cx="14436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g</a:t>
            </a:r>
            <a:endParaRPr/>
          </a:p>
        </p:txBody>
      </p:sp>
      <p:pic>
        <p:nvPicPr>
          <p:cNvPr id="8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1040" y="1308240"/>
            <a:ext cx="2451240" cy="444600"/>
          </a:xfrm>
          <a:prstGeom prst="rect">
            <a:avLst/>
          </a:prstGeom>
          <a:ln>
            <a:noFill/>
          </a:ln>
        </p:spPr>
      </p:pic>
      <p:pic>
        <p:nvPicPr>
          <p:cNvPr id="8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2880" y="2311560"/>
            <a:ext cx="4927680" cy="393840"/>
          </a:xfrm>
          <a:prstGeom prst="rect">
            <a:avLst/>
          </a:prstGeom>
          <a:ln>
            <a:noFill/>
          </a:ln>
        </p:spPr>
      </p:pic>
      <p:pic>
        <p:nvPicPr>
          <p:cNvPr id="8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360" y="3797280"/>
            <a:ext cx="1689120" cy="444600"/>
          </a:xfrm>
          <a:prstGeom prst="rect">
            <a:avLst/>
          </a:prstGeom>
          <a:ln>
            <a:noFill/>
          </a:ln>
        </p:spPr>
      </p:pic>
      <p:pic>
        <p:nvPicPr>
          <p:cNvPr id="84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01800" y="441972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84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71880" y="4876920"/>
            <a:ext cx="1143000" cy="330120"/>
          </a:xfrm>
          <a:prstGeom prst="rect">
            <a:avLst/>
          </a:prstGeom>
          <a:ln>
            <a:noFill/>
          </a:ln>
        </p:spPr>
      </p:pic>
      <p:pic>
        <p:nvPicPr>
          <p:cNvPr id="84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01800" y="5943600"/>
            <a:ext cx="825480" cy="3430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State Determination (Kinematic Hardening) cont.</a:t>
            </a:r>
            <a:endParaRPr/>
          </a:p>
        </p:txBody>
      </p:sp>
      <p:sp>
        <p:nvSpPr>
          <p:cNvPr id="84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Updating formulas for stress, back stress &amp; plastic strain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condition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To determine unknown plastic strain increment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must be on the yield surface during plastic loading</a:t>
            </a:r>
            <a:endParaRPr/>
          </a:p>
        </p:txBody>
      </p:sp>
      <p:sp>
        <p:nvSpPr>
          <p:cNvPr id="845" name="CustomShape 3"/>
          <p:cNvSpPr/>
          <p:nvPr/>
        </p:nvSpPr>
        <p:spPr>
          <a:xfrm>
            <a:off x="931320" y="3148920"/>
            <a:ext cx="273636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46" name="CustomShape 4"/>
          <p:cNvSpPr/>
          <p:nvPr/>
        </p:nvSpPr>
        <p:spPr>
          <a:xfrm>
            <a:off x="1127880" y="4916520"/>
            <a:ext cx="3048480" cy="876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47" name="CustomShape 5"/>
          <p:cNvSpPr/>
          <p:nvPr/>
        </p:nvSpPr>
        <p:spPr>
          <a:xfrm>
            <a:off x="4317480" y="5037840"/>
            <a:ext cx="41846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%Note: the same formula with 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isotropic hardening model!!</a:t>
            </a:r>
            <a:endParaRPr/>
          </a:p>
        </p:txBody>
      </p:sp>
      <p:pic>
        <p:nvPicPr>
          <p:cNvPr id="8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4280" y="1320840"/>
            <a:ext cx="2882880" cy="444600"/>
          </a:xfrm>
          <a:prstGeom prst="rect">
            <a:avLst/>
          </a:prstGeom>
          <a:ln>
            <a:noFill/>
          </a:ln>
        </p:spPr>
      </p:pic>
      <p:pic>
        <p:nvPicPr>
          <p:cNvPr id="8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74000" y="1308240"/>
            <a:ext cx="1650960" cy="444600"/>
          </a:xfrm>
          <a:prstGeom prst="rect">
            <a:avLst/>
          </a:prstGeom>
          <a:ln>
            <a:noFill/>
          </a:ln>
        </p:spPr>
      </p:pic>
      <p:pic>
        <p:nvPicPr>
          <p:cNvPr id="8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97280" y="1320840"/>
            <a:ext cx="2946240" cy="444600"/>
          </a:xfrm>
          <a:prstGeom prst="rect">
            <a:avLst/>
          </a:prstGeom>
          <a:ln>
            <a:noFill/>
          </a:ln>
        </p:spPr>
      </p:pic>
      <p:pic>
        <p:nvPicPr>
          <p:cNvPr id="85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9640" y="3213000"/>
            <a:ext cx="2400480" cy="444600"/>
          </a:xfrm>
          <a:prstGeom prst="rect">
            <a:avLst/>
          </a:prstGeom>
          <a:ln>
            <a:noFill/>
          </a:ln>
        </p:spPr>
      </p:pic>
      <p:pic>
        <p:nvPicPr>
          <p:cNvPr id="85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9160" y="3860640"/>
            <a:ext cx="6058080" cy="914400"/>
          </a:xfrm>
          <a:prstGeom prst="rect">
            <a:avLst/>
          </a:prstGeom>
          <a:ln>
            <a:noFill/>
          </a:ln>
        </p:spPr>
      </p:pic>
      <p:pic>
        <p:nvPicPr>
          <p:cNvPr id="85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270080" y="4991040"/>
            <a:ext cx="2755800" cy="7365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Algorithm for Kinematic Hardening</a:t>
            </a:r>
            <a:endParaRPr/>
          </a:p>
        </p:txBody>
      </p:sp>
      <p:sp>
        <p:nvSpPr>
          <p:cNvPr id="855" name="TextShape 2"/>
          <p:cNvSpPr txBox="1"/>
          <p:nvPr/>
        </p:nvSpPr>
        <p:spPr>
          <a:xfrm>
            <a:off x="117360" y="741240"/>
            <a:ext cx="8908560" cy="456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Given: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   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Trial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  (elastic)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Remain elastic: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    ; exit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          (plastic)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Calculate plastic strain:</a:t>
            </a:r>
            <a:endParaRPr/>
          </a:p>
          <a:p>
            <a:pPr lvl="1">
              <a:lnSpc>
                <a:spcPct val="15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Update stress and plastic strain (store them for next increment)</a:t>
            </a:r>
            <a:endParaRPr/>
          </a:p>
        </p:txBody>
      </p:sp>
      <p:sp>
        <p:nvSpPr>
          <p:cNvPr id="85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5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58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59" name="CustomShape 6"/>
          <p:cNvSpPr/>
          <p:nvPr/>
        </p:nvSpPr>
        <p:spPr>
          <a:xfrm>
            <a:off x="2955240" y="3291480"/>
            <a:ext cx="3954240" cy="44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60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61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62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63" name="CustomShape 10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64" name="CustomShape 11"/>
          <p:cNvSpPr/>
          <p:nvPr/>
        </p:nvSpPr>
        <p:spPr>
          <a:xfrm>
            <a:off x="3936240" y="4044600"/>
            <a:ext cx="1572120" cy="876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65" name="CustomShape 12"/>
          <p:cNvSpPr/>
          <p:nvPr/>
        </p:nvSpPr>
        <p:spPr>
          <a:xfrm>
            <a:off x="1099440" y="5309640"/>
            <a:ext cx="299772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66" name="CustomShape 13"/>
          <p:cNvSpPr/>
          <p:nvPr/>
        </p:nvSpPr>
        <p:spPr>
          <a:xfrm>
            <a:off x="1442160" y="5917320"/>
            <a:ext cx="200268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67" name="CustomShape 14"/>
          <p:cNvSpPr/>
          <p:nvPr/>
        </p:nvSpPr>
        <p:spPr>
          <a:xfrm>
            <a:off x="4719600" y="5306760"/>
            <a:ext cx="2997720" cy="525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pic>
        <p:nvPicPr>
          <p:cNvPr id="8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8600" y="1244520"/>
            <a:ext cx="1676520" cy="1676520"/>
          </a:xfrm>
          <a:prstGeom prst="rect">
            <a:avLst/>
          </a:prstGeom>
          <a:ln>
            <a:noFill/>
          </a:ln>
        </p:spPr>
      </p:pic>
      <p:pic>
        <p:nvPicPr>
          <p:cNvPr id="8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9960" y="3289320"/>
            <a:ext cx="3848040" cy="431640"/>
          </a:xfrm>
          <a:prstGeom prst="rect">
            <a:avLst/>
          </a:prstGeom>
          <a:ln>
            <a:noFill/>
          </a:ln>
        </p:spPr>
      </p:pic>
      <p:pic>
        <p:nvPicPr>
          <p:cNvPr id="87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080" y="284472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87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41480" y="3822840"/>
            <a:ext cx="825480" cy="343080"/>
          </a:xfrm>
          <a:prstGeom prst="rect">
            <a:avLst/>
          </a:prstGeom>
          <a:ln>
            <a:noFill/>
          </a:ln>
        </p:spPr>
      </p:pic>
      <p:pic>
        <p:nvPicPr>
          <p:cNvPr id="87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75120" y="4152960"/>
            <a:ext cx="1371600" cy="673200"/>
          </a:xfrm>
          <a:prstGeom prst="rect">
            <a:avLst/>
          </a:prstGeom>
          <a:ln>
            <a:noFill/>
          </a:ln>
        </p:spPr>
      </p:pic>
      <p:pic>
        <p:nvPicPr>
          <p:cNvPr id="87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43000" y="5346720"/>
            <a:ext cx="2882880" cy="444600"/>
          </a:xfrm>
          <a:prstGeom prst="rect">
            <a:avLst/>
          </a:prstGeom>
          <a:ln>
            <a:noFill/>
          </a:ln>
        </p:spPr>
      </p:pic>
      <p:pic>
        <p:nvPicPr>
          <p:cNvPr id="874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549440" y="5956200"/>
            <a:ext cx="1650960" cy="444600"/>
          </a:xfrm>
          <a:prstGeom prst="rect">
            <a:avLst/>
          </a:prstGeom>
          <a:ln>
            <a:noFill/>
          </a:ln>
        </p:spPr>
      </p:pic>
      <p:pic>
        <p:nvPicPr>
          <p:cNvPr id="875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434960" y="774720"/>
            <a:ext cx="2247840" cy="444600"/>
          </a:xfrm>
          <a:prstGeom prst="rect">
            <a:avLst/>
          </a:prstGeom>
          <a:ln>
            <a:noFill/>
          </a:ln>
        </p:spPr>
      </p:pic>
      <p:pic>
        <p:nvPicPr>
          <p:cNvPr id="876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788000" y="5346720"/>
            <a:ext cx="285768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1D Elastoplasticity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Section 4.2</a:t>
            </a:r>
            <a:endParaRPr/>
          </a:p>
        </p:txBody>
      </p:sp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Combined Hardening Model</a:t>
            </a:r>
            <a:endParaRPr/>
          </a:p>
        </p:txBody>
      </p:sp>
      <p:sp>
        <p:nvSpPr>
          <p:cNvPr id="87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Baushinger effect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conditions where the yield strength of a metal decreases when the direction of strain is changed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Common for most polycrystalline metals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Related to the dislocation structure in the cold worked metal. As deformation occurs, the dislocations will accumulate at barriers and produce dislocation pile-ups and tangles.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Numerical modeling of Baushinger effect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Modeled as a combined kinematic and isotropic hardening</a:t>
            </a:r>
            <a:endParaRPr/>
          </a:p>
        </p:txBody>
      </p:sp>
      <p:sp>
        <p:nvSpPr>
          <p:cNvPr id="879" name="CustomShape 3"/>
          <p:cNvSpPr/>
          <p:nvPr/>
        </p:nvSpPr>
        <p:spPr>
          <a:xfrm>
            <a:off x="855360" y="4680000"/>
            <a:ext cx="2811600" cy="589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80" name="CustomShape 4"/>
          <p:cNvSpPr/>
          <p:nvPr/>
        </p:nvSpPr>
        <p:spPr>
          <a:xfrm>
            <a:off x="4409640" y="4680000"/>
            <a:ext cx="2954160" cy="589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881" name="CustomShape 5"/>
          <p:cNvSpPr/>
          <p:nvPr/>
        </p:nvSpPr>
        <p:spPr>
          <a:xfrm>
            <a:off x="2347560" y="5722200"/>
            <a:ext cx="3293280" cy="776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b</a:t>
            </a:r>
            <a:r>
              <a:rPr lang="en-US">
                <a:solidFill>
                  <a:srgbClr val="000000"/>
                </a:solidFill>
                <a:latin typeface="Comic Sans MS"/>
              </a:rPr>
              <a:t> = 0: isotropic hardening</a:t>
            </a:r>
            <a:endParaRPr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b</a:t>
            </a:r>
            <a:r>
              <a:rPr lang="en-US">
                <a:solidFill>
                  <a:srgbClr val="000000"/>
                </a:solidFill>
                <a:latin typeface="Comic Sans MS"/>
              </a:rPr>
              <a:t> = 1: kinematic hardening</a:t>
            </a:r>
            <a:endParaRPr/>
          </a:p>
        </p:txBody>
      </p:sp>
      <p:pic>
        <p:nvPicPr>
          <p:cNvPr id="8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7760" y="4749840"/>
            <a:ext cx="2616120" cy="431640"/>
          </a:xfrm>
          <a:prstGeom prst="rect">
            <a:avLst/>
          </a:prstGeom>
          <a:ln>
            <a:noFill/>
          </a:ln>
        </p:spPr>
      </p:pic>
      <p:pic>
        <p:nvPicPr>
          <p:cNvPr id="8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3080" y="4749840"/>
            <a:ext cx="2806560" cy="444600"/>
          </a:xfrm>
          <a:prstGeom prst="rect">
            <a:avLst/>
          </a:prstGeom>
          <a:ln>
            <a:noFill/>
          </a:ln>
        </p:spPr>
      </p:pic>
      <p:pic>
        <p:nvPicPr>
          <p:cNvPr id="8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78240" y="5423040"/>
            <a:ext cx="1028880" cy="291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Combined Hardening Model cont.</a:t>
            </a:r>
            <a:endParaRPr/>
          </a:p>
        </p:txBody>
      </p:sp>
      <p:sp>
        <p:nvSpPr>
          <p:cNvPr id="88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Trial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update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Show that the plastic increment is the same</a:t>
            </a:r>
            <a:endParaRPr/>
          </a:p>
        </p:txBody>
      </p:sp>
      <p:sp>
        <p:nvSpPr>
          <p:cNvPr id="887" name="CustomShape 3"/>
          <p:cNvSpPr/>
          <p:nvPr/>
        </p:nvSpPr>
        <p:spPr>
          <a:xfrm>
            <a:off x="1347120" y="5515920"/>
            <a:ext cx="1504080" cy="1002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pic>
        <p:nvPicPr>
          <p:cNvPr id="8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7480" y="1193760"/>
            <a:ext cx="1676520" cy="1676520"/>
          </a:xfrm>
          <a:prstGeom prst="rect">
            <a:avLst/>
          </a:prstGeom>
          <a:ln>
            <a:noFill/>
          </a:ln>
        </p:spPr>
      </p:pic>
      <p:pic>
        <p:nvPicPr>
          <p:cNvPr id="8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1920" y="3340080"/>
            <a:ext cx="3086280" cy="1371600"/>
          </a:xfrm>
          <a:prstGeom prst="rect">
            <a:avLst/>
          </a:prstGeom>
          <a:ln>
            <a:noFill/>
          </a:ln>
        </p:spPr>
      </p:pic>
      <p:pic>
        <p:nvPicPr>
          <p:cNvPr id="8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360" y="5676840"/>
            <a:ext cx="1371600" cy="6732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MATLAB Program combHard1D</a:t>
            </a:r>
            <a:endParaRPr/>
          </a:p>
        </p:txBody>
      </p:sp>
      <p:sp>
        <p:nvSpPr>
          <p:cNvPr id="89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1D Linear combined isotropic/kinamtic hardening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function [stress, alpha, ep]=combHard1D(mp, deps, stressN, alphaN, epN)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Inputs: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mp = [E, beta, H, Y0];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deps = strain increment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stressN = stress at load step 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alphaN = back stress at load step 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epN = plastic strain at load step 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E=mp(1); beta=mp(2); H=mp(3); Y0=mp(4);         %material properties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ftol = Y0*1E-6;                                 %tolerance for yield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stresstr = stressN + E*deps;                    %trial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etatr = stresstr - alphaN;                      %trial shifted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fyld = abs(etatr) - (Y0+(1-beta)*H*epN);        %trial yield function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if fyld &lt; ftol                                  %yield test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stress = stresstr; alpha = alphaN; ep = epN;%trial states are final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dep = fyld/(E+H);                           %plastic strain increment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stress = stresstr - sign(etatr)*E*dep;          %updated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alpha = alphaN + sign(etatr)*beta*H*dep;        %updated back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ep = epN + dep;                                 %updated plastic strain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Ex) Two bars in parallel</a:t>
            </a:r>
            <a:endParaRPr/>
          </a:p>
        </p:txBody>
      </p:sp>
      <p:sp>
        <p:nvSpPr>
          <p:cNvPr id="89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Bar 1: A = 0.75, E = 10000, E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1000, 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5, kinematic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Bar 2: A = 1.25, E = 5000, E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500, 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7.5, isotropic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MATLAB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 Example 4.5 Two elastoplastic bars in parallel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E1=10000; Et1=1000; sYield1=5;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E2=5000;  Et2=500;  sYield2=7.5;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mp1 = [E1, 1, E1*Et1/(E1-Et1), sYield1];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mp2 = [E2, 0, E2*Et2/(E2-Et2), sYield2];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nS1 = 0; nA1 = 0; nep1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nS2 = 0; nA2 = 0; nep2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A1 = 0.75; L1 = 100;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A2 = 1.25; L2 = 100;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tol = 1.0E-5; u = 0; P = 15; iter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Res = P - nS1*A1 - nS2*A2;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Dep1 = E1; Dep2 = E2;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conv = Res^2/(1+P^2);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fprintf('\niter        u      S1      S2      A1      A2');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fprintf('      ep1      ep2   Residual');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fprintf('\n %3d  %7.4f %7.3f %7.3f %7.3f %7.3f %8.6f %8.6f %10.3e',...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iter,u,nS1,nS2,nA1,nA2,nep1,nep2,Res);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5" name="CustomShape 3"/>
          <p:cNvSpPr/>
          <p:nvPr/>
        </p:nvSpPr>
        <p:spPr>
          <a:xfrm>
            <a:off x="5920920" y="2787840"/>
            <a:ext cx="2095560" cy="10836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896" name="CustomShape 4"/>
          <p:cNvSpPr/>
          <p:nvPr/>
        </p:nvSpPr>
        <p:spPr>
          <a:xfrm>
            <a:off x="5920920" y="3183840"/>
            <a:ext cx="2095560" cy="10836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</p:sp>
      <p:sp>
        <p:nvSpPr>
          <p:cNvPr id="897" name="CustomShape 5"/>
          <p:cNvSpPr/>
          <p:nvPr/>
        </p:nvSpPr>
        <p:spPr>
          <a:xfrm>
            <a:off x="8016120" y="2787840"/>
            <a:ext cx="91800" cy="502920"/>
          </a:xfrm>
          <a:prstGeom prst="rect">
            <a:avLst/>
          </a:prstGeom>
          <a:solidFill>
            <a:srgbClr val="000080"/>
          </a:solidFill>
          <a:ln w="9360">
            <a:solidFill>
              <a:srgbClr val="000000"/>
            </a:solidFill>
            <a:miter/>
          </a:ln>
        </p:spPr>
      </p:sp>
      <p:sp>
        <p:nvSpPr>
          <p:cNvPr id="898" name="Line 6"/>
          <p:cNvSpPr/>
          <p:nvPr/>
        </p:nvSpPr>
        <p:spPr>
          <a:xfrm>
            <a:off x="5921640" y="2530080"/>
            <a:ext cx="0" cy="101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99" name="Line 7"/>
          <p:cNvSpPr/>
          <p:nvPr/>
        </p:nvSpPr>
        <p:spPr>
          <a:xfrm flipH="1">
            <a:off x="5834520" y="253008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0" name="Line 8"/>
          <p:cNvSpPr/>
          <p:nvPr/>
        </p:nvSpPr>
        <p:spPr>
          <a:xfrm flipH="1">
            <a:off x="5834520" y="274032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1" name="Line 9"/>
          <p:cNvSpPr/>
          <p:nvPr/>
        </p:nvSpPr>
        <p:spPr>
          <a:xfrm flipH="1">
            <a:off x="5834520" y="284544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2" name="Line 10"/>
          <p:cNvSpPr/>
          <p:nvPr/>
        </p:nvSpPr>
        <p:spPr>
          <a:xfrm flipH="1">
            <a:off x="5834520" y="3054960"/>
            <a:ext cx="86040" cy="142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3" name="Line 11"/>
          <p:cNvSpPr/>
          <p:nvPr/>
        </p:nvSpPr>
        <p:spPr>
          <a:xfrm flipH="1">
            <a:off x="5834520" y="263520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4" name="Line 12"/>
          <p:cNvSpPr/>
          <p:nvPr/>
        </p:nvSpPr>
        <p:spPr>
          <a:xfrm flipH="1">
            <a:off x="5834520" y="295056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5" name="Line 13"/>
          <p:cNvSpPr/>
          <p:nvPr/>
        </p:nvSpPr>
        <p:spPr>
          <a:xfrm flipH="1">
            <a:off x="5834520" y="3160080"/>
            <a:ext cx="86040" cy="142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6" name="Line 14"/>
          <p:cNvSpPr/>
          <p:nvPr/>
        </p:nvSpPr>
        <p:spPr>
          <a:xfrm flipH="1">
            <a:off x="5834520" y="3265200"/>
            <a:ext cx="86040" cy="142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7" name="Line 15"/>
          <p:cNvSpPr/>
          <p:nvPr/>
        </p:nvSpPr>
        <p:spPr>
          <a:xfrm flipH="1">
            <a:off x="5834520" y="336996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8" name="Line 16"/>
          <p:cNvSpPr/>
          <p:nvPr/>
        </p:nvSpPr>
        <p:spPr>
          <a:xfrm flipH="1">
            <a:off x="5834520" y="3474360"/>
            <a:ext cx="86040" cy="143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9" name="CustomShape 17"/>
          <p:cNvSpPr/>
          <p:nvPr/>
        </p:nvSpPr>
        <p:spPr>
          <a:xfrm>
            <a:off x="6749640" y="2587680"/>
            <a:ext cx="295920" cy="1821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Malgun Gothic"/>
              </a:rPr>
              <a:t>Bar1</a:t>
            </a:r>
            <a:endParaRPr/>
          </a:p>
        </p:txBody>
      </p:sp>
      <p:sp>
        <p:nvSpPr>
          <p:cNvPr id="910" name="CustomShape 18"/>
          <p:cNvSpPr/>
          <p:nvPr/>
        </p:nvSpPr>
        <p:spPr>
          <a:xfrm>
            <a:off x="6749640" y="3293280"/>
            <a:ext cx="295920" cy="225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Malgun Gothic"/>
              </a:rPr>
              <a:t>Bar2</a:t>
            </a:r>
            <a:endParaRPr/>
          </a:p>
        </p:txBody>
      </p:sp>
      <p:sp>
        <p:nvSpPr>
          <p:cNvPr id="911" name="CustomShape 19"/>
          <p:cNvSpPr/>
          <p:nvPr/>
        </p:nvSpPr>
        <p:spPr>
          <a:xfrm>
            <a:off x="7604280" y="2925000"/>
            <a:ext cx="338400" cy="225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Malgun Gothic"/>
              </a:rPr>
              <a:t>Rigid</a:t>
            </a:r>
            <a:endParaRPr/>
          </a:p>
        </p:txBody>
      </p:sp>
      <p:sp>
        <p:nvSpPr>
          <p:cNvPr id="912" name="Line 20"/>
          <p:cNvSpPr/>
          <p:nvPr/>
        </p:nvSpPr>
        <p:spPr>
          <a:xfrm>
            <a:off x="8108280" y="3027600"/>
            <a:ext cx="474480" cy="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13" name="CustomShape 21"/>
          <p:cNvSpPr/>
          <p:nvPr/>
        </p:nvSpPr>
        <p:spPr>
          <a:xfrm>
            <a:off x="8583480" y="2923920"/>
            <a:ext cx="153360" cy="1828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Malgun Gothic"/>
              </a:rPr>
              <a:t>15</a:t>
            </a:r>
            <a:endParaRPr/>
          </a:p>
        </p:txBody>
      </p:sp>
    </p:spTree>
  </p:cSld>
  <p:transition>
    <p:fade thruBlk="true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Ex) Two bars in parallel cont.</a:t>
            </a:r>
            <a:endParaRPr/>
          </a:p>
        </p:txBody>
      </p:sp>
      <p:sp>
        <p:nvSpPr>
          <p:cNvPr id="91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while conv &gt; tol &amp;&amp; iter &lt; 20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delu = Res / (Dep1*A1/L1 + Dep2*A2/L2);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 = u + delu;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delE = delu / L1;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[Snew1, Anew1, epnew1]=combHard1D(mp1,delE,nS1,nA1,nep1);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[Snew2, Anew2, epnew2]=combHard1D(mp2,delE,nS2,nA2,nep2);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 = P - Snew1*A1 - Snew2*A2;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conv = Res^2/(1+P^2);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iter = iter + 1;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Dep1 = E1; if epnew1 &gt; nep1; Dep1 = Et1; end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Dep2 = E2; if epnew2 &gt; nep2; Dep2 = Et2; end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nS1 = Snew1; nA1 = Anew1; nep1 = epnew1;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nS2 = Snew2; nA2 = Anew2; nep2 = epnew2;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fprintf('\n %3d  %7.4f %7.3f %7.3f %7.3f %7.3f %8.6f %8.6f %10.3e',...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iter,u,nS1,nS2,nA1,nA2,nep1,nep2,Res);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16" name="Table 3"/>
          <p:cNvGraphicFramePr/>
          <p:nvPr/>
        </p:nvGraphicFramePr>
        <p:xfrm>
          <a:off x="450360" y="4393440"/>
          <a:ext cx="7993800" cy="2062440"/>
        </p:xfrm>
        <a:graphic>
          <a:graphicData uri="http://schemas.openxmlformats.org/drawingml/2006/table">
            <a:tbl>
              <a:tblPr/>
              <a:tblGrid>
                <a:gridCol w="1141560"/>
                <a:gridCol w="1141560"/>
                <a:gridCol w="1141560"/>
                <a:gridCol w="1142640"/>
                <a:gridCol w="1141560"/>
                <a:gridCol w="1141560"/>
                <a:gridCol w="1143360"/>
              </a:tblGrid>
              <a:tr h="4068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Iteration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u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b="1" lang="en-US" sz="1600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b="1" lang="en-US" sz="16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1600" baseline="-25000">
                          <a:solidFill>
                            <a:srgbClr val="000000"/>
                          </a:solidFill>
                          <a:latin typeface="Arial"/>
                        </a:rPr>
                        <a:t>p1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1600" baseline="-25000">
                          <a:solidFill>
                            <a:srgbClr val="000000"/>
                          </a:solidFill>
                          <a:latin typeface="Arial"/>
                        </a:rPr>
                        <a:t>p2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Residual</a:t>
                      </a:r>
                      <a:endParaRPr/>
                    </a:p>
                  </a:txBody>
                  <a:tcPr/>
                </a:tc>
              </a:tr>
              <a:tr h="4068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1.50E+1</a:t>
                      </a:r>
                      <a:endParaRPr/>
                    </a:p>
                  </a:txBody>
                  <a:tcPr/>
                </a:tc>
              </a:tr>
              <a:tr h="406800"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0.1091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5.591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5.455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0.000532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0.000000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3.99E+0</a:t>
                      </a:r>
                      <a:endParaRPr/>
                    </a:p>
                  </a:txBody>
                  <a:tcPr/>
                </a:tc>
              </a:tr>
              <a:tr h="4345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0.1661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6.161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7.580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0.001045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0.000145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9.04E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Euclid Symbol"/>
                        </a:rPr>
                        <a:t>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07520"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0.2318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6.818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7.909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0.001636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0.000736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 anchor="ctr"/>
                    <a:p>
                      <a:pPr algn="ctr">
                        <a:lnSpc>
                          <a:spcPts val="529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0.00E+0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 thruBlk="true"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Summary</a:t>
            </a:r>
            <a:endParaRPr/>
          </a:p>
        </p:txBody>
      </p:sp>
      <p:sp>
        <p:nvSpPr>
          <p:cNvPr id="91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deformation depends on load-history and its information is stored in plastic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only depends on elastic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Isotropic hardening increases the elastic domain, while kinematic hardening maintain the size of elastic domain but moves the center of 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Major issue in elastoplastic analysis is to decompose the strain into elastic and plastic parts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Algorithmic tangent stiffness is consistent with the state determination algorithm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State determination is composed of (a) elastic trial and (b) plastic return mapping</a:t>
            </a:r>
            <a:endParaRPr/>
          </a:p>
        </p:txBody>
      </p:sp>
    </p:spTree>
  </p:cSld>
  <p:transition>
    <p:fade thruBlk="true"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Elastoplastic Analysis Using ABAQUS</a:t>
            </a:r>
            <a:endParaRPr/>
          </a:p>
        </p:txBody>
      </p:sp>
      <p:sp>
        <p:nvSpPr>
          <p:cNvPr id="92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Material Card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*MATERIAL,NAME=ALLE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*ELASTIC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200.E3,.3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*PLASTIC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200.,0.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220.,.0009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mic Sans MS"/>
              </a:rPr>
              <a:t>220.,.0029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1" name="CustomShape 3"/>
          <p:cNvSpPr/>
          <p:nvPr/>
        </p:nvSpPr>
        <p:spPr>
          <a:xfrm>
            <a:off x="605880" y="3863520"/>
            <a:ext cx="1472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Yield stress</a:t>
            </a:r>
            <a:endParaRPr/>
          </a:p>
        </p:txBody>
      </p:sp>
      <p:sp>
        <p:nvSpPr>
          <p:cNvPr id="922" name="CustomShape 4"/>
          <p:cNvSpPr/>
          <p:nvPr/>
        </p:nvSpPr>
        <p:spPr>
          <a:xfrm flipH="1" flipV="1" rot="5400000">
            <a:off x="559800" y="3588480"/>
            <a:ext cx="54828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23" name="CustomShape 5"/>
          <p:cNvSpPr/>
          <p:nvPr/>
        </p:nvSpPr>
        <p:spPr>
          <a:xfrm>
            <a:off x="2169360" y="3429000"/>
            <a:ext cx="1644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 strain</a:t>
            </a:r>
            <a:endParaRPr/>
          </a:p>
        </p:txBody>
      </p:sp>
      <p:sp>
        <p:nvSpPr>
          <p:cNvPr id="924" name="CustomShape 6"/>
          <p:cNvSpPr/>
          <p:nvPr/>
        </p:nvSpPr>
        <p:spPr>
          <a:xfrm>
            <a:off x="1600200" y="3246120"/>
            <a:ext cx="639720" cy="331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</p:spTree>
  </p:cSld>
  <p:transition>
    <p:fade thruBlk="true"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Elastoplastic Analysis Using ABAQUS</a:t>
            </a:r>
            <a:endParaRPr/>
          </a:p>
        </p:txBody>
      </p:sp>
      <p:sp>
        <p:nvSpPr>
          <p:cNvPr id="926" name="TextShape 2"/>
          <p:cNvSpPr txBox="1"/>
          <p:nvPr/>
        </p:nvSpPr>
        <p:spPr>
          <a:xfrm>
            <a:off x="117360" y="708840"/>
            <a:ext cx="8908560" cy="5874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*HEADING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UniaxialPlasticity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*NODE,NSET=ALLN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1,0.,0.,0.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2,1.,0.,0.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3,1.,1.,0.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4,0.,1.,0.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5,0.,0.,1.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6,1.,0.,1.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7,1.,1.,1.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8,0.,1.,1.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*ELEMENT,TYPE=C3D8,ELSET=ALLE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1,1,2,3,4,5,6,7,8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*SOLID SECTION,ELSET=ALLE,MATERIAL=ALLE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*MATERIAL,NAME=ALLE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*ELASTIC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200.E3,.3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*PLASTIC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200.,0.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220.,.0009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220.,.0029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*BOUNDARY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1,PINNED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2,2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5,2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6,2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4,1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5,1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8,1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2,3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3,3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4,3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*STEP,INC=20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*STATIC,DIRECT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1.,20.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*BOUNDARY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7,3,,.004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5,3,,.004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6,3,,.004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8,3,,.004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*EL PRINT,FREQ=1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E,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EP,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*NODE PRINT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U,RF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*END STEP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Curve</a:t>
            </a:r>
            <a:endParaRPr/>
          </a:p>
        </p:txBody>
      </p:sp>
      <p:pic>
        <p:nvPicPr>
          <p:cNvPr id="9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1880" y="1698840"/>
            <a:ext cx="5693760" cy="4160160"/>
          </a:xfrm>
          <a:prstGeom prst="rect">
            <a:avLst/>
          </a:prstGeom>
          <a:ln w="9360">
            <a:noFill/>
          </a:ln>
        </p:spPr>
      </p:pic>
    </p:spTree>
  </p:cSld>
  <p:transition>
    <p:fade thruBlk="true"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Multi-Dimensional Elastoplastic Analysis</a:t>
            </a:r>
            <a:endParaRPr/>
          </a:p>
        </p:txBody>
      </p:sp>
      <p:sp>
        <p:nvSpPr>
          <p:cNvPr id="93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Section 4.3</a:t>
            </a:r>
            <a:endParaRPr/>
          </a:p>
        </p:txBody>
      </p:sp>
    </p:spTree>
  </p:cSld>
  <p:transition>
    <p:fade thruBlk="true"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Goals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difference between elasticity and 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basic elastoplastic model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different hardening models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different moduli used in 1D elastoplasticity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how to calculate plastic strain when total strain increment is given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state determination for elastoplastic material</a:t>
            </a:r>
            <a:endParaRPr/>
          </a:p>
        </p:txBody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Goals</a:t>
            </a:r>
            <a:endParaRPr/>
          </a:p>
        </p:txBody>
      </p:sp>
      <p:sp>
        <p:nvSpPr>
          <p:cNvPr id="93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failure criteria, equivalent stress, and effective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how 1D tension test data can be used for determining failure of 3D stress state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deviatoric stress and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the concept of elastic domain and yield surface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hardening models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evolution of plastic variables along with that of the yield surface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Multi-Dimensional Elastoplasticity</a:t>
            </a:r>
            <a:endParaRPr/>
          </a:p>
        </p:txBody>
      </p:sp>
      <p:sp>
        <p:nvSpPr>
          <p:cNvPr id="93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can we generalize 1D stress state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11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 to 3D state (6 components)?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Need scalar measures of stress and strain to compare with 1D test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Equivalent stress &amp; effective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Key ingredients: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yield criteria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hardening model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stress-strain relation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assume small (infinitesimal) strains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Rate independent elastoplasticity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- independent of strain rate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Von Mises yield criterion with associated hardening model is the most popular</a:t>
            </a:r>
            <a:endParaRPr/>
          </a:p>
        </p:txBody>
      </p:sp>
    </p:spTree>
  </p:cSld>
  <p:transition>
    <p:fade thruBlk="true"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Failure Criteria</a:t>
            </a:r>
            <a:endParaRPr/>
          </a:p>
        </p:txBody>
      </p:sp>
      <p:sp>
        <p:nvSpPr>
          <p:cNvPr id="93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Material yields due to relative sliding in lattice structures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Sliding preserves volume </a:t>
            </a:r>
            <a:r>
              <a:rPr lang="en-US" sz="2400">
                <a:solidFill>
                  <a:srgbClr val="000000"/>
                </a:solidFill>
                <a:latin typeface="Euclid 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plastic deformation is related to shear or deviatoric part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Tresca (1864, max. shear stress)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Material fails when max. shear stress reaches that of tension test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Tension test: yield at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1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3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0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Yielding occurs when</a:t>
            </a:r>
            <a:endParaRPr/>
          </a:p>
        </p:txBody>
      </p:sp>
      <p:sp>
        <p:nvSpPr>
          <p:cNvPr id="93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39" name="CustomShape 4"/>
          <p:cNvSpPr/>
          <p:nvPr/>
        </p:nvSpPr>
        <p:spPr>
          <a:xfrm>
            <a:off x="123480" y="5212080"/>
            <a:ext cx="3625560" cy="840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940" name="CustomShape 5"/>
          <p:cNvSpPr/>
          <p:nvPr/>
        </p:nvSpPr>
        <p:spPr>
          <a:xfrm>
            <a:off x="5976720" y="5176080"/>
            <a:ext cx="1385640" cy="1236240"/>
          </a:xfrm>
          <a:prstGeom prst="rect">
            <a:avLst/>
          </a:prstGeom>
          <a:solidFill>
            <a:srgbClr val="c0c0c0"/>
          </a:solidFill>
          <a:ln w="19080">
            <a:solidFill>
              <a:srgbClr val="000000"/>
            </a:solidFill>
            <a:round/>
          </a:ln>
        </p:spPr>
      </p:sp>
      <p:sp>
        <p:nvSpPr>
          <p:cNvPr id="941" name="Line 6"/>
          <p:cNvSpPr/>
          <p:nvPr/>
        </p:nvSpPr>
        <p:spPr>
          <a:xfrm>
            <a:off x="5740920" y="5808240"/>
            <a:ext cx="2232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42" name="Line 7"/>
          <p:cNvSpPr/>
          <p:nvPr/>
        </p:nvSpPr>
        <p:spPr>
          <a:xfrm flipV="1">
            <a:off x="6668280" y="4694400"/>
            <a:ext cx="0" cy="1971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43" name="CustomShape 8"/>
          <p:cNvSpPr/>
          <p:nvPr/>
        </p:nvSpPr>
        <p:spPr>
          <a:xfrm>
            <a:off x="7792200" y="5788440"/>
            <a:ext cx="23616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1</a:t>
            </a:r>
            <a:endParaRPr/>
          </a:p>
        </p:txBody>
      </p:sp>
      <p:sp>
        <p:nvSpPr>
          <p:cNvPr id="944" name="CustomShape 9"/>
          <p:cNvSpPr/>
          <p:nvPr/>
        </p:nvSpPr>
        <p:spPr>
          <a:xfrm>
            <a:off x="6390720" y="4643640"/>
            <a:ext cx="23616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2</a:t>
            </a:r>
            <a:endParaRPr/>
          </a:p>
        </p:txBody>
      </p:sp>
      <p:sp>
        <p:nvSpPr>
          <p:cNvPr id="945" name="CustomShape 10"/>
          <p:cNvSpPr/>
          <p:nvPr/>
        </p:nvSpPr>
        <p:spPr>
          <a:xfrm>
            <a:off x="7272720" y="4553640"/>
            <a:ext cx="1065960" cy="239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Safe region</a:t>
            </a:r>
            <a:endParaRPr/>
          </a:p>
        </p:txBody>
      </p:sp>
      <p:sp>
        <p:nvSpPr>
          <p:cNvPr id="946" name="CustomShape 11"/>
          <p:cNvSpPr/>
          <p:nvPr/>
        </p:nvSpPr>
        <p:spPr>
          <a:xfrm>
            <a:off x="7630200" y="4928760"/>
            <a:ext cx="1335960" cy="284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Failure region</a:t>
            </a:r>
            <a:endParaRPr/>
          </a:p>
        </p:txBody>
      </p:sp>
      <p:sp>
        <p:nvSpPr>
          <p:cNvPr id="947" name="Line 12"/>
          <p:cNvSpPr/>
          <p:nvPr/>
        </p:nvSpPr>
        <p:spPr>
          <a:xfrm flipH="1">
            <a:off x="7104240" y="4824000"/>
            <a:ext cx="410760" cy="54288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oval" w="sm"/>
          </a:ln>
        </p:spPr>
      </p:sp>
      <p:sp>
        <p:nvSpPr>
          <p:cNvPr id="948" name="Line 13"/>
          <p:cNvSpPr/>
          <p:nvPr/>
        </p:nvSpPr>
        <p:spPr>
          <a:xfrm flipH="1">
            <a:off x="7367400" y="5182920"/>
            <a:ext cx="469440" cy="35640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oval" w="sm"/>
          </a:ln>
        </p:spPr>
      </p:sp>
      <p:sp>
        <p:nvSpPr>
          <p:cNvPr id="949" name="CustomShape 14"/>
          <p:cNvSpPr/>
          <p:nvPr/>
        </p:nvSpPr>
        <p:spPr>
          <a:xfrm>
            <a:off x="7282440" y="5840280"/>
            <a:ext cx="23616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i="1" lang="en-US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950" name="CustomShape 15"/>
          <p:cNvSpPr/>
          <p:nvPr/>
        </p:nvSpPr>
        <p:spPr>
          <a:xfrm>
            <a:off x="6382800" y="4939200"/>
            <a:ext cx="23616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i="1" lang="en-US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951" name="CustomShape 16"/>
          <p:cNvSpPr/>
          <p:nvPr/>
        </p:nvSpPr>
        <p:spPr>
          <a:xfrm>
            <a:off x="6685560" y="6328800"/>
            <a:ext cx="32904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–</a:t>
            </a: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i="1" lang="en-US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952" name="CustomShape 17"/>
          <p:cNvSpPr/>
          <p:nvPr/>
        </p:nvSpPr>
        <p:spPr>
          <a:xfrm>
            <a:off x="5640480" y="5500800"/>
            <a:ext cx="329040" cy="2376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–</a:t>
            </a: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r>
              <a:rPr i="1" lang="en-US" baseline="-25000">
                <a:solidFill>
                  <a:srgbClr val="000000"/>
                </a:solidFill>
                <a:latin typeface="Calibri"/>
                <a:ea typeface="맑은 고딕"/>
              </a:rPr>
              <a:t>Y</a:t>
            </a:r>
            <a:endParaRPr/>
          </a:p>
        </p:txBody>
      </p:sp>
      <p:sp>
        <p:nvSpPr>
          <p:cNvPr id="953" name="CustomShape 18"/>
          <p:cNvSpPr/>
          <p:nvPr/>
        </p:nvSpPr>
        <p:spPr>
          <a:xfrm>
            <a:off x="3007800" y="150552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4" name="CustomShape 19"/>
          <p:cNvSpPr/>
          <p:nvPr/>
        </p:nvSpPr>
        <p:spPr>
          <a:xfrm>
            <a:off x="3248280" y="150552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5" name="CustomShape 20"/>
          <p:cNvSpPr/>
          <p:nvPr/>
        </p:nvSpPr>
        <p:spPr>
          <a:xfrm>
            <a:off x="3489120" y="150552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6" name="CustomShape 21"/>
          <p:cNvSpPr/>
          <p:nvPr/>
        </p:nvSpPr>
        <p:spPr>
          <a:xfrm>
            <a:off x="3729960" y="150552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7" name="CustomShape 22"/>
          <p:cNvSpPr/>
          <p:nvPr/>
        </p:nvSpPr>
        <p:spPr>
          <a:xfrm>
            <a:off x="3970440" y="150552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8" name="CustomShape 23"/>
          <p:cNvSpPr/>
          <p:nvPr/>
        </p:nvSpPr>
        <p:spPr>
          <a:xfrm>
            <a:off x="288648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59" name="CustomShape 24"/>
          <p:cNvSpPr/>
          <p:nvPr/>
        </p:nvSpPr>
        <p:spPr>
          <a:xfrm>
            <a:off x="312732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0" name="CustomShape 25"/>
          <p:cNvSpPr/>
          <p:nvPr/>
        </p:nvSpPr>
        <p:spPr>
          <a:xfrm>
            <a:off x="336780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1" name="CustomShape 26"/>
          <p:cNvSpPr/>
          <p:nvPr/>
        </p:nvSpPr>
        <p:spPr>
          <a:xfrm>
            <a:off x="360864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2" name="CustomShape 27"/>
          <p:cNvSpPr/>
          <p:nvPr/>
        </p:nvSpPr>
        <p:spPr>
          <a:xfrm>
            <a:off x="384912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3" name="CustomShape 28"/>
          <p:cNvSpPr/>
          <p:nvPr/>
        </p:nvSpPr>
        <p:spPr>
          <a:xfrm>
            <a:off x="4089960" y="169920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4" name="CustomShape 29"/>
          <p:cNvSpPr/>
          <p:nvPr/>
        </p:nvSpPr>
        <p:spPr>
          <a:xfrm>
            <a:off x="5421960" y="151308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5" name="CustomShape 30"/>
          <p:cNvSpPr/>
          <p:nvPr/>
        </p:nvSpPr>
        <p:spPr>
          <a:xfrm>
            <a:off x="5662800" y="151308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6" name="CustomShape 31"/>
          <p:cNvSpPr/>
          <p:nvPr/>
        </p:nvSpPr>
        <p:spPr>
          <a:xfrm>
            <a:off x="5903280" y="151308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7" name="CustomShape 32"/>
          <p:cNvSpPr/>
          <p:nvPr/>
        </p:nvSpPr>
        <p:spPr>
          <a:xfrm>
            <a:off x="6144120" y="151308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8" name="CustomShape 33"/>
          <p:cNvSpPr/>
          <p:nvPr/>
        </p:nvSpPr>
        <p:spPr>
          <a:xfrm>
            <a:off x="6384600" y="151308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69" name="CustomShape 34"/>
          <p:cNvSpPr/>
          <p:nvPr/>
        </p:nvSpPr>
        <p:spPr>
          <a:xfrm>
            <a:off x="506016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0" name="CustomShape 35"/>
          <p:cNvSpPr/>
          <p:nvPr/>
        </p:nvSpPr>
        <p:spPr>
          <a:xfrm>
            <a:off x="530064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1" name="CustomShape 36"/>
          <p:cNvSpPr/>
          <p:nvPr/>
        </p:nvSpPr>
        <p:spPr>
          <a:xfrm>
            <a:off x="554148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2" name="CustomShape 37"/>
          <p:cNvSpPr/>
          <p:nvPr/>
        </p:nvSpPr>
        <p:spPr>
          <a:xfrm>
            <a:off x="578196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3" name="CustomShape 38"/>
          <p:cNvSpPr/>
          <p:nvPr/>
        </p:nvSpPr>
        <p:spPr>
          <a:xfrm>
            <a:off x="602280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4" name="CustomShape 39"/>
          <p:cNvSpPr/>
          <p:nvPr/>
        </p:nvSpPr>
        <p:spPr>
          <a:xfrm>
            <a:off x="6263280" y="1706760"/>
            <a:ext cx="239400" cy="213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975" name="Line 40"/>
          <p:cNvSpPr/>
          <p:nvPr/>
        </p:nvSpPr>
        <p:spPr>
          <a:xfrm>
            <a:off x="4958280" y="1605960"/>
            <a:ext cx="4654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976" name="CustomShape 41"/>
          <p:cNvSpPr/>
          <p:nvPr/>
        </p:nvSpPr>
        <p:spPr>
          <a:xfrm>
            <a:off x="4508280" y="1609560"/>
            <a:ext cx="338040" cy="157320"/>
          </a:xfrm>
          <a:prstGeom prst="rightArrow">
            <a:avLst>
              <a:gd name="adj1" fmla="val 42556"/>
              <a:gd name="adj2" fmla="val 75532"/>
            </a:avLst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</p:sp>
      <p:pic>
        <p:nvPicPr>
          <p:cNvPr id="9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720" y="5295960"/>
            <a:ext cx="2832120" cy="647640"/>
          </a:xfrm>
          <a:prstGeom prst="rect">
            <a:avLst/>
          </a:prstGeom>
          <a:ln>
            <a:noFill/>
          </a:ln>
        </p:spPr>
      </p:pic>
      <p:pic>
        <p:nvPicPr>
          <p:cNvPr id="9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61640" y="6187320"/>
            <a:ext cx="901800" cy="3049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Failure Criteria cont.</a:t>
            </a:r>
            <a:endParaRPr/>
          </a:p>
        </p:txBody>
      </p:sp>
      <p:sp>
        <p:nvSpPr>
          <p:cNvPr id="98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Distortion Energy Theory (von Mises)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Material fails when distortion energy reaches that of tension test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need preliminaries before deriving U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Volumetric stress and mean strain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Deviatoric stress and strain</a:t>
            </a:r>
            <a:endParaRPr/>
          </a:p>
        </p:txBody>
      </p:sp>
      <p:sp>
        <p:nvSpPr>
          <p:cNvPr id="981" name="CustomShape 3"/>
          <p:cNvSpPr/>
          <p:nvPr/>
        </p:nvSpPr>
        <p:spPr>
          <a:xfrm>
            <a:off x="2165040" y="1891800"/>
            <a:ext cx="3236760" cy="588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982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83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84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85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86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87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9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7200" y="2006640"/>
            <a:ext cx="2514600" cy="368280"/>
          </a:xfrm>
          <a:prstGeom prst="rect">
            <a:avLst/>
          </a:prstGeom>
          <a:ln>
            <a:noFill/>
          </a:ln>
        </p:spPr>
      </p:pic>
      <p:pic>
        <p:nvPicPr>
          <p:cNvPr id="9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27280" y="3931920"/>
            <a:ext cx="3708360" cy="419040"/>
          </a:xfrm>
          <a:prstGeom prst="rect">
            <a:avLst/>
          </a:prstGeom>
          <a:ln>
            <a:noFill/>
          </a:ln>
        </p:spPr>
      </p:pic>
      <p:pic>
        <p:nvPicPr>
          <p:cNvPr id="9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60" y="4389120"/>
            <a:ext cx="4203720" cy="419040"/>
          </a:xfrm>
          <a:prstGeom prst="rect">
            <a:avLst/>
          </a:prstGeom>
          <a:ln>
            <a:noFill/>
          </a:ln>
        </p:spPr>
      </p:pic>
      <p:pic>
        <p:nvPicPr>
          <p:cNvPr id="99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617840" y="5303520"/>
            <a:ext cx="2463840" cy="368280"/>
          </a:xfrm>
          <a:prstGeom prst="rect">
            <a:avLst/>
          </a:prstGeom>
          <a:ln>
            <a:noFill/>
          </a:ln>
        </p:spPr>
      </p:pic>
      <p:pic>
        <p:nvPicPr>
          <p:cNvPr id="99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5852160"/>
            <a:ext cx="2362320" cy="368280"/>
          </a:xfrm>
          <a:prstGeom prst="rect">
            <a:avLst/>
          </a:prstGeom>
          <a:ln>
            <a:noFill/>
          </a:ln>
        </p:spPr>
      </p:pic>
      <p:pic>
        <p:nvPicPr>
          <p:cNvPr id="99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638680" y="5740560"/>
            <a:ext cx="1917720" cy="431640"/>
          </a:xfrm>
          <a:prstGeom prst="rect">
            <a:avLst/>
          </a:prstGeom>
          <a:ln>
            <a:noFill/>
          </a:ln>
        </p:spPr>
      </p:pic>
      <p:pic>
        <p:nvPicPr>
          <p:cNvPr id="994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524560" y="5250240"/>
            <a:ext cx="270504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Failure Criteria cont.</a:t>
            </a:r>
            <a:endParaRPr/>
          </a:p>
        </p:txBody>
      </p:sp>
      <p:sp>
        <p:nvSpPr>
          <p:cNvPr id="99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Example: Linear elastic material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Distortion energy density</a:t>
            </a:r>
            <a:endParaRPr/>
          </a:p>
        </p:txBody>
      </p:sp>
      <p:sp>
        <p:nvSpPr>
          <p:cNvPr id="99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98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99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0" name="CustomShape 6"/>
          <p:cNvSpPr/>
          <p:nvPr/>
        </p:nvSpPr>
        <p:spPr>
          <a:xfrm>
            <a:off x="5686200" y="1870920"/>
            <a:ext cx="2553480" cy="102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01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2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3" name="CustomShape 9"/>
          <p:cNvSpPr/>
          <p:nvPr/>
        </p:nvSpPr>
        <p:spPr>
          <a:xfrm>
            <a:off x="798840" y="4551120"/>
            <a:ext cx="3005640" cy="672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04" name="CustomShape 10"/>
          <p:cNvSpPr/>
          <p:nvPr/>
        </p:nvSpPr>
        <p:spPr>
          <a:xfrm>
            <a:off x="7070040" y="2900880"/>
            <a:ext cx="1731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Bulk modulus</a:t>
            </a:r>
            <a:endParaRPr/>
          </a:p>
        </p:txBody>
      </p:sp>
      <p:pic>
        <p:nvPicPr>
          <p:cNvPr id="10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5160" y="1308240"/>
            <a:ext cx="3187800" cy="304920"/>
          </a:xfrm>
          <a:prstGeom prst="rect">
            <a:avLst/>
          </a:prstGeom>
          <a:ln>
            <a:noFill/>
          </a:ln>
        </p:spPr>
      </p:pic>
      <p:pic>
        <p:nvPicPr>
          <p:cNvPr id="10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1917720"/>
            <a:ext cx="3378240" cy="1117440"/>
          </a:xfrm>
          <a:prstGeom prst="rect">
            <a:avLst/>
          </a:prstGeom>
          <a:ln>
            <a:noFill/>
          </a:ln>
        </p:spPr>
      </p:pic>
      <p:pic>
        <p:nvPicPr>
          <p:cNvPr id="10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94360" y="1994040"/>
            <a:ext cx="1943280" cy="749160"/>
          </a:xfrm>
          <a:prstGeom prst="rect">
            <a:avLst/>
          </a:prstGeom>
          <a:ln>
            <a:noFill/>
          </a:ln>
        </p:spPr>
      </p:pic>
      <p:pic>
        <p:nvPicPr>
          <p:cNvPr id="100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4673520"/>
            <a:ext cx="2324160" cy="444600"/>
          </a:xfrm>
          <a:prstGeom prst="rect">
            <a:avLst/>
          </a:prstGeom>
          <a:ln>
            <a:noFill/>
          </a:ln>
        </p:spPr>
      </p:pic>
      <p:pic>
        <p:nvPicPr>
          <p:cNvPr id="100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68560" y="3975120"/>
            <a:ext cx="5829480" cy="431640"/>
          </a:xfrm>
          <a:prstGeom prst="rect">
            <a:avLst/>
          </a:prstGeom>
          <a:ln>
            <a:noFill/>
          </a:ln>
        </p:spPr>
      </p:pic>
      <p:pic>
        <p:nvPicPr>
          <p:cNvPr id="101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112160" y="3200400"/>
            <a:ext cx="1612800" cy="762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Failure Criteria cont.</a:t>
            </a:r>
            <a:endParaRPr/>
          </a:p>
        </p:txBody>
      </p:sp>
      <p:sp>
        <p:nvSpPr>
          <p:cNvPr id="101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1D Case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Material yields when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Let’s define an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equivalent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Then, material yields when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Stress can increase from zero to </a:t>
            </a:r>
            <a:r>
              <a:rPr b="1" lang="en-US" sz="2400">
                <a:solidFill>
                  <a:srgbClr val="2c02c6"/>
                </a:solidFill>
                <a:latin typeface="Symbol"/>
              </a:rPr>
              <a:t>s</a:t>
            </a:r>
            <a:r>
              <a:rPr b="1" lang="en-US" sz="2400" baseline="-25000">
                <a:solidFill>
                  <a:srgbClr val="2c02c6"/>
                </a:solidFill>
                <a:latin typeface="Comic Sans MS"/>
              </a:rPr>
              <a:t>Y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, but cannot increase beyond that</a:t>
            </a:r>
            <a:endParaRPr/>
          </a:p>
        </p:txBody>
      </p:sp>
      <p:sp>
        <p:nvSpPr>
          <p:cNvPr id="1013" name="CustomShape 3"/>
          <p:cNvSpPr/>
          <p:nvPr/>
        </p:nvSpPr>
        <p:spPr>
          <a:xfrm>
            <a:off x="5318280" y="3888720"/>
            <a:ext cx="1923120" cy="714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1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15" name="CustomShape 5"/>
          <p:cNvSpPr/>
          <p:nvPr/>
        </p:nvSpPr>
        <p:spPr>
          <a:xfrm>
            <a:off x="2701080" y="5065920"/>
            <a:ext cx="1281960" cy="588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16" name="CustomShape 6"/>
          <p:cNvSpPr/>
          <p:nvPr/>
        </p:nvSpPr>
        <p:spPr>
          <a:xfrm>
            <a:off x="5126760" y="5013360"/>
            <a:ext cx="2323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von Mises stress</a:t>
            </a:r>
            <a:endParaRPr/>
          </a:p>
        </p:txBody>
      </p:sp>
      <p:sp>
        <p:nvSpPr>
          <p:cNvPr id="1017" name="CustomShape 7"/>
          <p:cNvSpPr/>
          <p:nvPr/>
        </p:nvSpPr>
        <p:spPr>
          <a:xfrm flipV="1" rot="5400000">
            <a:off x="6071400" y="4795560"/>
            <a:ext cx="420120" cy="13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0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749160"/>
            <a:ext cx="4483080" cy="1270080"/>
          </a:xfrm>
          <a:prstGeom prst="rect">
            <a:avLst/>
          </a:prstGeom>
          <a:ln>
            <a:noFill/>
          </a:ln>
        </p:spPr>
      </p:pic>
      <p:pic>
        <p:nvPicPr>
          <p:cNvPr id="10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31840" y="2120760"/>
            <a:ext cx="3530520" cy="457200"/>
          </a:xfrm>
          <a:prstGeom prst="rect">
            <a:avLst/>
          </a:prstGeom>
          <a:ln>
            <a:noFill/>
          </a:ln>
        </p:spPr>
      </p:pic>
      <p:pic>
        <p:nvPicPr>
          <p:cNvPr id="10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31840" y="3314880"/>
            <a:ext cx="3098880" cy="469800"/>
          </a:xfrm>
          <a:prstGeom prst="rect">
            <a:avLst/>
          </a:prstGeom>
          <a:ln>
            <a:noFill/>
          </a:ln>
        </p:spPr>
      </p:pic>
      <p:pic>
        <p:nvPicPr>
          <p:cNvPr id="10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537160" y="4025880"/>
            <a:ext cx="1460520" cy="469800"/>
          </a:xfrm>
          <a:prstGeom prst="rect">
            <a:avLst/>
          </a:prstGeom>
          <a:ln>
            <a:noFill/>
          </a:ln>
        </p:spPr>
      </p:pic>
      <p:pic>
        <p:nvPicPr>
          <p:cNvPr id="102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95480" y="5168880"/>
            <a:ext cx="901800" cy="3682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Equivalent Stress and Effective Strain</a:t>
            </a:r>
            <a:endParaRPr/>
          </a:p>
        </p:txBody>
      </p:sp>
      <p:sp>
        <p:nvSpPr>
          <p:cNvPr id="102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Equivalent stress is the scalar measure of 3D stress state that can be compared with 1D stress from tension test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Effective strain is the scalar measure of 3D strain state that makes conjugate with equivalent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26" name="CustomShape 4"/>
          <p:cNvSpPr/>
          <p:nvPr/>
        </p:nvSpPr>
        <p:spPr>
          <a:xfrm>
            <a:off x="609480" y="3836160"/>
            <a:ext cx="6378840" cy="724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27" name="CustomShape 5"/>
          <p:cNvSpPr/>
          <p:nvPr/>
        </p:nvSpPr>
        <p:spPr>
          <a:xfrm>
            <a:off x="5262840" y="3193200"/>
            <a:ext cx="21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Effective strain</a:t>
            </a:r>
            <a:endParaRPr/>
          </a:p>
        </p:txBody>
      </p:sp>
      <p:sp>
        <p:nvSpPr>
          <p:cNvPr id="1028" name="CustomShape 6"/>
          <p:cNvSpPr/>
          <p:nvPr/>
        </p:nvSpPr>
        <p:spPr>
          <a:xfrm flipH="1" rot="5400000">
            <a:off x="6153840" y="3739320"/>
            <a:ext cx="355680" cy="2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0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603520"/>
            <a:ext cx="2247840" cy="419040"/>
          </a:xfrm>
          <a:prstGeom prst="rect">
            <a:avLst/>
          </a:prstGeom>
          <a:ln>
            <a:noFill/>
          </a:ln>
        </p:spPr>
      </p:pic>
      <p:pic>
        <p:nvPicPr>
          <p:cNvPr id="10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3225960"/>
            <a:ext cx="3213000" cy="469800"/>
          </a:xfrm>
          <a:prstGeom prst="rect">
            <a:avLst/>
          </a:prstGeom>
          <a:ln>
            <a:noFill/>
          </a:ln>
        </p:spPr>
      </p:pic>
      <p:pic>
        <p:nvPicPr>
          <p:cNvPr id="10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90720" y="3886200"/>
            <a:ext cx="5740560" cy="4953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Equivalent Stress and Effective Strain cont.</a:t>
            </a:r>
            <a:endParaRPr/>
          </a:p>
        </p:txBody>
      </p:sp>
      <p:sp>
        <p:nvSpPr>
          <p:cNvPr id="103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1D Case cont.</a:t>
            </a:r>
            <a:endParaRPr/>
          </a:p>
        </p:txBody>
      </p:sp>
      <p:sp>
        <p:nvSpPr>
          <p:cNvPr id="103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3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36" name="CustomShape 5"/>
          <p:cNvSpPr/>
          <p:nvPr/>
        </p:nvSpPr>
        <p:spPr>
          <a:xfrm>
            <a:off x="588600" y="3888720"/>
            <a:ext cx="3541680" cy="903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37" name="CustomShape 6"/>
          <p:cNvSpPr/>
          <p:nvPr/>
        </p:nvSpPr>
        <p:spPr>
          <a:xfrm>
            <a:off x="4565880" y="4183200"/>
            <a:ext cx="3601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Effective strain for 1D tension</a:t>
            </a:r>
            <a:endParaRPr/>
          </a:p>
        </p:txBody>
      </p:sp>
      <p:sp>
        <p:nvSpPr>
          <p:cNvPr id="1038" name="Line 7"/>
          <p:cNvSpPr/>
          <p:nvPr/>
        </p:nvSpPr>
        <p:spPr>
          <a:xfrm>
            <a:off x="5490720" y="5774400"/>
            <a:ext cx="3481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39" name="CustomShape 8"/>
          <p:cNvSpPr/>
          <p:nvPr/>
        </p:nvSpPr>
        <p:spPr>
          <a:xfrm>
            <a:off x="2779200" y="549180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1040" name="CustomShape 9"/>
          <p:cNvSpPr/>
          <p:nvPr/>
        </p:nvSpPr>
        <p:spPr>
          <a:xfrm rot="5400000">
            <a:off x="4190040" y="4539600"/>
            <a:ext cx="235080" cy="2494080"/>
          </a:xfrm>
          <a:prstGeom prst="can">
            <a:avLst>
              <a:gd name="adj" fmla="val 65986"/>
            </a:avLst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1041" name="CustomShape 10"/>
          <p:cNvSpPr/>
          <p:nvPr/>
        </p:nvSpPr>
        <p:spPr>
          <a:xfrm>
            <a:off x="5575320" y="5498280"/>
            <a:ext cx="12312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1042" name="Line 11"/>
          <p:cNvSpPr/>
          <p:nvPr/>
        </p:nvSpPr>
        <p:spPr>
          <a:xfrm flipH="1">
            <a:off x="2687040" y="5795640"/>
            <a:ext cx="3477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id="10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1800" y="2540160"/>
            <a:ext cx="2755800" cy="1143000"/>
          </a:xfrm>
          <a:prstGeom prst="rect">
            <a:avLst/>
          </a:prstGeom>
          <a:ln>
            <a:noFill/>
          </a:ln>
        </p:spPr>
      </p:pic>
      <p:pic>
        <p:nvPicPr>
          <p:cNvPr id="10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1160" y="2629080"/>
            <a:ext cx="2273400" cy="787320"/>
          </a:xfrm>
          <a:prstGeom prst="rect">
            <a:avLst/>
          </a:prstGeom>
          <a:ln>
            <a:noFill/>
          </a:ln>
        </p:spPr>
      </p:pic>
      <p:pic>
        <p:nvPicPr>
          <p:cNvPr id="10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5160" y="4013280"/>
            <a:ext cx="2793960" cy="647640"/>
          </a:xfrm>
          <a:prstGeom prst="rect">
            <a:avLst/>
          </a:prstGeom>
          <a:ln>
            <a:noFill/>
          </a:ln>
        </p:spPr>
      </p:pic>
      <p:pic>
        <p:nvPicPr>
          <p:cNvPr id="104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17440" y="1511280"/>
            <a:ext cx="4432320" cy="647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Von Mises Criterion</a:t>
            </a:r>
            <a:endParaRPr/>
          </a:p>
        </p:txBody>
      </p:sp>
      <p:sp>
        <p:nvSpPr>
          <p:cNvPr id="104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Material yields when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=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criterion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1D test data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can be used for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multi-dimensional stress state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Often called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J</a:t>
            </a:r>
            <a:r>
              <a:rPr b="1" lang="en-US" sz="2000" baseline="-25000">
                <a:solidFill>
                  <a:srgbClr val="2c02c6"/>
                </a:solidFill>
                <a:latin typeface="Comic Sans MS"/>
              </a:rPr>
              <a:t>2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plasticity model</a:t>
            </a:r>
            <a:endParaRPr/>
          </a:p>
        </p:txBody>
      </p:sp>
      <p:sp>
        <p:nvSpPr>
          <p:cNvPr id="1049" name="CustomShape 3"/>
          <p:cNvSpPr/>
          <p:nvPr/>
        </p:nvSpPr>
        <p:spPr>
          <a:xfrm>
            <a:off x="5767200" y="1460880"/>
            <a:ext cx="2317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2</a:t>
            </a:r>
            <a:r>
              <a:rPr b="1" lang="en-US" baseline="30000">
                <a:solidFill>
                  <a:srgbClr val="2c02c6"/>
                </a:solidFill>
                <a:latin typeface="Comic Sans MS"/>
              </a:rPr>
              <a:t>nd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 invariant of s</a:t>
            </a:r>
            <a:endParaRPr/>
          </a:p>
        </p:txBody>
      </p:sp>
      <p:sp>
        <p:nvSpPr>
          <p:cNvPr id="105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51" name="CustomShape 5"/>
          <p:cNvSpPr/>
          <p:nvPr/>
        </p:nvSpPr>
        <p:spPr>
          <a:xfrm>
            <a:off x="956520" y="4161960"/>
            <a:ext cx="3404880" cy="609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52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5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54" name="Line 8"/>
          <p:cNvSpPr/>
          <p:nvPr/>
        </p:nvSpPr>
        <p:spPr>
          <a:xfrm flipV="1">
            <a:off x="7315200" y="3709080"/>
            <a:ext cx="0" cy="257184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55" name="Line 9"/>
          <p:cNvSpPr/>
          <p:nvPr/>
        </p:nvSpPr>
        <p:spPr>
          <a:xfrm>
            <a:off x="6029640" y="4994640"/>
            <a:ext cx="25722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56" name="CustomShape 10"/>
          <p:cNvSpPr/>
          <p:nvPr/>
        </p:nvSpPr>
        <p:spPr>
          <a:xfrm rot="18942000">
            <a:off x="6009480" y="4261320"/>
            <a:ext cx="2565000" cy="1430280"/>
          </a:xfrm>
          <a:prstGeom prst="ellipse">
            <a:avLst/>
          </a:prstGeom>
          <a:solidFill>
            <a:srgbClr val="c0c0c0"/>
          </a:solidFill>
          <a:ln w="19080">
            <a:solidFill>
              <a:srgbClr val="000000"/>
            </a:solidFill>
            <a:round/>
          </a:ln>
        </p:spPr>
      </p:sp>
      <p:sp>
        <p:nvSpPr>
          <p:cNvPr id="1057" name="CustomShape 11"/>
          <p:cNvSpPr/>
          <p:nvPr/>
        </p:nvSpPr>
        <p:spPr>
          <a:xfrm>
            <a:off x="8613360" y="4865040"/>
            <a:ext cx="228240" cy="3114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1</a:t>
            </a:r>
            <a:endParaRPr/>
          </a:p>
        </p:txBody>
      </p:sp>
      <p:sp>
        <p:nvSpPr>
          <p:cNvPr id="1058" name="CustomShape 12"/>
          <p:cNvSpPr/>
          <p:nvPr/>
        </p:nvSpPr>
        <p:spPr>
          <a:xfrm>
            <a:off x="7074720" y="3633480"/>
            <a:ext cx="179640" cy="2606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2</a:t>
            </a:r>
            <a:endParaRPr/>
          </a:p>
        </p:txBody>
      </p:sp>
      <p:sp>
        <p:nvSpPr>
          <p:cNvPr id="1059" name="CustomShape 13"/>
          <p:cNvSpPr/>
          <p:nvPr/>
        </p:nvSpPr>
        <p:spPr>
          <a:xfrm>
            <a:off x="7653240" y="5718600"/>
            <a:ext cx="1122840" cy="2890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Yield surface</a:t>
            </a:r>
            <a:endParaRPr/>
          </a:p>
        </p:txBody>
      </p:sp>
      <p:sp>
        <p:nvSpPr>
          <p:cNvPr id="1060" name="Line 14"/>
          <p:cNvSpPr/>
          <p:nvPr/>
        </p:nvSpPr>
        <p:spPr>
          <a:xfrm flipH="1" flipV="1">
            <a:off x="7961760" y="5295600"/>
            <a:ext cx="247680" cy="411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61" name="CustomShape 15"/>
          <p:cNvSpPr/>
          <p:nvPr/>
        </p:nvSpPr>
        <p:spPr>
          <a:xfrm>
            <a:off x="6646320" y="4839480"/>
            <a:ext cx="570240" cy="281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Elastic</a:t>
            </a:r>
            <a:endParaRPr/>
          </a:p>
        </p:txBody>
      </p:sp>
      <p:pic>
        <p:nvPicPr>
          <p:cNvPr id="10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9640" y="1282680"/>
            <a:ext cx="2374920" cy="469800"/>
          </a:xfrm>
          <a:prstGeom prst="rect">
            <a:avLst/>
          </a:prstGeom>
          <a:ln>
            <a:noFill/>
          </a:ln>
        </p:spPr>
      </p:pic>
      <p:pic>
        <p:nvPicPr>
          <p:cNvPr id="10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35560" y="901800"/>
            <a:ext cx="1244520" cy="431640"/>
          </a:xfrm>
          <a:prstGeom prst="rect">
            <a:avLst/>
          </a:prstGeom>
          <a:ln>
            <a:noFill/>
          </a:ln>
        </p:spPr>
      </p:pic>
      <p:pic>
        <p:nvPicPr>
          <p:cNvPr id="10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33440" y="4254480"/>
            <a:ext cx="2641680" cy="406440"/>
          </a:xfrm>
          <a:prstGeom prst="rect">
            <a:avLst/>
          </a:prstGeom>
          <a:ln>
            <a:noFill/>
          </a:ln>
        </p:spPr>
      </p:pic>
      <p:pic>
        <p:nvPicPr>
          <p:cNvPr id="106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79640" y="2019240"/>
            <a:ext cx="5892840" cy="546120"/>
          </a:xfrm>
          <a:prstGeom prst="rect">
            <a:avLst/>
          </a:prstGeom>
          <a:ln>
            <a:noFill/>
          </a:ln>
        </p:spPr>
      </p:pic>
      <p:pic>
        <p:nvPicPr>
          <p:cNvPr id="106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79640" y="2692440"/>
            <a:ext cx="4254480" cy="546120"/>
          </a:xfrm>
          <a:prstGeom prst="rect">
            <a:avLst/>
          </a:prstGeom>
          <a:ln>
            <a:noFill/>
          </a:ln>
        </p:spPr>
      </p:pic>
      <p:pic>
        <p:nvPicPr>
          <p:cNvPr id="106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213680" y="4711680"/>
            <a:ext cx="787320" cy="482760"/>
          </a:xfrm>
          <a:prstGeom prst="rect">
            <a:avLst/>
          </a:prstGeom>
          <a:ln>
            <a:noFill/>
          </a:ln>
        </p:spPr>
      </p:pic>
      <p:pic>
        <p:nvPicPr>
          <p:cNvPr id="106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848720" y="5943600"/>
            <a:ext cx="787320" cy="482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Von Mises Criterion cont.</a:t>
            </a:r>
            <a:endParaRPr/>
          </a:p>
        </p:txBody>
      </p:sp>
      <p:sp>
        <p:nvSpPr>
          <p:cNvPr id="107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J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: second invariant of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Von Mises yield function</a:t>
            </a:r>
            <a:endParaRPr/>
          </a:p>
        </p:txBody>
      </p:sp>
      <p:sp>
        <p:nvSpPr>
          <p:cNvPr id="1071" name="CustomShape 3"/>
          <p:cNvSpPr/>
          <p:nvPr/>
        </p:nvSpPr>
        <p:spPr>
          <a:xfrm>
            <a:off x="1355760" y="4918680"/>
            <a:ext cx="2291040" cy="661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72" name="CustomShape 4"/>
          <p:cNvSpPr/>
          <p:nvPr/>
        </p:nvSpPr>
        <p:spPr>
          <a:xfrm>
            <a:off x="889200" y="6020640"/>
            <a:ext cx="1967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Yield function</a:t>
            </a:r>
            <a:endParaRPr/>
          </a:p>
        </p:txBody>
      </p:sp>
      <p:sp>
        <p:nvSpPr>
          <p:cNvPr id="1073" name="CustomShape 5"/>
          <p:cNvSpPr/>
          <p:nvPr/>
        </p:nvSpPr>
        <p:spPr>
          <a:xfrm flipH="1" flipV="1" rot="5400000">
            <a:off x="1987560" y="5817600"/>
            <a:ext cx="47268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74" name="CustomShape 6"/>
          <p:cNvSpPr/>
          <p:nvPr/>
        </p:nvSpPr>
        <p:spPr>
          <a:xfrm>
            <a:off x="5528520" y="3121560"/>
            <a:ext cx="1639080" cy="1639080"/>
          </a:xfrm>
          <a:prstGeom prst="ellipse">
            <a:avLst/>
          </a:prstGeom>
          <a:solidFill>
            <a:srgbClr val="9c9cdf"/>
          </a:solidFill>
          <a:ln w="28440">
            <a:solidFill>
              <a:srgbClr val="000000"/>
            </a:solidFill>
            <a:round/>
          </a:ln>
        </p:spPr>
      </p:sp>
      <p:sp>
        <p:nvSpPr>
          <p:cNvPr id="1075" name="CustomShape 7"/>
          <p:cNvSpPr/>
          <p:nvPr/>
        </p:nvSpPr>
        <p:spPr>
          <a:xfrm>
            <a:off x="4992480" y="3930840"/>
            <a:ext cx="276372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76" name="CustomShape 8"/>
          <p:cNvSpPr/>
          <p:nvPr/>
        </p:nvSpPr>
        <p:spPr>
          <a:xfrm flipH="1" flipV="1" rot="5400000">
            <a:off x="5049720" y="3872880"/>
            <a:ext cx="259560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77" name="CustomShape 9"/>
          <p:cNvSpPr/>
          <p:nvPr/>
        </p:nvSpPr>
        <p:spPr>
          <a:xfrm>
            <a:off x="7748280" y="3720600"/>
            <a:ext cx="3823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1</a:t>
            </a:r>
            <a:endParaRPr/>
          </a:p>
        </p:txBody>
      </p:sp>
      <p:sp>
        <p:nvSpPr>
          <p:cNvPr id="1078" name="CustomShape 10"/>
          <p:cNvSpPr/>
          <p:nvPr/>
        </p:nvSpPr>
        <p:spPr>
          <a:xfrm>
            <a:off x="5978880" y="2464560"/>
            <a:ext cx="38376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2</a:t>
            </a:r>
            <a:endParaRPr/>
          </a:p>
        </p:txBody>
      </p:sp>
      <p:sp>
        <p:nvSpPr>
          <p:cNvPr id="1079" name="CustomShape 11"/>
          <p:cNvSpPr/>
          <p:nvPr/>
        </p:nvSpPr>
        <p:spPr>
          <a:xfrm flipV="1" rot="5400000">
            <a:off x="6721200" y="4692960"/>
            <a:ext cx="357120" cy="283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80" name="CustomShape 12"/>
          <p:cNvSpPr/>
          <p:nvPr/>
        </p:nvSpPr>
        <p:spPr>
          <a:xfrm>
            <a:off x="7515720" y="5559840"/>
            <a:ext cx="886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radius</a:t>
            </a:r>
            <a:endParaRPr/>
          </a:p>
        </p:txBody>
      </p:sp>
      <p:sp>
        <p:nvSpPr>
          <p:cNvPr id="1081" name="CustomShape 13"/>
          <p:cNvSpPr/>
          <p:nvPr/>
        </p:nvSpPr>
        <p:spPr>
          <a:xfrm>
            <a:off x="4909320" y="2575080"/>
            <a:ext cx="9262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Elastic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state</a:t>
            </a:r>
            <a:endParaRPr/>
          </a:p>
        </p:txBody>
      </p:sp>
      <p:sp>
        <p:nvSpPr>
          <p:cNvPr id="1082" name="CustomShape 14"/>
          <p:cNvSpPr/>
          <p:nvPr/>
        </p:nvSpPr>
        <p:spPr>
          <a:xfrm flipH="1" rot="5400000">
            <a:off x="5617080" y="3126960"/>
            <a:ext cx="483120" cy="472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83" name="CustomShape 15"/>
          <p:cNvSpPr/>
          <p:nvPr/>
        </p:nvSpPr>
        <p:spPr>
          <a:xfrm>
            <a:off x="6583320" y="2070360"/>
            <a:ext cx="1405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Impossible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state</a:t>
            </a:r>
            <a:endParaRPr/>
          </a:p>
        </p:txBody>
      </p:sp>
      <p:sp>
        <p:nvSpPr>
          <p:cNvPr id="1084" name="CustomShape 16"/>
          <p:cNvSpPr/>
          <p:nvPr/>
        </p:nvSpPr>
        <p:spPr>
          <a:xfrm rot="5400000">
            <a:off x="6942600" y="2696040"/>
            <a:ext cx="598680" cy="335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85" name="CustomShape 17"/>
          <p:cNvSpPr/>
          <p:nvPr/>
        </p:nvSpPr>
        <p:spPr>
          <a:xfrm>
            <a:off x="7719840" y="3006000"/>
            <a:ext cx="1109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Material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yields</a:t>
            </a:r>
            <a:endParaRPr/>
          </a:p>
        </p:txBody>
      </p:sp>
      <p:sp>
        <p:nvSpPr>
          <p:cNvPr id="1086" name="CustomShape 18"/>
          <p:cNvSpPr/>
          <p:nvPr/>
        </p:nvSpPr>
        <p:spPr>
          <a:xfrm flipV="1" rot="10800000">
            <a:off x="7105320" y="3436560"/>
            <a:ext cx="682920" cy="209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87" name="CustomShape 19"/>
          <p:cNvSpPr/>
          <p:nvPr/>
        </p:nvSpPr>
        <p:spPr>
          <a:xfrm>
            <a:off x="5332320" y="6012000"/>
            <a:ext cx="3171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Yield surface is circular in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deviatoric stress space</a:t>
            </a:r>
            <a:endParaRPr/>
          </a:p>
        </p:txBody>
      </p:sp>
      <p:pic>
        <p:nvPicPr>
          <p:cNvPr id="10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422360"/>
            <a:ext cx="3289320" cy="444600"/>
          </a:xfrm>
          <a:prstGeom prst="rect">
            <a:avLst/>
          </a:prstGeom>
          <a:ln>
            <a:noFill/>
          </a:ln>
        </p:spPr>
      </p:pic>
      <p:pic>
        <p:nvPicPr>
          <p:cNvPr id="10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20" y="2971800"/>
            <a:ext cx="1486080" cy="406440"/>
          </a:xfrm>
          <a:prstGeom prst="rect">
            <a:avLst/>
          </a:prstGeom>
          <a:ln>
            <a:noFill/>
          </a:ln>
        </p:spPr>
      </p:pic>
      <p:pic>
        <p:nvPicPr>
          <p:cNvPr id="10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680" y="3606840"/>
            <a:ext cx="2235240" cy="444600"/>
          </a:xfrm>
          <a:prstGeom prst="rect">
            <a:avLst/>
          </a:prstGeom>
          <a:ln>
            <a:noFill/>
          </a:ln>
        </p:spPr>
      </p:pic>
      <p:pic>
        <p:nvPicPr>
          <p:cNvPr id="109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04840" y="4292640"/>
            <a:ext cx="2590920" cy="469800"/>
          </a:xfrm>
          <a:prstGeom prst="rect">
            <a:avLst/>
          </a:prstGeom>
          <a:ln>
            <a:noFill/>
          </a:ln>
        </p:spPr>
      </p:pic>
      <p:pic>
        <p:nvPicPr>
          <p:cNvPr id="109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66680" y="5003640"/>
            <a:ext cx="2247840" cy="469800"/>
          </a:xfrm>
          <a:prstGeom prst="rect">
            <a:avLst/>
          </a:prstGeom>
          <a:ln>
            <a:noFill/>
          </a:ln>
        </p:spPr>
      </p:pic>
      <p:pic>
        <p:nvPicPr>
          <p:cNvPr id="109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46920" y="4940280"/>
            <a:ext cx="1270080" cy="469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Plasticity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Elasticity – A material deforms under stress, but then returns to its original shape when the stress is removed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Plasticity - deformation of a material undergoing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non-reversible changes of shape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in response to applied forces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Plasticity in metals is usually a consequence of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dislocations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Rough nonlinearity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Found in most metals, and in general is a good description for a large class of materials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Perfect plasticity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– a property of materials to undergo irreversible deformation without any increase in stresses or loads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Hardening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- need increasingly higher stresses to result in further plastic deformation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</a:t>
            </a:r>
            <a:endParaRPr/>
          </a:p>
        </p:txBody>
      </p:sp>
      <p:sp>
        <p:nvSpPr>
          <p:cNvPr id="109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Pure shear stress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to yield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 surface: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Failure in max. shear stress theory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Safe in distortion energy theory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Von Mises is more accurate, but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Tresca is more conservative</a:t>
            </a:r>
            <a:endParaRPr/>
          </a:p>
        </p:txBody>
      </p:sp>
      <p:sp>
        <p:nvSpPr>
          <p:cNvPr id="1096" name="CustomShape 3"/>
          <p:cNvSpPr/>
          <p:nvPr/>
        </p:nvSpPr>
        <p:spPr>
          <a:xfrm>
            <a:off x="3615480" y="3815280"/>
            <a:ext cx="1670760" cy="871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09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98" name="CustomShape 5"/>
          <p:cNvSpPr/>
          <p:nvPr/>
        </p:nvSpPr>
        <p:spPr>
          <a:xfrm rot="18855600">
            <a:off x="5693400" y="4731120"/>
            <a:ext cx="2314440" cy="1328040"/>
          </a:xfrm>
          <a:prstGeom prst="ellipse">
            <a:avLst/>
          </a:prstGeom>
          <a:solidFill>
            <a:srgbClr val="e8e8e8"/>
          </a:solidFill>
          <a:ln w="19080">
            <a:solidFill>
              <a:srgbClr val="000000"/>
            </a:solidFill>
            <a:round/>
          </a:ln>
        </p:spPr>
      </p:sp>
      <p:sp>
        <p:nvSpPr>
          <p:cNvPr id="1099" name="CustomShape 6"/>
          <p:cNvSpPr/>
          <p:nvPr/>
        </p:nvSpPr>
        <p:spPr>
          <a:xfrm>
            <a:off x="6009480" y="4577760"/>
            <a:ext cx="1653840" cy="1645920"/>
          </a:xfrm>
          <a:prstGeom prst="rect">
            <a:avLst/>
          </a:prstGeom>
          <a:solidFill>
            <a:srgbClr val="969696"/>
          </a:solidFill>
          <a:ln w="12600">
            <a:solidFill>
              <a:srgbClr val="000000"/>
            </a:solidFill>
            <a:round/>
          </a:ln>
        </p:spPr>
      </p:sp>
      <p:sp>
        <p:nvSpPr>
          <p:cNvPr id="1100" name="Line 7"/>
          <p:cNvSpPr/>
          <p:nvPr/>
        </p:nvSpPr>
        <p:spPr>
          <a:xfrm>
            <a:off x="5727960" y="5419080"/>
            <a:ext cx="26632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01" name="Line 8"/>
          <p:cNvSpPr/>
          <p:nvPr/>
        </p:nvSpPr>
        <p:spPr>
          <a:xfrm flipV="1">
            <a:off x="6834600" y="3936240"/>
            <a:ext cx="0" cy="2623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02" name="CustomShape 9"/>
          <p:cNvSpPr/>
          <p:nvPr/>
        </p:nvSpPr>
        <p:spPr>
          <a:xfrm>
            <a:off x="8175600" y="5532480"/>
            <a:ext cx="281880" cy="316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바탕"/>
              </a:rPr>
              <a:t>s</a:t>
            </a:r>
            <a:r>
              <a:rPr lang="en-US" baseline="-30000">
                <a:solidFill>
                  <a:srgbClr val="000000"/>
                </a:solidFill>
                <a:latin typeface="Times New Roman"/>
                <a:ea typeface="바탕"/>
              </a:rPr>
              <a:t>1</a:t>
            </a:r>
            <a:endParaRPr/>
          </a:p>
        </p:txBody>
      </p:sp>
      <p:sp>
        <p:nvSpPr>
          <p:cNvPr id="1103" name="CustomShape 10"/>
          <p:cNvSpPr/>
          <p:nvPr/>
        </p:nvSpPr>
        <p:spPr>
          <a:xfrm>
            <a:off x="6503040" y="3868920"/>
            <a:ext cx="281880" cy="316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바탕"/>
              </a:rPr>
              <a:t>s</a:t>
            </a:r>
            <a:r>
              <a:rPr lang="en-US" baseline="-30000">
                <a:solidFill>
                  <a:srgbClr val="000000"/>
                </a:solidFill>
                <a:latin typeface="Times New Roman"/>
                <a:ea typeface="바탕"/>
              </a:rPr>
              <a:t>2</a:t>
            </a:r>
            <a:endParaRPr/>
          </a:p>
        </p:txBody>
      </p:sp>
      <p:sp>
        <p:nvSpPr>
          <p:cNvPr id="1104" name="Line 11"/>
          <p:cNvSpPr/>
          <p:nvPr/>
        </p:nvSpPr>
        <p:spPr>
          <a:xfrm>
            <a:off x="5874120" y="4423320"/>
            <a:ext cx="1937880" cy="20052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35000" sp="105000"/>
              <a:ds d="280000" sp="105000"/>
            </a:custDash>
            <a:round/>
          </a:ln>
        </p:spPr>
      </p:sp>
      <p:sp>
        <p:nvSpPr>
          <p:cNvPr id="1105" name="CustomShape 12"/>
          <p:cNvSpPr/>
          <p:nvPr/>
        </p:nvSpPr>
        <p:spPr>
          <a:xfrm>
            <a:off x="6386400" y="4953960"/>
            <a:ext cx="82080" cy="82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1106" name="CustomShape 13"/>
          <p:cNvSpPr/>
          <p:nvPr/>
        </p:nvSpPr>
        <p:spPr>
          <a:xfrm>
            <a:off x="7184520" y="5775840"/>
            <a:ext cx="82080" cy="820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1107" name="CustomShape 14"/>
          <p:cNvSpPr/>
          <p:nvPr/>
        </p:nvSpPr>
        <p:spPr>
          <a:xfrm>
            <a:off x="6899760" y="5706360"/>
            <a:ext cx="281880" cy="316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  <a:ea typeface="바탕"/>
              </a:rPr>
              <a:t>D</a:t>
            </a:r>
            <a:endParaRPr/>
          </a:p>
        </p:txBody>
      </p:sp>
      <p:sp>
        <p:nvSpPr>
          <p:cNvPr id="1108" name="CustomShape 15"/>
          <p:cNvSpPr/>
          <p:nvPr/>
        </p:nvSpPr>
        <p:spPr>
          <a:xfrm>
            <a:off x="6253920" y="5037480"/>
            <a:ext cx="281880" cy="316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  <a:ea typeface="바탕"/>
              </a:rPr>
              <a:t>C</a:t>
            </a:r>
            <a:endParaRPr/>
          </a:p>
        </p:txBody>
      </p:sp>
      <p:sp>
        <p:nvSpPr>
          <p:cNvPr id="1109" name="CustomShape 16"/>
          <p:cNvSpPr/>
          <p:nvPr/>
        </p:nvSpPr>
        <p:spPr>
          <a:xfrm>
            <a:off x="7306920" y="3804840"/>
            <a:ext cx="1353240" cy="316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바탕"/>
              </a:rPr>
              <a:t>Safe region</a:t>
            </a:r>
            <a:endParaRPr/>
          </a:p>
        </p:txBody>
      </p:sp>
      <p:sp>
        <p:nvSpPr>
          <p:cNvPr id="1110" name="Line 17"/>
          <p:cNvSpPr/>
          <p:nvPr/>
        </p:nvSpPr>
        <p:spPr>
          <a:xfrm flipH="1">
            <a:off x="7354440" y="4056480"/>
            <a:ext cx="549000" cy="77508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oval" w="sm"/>
          </a:ln>
        </p:spPr>
      </p:sp>
      <p:sp>
        <p:nvSpPr>
          <p:cNvPr id="1111" name="CustomShape 18"/>
          <p:cNvSpPr/>
          <p:nvPr/>
        </p:nvSpPr>
        <p:spPr>
          <a:xfrm>
            <a:off x="5034600" y="5160600"/>
            <a:ext cx="945720" cy="75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1112" name="CustomShape 19"/>
          <p:cNvSpPr/>
          <p:nvPr/>
        </p:nvSpPr>
        <p:spPr>
          <a:xfrm>
            <a:off x="7821720" y="2200680"/>
            <a:ext cx="213120" cy="3618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1</a:t>
            </a:r>
            <a:endParaRPr/>
          </a:p>
        </p:txBody>
      </p:sp>
      <p:sp>
        <p:nvSpPr>
          <p:cNvPr id="1113" name="Line 20"/>
          <p:cNvSpPr/>
          <p:nvPr/>
        </p:nvSpPr>
        <p:spPr>
          <a:xfrm>
            <a:off x="6388200" y="2382120"/>
            <a:ext cx="13863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14" name="Line 21"/>
          <p:cNvSpPr/>
          <p:nvPr/>
        </p:nvSpPr>
        <p:spPr>
          <a:xfrm flipV="1">
            <a:off x="6469200" y="1189080"/>
            <a:ext cx="0" cy="12934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15" name="CustomShape 22"/>
          <p:cNvSpPr/>
          <p:nvPr/>
        </p:nvSpPr>
        <p:spPr>
          <a:xfrm>
            <a:off x="6469560" y="1555200"/>
            <a:ext cx="826200" cy="82656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1116" name="CustomShape 23"/>
          <p:cNvSpPr/>
          <p:nvPr/>
        </p:nvSpPr>
        <p:spPr>
          <a:xfrm rot="20895000">
            <a:off x="6374160" y="1440720"/>
            <a:ext cx="1223640" cy="826560"/>
          </a:xfrm>
          <a:prstGeom prst="parallelogram">
            <a:avLst>
              <a:gd name="adj" fmla="val 46467"/>
            </a:avLst>
          </a:prstGeom>
          <a:noFill/>
          <a:ln cap="rnd" w="19080">
            <a:solidFill>
              <a:srgbClr val="000000"/>
            </a:solidFill>
            <a:custDash>
              <a:ds d="212000" sp="159000"/>
            </a:custDash>
            <a:miter/>
          </a:ln>
        </p:spPr>
      </p:sp>
      <p:sp>
        <p:nvSpPr>
          <p:cNvPr id="1117" name="Line 24"/>
          <p:cNvSpPr/>
          <p:nvPr/>
        </p:nvSpPr>
        <p:spPr>
          <a:xfrm flipH="1">
            <a:off x="6702840" y="2444400"/>
            <a:ext cx="3088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18" name="Line 25"/>
          <p:cNvSpPr/>
          <p:nvPr/>
        </p:nvSpPr>
        <p:spPr>
          <a:xfrm flipV="1">
            <a:off x="7363800" y="1793160"/>
            <a:ext cx="0" cy="3088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19" name="Line 26"/>
          <p:cNvSpPr/>
          <p:nvPr/>
        </p:nvSpPr>
        <p:spPr>
          <a:xfrm>
            <a:off x="6397560" y="1811160"/>
            <a:ext cx="0" cy="308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20" name="Line 27"/>
          <p:cNvSpPr/>
          <p:nvPr/>
        </p:nvSpPr>
        <p:spPr>
          <a:xfrm>
            <a:off x="6747480" y="1479960"/>
            <a:ext cx="3085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21" name="CustomShape 28"/>
          <p:cNvSpPr/>
          <p:nvPr/>
        </p:nvSpPr>
        <p:spPr>
          <a:xfrm>
            <a:off x="6156000" y="1120680"/>
            <a:ext cx="213120" cy="371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x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2</a:t>
            </a:r>
            <a:endParaRPr/>
          </a:p>
        </p:txBody>
      </p:sp>
      <p:sp>
        <p:nvSpPr>
          <p:cNvPr id="1122" name="CustomShape 29"/>
          <p:cNvSpPr/>
          <p:nvPr/>
        </p:nvSpPr>
        <p:spPr>
          <a:xfrm>
            <a:off x="7373880" y="1782720"/>
            <a:ext cx="13680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τ</a:t>
            </a:r>
            <a:endParaRPr/>
          </a:p>
        </p:txBody>
      </p:sp>
      <p:sp>
        <p:nvSpPr>
          <p:cNvPr id="1123" name="CustomShape 30"/>
          <p:cNvSpPr/>
          <p:nvPr/>
        </p:nvSpPr>
        <p:spPr>
          <a:xfrm>
            <a:off x="6764400" y="2378520"/>
            <a:ext cx="13680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τ</a:t>
            </a:r>
            <a:endParaRPr/>
          </a:p>
        </p:txBody>
      </p:sp>
      <p:sp>
        <p:nvSpPr>
          <p:cNvPr id="1124" name="CustomShape 31"/>
          <p:cNvSpPr/>
          <p:nvPr/>
        </p:nvSpPr>
        <p:spPr>
          <a:xfrm>
            <a:off x="6820560" y="1175400"/>
            <a:ext cx="13680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τ</a:t>
            </a:r>
            <a:endParaRPr/>
          </a:p>
        </p:txBody>
      </p:sp>
      <p:sp>
        <p:nvSpPr>
          <p:cNvPr id="1125" name="CustomShape 32"/>
          <p:cNvSpPr/>
          <p:nvPr/>
        </p:nvSpPr>
        <p:spPr>
          <a:xfrm>
            <a:off x="6222240" y="1759680"/>
            <a:ext cx="13680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τ</a:t>
            </a:r>
            <a:endParaRPr/>
          </a:p>
        </p:txBody>
      </p:sp>
      <p:pic>
        <p:nvPicPr>
          <p:cNvPr id="1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00480" y="1371600"/>
            <a:ext cx="1841400" cy="965160"/>
          </a:xfrm>
          <a:prstGeom prst="rect">
            <a:avLst/>
          </a:prstGeom>
          <a:ln>
            <a:noFill/>
          </a:ln>
        </p:spPr>
      </p:pic>
      <p:pic>
        <p:nvPicPr>
          <p:cNvPr id="1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3378240" cy="457200"/>
          </a:xfrm>
          <a:prstGeom prst="rect">
            <a:avLst/>
          </a:prstGeom>
          <a:ln>
            <a:noFill/>
          </a:ln>
        </p:spPr>
      </p:pic>
      <p:pic>
        <p:nvPicPr>
          <p:cNvPr id="1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6080" y="3809880"/>
            <a:ext cx="3314880" cy="685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</a:t>
            </a:r>
            <a:endParaRPr/>
          </a:p>
        </p:txBody>
      </p:sp>
      <p:sp>
        <p:nvSpPr>
          <p:cNvPr id="113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Uniaxial tensile 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 surface</a:t>
            </a:r>
            <a:endParaRPr/>
          </a:p>
        </p:txBody>
      </p:sp>
      <p:sp>
        <p:nvSpPr>
          <p:cNvPr id="1131" name="Line 3"/>
          <p:cNvSpPr/>
          <p:nvPr/>
        </p:nvSpPr>
        <p:spPr>
          <a:xfrm>
            <a:off x="5490720" y="5774400"/>
            <a:ext cx="3481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32" name="CustomShape 4"/>
          <p:cNvSpPr/>
          <p:nvPr/>
        </p:nvSpPr>
        <p:spPr>
          <a:xfrm>
            <a:off x="2788200" y="5491800"/>
            <a:ext cx="13824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endParaRPr/>
          </a:p>
        </p:txBody>
      </p:sp>
      <p:sp>
        <p:nvSpPr>
          <p:cNvPr id="1133" name="CustomShape 5"/>
          <p:cNvSpPr/>
          <p:nvPr/>
        </p:nvSpPr>
        <p:spPr>
          <a:xfrm rot="5400000">
            <a:off x="4190040" y="4539600"/>
            <a:ext cx="235080" cy="2494080"/>
          </a:xfrm>
          <a:prstGeom prst="can">
            <a:avLst>
              <a:gd name="adj" fmla="val 65986"/>
            </a:avLst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1134" name="CustomShape 6"/>
          <p:cNvSpPr/>
          <p:nvPr/>
        </p:nvSpPr>
        <p:spPr>
          <a:xfrm>
            <a:off x="5584320" y="5498280"/>
            <a:ext cx="138240" cy="2746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Symbol"/>
                <a:ea typeface="맑은 고딕"/>
              </a:rPr>
              <a:t>s</a:t>
            </a:r>
            <a:endParaRPr/>
          </a:p>
        </p:txBody>
      </p:sp>
      <p:sp>
        <p:nvSpPr>
          <p:cNvPr id="1135" name="Line 7"/>
          <p:cNvSpPr/>
          <p:nvPr/>
        </p:nvSpPr>
        <p:spPr>
          <a:xfrm flipH="1">
            <a:off x="2687040" y="5795640"/>
            <a:ext cx="3477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36" name="CustomShape 8"/>
          <p:cNvSpPr/>
          <p:nvPr/>
        </p:nvSpPr>
        <p:spPr>
          <a:xfrm>
            <a:off x="5492160" y="4435200"/>
            <a:ext cx="29944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Consistent with uniaxial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tension test</a:t>
            </a:r>
            <a:endParaRPr/>
          </a:p>
        </p:txBody>
      </p:sp>
      <p:pic>
        <p:nvPicPr>
          <p:cNvPr id="1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3440" y="1486080"/>
            <a:ext cx="3822840" cy="1079640"/>
          </a:xfrm>
          <a:prstGeom prst="rect">
            <a:avLst/>
          </a:prstGeom>
          <a:ln>
            <a:noFill/>
          </a:ln>
        </p:spPr>
      </p:pic>
      <p:pic>
        <p:nvPicPr>
          <p:cNvPr id="11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6040" y="2793960"/>
            <a:ext cx="3556080" cy="482760"/>
          </a:xfrm>
          <a:prstGeom prst="rect">
            <a:avLst/>
          </a:prstGeom>
          <a:ln>
            <a:noFill/>
          </a:ln>
        </p:spPr>
      </p:pic>
      <p:pic>
        <p:nvPicPr>
          <p:cNvPr id="11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200" y="4406760"/>
            <a:ext cx="3416400" cy="469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Hardening Model</a:t>
            </a:r>
            <a:endParaRPr/>
          </a:p>
        </p:txBody>
      </p:sp>
      <p:sp>
        <p:nvSpPr>
          <p:cNvPr id="114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For many materials, the yield surface increases proportional to plastic deformation </a:t>
            </a:r>
            <a:r>
              <a:rPr lang="en-US" sz="2400">
                <a:solidFill>
                  <a:srgbClr val="000000"/>
                </a:solidFill>
                <a:latin typeface="Euclid Symbol"/>
              </a:rPr>
              <a:t>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strain hardening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Isotropic hardening: Change in radius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Kinematic hardening: Change in center</a:t>
            </a:r>
            <a:endParaRPr/>
          </a:p>
        </p:txBody>
      </p:sp>
      <p:sp>
        <p:nvSpPr>
          <p:cNvPr id="1142" name="CustomShape 3"/>
          <p:cNvSpPr/>
          <p:nvPr/>
        </p:nvSpPr>
        <p:spPr>
          <a:xfrm rot="18942000">
            <a:off x="1581840" y="4259520"/>
            <a:ext cx="1971000" cy="1099800"/>
          </a:xfrm>
          <a:prstGeom prst="ellipse">
            <a:avLst/>
          </a:prstGeom>
          <a:solidFill>
            <a:srgbClr val="969696"/>
          </a:solidFill>
          <a:ln w="19080">
            <a:solidFill>
              <a:srgbClr val="000000"/>
            </a:solidFill>
            <a:round/>
          </a:ln>
        </p:spPr>
      </p:sp>
      <p:sp>
        <p:nvSpPr>
          <p:cNvPr id="1143" name="Line 4"/>
          <p:cNvSpPr/>
          <p:nvPr/>
        </p:nvSpPr>
        <p:spPr>
          <a:xfrm>
            <a:off x="1258200" y="4844160"/>
            <a:ext cx="25711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144" name="Line 5"/>
          <p:cNvSpPr/>
          <p:nvPr/>
        </p:nvSpPr>
        <p:spPr>
          <a:xfrm flipV="1">
            <a:off x="2543760" y="3558600"/>
            <a:ext cx="0" cy="25714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145" name="CustomShape 6"/>
          <p:cNvSpPr/>
          <p:nvPr/>
        </p:nvSpPr>
        <p:spPr>
          <a:xfrm rot="18942000">
            <a:off x="1382040" y="4074120"/>
            <a:ext cx="2392560" cy="1454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146" name="CustomShape 7"/>
          <p:cNvSpPr/>
          <p:nvPr/>
        </p:nvSpPr>
        <p:spPr>
          <a:xfrm>
            <a:off x="3840840" y="4714920"/>
            <a:ext cx="228240" cy="3114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1</a:t>
            </a:r>
            <a:endParaRPr/>
          </a:p>
        </p:txBody>
      </p:sp>
      <p:sp>
        <p:nvSpPr>
          <p:cNvPr id="1147" name="CustomShape 8"/>
          <p:cNvSpPr/>
          <p:nvPr/>
        </p:nvSpPr>
        <p:spPr>
          <a:xfrm>
            <a:off x="2302920" y="3483360"/>
            <a:ext cx="179640" cy="2606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2</a:t>
            </a:r>
            <a:endParaRPr/>
          </a:p>
        </p:txBody>
      </p:sp>
      <p:sp>
        <p:nvSpPr>
          <p:cNvPr id="1148" name="CustomShape 9"/>
          <p:cNvSpPr/>
          <p:nvPr/>
        </p:nvSpPr>
        <p:spPr>
          <a:xfrm>
            <a:off x="2597400" y="5757840"/>
            <a:ext cx="1629000" cy="2890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Initial yield surface</a:t>
            </a:r>
            <a:endParaRPr/>
          </a:p>
        </p:txBody>
      </p:sp>
      <p:sp>
        <p:nvSpPr>
          <p:cNvPr id="1149" name="Line 10"/>
          <p:cNvSpPr/>
          <p:nvPr/>
        </p:nvSpPr>
        <p:spPr>
          <a:xfrm flipH="1" flipV="1">
            <a:off x="2958120" y="5208120"/>
            <a:ext cx="328320" cy="542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0" name="CustomShape 11"/>
          <p:cNvSpPr/>
          <p:nvPr/>
        </p:nvSpPr>
        <p:spPr>
          <a:xfrm>
            <a:off x="1725840" y="3231000"/>
            <a:ext cx="1634760" cy="281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Isotropic hardening</a:t>
            </a:r>
            <a:endParaRPr/>
          </a:p>
        </p:txBody>
      </p:sp>
      <p:sp>
        <p:nvSpPr>
          <p:cNvPr id="1151" name="CustomShape 12"/>
          <p:cNvSpPr/>
          <p:nvPr/>
        </p:nvSpPr>
        <p:spPr>
          <a:xfrm rot="18942000">
            <a:off x="4559760" y="4268880"/>
            <a:ext cx="1971000" cy="1099800"/>
          </a:xfrm>
          <a:prstGeom prst="ellipse">
            <a:avLst/>
          </a:prstGeom>
          <a:solidFill>
            <a:srgbClr val="969696"/>
          </a:solidFill>
          <a:ln w="19080">
            <a:solidFill>
              <a:srgbClr val="000000"/>
            </a:solidFill>
            <a:round/>
          </a:ln>
        </p:spPr>
      </p:sp>
      <p:sp>
        <p:nvSpPr>
          <p:cNvPr id="1152" name="Line 13"/>
          <p:cNvSpPr/>
          <p:nvPr/>
        </p:nvSpPr>
        <p:spPr>
          <a:xfrm>
            <a:off x="4236120" y="4853880"/>
            <a:ext cx="25711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153" name="Line 14"/>
          <p:cNvSpPr/>
          <p:nvPr/>
        </p:nvSpPr>
        <p:spPr>
          <a:xfrm flipV="1">
            <a:off x="5521680" y="3567960"/>
            <a:ext cx="0" cy="25714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154" name="CustomShape 15"/>
          <p:cNvSpPr/>
          <p:nvPr/>
        </p:nvSpPr>
        <p:spPr>
          <a:xfrm>
            <a:off x="6818760" y="4724280"/>
            <a:ext cx="228240" cy="3114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1</a:t>
            </a:r>
            <a:endParaRPr/>
          </a:p>
        </p:txBody>
      </p:sp>
      <p:sp>
        <p:nvSpPr>
          <p:cNvPr id="1155" name="CustomShape 16"/>
          <p:cNvSpPr/>
          <p:nvPr/>
        </p:nvSpPr>
        <p:spPr>
          <a:xfrm>
            <a:off x="5280840" y="3493080"/>
            <a:ext cx="179640" cy="2606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맑은 고딕"/>
              </a:rPr>
              <a:t>2</a:t>
            </a:r>
            <a:endParaRPr/>
          </a:p>
        </p:txBody>
      </p:sp>
      <p:sp>
        <p:nvSpPr>
          <p:cNvPr id="1156" name="CustomShape 17"/>
          <p:cNvSpPr/>
          <p:nvPr/>
        </p:nvSpPr>
        <p:spPr>
          <a:xfrm>
            <a:off x="5574960" y="5767200"/>
            <a:ext cx="1629000" cy="2890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Initial yield surface</a:t>
            </a:r>
            <a:endParaRPr/>
          </a:p>
        </p:txBody>
      </p:sp>
      <p:sp>
        <p:nvSpPr>
          <p:cNvPr id="1157" name="Line 18"/>
          <p:cNvSpPr/>
          <p:nvPr/>
        </p:nvSpPr>
        <p:spPr>
          <a:xfrm flipH="1" flipV="1">
            <a:off x="5935680" y="5217480"/>
            <a:ext cx="328680" cy="542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8" name="CustomShape 19"/>
          <p:cNvSpPr/>
          <p:nvPr/>
        </p:nvSpPr>
        <p:spPr>
          <a:xfrm>
            <a:off x="4703760" y="3240720"/>
            <a:ext cx="1762200" cy="2815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</a:rPr>
              <a:t>Kinematic hardening</a:t>
            </a:r>
            <a:endParaRPr/>
          </a:p>
        </p:txBody>
      </p:sp>
      <p:sp>
        <p:nvSpPr>
          <p:cNvPr id="1159" name="CustomShape 20"/>
          <p:cNvSpPr/>
          <p:nvPr/>
        </p:nvSpPr>
        <p:spPr>
          <a:xfrm rot="18942000">
            <a:off x="4788360" y="4185000"/>
            <a:ext cx="1971000" cy="1099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160" name="Line 21"/>
          <p:cNvSpPr/>
          <p:nvPr/>
        </p:nvSpPr>
        <p:spPr>
          <a:xfrm>
            <a:off x="2786760" y="3450960"/>
            <a:ext cx="192240" cy="364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61" name="Line 22"/>
          <p:cNvSpPr/>
          <p:nvPr/>
        </p:nvSpPr>
        <p:spPr>
          <a:xfrm>
            <a:off x="5835960" y="3472920"/>
            <a:ext cx="399600" cy="4636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p:transition>
    <p:fade thruBlk="true"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Hardening Model cont.</a:t>
            </a:r>
            <a:endParaRPr/>
          </a:p>
        </p:txBody>
      </p:sp>
      <p:sp>
        <p:nvSpPr>
          <p:cNvPr id="116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Isotropic hardening model (linear)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H = 0: elasto-perfectly-plastic material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Kinematic hardening model (linear)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center of yield surface :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back stress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Shifted stress: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h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= s –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a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a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moves proportional to 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endParaRPr/>
          </a:p>
        </p:txBody>
      </p:sp>
      <p:sp>
        <p:nvSpPr>
          <p:cNvPr id="116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65" name="CustomShape 4"/>
          <p:cNvSpPr/>
          <p:nvPr/>
        </p:nvSpPr>
        <p:spPr>
          <a:xfrm>
            <a:off x="756720" y="1324440"/>
            <a:ext cx="2196360" cy="630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166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67" name="CustomShape 6"/>
          <p:cNvSpPr/>
          <p:nvPr/>
        </p:nvSpPr>
        <p:spPr>
          <a:xfrm>
            <a:off x="1250640" y="5023800"/>
            <a:ext cx="2238480" cy="661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168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69" name="CustomShape 8"/>
          <p:cNvSpPr/>
          <p:nvPr/>
        </p:nvSpPr>
        <p:spPr>
          <a:xfrm>
            <a:off x="4309200" y="5770080"/>
            <a:ext cx="2238480" cy="893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170" name="CustomShape 9"/>
          <p:cNvSpPr/>
          <p:nvPr/>
        </p:nvSpPr>
        <p:spPr>
          <a:xfrm>
            <a:off x="6350400" y="4046400"/>
            <a:ext cx="1639080" cy="1639080"/>
          </a:xfrm>
          <a:prstGeom prst="ellipse">
            <a:avLst/>
          </a:prstGeom>
          <a:noFill/>
          <a:ln w="19080">
            <a:solidFill>
              <a:srgbClr val="2c02c6"/>
            </a:solidFill>
            <a:round/>
          </a:ln>
        </p:spPr>
      </p:sp>
      <p:sp>
        <p:nvSpPr>
          <p:cNvPr id="1171" name="CustomShape 10"/>
          <p:cNvSpPr/>
          <p:nvPr/>
        </p:nvSpPr>
        <p:spPr>
          <a:xfrm>
            <a:off x="5814360" y="4855680"/>
            <a:ext cx="276372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72" name="CustomShape 11"/>
          <p:cNvSpPr/>
          <p:nvPr/>
        </p:nvSpPr>
        <p:spPr>
          <a:xfrm flipH="1" flipV="1" rot="5400000">
            <a:off x="5871600" y="4797720"/>
            <a:ext cx="259560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73" name="CustomShape 12"/>
          <p:cNvSpPr/>
          <p:nvPr/>
        </p:nvSpPr>
        <p:spPr>
          <a:xfrm>
            <a:off x="8570160" y="4645440"/>
            <a:ext cx="3823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1</a:t>
            </a:r>
            <a:endParaRPr/>
          </a:p>
        </p:txBody>
      </p:sp>
      <p:sp>
        <p:nvSpPr>
          <p:cNvPr id="1174" name="CustomShape 13"/>
          <p:cNvSpPr/>
          <p:nvPr/>
        </p:nvSpPr>
        <p:spPr>
          <a:xfrm>
            <a:off x="6800760" y="3389760"/>
            <a:ext cx="38376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2</a:t>
            </a:r>
            <a:endParaRPr/>
          </a:p>
        </p:txBody>
      </p:sp>
      <p:sp>
        <p:nvSpPr>
          <p:cNvPr id="1175" name="CustomShape 14"/>
          <p:cNvSpPr/>
          <p:nvPr/>
        </p:nvSpPr>
        <p:spPr>
          <a:xfrm>
            <a:off x="6576120" y="3873240"/>
            <a:ext cx="1639080" cy="163908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1176" name="CustomShape 15"/>
          <p:cNvSpPr/>
          <p:nvPr/>
        </p:nvSpPr>
        <p:spPr>
          <a:xfrm flipV="1">
            <a:off x="7157520" y="4529880"/>
            <a:ext cx="346320" cy="32544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77" name="CustomShape 16"/>
          <p:cNvSpPr/>
          <p:nvPr/>
        </p:nvSpPr>
        <p:spPr>
          <a:xfrm>
            <a:off x="7547400" y="3909960"/>
            <a:ext cx="315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s</a:t>
            </a:r>
            <a:endParaRPr/>
          </a:p>
        </p:txBody>
      </p:sp>
      <p:sp>
        <p:nvSpPr>
          <p:cNvPr id="1178" name="CustomShape 17"/>
          <p:cNvSpPr/>
          <p:nvPr/>
        </p:nvSpPr>
        <p:spPr>
          <a:xfrm>
            <a:off x="7704000" y="4256640"/>
            <a:ext cx="91080" cy="9432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179" name="CustomShape 18"/>
          <p:cNvSpPr/>
          <p:nvPr/>
        </p:nvSpPr>
        <p:spPr>
          <a:xfrm>
            <a:off x="7638840" y="5654520"/>
            <a:ext cx="1180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Radial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direction</a:t>
            </a:r>
            <a:endParaRPr/>
          </a:p>
        </p:txBody>
      </p:sp>
      <p:pic>
        <p:nvPicPr>
          <p:cNvPr id="1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8880" y="1409760"/>
            <a:ext cx="1625760" cy="444600"/>
          </a:xfrm>
          <a:prstGeom prst="rect">
            <a:avLst/>
          </a:prstGeom>
          <a:ln>
            <a:noFill/>
          </a:ln>
        </p:spPr>
      </p:pic>
      <p:pic>
        <p:nvPicPr>
          <p:cNvPr id="11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54560" y="1320840"/>
            <a:ext cx="3924360" cy="1206360"/>
          </a:xfrm>
          <a:prstGeom prst="rect">
            <a:avLst/>
          </a:prstGeom>
          <a:ln>
            <a:noFill/>
          </a:ln>
        </p:spPr>
      </p:pic>
      <p:pic>
        <p:nvPicPr>
          <p:cNvPr id="11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280" y="5105520"/>
            <a:ext cx="1739880" cy="469800"/>
          </a:xfrm>
          <a:prstGeom prst="rect">
            <a:avLst/>
          </a:prstGeom>
          <a:ln>
            <a:noFill/>
          </a:ln>
        </p:spPr>
      </p:pic>
      <p:pic>
        <p:nvPicPr>
          <p:cNvPr id="118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84600" y="5842080"/>
            <a:ext cx="1663560" cy="7491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Hardening Model cont.</a:t>
            </a:r>
            <a:endParaRPr/>
          </a:p>
        </p:txBody>
      </p:sp>
      <p:sp>
        <p:nvSpPr>
          <p:cNvPr id="118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Combined Hardening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Many materials show both isotropic and kinematic hardenings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Introduce a parameter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b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Euclid Symbol"/>
              </a:rPr>
              <a:t>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[0, 1] to consider this effect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Baushinger effect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The yield stress increases in one directional loading. But it decreases in the opposite directional load.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This is caused by dislocation pileups and tangles (back stress). When strain direction is changed, this makes the dislocations easy to move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Isotropic hardening: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b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= 0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Kinematic hardening: </a:t>
            </a:r>
            <a:r>
              <a:rPr b="1" lang="en-US" sz="2000">
                <a:solidFill>
                  <a:srgbClr val="2c02c6"/>
                </a:solidFill>
                <a:latin typeface="Symbol"/>
              </a:rPr>
              <a:t>b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= 1</a:t>
            </a:r>
            <a:endParaRPr/>
          </a:p>
        </p:txBody>
      </p:sp>
      <p:sp>
        <p:nvSpPr>
          <p:cNvPr id="118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87" name="CustomShape 4"/>
          <p:cNvSpPr/>
          <p:nvPr/>
        </p:nvSpPr>
        <p:spPr>
          <a:xfrm>
            <a:off x="2154600" y="3852000"/>
            <a:ext cx="4203720" cy="6512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188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89" name="CustomShape 6"/>
          <p:cNvSpPr/>
          <p:nvPr/>
        </p:nvSpPr>
        <p:spPr>
          <a:xfrm>
            <a:off x="2953440" y="4713840"/>
            <a:ext cx="2437920" cy="987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pic>
        <p:nvPicPr>
          <p:cNvPr id="1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3520" y="3962520"/>
            <a:ext cx="3314880" cy="457200"/>
          </a:xfrm>
          <a:prstGeom prst="rect">
            <a:avLst/>
          </a:prstGeom>
          <a:ln>
            <a:noFill/>
          </a:ln>
        </p:spPr>
      </p:pic>
      <p:pic>
        <p:nvPicPr>
          <p:cNvPr id="11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51160" y="4838760"/>
            <a:ext cx="1816200" cy="7491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</a:t>
            </a:r>
            <a:endParaRPr/>
          </a:p>
        </p:txBody>
      </p:sp>
      <p:sp>
        <p:nvSpPr>
          <p:cNvPr id="119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Additive decomposition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Strain energy (linear elastic)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(differentiating W w.r.t. strain)</a:t>
            </a:r>
            <a:endParaRPr/>
          </a:p>
        </p:txBody>
      </p:sp>
      <p:sp>
        <p:nvSpPr>
          <p:cNvPr id="1194" name="CustomShape 3"/>
          <p:cNvSpPr/>
          <p:nvPr/>
        </p:nvSpPr>
        <p:spPr>
          <a:xfrm>
            <a:off x="4435200" y="1334880"/>
            <a:ext cx="4300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From small deformation assumption</a:t>
            </a:r>
            <a:endParaRPr/>
          </a:p>
        </p:txBody>
      </p:sp>
      <p:sp>
        <p:nvSpPr>
          <p:cNvPr id="1195" name="CustomShape 4"/>
          <p:cNvSpPr/>
          <p:nvPr/>
        </p:nvSpPr>
        <p:spPr>
          <a:xfrm>
            <a:off x="4753440" y="5034600"/>
            <a:ext cx="45626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Why we separate volumetric part 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from deviatoric part?</a:t>
            </a:r>
            <a:endParaRPr/>
          </a:p>
        </p:txBody>
      </p:sp>
      <p:pic>
        <p:nvPicPr>
          <p:cNvPr id="11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40" y="1320840"/>
            <a:ext cx="2679840" cy="393840"/>
          </a:xfrm>
          <a:prstGeom prst="rect">
            <a:avLst/>
          </a:prstGeom>
          <a:ln>
            <a:noFill/>
          </a:ln>
        </p:spPr>
      </p:pic>
      <p:pic>
        <p:nvPicPr>
          <p:cNvPr id="11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840" y="2311560"/>
            <a:ext cx="4991040" cy="444600"/>
          </a:xfrm>
          <a:prstGeom prst="rect">
            <a:avLst/>
          </a:prstGeom>
          <a:ln>
            <a:noFill/>
          </a:ln>
        </p:spPr>
      </p:pic>
      <p:pic>
        <p:nvPicPr>
          <p:cNvPr id="119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840" y="3365640"/>
            <a:ext cx="3378240" cy="685800"/>
          </a:xfrm>
          <a:prstGeom prst="rect">
            <a:avLst/>
          </a:prstGeom>
          <a:ln>
            <a:noFill/>
          </a:ln>
        </p:spPr>
      </p:pic>
      <p:pic>
        <p:nvPicPr>
          <p:cNvPr id="119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04840" y="4267080"/>
            <a:ext cx="1701720" cy="380880"/>
          </a:xfrm>
          <a:prstGeom prst="rect">
            <a:avLst/>
          </a:prstGeom>
          <a:ln>
            <a:noFill/>
          </a:ln>
        </p:spPr>
      </p:pic>
      <p:pic>
        <p:nvPicPr>
          <p:cNvPr id="120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04840" y="5130720"/>
            <a:ext cx="1917720" cy="317520"/>
          </a:xfrm>
          <a:prstGeom prst="rect">
            <a:avLst/>
          </a:prstGeom>
          <a:ln>
            <a:noFill/>
          </a:ln>
        </p:spPr>
      </p:pic>
      <p:pic>
        <p:nvPicPr>
          <p:cNvPr id="120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04840" y="5867280"/>
            <a:ext cx="2959200" cy="431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 cont.</a:t>
            </a:r>
            <a:endParaRPr/>
          </a:p>
        </p:txBody>
      </p:sp>
      <p:sp>
        <p:nvSpPr>
          <p:cNvPr id="120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Stress cont.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Volumetric stress: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Deviatoric stress: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 function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will use von Mises, pressure insensitive yield function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k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(e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): Radius of elastic domain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p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effective plastic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domain (smooth, convex)</a:t>
            </a:r>
            <a:endParaRPr/>
          </a:p>
        </p:txBody>
      </p:sp>
      <p:sp>
        <p:nvSpPr>
          <p:cNvPr id="1204" name="CustomShape 3"/>
          <p:cNvSpPr/>
          <p:nvPr/>
        </p:nvSpPr>
        <p:spPr>
          <a:xfrm>
            <a:off x="6246000" y="1965600"/>
            <a:ext cx="2127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Why isn’t this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an elastic strain?</a:t>
            </a:r>
            <a:endParaRPr/>
          </a:p>
        </p:txBody>
      </p:sp>
      <p:sp>
        <p:nvSpPr>
          <p:cNvPr id="1205" name="CustomShape 4"/>
          <p:cNvSpPr/>
          <p:nvPr/>
        </p:nvSpPr>
        <p:spPr>
          <a:xfrm flipH="1" flipV="1" rot="5400000">
            <a:off x="6300720" y="1780920"/>
            <a:ext cx="38844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06" name="CustomShape 5"/>
          <p:cNvSpPr/>
          <p:nvPr/>
        </p:nvSpPr>
        <p:spPr>
          <a:xfrm>
            <a:off x="2018160" y="3436920"/>
            <a:ext cx="4025160" cy="672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1207" name="CustomShape 6"/>
          <p:cNvSpPr/>
          <p:nvPr/>
        </p:nvSpPr>
        <p:spPr>
          <a:xfrm>
            <a:off x="6779160" y="4288320"/>
            <a:ext cx="1429200" cy="7984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08" name="CustomShape 7"/>
          <p:cNvSpPr/>
          <p:nvPr/>
        </p:nvSpPr>
        <p:spPr>
          <a:xfrm>
            <a:off x="6779160" y="4277880"/>
            <a:ext cx="1344960" cy="7984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09" name="CustomShape 8"/>
          <p:cNvSpPr/>
          <p:nvPr/>
        </p:nvSpPr>
        <p:spPr>
          <a:xfrm>
            <a:off x="7167960" y="3951720"/>
            <a:ext cx="514800" cy="851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10" name="CustomShape 9"/>
          <p:cNvSpPr/>
          <p:nvPr/>
        </p:nvSpPr>
        <p:spPr>
          <a:xfrm>
            <a:off x="6937560" y="4666680"/>
            <a:ext cx="402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</p:txBody>
      </p:sp>
      <p:sp>
        <p:nvSpPr>
          <p:cNvPr id="1211" name="CustomShape 10"/>
          <p:cNvSpPr/>
          <p:nvPr/>
        </p:nvSpPr>
        <p:spPr>
          <a:xfrm>
            <a:off x="7458480" y="3610440"/>
            <a:ext cx="4248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tr</a:t>
            </a:r>
            <a:endParaRPr/>
          </a:p>
        </p:txBody>
      </p:sp>
      <p:sp>
        <p:nvSpPr>
          <p:cNvPr id="1212" name="CustomShape 11"/>
          <p:cNvSpPr/>
          <p:nvPr/>
        </p:nvSpPr>
        <p:spPr>
          <a:xfrm>
            <a:off x="7443000" y="4345920"/>
            <a:ext cx="5958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n+1</a:t>
            </a:r>
            <a:endParaRPr/>
          </a:p>
        </p:txBody>
      </p:sp>
      <p:sp>
        <p:nvSpPr>
          <p:cNvPr id="1213" name="CustomShape 12"/>
          <p:cNvSpPr/>
          <p:nvPr/>
        </p:nvSpPr>
        <p:spPr>
          <a:xfrm>
            <a:off x="6621480" y="5423400"/>
            <a:ext cx="1344960" cy="11451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14" name="CustomShape 13"/>
          <p:cNvSpPr/>
          <p:nvPr/>
        </p:nvSpPr>
        <p:spPr>
          <a:xfrm>
            <a:off x="7230960" y="5491800"/>
            <a:ext cx="1271520" cy="3200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15" name="Line 14"/>
          <p:cNvSpPr/>
          <p:nvPr/>
        </p:nvSpPr>
        <p:spPr>
          <a:xfrm flipH="1">
            <a:off x="7903440" y="5591160"/>
            <a:ext cx="599400" cy="210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16" name="CustomShape 15"/>
          <p:cNvSpPr/>
          <p:nvPr/>
        </p:nvSpPr>
        <p:spPr>
          <a:xfrm>
            <a:off x="6875640" y="6138000"/>
            <a:ext cx="888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E, f&lt;0</a:t>
            </a:r>
            <a:endParaRPr/>
          </a:p>
        </p:txBody>
      </p:sp>
      <p:sp>
        <p:nvSpPr>
          <p:cNvPr id="1217" name="CustomShape 16"/>
          <p:cNvSpPr/>
          <p:nvPr/>
        </p:nvSpPr>
        <p:spPr>
          <a:xfrm>
            <a:off x="6958440" y="5664960"/>
            <a:ext cx="40212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</p:txBody>
      </p:sp>
      <p:sp>
        <p:nvSpPr>
          <p:cNvPr id="1218" name="CustomShape 17"/>
          <p:cNvSpPr/>
          <p:nvPr/>
        </p:nvSpPr>
        <p:spPr>
          <a:xfrm>
            <a:off x="7873920" y="5670360"/>
            <a:ext cx="5958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n+1</a:t>
            </a:r>
            <a:endParaRPr/>
          </a:p>
        </p:txBody>
      </p:sp>
      <p:sp>
        <p:nvSpPr>
          <p:cNvPr id="1219" name="CustomShape 18"/>
          <p:cNvSpPr/>
          <p:nvPr/>
        </p:nvSpPr>
        <p:spPr>
          <a:xfrm>
            <a:off x="8236080" y="5229000"/>
            <a:ext cx="42480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tr</a:t>
            </a:r>
            <a:endParaRPr/>
          </a:p>
        </p:txBody>
      </p:sp>
      <p:pic>
        <p:nvPicPr>
          <p:cNvPr id="12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9760" y="1231920"/>
            <a:ext cx="4762440" cy="431640"/>
          </a:xfrm>
          <a:prstGeom prst="rect">
            <a:avLst/>
          </a:prstGeom>
          <a:ln>
            <a:noFill/>
          </a:ln>
        </p:spPr>
      </p:pic>
      <p:pic>
        <p:nvPicPr>
          <p:cNvPr id="12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320" y="1816200"/>
            <a:ext cx="1638360" cy="380880"/>
          </a:xfrm>
          <a:prstGeom prst="rect">
            <a:avLst/>
          </a:prstGeom>
          <a:ln>
            <a:noFill/>
          </a:ln>
        </p:spPr>
      </p:pic>
      <p:pic>
        <p:nvPicPr>
          <p:cNvPr id="12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51240" y="3543480"/>
            <a:ext cx="3137040" cy="457200"/>
          </a:xfrm>
          <a:prstGeom prst="rect">
            <a:avLst/>
          </a:prstGeom>
          <a:ln>
            <a:noFill/>
          </a:ln>
        </p:spPr>
      </p:pic>
      <p:pic>
        <p:nvPicPr>
          <p:cNvPr id="122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44520" y="5867280"/>
            <a:ext cx="2793960" cy="4572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 cont.</a:t>
            </a:r>
            <a:endParaRPr/>
          </a:p>
        </p:txBody>
      </p:sp>
      <p:sp>
        <p:nvSpPr>
          <p:cNvPr id="122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Flow rule (determine evolution of plastic strain)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Plastic consistency parameter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g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: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g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&gt; 0 (plastic),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g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=0 (elastic)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Flow potential g(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x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strain increases in the normal direction to the flow potential</a:t>
            </a:r>
            <a:endParaRPr/>
          </a:p>
        </p:txBody>
      </p:sp>
      <p:sp>
        <p:nvSpPr>
          <p:cNvPr id="1226" name="CustomShape 3"/>
          <p:cNvSpPr/>
          <p:nvPr/>
        </p:nvSpPr>
        <p:spPr>
          <a:xfrm>
            <a:off x="1523880" y="1292760"/>
            <a:ext cx="1912680" cy="567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27" name="CustomShape 4"/>
          <p:cNvSpPr/>
          <p:nvPr/>
        </p:nvSpPr>
        <p:spPr>
          <a:xfrm>
            <a:off x="5892120" y="1723680"/>
            <a:ext cx="203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Plastic variables</a:t>
            </a:r>
            <a:endParaRPr/>
          </a:p>
        </p:txBody>
      </p:sp>
      <p:sp>
        <p:nvSpPr>
          <p:cNvPr id="1228" name="CustomShape 5"/>
          <p:cNvSpPr/>
          <p:nvPr/>
        </p:nvSpPr>
        <p:spPr>
          <a:xfrm>
            <a:off x="1933920" y="5507280"/>
            <a:ext cx="1755000" cy="175500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29" name="CustomShape 6"/>
          <p:cNvSpPr/>
          <p:nvPr/>
        </p:nvSpPr>
        <p:spPr>
          <a:xfrm>
            <a:off x="2180880" y="5239440"/>
            <a:ext cx="1755000" cy="175500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30" name="CustomShape 7"/>
          <p:cNvSpPr/>
          <p:nvPr/>
        </p:nvSpPr>
        <p:spPr>
          <a:xfrm>
            <a:off x="2454120" y="4997520"/>
            <a:ext cx="1755000" cy="175500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31" name="CustomShape 8"/>
          <p:cNvSpPr/>
          <p:nvPr/>
        </p:nvSpPr>
        <p:spPr>
          <a:xfrm flipH="1" flipV="1" rot="5400000">
            <a:off x="3341880" y="4960080"/>
            <a:ext cx="788040" cy="703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32" name="Line 9"/>
          <p:cNvSpPr/>
          <p:nvPr/>
        </p:nvSpPr>
        <p:spPr>
          <a:xfrm>
            <a:off x="3026880" y="5423040"/>
            <a:ext cx="735480" cy="599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233" name="CustomShape 10"/>
          <p:cNvSpPr/>
          <p:nvPr/>
        </p:nvSpPr>
        <p:spPr>
          <a:xfrm>
            <a:off x="3468240" y="5601960"/>
            <a:ext cx="178200" cy="252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234" name="CustomShape 11"/>
          <p:cNvSpPr/>
          <p:nvPr/>
        </p:nvSpPr>
        <p:spPr>
          <a:xfrm>
            <a:off x="3515040" y="6285240"/>
            <a:ext cx="4082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g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1</a:t>
            </a:r>
            <a:endParaRPr/>
          </a:p>
        </p:txBody>
      </p:sp>
      <p:sp>
        <p:nvSpPr>
          <p:cNvPr id="1235" name="CustomShape 12"/>
          <p:cNvSpPr/>
          <p:nvPr/>
        </p:nvSpPr>
        <p:spPr>
          <a:xfrm>
            <a:off x="3837960" y="6017040"/>
            <a:ext cx="4082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g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2</a:t>
            </a:r>
            <a:endParaRPr/>
          </a:p>
        </p:txBody>
      </p:sp>
      <p:sp>
        <p:nvSpPr>
          <p:cNvPr id="1236" name="CustomShape 13"/>
          <p:cNvSpPr/>
          <p:nvPr/>
        </p:nvSpPr>
        <p:spPr>
          <a:xfrm>
            <a:off x="4069080" y="5754240"/>
            <a:ext cx="408240" cy="401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g</a:t>
            </a:r>
            <a:r>
              <a:rPr lang="en-US" baseline="-25000">
                <a:solidFill>
                  <a:srgbClr val="000000"/>
                </a:solidFill>
                <a:latin typeface="Comic Sans MS"/>
              </a:rPr>
              <a:t>3</a:t>
            </a:r>
            <a:endParaRPr/>
          </a:p>
        </p:txBody>
      </p:sp>
      <p:pic>
        <p:nvPicPr>
          <p:cNvPr id="12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8040" y="1384200"/>
            <a:ext cx="1397160" cy="380880"/>
          </a:xfrm>
          <a:prstGeom prst="rect">
            <a:avLst/>
          </a:prstGeom>
          <a:ln>
            <a:noFill/>
          </a:ln>
        </p:spPr>
      </p:pic>
      <p:pic>
        <p:nvPicPr>
          <p:cNvPr id="12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9280" y="1308240"/>
            <a:ext cx="1168560" cy="406440"/>
          </a:xfrm>
          <a:prstGeom prst="rect">
            <a:avLst/>
          </a:prstGeom>
          <a:ln>
            <a:noFill/>
          </a:ln>
        </p:spPr>
      </p:pic>
      <p:pic>
        <p:nvPicPr>
          <p:cNvPr id="12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720" y="3251160"/>
            <a:ext cx="3695760" cy="647640"/>
          </a:xfrm>
          <a:prstGeom prst="rect">
            <a:avLst/>
          </a:prstGeom>
          <a:ln>
            <a:noFill/>
          </a:ln>
        </p:spPr>
      </p:pic>
      <p:pic>
        <p:nvPicPr>
          <p:cNvPr id="124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14800" y="4635360"/>
            <a:ext cx="29196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 cont.</a:t>
            </a:r>
            <a:endParaRPr/>
          </a:p>
        </p:txBody>
      </p:sp>
      <p:sp>
        <p:nvSpPr>
          <p:cNvPr id="124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Associative flow rule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Flow potential = yield function</a:t>
            </a:r>
            <a:endParaRPr/>
          </a:p>
        </p:txBody>
      </p:sp>
      <p:sp>
        <p:nvSpPr>
          <p:cNvPr id="1243" name="CustomShape 3"/>
          <p:cNvSpPr/>
          <p:nvPr/>
        </p:nvSpPr>
        <p:spPr>
          <a:xfrm>
            <a:off x="2606400" y="1681560"/>
            <a:ext cx="2143800" cy="966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44" name="CustomShape 4"/>
          <p:cNvSpPr/>
          <p:nvPr/>
        </p:nvSpPr>
        <p:spPr>
          <a:xfrm>
            <a:off x="5129640" y="1986480"/>
            <a:ext cx="36727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Unit deviatoric tensor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normal to the yield surface</a:t>
            </a:r>
            <a:endParaRPr/>
          </a:p>
        </p:txBody>
      </p:sp>
      <p:sp>
        <p:nvSpPr>
          <p:cNvPr id="1245" name="CustomShape 5"/>
          <p:cNvSpPr/>
          <p:nvPr/>
        </p:nvSpPr>
        <p:spPr>
          <a:xfrm rot="5400000">
            <a:off x="5753880" y="2816640"/>
            <a:ext cx="462240" cy="1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46" name="CustomShape 6"/>
          <p:cNvSpPr/>
          <p:nvPr/>
        </p:nvSpPr>
        <p:spPr>
          <a:xfrm>
            <a:off x="1513440" y="3951720"/>
            <a:ext cx="2883960" cy="102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47" name="CustomShape 7"/>
          <p:cNvSpPr/>
          <p:nvPr/>
        </p:nvSpPr>
        <p:spPr>
          <a:xfrm>
            <a:off x="1069560" y="5433840"/>
            <a:ext cx="56919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N determines the direction of plastic strain rate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and      determines the magnitude</a:t>
            </a:r>
            <a:endParaRPr/>
          </a:p>
        </p:txBody>
      </p:sp>
      <p:pic>
        <p:nvPicPr>
          <p:cNvPr id="12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880" y="1803240"/>
            <a:ext cx="1574640" cy="698400"/>
          </a:xfrm>
          <a:prstGeom prst="rect">
            <a:avLst/>
          </a:prstGeom>
          <a:ln>
            <a:noFill/>
          </a:ln>
        </p:spPr>
      </p:pic>
      <p:pic>
        <p:nvPicPr>
          <p:cNvPr id="12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86080" y="2882880"/>
            <a:ext cx="4610160" cy="787320"/>
          </a:xfrm>
          <a:prstGeom prst="rect">
            <a:avLst/>
          </a:prstGeom>
          <a:ln>
            <a:noFill/>
          </a:ln>
        </p:spPr>
      </p:pic>
      <p:pic>
        <p:nvPicPr>
          <p:cNvPr id="12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7440" y="4102200"/>
            <a:ext cx="3048120" cy="749160"/>
          </a:xfrm>
          <a:prstGeom prst="rect">
            <a:avLst/>
          </a:prstGeom>
          <a:ln>
            <a:noFill/>
          </a:ln>
        </p:spPr>
      </p:pic>
      <p:pic>
        <p:nvPicPr>
          <p:cNvPr id="125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65440" y="5753160"/>
            <a:ext cx="165240" cy="2919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 cont.</a:t>
            </a:r>
            <a:endParaRPr/>
          </a:p>
        </p:txBody>
      </p:sp>
      <p:sp>
        <p:nvSpPr>
          <p:cNvPr id="125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Evolution of plastic variables (hardening model)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Back stress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Effective plastic strain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Note: plastic deformation only occurs in deviatoric components</a:t>
            </a:r>
            <a:endParaRPr/>
          </a:p>
          <a:p>
            <a:endParaRPr/>
          </a:p>
        </p:txBody>
      </p:sp>
      <p:sp>
        <p:nvSpPr>
          <p:cNvPr id="1254" name="CustomShape 3"/>
          <p:cNvSpPr/>
          <p:nvPr/>
        </p:nvSpPr>
        <p:spPr>
          <a:xfrm>
            <a:off x="788400" y="1734120"/>
            <a:ext cx="4865760" cy="10400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55" name="CustomShape 4"/>
          <p:cNvSpPr/>
          <p:nvPr/>
        </p:nvSpPr>
        <p:spPr>
          <a:xfrm>
            <a:off x="4120560" y="2632320"/>
            <a:ext cx="1082160" cy="409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256" name="CustomShape 5"/>
          <p:cNvSpPr/>
          <p:nvPr/>
        </p:nvSpPr>
        <p:spPr>
          <a:xfrm>
            <a:off x="4935960" y="2747880"/>
            <a:ext cx="2837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Plastic modulus for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kinematic hardening</a:t>
            </a:r>
            <a:endParaRPr/>
          </a:p>
        </p:txBody>
      </p:sp>
      <p:sp>
        <p:nvSpPr>
          <p:cNvPr id="1257" name="CustomShape 6"/>
          <p:cNvSpPr/>
          <p:nvPr/>
        </p:nvSpPr>
        <p:spPr>
          <a:xfrm>
            <a:off x="987840" y="5686200"/>
            <a:ext cx="1523520" cy="693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58" name="CustomShape 7"/>
          <p:cNvSpPr/>
          <p:nvPr/>
        </p:nvSpPr>
        <p:spPr>
          <a:xfrm>
            <a:off x="5686200" y="5265720"/>
            <a:ext cx="2185920" cy="110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2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0840" y="1866960"/>
            <a:ext cx="3733920" cy="762120"/>
          </a:xfrm>
          <a:prstGeom prst="rect">
            <a:avLst/>
          </a:prstGeom>
          <a:ln>
            <a:noFill/>
          </a:ln>
        </p:spPr>
      </p:pic>
      <p:pic>
        <p:nvPicPr>
          <p:cNvPr id="12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3936960"/>
            <a:ext cx="2882880" cy="495360"/>
          </a:xfrm>
          <a:prstGeom prst="rect">
            <a:avLst/>
          </a:prstGeom>
          <a:ln>
            <a:noFill/>
          </a:ln>
        </p:spPr>
      </p:pic>
      <p:pic>
        <p:nvPicPr>
          <p:cNvPr id="12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7440" y="5118120"/>
            <a:ext cx="838080" cy="330120"/>
          </a:xfrm>
          <a:prstGeom prst="rect">
            <a:avLst/>
          </a:prstGeom>
          <a:ln>
            <a:noFill/>
          </a:ln>
        </p:spPr>
      </p:pic>
      <p:pic>
        <p:nvPicPr>
          <p:cNvPr id="126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933640" y="5054760"/>
            <a:ext cx="1739880" cy="457200"/>
          </a:xfrm>
          <a:prstGeom prst="rect">
            <a:avLst/>
          </a:prstGeom>
          <a:ln>
            <a:noFill/>
          </a:ln>
        </p:spPr>
      </p:pic>
      <p:pic>
        <p:nvPicPr>
          <p:cNvPr id="126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93760" y="5803920"/>
            <a:ext cx="1104840" cy="469800"/>
          </a:xfrm>
          <a:prstGeom prst="rect">
            <a:avLst/>
          </a:prstGeom>
          <a:ln>
            <a:noFill/>
          </a:ln>
        </p:spPr>
      </p:pic>
      <p:pic>
        <p:nvPicPr>
          <p:cNvPr id="126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311880" y="5397480"/>
            <a:ext cx="1168560" cy="406440"/>
          </a:xfrm>
          <a:prstGeom prst="rect">
            <a:avLst/>
          </a:prstGeom>
          <a:ln>
            <a:noFill/>
          </a:ln>
        </p:spPr>
      </p:pic>
      <p:pic>
        <p:nvPicPr>
          <p:cNvPr id="1265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969160" y="5892840"/>
            <a:ext cx="1638360" cy="3556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Behavior of a Ductile Material</a:t>
            </a:r>
            <a:endParaRPr/>
          </a:p>
        </p:txBody>
      </p:sp>
      <p:graphicFrame>
        <p:nvGraphicFramePr>
          <p:cNvPr id="126" name="Table 2"/>
          <p:cNvGraphicFramePr/>
          <p:nvPr/>
        </p:nvGraphicFramePr>
        <p:xfrm>
          <a:off x="367560" y="771840"/>
          <a:ext cx="8305200" cy="2755800"/>
        </p:xfrm>
        <a:graphic>
          <a:graphicData uri="http://schemas.openxmlformats.org/drawingml/2006/table">
            <a:tbl>
              <a:tblPr/>
              <a:tblGrid>
                <a:gridCol w="1908000"/>
                <a:gridCol w="6397200"/>
              </a:tblGrid>
              <a:tr h="25344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Terms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Explanation</a:t>
                      </a:r>
                      <a:endParaRPr/>
                    </a:p>
                  </a:txBody>
                  <a:tcPr/>
                </a:tc>
              </a:tr>
              <a:tr h="50724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Proportional limit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The greatest stress for which the stress is still proportional to the strain</a:t>
                      </a:r>
                      <a:endParaRPr/>
                    </a:p>
                  </a:txBody>
                  <a:tcPr/>
                </a:tc>
              </a:tr>
              <a:tr h="50724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Elastic limit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The greatest stress without resulting in any permanent strain on release of stress</a:t>
                      </a:r>
                      <a:endParaRPr/>
                    </a:p>
                  </a:txBody>
                  <a:tcPr/>
                </a:tc>
              </a:tr>
              <a:tr h="25344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Young’s Modulus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Slope of the linear portion of the stress-strain curve</a:t>
                      </a:r>
                      <a:endParaRPr/>
                    </a:p>
                  </a:txBody>
                  <a:tcPr/>
                </a:tc>
              </a:tr>
              <a:tr h="25344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Yield stress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The stress required to produce 0.2% plastic strain</a:t>
                      </a:r>
                      <a:endParaRPr/>
                    </a:p>
                  </a:txBody>
                  <a:tcPr/>
                </a:tc>
              </a:tr>
              <a:tr h="4755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Strain hardening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A region where more stress is required to deform the material</a:t>
                      </a:r>
                      <a:endParaRPr/>
                    </a:p>
                  </a:txBody>
                  <a:tcPr/>
                </a:tc>
              </a:tr>
              <a:tr h="25344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Ultimate stress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The maximum stress the material can resist</a:t>
                      </a:r>
                      <a:endParaRPr/>
                    </a:p>
                  </a:txBody>
                  <a:tcPr/>
                </a:tc>
              </a:tr>
              <a:tr h="25200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Necking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</a:rPr>
                        <a:t>Cross section of the specimen reduces during deformation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8" name="CustomShape 4"/>
          <p:cNvSpPr/>
          <p:nvPr/>
        </p:nvSpPr>
        <p:spPr>
          <a:xfrm>
            <a:off x="1865880" y="5193720"/>
            <a:ext cx="1055880" cy="467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Proportional limit</a:t>
            </a:r>
            <a:endParaRPr/>
          </a:p>
        </p:txBody>
      </p:sp>
      <p:sp>
        <p:nvSpPr>
          <p:cNvPr id="129" name="Line 5"/>
          <p:cNvSpPr/>
          <p:nvPr/>
        </p:nvSpPr>
        <p:spPr>
          <a:xfrm>
            <a:off x="3121920" y="6082920"/>
            <a:ext cx="3460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0" name="Line 6"/>
          <p:cNvSpPr/>
          <p:nvPr/>
        </p:nvSpPr>
        <p:spPr>
          <a:xfrm flipV="1">
            <a:off x="3121920" y="3692880"/>
            <a:ext cx="0" cy="23932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1" name="CustomShape 7"/>
          <p:cNvSpPr/>
          <p:nvPr/>
        </p:nvSpPr>
        <p:spPr>
          <a:xfrm>
            <a:off x="3121920" y="4656600"/>
            <a:ext cx="466200" cy="14227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2" name="CustomShape 8"/>
          <p:cNvSpPr/>
          <p:nvPr/>
        </p:nvSpPr>
        <p:spPr>
          <a:xfrm>
            <a:off x="3588480" y="4118040"/>
            <a:ext cx="2523600" cy="5378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3" name="CustomShape 9"/>
          <p:cNvSpPr/>
          <p:nvPr/>
        </p:nvSpPr>
        <p:spPr>
          <a:xfrm>
            <a:off x="1873800" y="4670280"/>
            <a:ext cx="1001160" cy="223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Yield stress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1865880" y="4026600"/>
            <a:ext cx="767880" cy="467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Ultimate stress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4320000" y="6278400"/>
            <a:ext cx="867240" cy="467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Strain hardening</a:t>
            </a:r>
            <a:endParaRPr/>
          </a:p>
        </p:txBody>
      </p:sp>
      <p:sp>
        <p:nvSpPr>
          <p:cNvPr id="136" name="CustomShape 12"/>
          <p:cNvSpPr/>
          <p:nvPr/>
        </p:nvSpPr>
        <p:spPr>
          <a:xfrm>
            <a:off x="5281560" y="6332040"/>
            <a:ext cx="754200" cy="264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Necking</a:t>
            </a:r>
            <a:endParaRPr/>
          </a:p>
        </p:txBody>
      </p:sp>
      <p:sp>
        <p:nvSpPr>
          <p:cNvPr id="137" name="CustomShape 13"/>
          <p:cNvSpPr/>
          <p:nvPr/>
        </p:nvSpPr>
        <p:spPr>
          <a:xfrm>
            <a:off x="5960520" y="4175280"/>
            <a:ext cx="781560" cy="212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Fracture</a:t>
            </a:r>
            <a:endParaRPr/>
          </a:p>
        </p:txBody>
      </p:sp>
      <p:sp>
        <p:nvSpPr>
          <p:cNvPr id="138" name="Line 14"/>
          <p:cNvSpPr/>
          <p:nvPr/>
        </p:nvSpPr>
        <p:spPr>
          <a:xfrm>
            <a:off x="4267440" y="4570560"/>
            <a:ext cx="0" cy="15156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9" name="Line 15"/>
          <p:cNvSpPr/>
          <p:nvPr/>
        </p:nvSpPr>
        <p:spPr>
          <a:xfrm>
            <a:off x="5217120" y="4114440"/>
            <a:ext cx="0" cy="196848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0" name="Line 16"/>
          <p:cNvSpPr/>
          <p:nvPr/>
        </p:nvSpPr>
        <p:spPr>
          <a:xfrm>
            <a:off x="6119280" y="4502160"/>
            <a:ext cx="0" cy="1584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1" name="Line 17"/>
          <p:cNvSpPr/>
          <p:nvPr/>
        </p:nvSpPr>
        <p:spPr>
          <a:xfrm flipH="1">
            <a:off x="3120840" y="4680360"/>
            <a:ext cx="4536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2" name="Line 18"/>
          <p:cNvSpPr/>
          <p:nvPr/>
        </p:nvSpPr>
        <p:spPr>
          <a:xfrm flipH="1">
            <a:off x="3120840" y="4577400"/>
            <a:ext cx="54864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" name="Line 19"/>
          <p:cNvSpPr/>
          <p:nvPr/>
        </p:nvSpPr>
        <p:spPr>
          <a:xfrm flipH="1">
            <a:off x="3120840" y="4114440"/>
            <a:ext cx="209196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4" name="Line 20"/>
          <p:cNvSpPr/>
          <p:nvPr/>
        </p:nvSpPr>
        <p:spPr>
          <a:xfrm>
            <a:off x="4269600" y="6068880"/>
            <a:ext cx="0" cy="352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5" name="Line 21"/>
          <p:cNvSpPr/>
          <p:nvPr/>
        </p:nvSpPr>
        <p:spPr>
          <a:xfrm>
            <a:off x="5220720" y="6068880"/>
            <a:ext cx="0" cy="352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Line 22"/>
          <p:cNvSpPr/>
          <p:nvPr/>
        </p:nvSpPr>
        <p:spPr>
          <a:xfrm>
            <a:off x="6116760" y="6068880"/>
            <a:ext cx="0" cy="352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7" name="Line 23"/>
          <p:cNvSpPr/>
          <p:nvPr/>
        </p:nvSpPr>
        <p:spPr>
          <a:xfrm>
            <a:off x="4260600" y="6257520"/>
            <a:ext cx="95220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sm" type="stealth" w="sm"/>
            <a:tailEnd len="sm" type="stealth" w="sm"/>
          </a:ln>
        </p:spPr>
      </p:sp>
      <p:sp>
        <p:nvSpPr>
          <p:cNvPr id="148" name="Line 24"/>
          <p:cNvSpPr/>
          <p:nvPr/>
        </p:nvSpPr>
        <p:spPr>
          <a:xfrm>
            <a:off x="5220720" y="6257520"/>
            <a:ext cx="89172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sm" type="stealth" w="sm"/>
            <a:tailEnd len="sm" type="stealth" w="sm"/>
          </a:ln>
        </p:spPr>
      </p:sp>
      <p:sp>
        <p:nvSpPr>
          <p:cNvPr id="149" name="Line 25"/>
          <p:cNvSpPr/>
          <p:nvPr/>
        </p:nvSpPr>
        <p:spPr>
          <a:xfrm flipV="1">
            <a:off x="2880720" y="4672440"/>
            <a:ext cx="240120" cy="5223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0" name="Line 26"/>
          <p:cNvSpPr/>
          <p:nvPr/>
        </p:nvSpPr>
        <p:spPr>
          <a:xfrm flipV="1">
            <a:off x="2905920" y="4560120"/>
            <a:ext cx="222840" cy="1717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1" name="Line 27"/>
          <p:cNvSpPr/>
          <p:nvPr/>
        </p:nvSpPr>
        <p:spPr>
          <a:xfrm flipV="1">
            <a:off x="2631600" y="4114440"/>
            <a:ext cx="489240" cy="687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2" name="CustomShape 28"/>
          <p:cNvSpPr/>
          <p:nvPr/>
        </p:nvSpPr>
        <p:spPr>
          <a:xfrm>
            <a:off x="2907000" y="3648240"/>
            <a:ext cx="145800" cy="264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Symbol"/>
                <a:ea typeface="바탕"/>
              </a:rPr>
              <a:t>s</a:t>
            </a:r>
            <a:endParaRPr/>
          </a:p>
        </p:txBody>
      </p:sp>
      <p:sp>
        <p:nvSpPr>
          <p:cNvPr id="153" name="CustomShape 29"/>
          <p:cNvSpPr/>
          <p:nvPr/>
        </p:nvSpPr>
        <p:spPr>
          <a:xfrm>
            <a:off x="6490800" y="6108120"/>
            <a:ext cx="145800" cy="2649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Symbol"/>
                <a:ea typeface="바탕"/>
              </a:rPr>
              <a:t>e</a:t>
            </a:r>
            <a:endParaRPr/>
          </a:p>
        </p:txBody>
      </p:sp>
      <p:sp>
        <p:nvSpPr>
          <p:cNvPr id="154" name="CustomShape 30"/>
          <p:cNvSpPr/>
          <p:nvPr/>
        </p:nvSpPr>
        <p:spPr>
          <a:xfrm>
            <a:off x="3468600" y="5441760"/>
            <a:ext cx="829440" cy="4978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mic Sans MS"/>
                <a:ea typeface="바탕"/>
              </a:rPr>
              <a:t>Young’s modulus</a:t>
            </a:r>
            <a:endParaRPr/>
          </a:p>
        </p:txBody>
      </p:sp>
      <p:sp>
        <p:nvSpPr>
          <p:cNvPr id="155" name="CustomShape 31"/>
          <p:cNvSpPr/>
          <p:nvPr/>
        </p:nvSpPr>
        <p:spPr>
          <a:xfrm>
            <a:off x="3192840" y="5402880"/>
            <a:ext cx="136800" cy="445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Rate-Independent Elastoplasticity cont.</a:t>
            </a:r>
            <a:endParaRPr/>
          </a:p>
        </p:txBody>
      </p:sp>
      <p:sp>
        <p:nvSpPr>
          <p:cNvPr id="126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Kuhn-Tucker conditions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plastic consistency parameter must satisfy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Within elastic domain: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On the yield surface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unloading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Neutral loading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loading (process attempt to violate f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≤ 0)</a:t>
            </a:r>
            <a:endParaRPr/>
          </a:p>
        </p:txBody>
      </p:sp>
      <p:sp>
        <p:nvSpPr>
          <p:cNvPr id="1268" name="CustomShape 3"/>
          <p:cNvSpPr/>
          <p:nvPr/>
        </p:nvSpPr>
        <p:spPr>
          <a:xfrm>
            <a:off x="2070360" y="1744560"/>
            <a:ext cx="3278880" cy="546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69" name="CustomShape 4"/>
          <p:cNvSpPr/>
          <p:nvPr/>
        </p:nvSpPr>
        <p:spPr>
          <a:xfrm>
            <a:off x="6674040" y="5696640"/>
            <a:ext cx="1271520" cy="829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270" name="CustomShape 5"/>
          <p:cNvSpPr/>
          <p:nvPr/>
        </p:nvSpPr>
        <p:spPr>
          <a:xfrm>
            <a:off x="6826320" y="5554800"/>
            <a:ext cx="1271520" cy="829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271" name="CustomShape 6"/>
          <p:cNvSpPr/>
          <p:nvPr/>
        </p:nvSpPr>
        <p:spPr>
          <a:xfrm>
            <a:off x="7068240" y="5449680"/>
            <a:ext cx="1271520" cy="82980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1272" name="CustomShape 7"/>
          <p:cNvSpPr/>
          <p:nvPr/>
        </p:nvSpPr>
        <p:spPr>
          <a:xfrm>
            <a:off x="7515000" y="5707080"/>
            <a:ext cx="94320" cy="94320"/>
          </a:xfrm>
          <a:prstGeom prst="flowChartConnector">
            <a:avLst/>
          </a:prstGeom>
          <a:solidFill>
            <a:srgbClr val="2c02c6"/>
          </a:solidFill>
          <a:ln w="19080">
            <a:solidFill>
              <a:srgbClr val="000000"/>
            </a:solidFill>
            <a:round/>
          </a:ln>
        </p:spPr>
      </p:sp>
      <p:sp>
        <p:nvSpPr>
          <p:cNvPr id="1273" name="CustomShape 8"/>
          <p:cNvSpPr/>
          <p:nvPr/>
        </p:nvSpPr>
        <p:spPr>
          <a:xfrm>
            <a:off x="7782840" y="5596920"/>
            <a:ext cx="94320" cy="94320"/>
          </a:xfrm>
          <a:prstGeom prst="flowChartConnector">
            <a:avLst/>
          </a:prstGeom>
          <a:solidFill>
            <a:srgbClr val="2c02c6"/>
          </a:solidFill>
          <a:ln w="19080">
            <a:solidFill>
              <a:srgbClr val="000000"/>
            </a:solidFill>
            <a:round/>
          </a:ln>
        </p:spPr>
      </p:sp>
      <p:sp>
        <p:nvSpPr>
          <p:cNvPr id="1274" name="CustomShape 9"/>
          <p:cNvSpPr/>
          <p:nvPr/>
        </p:nvSpPr>
        <p:spPr>
          <a:xfrm>
            <a:off x="8035200" y="5470560"/>
            <a:ext cx="94320" cy="94320"/>
          </a:xfrm>
          <a:prstGeom prst="flowChartConnector">
            <a:avLst/>
          </a:prstGeom>
          <a:solidFill>
            <a:srgbClr val="2c02c6"/>
          </a:solidFill>
          <a:ln w="19080">
            <a:solidFill>
              <a:srgbClr val="000000"/>
            </a:solidFill>
            <a:round/>
          </a:ln>
        </p:spPr>
      </p:sp>
      <p:sp>
        <p:nvSpPr>
          <p:cNvPr id="1275" name="CustomShape 10"/>
          <p:cNvSpPr/>
          <p:nvPr/>
        </p:nvSpPr>
        <p:spPr>
          <a:xfrm>
            <a:off x="7187040" y="5717520"/>
            <a:ext cx="743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mic Sans MS"/>
              </a:rPr>
              <a:t>f </a:t>
            </a:r>
            <a:r>
              <a:rPr lang="en-US">
                <a:solidFill>
                  <a:srgbClr val="000000"/>
                </a:solidFill>
                <a:latin typeface="Comic Sans MS"/>
              </a:rPr>
              <a:t>= 0</a:t>
            </a:r>
            <a:endParaRPr/>
          </a:p>
        </p:txBody>
      </p:sp>
      <p:sp>
        <p:nvSpPr>
          <p:cNvPr id="1276" name="CustomShape 11"/>
          <p:cNvSpPr/>
          <p:nvPr/>
        </p:nvSpPr>
        <p:spPr>
          <a:xfrm>
            <a:off x="7833600" y="5071320"/>
            <a:ext cx="743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omic Sans MS"/>
              </a:rPr>
              <a:t>f </a:t>
            </a:r>
            <a:r>
              <a:rPr lang="en-US">
                <a:solidFill>
                  <a:srgbClr val="000000"/>
                </a:solidFill>
                <a:latin typeface="Comic Sans MS"/>
              </a:rPr>
              <a:t>= 0</a:t>
            </a:r>
            <a:endParaRPr/>
          </a:p>
        </p:txBody>
      </p:sp>
      <p:sp>
        <p:nvSpPr>
          <p:cNvPr id="1277" name="CustomShape 12"/>
          <p:cNvSpPr/>
          <p:nvPr/>
        </p:nvSpPr>
        <p:spPr>
          <a:xfrm>
            <a:off x="2007360" y="5990760"/>
            <a:ext cx="3026520" cy="693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78" name="CustomShape 13"/>
          <p:cNvSpPr/>
          <p:nvPr/>
        </p:nvSpPr>
        <p:spPr>
          <a:xfrm>
            <a:off x="2151000" y="6222240"/>
            <a:ext cx="1979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Euclid Symbol"/>
              </a:rPr>
              <a:t></a:t>
            </a:r>
            <a:r>
              <a:rPr lang="en-US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>
                <a:solidFill>
                  <a:srgbClr val="000000"/>
                </a:solidFill>
                <a:latin typeface="Comic Sans MS"/>
              </a:rPr>
              <a:t>Equivalent to </a:t>
            </a:r>
            <a:endParaRPr/>
          </a:p>
        </p:txBody>
      </p:sp>
      <p:pic>
        <p:nvPicPr>
          <p:cNvPr id="12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76440" y="1841400"/>
            <a:ext cx="2489040" cy="330120"/>
          </a:xfrm>
          <a:prstGeom prst="rect">
            <a:avLst/>
          </a:prstGeom>
          <a:ln>
            <a:noFill/>
          </a:ln>
        </p:spPr>
      </p:pic>
      <p:pic>
        <p:nvPicPr>
          <p:cNvPr id="12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67080" y="2705040"/>
            <a:ext cx="2819520" cy="330120"/>
          </a:xfrm>
          <a:prstGeom prst="rect">
            <a:avLst/>
          </a:prstGeom>
          <a:ln>
            <a:noFill/>
          </a:ln>
        </p:spPr>
      </p:pic>
      <p:pic>
        <p:nvPicPr>
          <p:cNvPr id="12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54560" y="3708360"/>
            <a:ext cx="2387520" cy="330120"/>
          </a:xfrm>
          <a:prstGeom prst="rect">
            <a:avLst/>
          </a:prstGeom>
          <a:ln>
            <a:noFill/>
          </a:ln>
        </p:spPr>
      </p:pic>
      <p:pic>
        <p:nvPicPr>
          <p:cNvPr id="128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289320" y="4317840"/>
            <a:ext cx="2387520" cy="330120"/>
          </a:xfrm>
          <a:prstGeom prst="rect">
            <a:avLst/>
          </a:prstGeom>
          <a:ln>
            <a:noFill/>
          </a:ln>
        </p:spPr>
      </p:pic>
      <p:pic>
        <p:nvPicPr>
          <p:cNvPr id="128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33720" y="5435640"/>
            <a:ext cx="2387520" cy="330120"/>
          </a:xfrm>
          <a:prstGeom prst="rect">
            <a:avLst/>
          </a:prstGeom>
          <a:ln>
            <a:noFill/>
          </a:ln>
        </p:spPr>
      </p:pic>
      <p:pic>
        <p:nvPicPr>
          <p:cNvPr id="128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102200" y="6146640"/>
            <a:ext cx="736560" cy="3808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Classical Elastoplasticity</a:t>
            </a:r>
            <a:endParaRPr/>
          </a:p>
        </p:txBody>
      </p:sp>
      <p:sp>
        <p:nvSpPr>
          <p:cNvPr id="128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Elastoplasticity boils down to how to calculate plasticity consistency parameter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Classical plasticity uses the rate form of evolution relations to calculate 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Plastic consistency condition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is only non-zero when continues plastic deformation</a:t>
            </a:r>
            <a:endParaRPr/>
          </a:p>
        </p:txBody>
      </p:sp>
      <p:sp>
        <p:nvSpPr>
          <p:cNvPr id="1287" name="CustomShape 3"/>
          <p:cNvSpPr/>
          <p:nvPr/>
        </p:nvSpPr>
        <p:spPr>
          <a:xfrm>
            <a:off x="4824360" y="2469960"/>
            <a:ext cx="1040040" cy="51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88" name="CustomShape 4"/>
          <p:cNvSpPr/>
          <p:nvPr/>
        </p:nvSpPr>
        <p:spPr>
          <a:xfrm>
            <a:off x="6076800" y="6022440"/>
            <a:ext cx="28069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Solve for plastic 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consistency parameter</a:t>
            </a:r>
            <a:endParaRPr/>
          </a:p>
        </p:txBody>
      </p:sp>
      <p:pic>
        <p:nvPicPr>
          <p:cNvPr id="12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65840" y="2540160"/>
            <a:ext cx="736560" cy="380880"/>
          </a:xfrm>
          <a:prstGeom prst="rect">
            <a:avLst/>
          </a:prstGeom>
          <a:ln>
            <a:noFill/>
          </a:ln>
        </p:spPr>
      </p:pic>
      <p:pic>
        <p:nvPicPr>
          <p:cNvPr id="12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60" y="3048120"/>
            <a:ext cx="203040" cy="330120"/>
          </a:xfrm>
          <a:prstGeom prst="rect">
            <a:avLst/>
          </a:prstGeom>
          <a:ln>
            <a:noFill/>
          </a:ln>
        </p:spPr>
      </p:pic>
      <p:pic>
        <p:nvPicPr>
          <p:cNvPr id="12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88840" y="3556080"/>
            <a:ext cx="2070000" cy="393840"/>
          </a:xfrm>
          <a:prstGeom prst="rect">
            <a:avLst/>
          </a:prstGeom>
          <a:ln>
            <a:noFill/>
          </a:ln>
        </p:spPr>
      </p:pic>
      <p:pic>
        <p:nvPicPr>
          <p:cNvPr id="129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54080" y="4140360"/>
            <a:ext cx="3035160" cy="698400"/>
          </a:xfrm>
          <a:prstGeom prst="rect">
            <a:avLst/>
          </a:prstGeom>
          <a:ln>
            <a:noFill/>
          </a:ln>
        </p:spPr>
      </p:pic>
      <p:pic>
        <p:nvPicPr>
          <p:cNvPr id="129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79640" y="4965840"/>
            <a:ext cx="3200400" cy="698400"/>
          </a:xfrm>
          <a:prstGeom prst="rect">
            <a:avLst/>
          </a:prstGeom>
          <a:ln>
            <a:noFill/>
          </a:ln>
        </p:spPr>
      </p:pic>
      <p:pic>
        <p:nvPicPr>
          <p:cNvPr id="129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55600" y="5918040"/>
            <a:ext cx="3936960" cy="698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Classical Elastoplasticity cont.</a:t>
            </a:r>
            <a:endParaRPr/>
          </a:p>
        </p:txBody>
      </p:sp>
      <p:sp>
        <p:nvSpPr>
          <p:cNvPr id="1296" name="CustomShape 2"/>
          <p:cNvSpPr/>
          <p:nvPr/>
        </p:nvSpPr>
        <p:spPr>
          <a:xfrm>
            <a:off x="735840" y="1261080"/>
            <a:ext cx="3457440" cy="18284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297" name="CustomShape 3"/>
          <p:cNvSpPr/>
          <p:nvPr/>
        </p:nvSpPr>
        <p:spPr>
          <a:xfrm>
            <a:off x="4753800" y="1450440"/>
            <a:ext cx="4295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Assume the denominator is positive</a:t>
            </a:r>
            <a:endParaRPr/>
          </a:p>
        </p:txBody>
      </p:sp>
      <p:sp>
        <p:nvSpPr>
          <p:cNvPr id="1298" name="CustomShape 4"/>
          <p:cNvSpPr/>
          <p:nvPr/>
        </p:nvSpPr>
        <p:spPr>
          <a:xfrm>
            <a:off x="4309200" y="4177080"/>
            <a:ext cx="1523520" cy="1415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</a:t>
            </a:r>
            <a:endParaRPr/>
          </a:p>
        </p:txBody>
      </p:sp>
      <p:sp>
        <p:nvSpPr>
          <p:cNvPr id="1299" name="Line 5"/>
          <p:cNvSpPr/>
          <p:nvPr/>
        </p:nvSpPr>
        <p:spPr>
          <a:xfrm flipH="1">
            <a:off x="5832360" y="4497120"/>
            <a:ext cx="1440" cy="905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300" name="CustomShape 6"/>
          <p:cNvSpPr/>
          <p:nvPr/>
        </p:nvSpPr>
        <p:spPr>
          <a:xfrm>
            <a:off x="5833080" y="4885200"/>
            <a:ext cx="756360" cy="18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01" name="CustomShape 7"/>
          <p:cNvSpPr/>
          <p:nvPr/>
        </p:nvSpPr>
        <p:spPr>
          <a:xfrm>
            <a:off x="5833080" y="4885200"/>
            <a:ext cx="703800" cy="797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02" name="CustomShape 8"/>
          <p:cNvSpPr/>
          <p:nvPr/>
        </p:nvSpPr>
        <p:spPr>
          <a:xfrm>
            <a:off x="5826600" y="4765680"/>
            <a:ext cx="151920" cy="109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303" name="CustomShape 9"/>
          <p:cNvSpPr/>
          <p:nvPr/>
        </p:nvSpPr>
        <p:spPr>
          <a:xfrm rot="4612800">
            <a:off x="5822280" y="4755600"/>
            <a:ext cx="456480" cy="385200"/>
          </a:xfrm>
          <a:prstGeom prst="arc">
            <a:avLst>
              <a:gd name="adj1" fmla="val 16200000"/>
              <a:gd name="adj2" fmla="val 0"/>
            </a:avLst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304" name="CustomShape 10"/>
          <p:cNvSpPr/>
          <p:nvPr/>
        </p:nvSpPr>
        <p:spPr>
          <a:xfrm>
            <a:off x="6181200" y="4927320"/>
            <a:ext cx="29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q</a:t>
            </a:r>
            <a:endParaRPr/>
          </a:p>
        </p:txBody>
      </p:sp>
      <p:sp>
        <p:nvSpPr>
          <p:cNvPr id="1305" name="TextShape 11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parameter</a:t>
            </a:r>
            <a:endParaRPr/>
          </a:p>
        </p:txBody>
      </p:sp>
      <p:sp>
        <p:nvSpPr>
          <p:cNvPr id="1306" name="CustomShape 12"/>
          <p:cNvSpPr/>
          <p:nvPr/>
        </p:nvSpPr>
        <p:spPr>
          <a:xfrm>
            <a:off x="257040" y="5654520"/>
            <a:ext cx="3909240" cy="1005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Symbol"/>
              </a:rPr>
              <a:t>q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&lt; 90</a:t>
            </a:r>
            <a:r>
              <a:rPr b="1" lang="en-US" sz="2000" baseline="30000">
                <a:solidFill>
                  <a:srgbClr val="2c02c6"/>
                </a:solidFill>
                <a:latin typeface="Comic Sans MS"/>
              </a:rPr>
              <a:t>o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: plastic loading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Symbol"/>
              </a:rPr>
              <a:t>q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= 90</a:t>
            </a:r>
            <a:r>
              <a:rPr b="1" lang="en-US" sz="2000" baseline="30000">
                <a:solidFill>
                  <a:srgbClr val="2c02c6"/>
                </a:solidFill>
                <a:latin typeface="Comic Sans MS"/>
              </a:rPr>
              <a:t>o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: neutral loading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2c02c6"/>
                </a:solidFill>
                <a:latin typeface="Symbol"/>
              </a:rPr>
              <a:t>q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&gt; 90</a:t>
            </a:r>
            <a:r>
              <a:rPr b="1" lang="en-US" sz="2000" baseline="30000">
                <a:solidFill>
                  <a:srgbClr val="2c02c6"/>
                </a:solidFill>
                <a:latin typeface="Comic Sans MS"/>
              </a:rPr>
              <a:t>o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 : elastic unloading</a:t>
            </a:r>
            <a:endParaRPr/>
          </a:p>
        </p:txBody>
      </p:sp>
      <p:pic>
        <p:nvPicPr>
          <p:cNvPr id="13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486080"/>
            <a:ext cx="2400480" cy="1384200"/>
          </a:xfrm>
          <a:prstGeom prst="rect">
            <a:avLst/>
          </a:prstGeom>
          <a:ln>
            <a:noFill/>
          </a:ln>
        </p:spPr>
      </p:pic>
      <p:pic>
        <p:nvPicPr>
          <p:cNvPr id="13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13480" y="1905120"/>
            <a:ext cx="1752480" cy="622440"/>
          </a:xfrm>
          <a:prstGeom prst="rect">
            <a:avLst/>
          </a:prstGeom>
          <a:ln>
            <a:noFill/>
          </a:ln>
        </p:spPr>
      </p:pic>
      <p:pic>
        <p:nvPicPr>
          <p:cNvPr id="13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52480" y="3200400"/>
            <a:ext cx="2933640" cy="647640"/>
          </a:xfrm>
          <a:prstGeom prst="rect">
            <a:avLst/>
          </a:prstGeom>
          <a:ln>
            <a:noFill/>
          </a:ln>
        </p:spPr>
      </p:pic>
      <p:pic>
        <p:nvPicPr>
          <p:cNvPr id="131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27880" y="5638680"/>
            <a:ext cx="2133720" cy="343080"/>
          </a:xfrm>
          <a:prstGeom prst="rect">
            <a:avLst/>
          </a:prstGeom>
          <a:ln>
            <a:noFill/>
          </a:ln>
        </p:spPr>
      </p:pic>
      <p:pic>
        <p:nvPicPr>
          <p:cNvPr id="131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603840" y="4546440"/>
            <a:ext cx="1003320" cy="635040"/>
          </a:xfrm>
          <a:prstGeom prst="rect">
            <a:avLst/>
          </a:prstGeom>
          <a:ln>
            <a:noFill/>
          </a:ln>
        </p:spPr>
      </p:pic>
      <p:pic>
        <p:nvPicPr>
          <p:cNvPr id="131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17440" y="4305240"/>
            <a:ext cx="1841400" cy="1130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Classical Elastoplasticity cont.</a:t>
            </a:r>
            <a:endParaRPr/>
          </a:p>
        </p:txBody>
      </p:sp>
      <p:sp>
        <p:nvSpPr>
          <p:cNvPr id="131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Elastoplastic tangent stiffness (when    &gt; 0)</a:t>
            </a:r>
            <a:endParaRPr/>
          </a:p>
        </p:txBody>
      </p:sp>
      <p:sp>
        <p:nvSpPr>
          <p:cNvPr id="1315" name="CustomShape 3"/>
          <p:cNvSpPr/>
          <p:nvPr/>
        </p:nvSpPr>
        <p:spPr>
          <a:xfrm>
            <a:off x="735840" y="4225320"/>
            <a:ext cx="3720240" cy="12398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316" name="CustomShape 4"/>
          <p:cNvSpPr/>
          <p:nvPr/>
        </p:nvSpPr>
        <p:spPr>
          <a:xfrm>
            <a:off x="4330080" y="4824360"/>
            <a:ext cx="4120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Elastoplastic tangent operator</a:t>
            </a:r>
            <a:endParaRPr/>
          </a:p>
        </p:txBody>
      </p:sp>
      <p:sp>
        <p:nvSpPr>
          <p:cNvPr id="1317" name="CustomShape 5"/>
          <p:cNvSpPr/>
          <p:nvPr/>
        </p:nvSpPr>
        <p:spPr>
          <a:xfrm>
            <a:off x="657720" y="5822640"/>
            <a:ext cx="7505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In general, it is not symmetric, but for associative flow rule, it is</a:t>
            </a:r>
            <a:endParaRPr/>
          </a:p>
        </p:txBody>
      </p:sp>
      <p:pic>
        <p:nvPicPr>
          <p:cNvPr id="13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7760" y="1434960"/>
            <a:ext cx="1701720" cy="380880"/>
          </a:xfrm>
          <a:prstGeom prst="rect">
            <a:avLst/>
          </a:prstGeom>
          <a:ln>
            <a:noFill/>
          </a:ln>
        </p:spPr>
      </p:pic>
      <p:pic>
        <p:nvPicPr>
          <p:cNvPr id="13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56200" y="825480"/>
            <a:ext cx="165240" cy="291960"/>
          </a:xfrm>
          <a:prstGeom prst="rect">
            <a:avLst/>
          </a:prstGeom>
          <a:ln>
            <a:noFill/>
          </a:ln>
        </p:spPr>
      </p:pic>
      <p:pic>
        <p:nvPicPr>
          <p:cNvPr id="13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200" y="1905120"/>
            <a:ext cx="5321160" cy="914400"/>
          </a:xfrm>
          <a:prstGeom prst="rect">
            <a:avLst/>
          </a:prstGeom>
          <a:ln>
            <a:noFill/>
          </a:ln>
        </p:spPr>
      </p:pic>
      <p:pic>
        <p:nvPicPr>
          <p:cNvPr id="132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93760" y="3035160"/>
            <a:ext cx="3340080" cy="939960"/>
          </a:xfrm>
          <a:prstGeom prst="rect">
            <a:avLst/>
          </a:prstGeom>
          <a:ln>
            <a:noFill/>
          </a:ln>
        </p:spPr>
      </p:pic>
      <p:pic>
        <p:nvPicPr>
          <p:cNvPr id="132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04840" y="4394160"/>
            <a:ext cx="2971800" cy="9144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Nonlinear Hardening Models</a:t>
            </a:r>
            <a:endParaRPr/>
          </a:p>
        </p:txBody>
      </p:sp>
      <p:sp>
        <p:nvSpPr>
          <p:cNvPr id="132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Nonlinear kinematic hardening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Nonlinear isotropic hardening model</a:t>
            </a:r>
            <a:endParaRPr/>
          </a:p>
        </p:txBody>
      </p:sp>
      <p:sp>
        <p:nvSpPr>
          <p:cNvPr id="1325" name="CustomShape 3"/>
          <p:cNvSpPr/>
          <p:nvPr/>
        </p:nvSpPr>
        <p:spPr>
          <a:xfrm>
            <a:off x="6422040" y="1629000"/>
            <a:ext cx="2540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Saturated hardening</a:t>
            </a:r>
            <a:endParaRPr/>
          </a:p>
        </p:txBody>
      </p:sp>
      <p:pic>
        <p:nvPicPr>
          <p:cNvPr id="13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7160" y="1371600"/>
            <a:ext cx="4216320" cy="888840"/>
          </a:xfrm>
          <a:prstGeom prst="rect">
            <a:avLst/>
          </a:prstGeom>
          <a:ln>
            <a:noFill/>
          </a:ln>
        </p:spPr>
      </p:pic>
      <p:pic>
        <p:nvPicPr>
          <p:cNvPr id="13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0840" y="3619440"/>
            <a:ext cx="482616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Example: Linear hardening model</a:t>
            </a:r>
            <a:endParaRPr/>
          </a:p>
        </p:txBody>
      </p:sp>
      <p:sp>
        <p:nvSpPr>
          <p:cNvPr id="132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 combined hardening model, associative flow rule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5 params: 2 elastic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l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m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 and 3 plastic (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b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, H,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0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 variables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parameter</a:t>
            </a:r>
            <a:endParaRPr/>
          </a:p>
        </p:txBody>
      </p:sp>
      <p:sp>
        <p:nvSpPr>
          <p:cNvPr id="133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3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32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3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1994040"/>
            <a:ext cx="4915080" cy="431640"/>
          </a:xfrm>
          <a:prstGeom prst="rect">
            <a:avLst/>
          </a:prstGeom>
          <a:ln>
            <a:noFill/>
          </a:ln>
        </p:spPr>
      </p:pic>
      <p:pic>
        <p:nvPicPr>
          <p:cNvPr id="13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49440" y="3238560"/>
            <a:ext cx="5067360" cy="482760"/>
          </a:xfrm>
          <a:prstGeom prst="rect">
            <a:avLst/>
          </a:prstGeom>
          <a:ln>
            <a:noFill/>
          </a:ln>
        </p:spPr>
      </p:pic>
      <p:pic>
        <p:nvPicPr>
          <p:cNvPr id="13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88840" y="3924360"/>
            <a:ext cx="6858000" cy="762120"/>
          </a:xfrm>
          <a:prstGeom prst="rect">
            <a:avLst/>
          </a:prstGeom>
          <a:ln>
            <a:noFill/>
          </a:ln>
        </p:spPr>
      </p:pic>
      <p:pic>
        <p:nvPicPr>
          <p:cNvPr id="133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793960" y="5029200"/>
            <a:ext cx="3314880" cy="1409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Example: Linear hardening model cont.</a:t>
            </a:r>
            <a:endParaRPr/>
          </a:p>
        </p:txBody>
      </p:sp>
      <p:sp>
        <p:nvSpPr>
          <p:cNvPr id="133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consistency parameter cont.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 iteration is required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Elastoplastic tangent stiffness</a:t>
            </a:r>
            <a:endParaRPr/>
          </a:p>
        </p:txBody>
      </p:sp>
      <p:sp>
        <p:nvSpPr>
          <p:cNvPr id="133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1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2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4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5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46" name="CustomShape 10"/>
          <p:cNvSpPr/>
          <p:nvPr/>
        </p:nvSpPr>
        <p:spPr>
          <a:xfrm rot="16200000">
            <a:off x="5592960" y="4628880"/>
            <a:ext cx="206280" cy="241092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1347" name="CustomShape 11"/>
          <p:cNvSpPr/>
          <p:nvPr/>
        </p:nvSpPr>
        <p:spPr>
          <a:xfrm>
            <a:off x="5537160" y="6050160"/>
            <a:ext cx="5770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mic Sans MS"/>
              </a:rPr>
              <a:t>D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ep</a:t>
            </a:r>
            <a:endParaRPr/>
          </a:p>
        </p:txBody>
      </p:sp>
      <p:pic>
        <p:nvPicPr>
          <p:cNvPr id="13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080" y="1359000"/>
            <a:ext cx="5931000" cy="444600"/>
          </a:xfrm>
          <a:prstGeom prst="rect">
            <a:avLst/>
          </a:prstGeom>
          <a:ln>
            <a:noFill/>
          </a:ln>
        </p:spPr>
      </p:pic>
      <p:pic>
        <p:nvPicPr>
          <p:cNvPr id="13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67480" y="1752480"/>
            <a:ext cx="1434960" cy="635040"/>
          </a:xfrm>
          <a:prstGeom prst="rect">
            <a:avLst/>
          </a:prstGeom>
          <a:ln>
            <a:noFill/>
          </a:ln>
        </p:spPr>
      </p:pic>
      <p:pic>
        <p:nvPicPr>
          <p:cNvPr id="13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54080" y="1981080"/>
            <a:ext cx="1397160" cy="774720"/>
          </a:xfrm>
          <a:prstGeom prst="rect">
            <a:avLst/>
          </a:prstGeom>
          <a:ln>
            <a:noFill/>
          </a:ln>
        </p:spPr>
      </p:pic>
      <p:pic>
        <p:nvPicPr>
          <p:cNvPr id="135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17440" y="3772080"/>
            <a:ext cx="3670200" cy="380880"/>
          </a:xfrm>
          <a:prstGeom prst="rect">
            <a:avLst/>
          </a:prstGeom>
          <a:ln>
            <a:noFill/>
          </a:ln>
        </p:spPr>
      </p:pic>
      <p:pic>
        <p:nvPicPr>
          <p:cNvPr id="135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676840" y="3746520"/>
            <a:ext cx="2959200" cy="431640"/>
          </a:xfrm>
          <a:prstGeom prst="rect">
            <a:avLst/>
          </a:prstGeom>
          <a:ln>
            <a:noFill/>
          </a:ln>
        </p:spPr>
      </p:pic>
      <p:pic>
        <p:nvPicPr>
          <p:cNvPr id="135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676840" y="4254480"/>
            <a:ext cx="1434960" cy="317520"/>
          </a:xfrm>
          <a:prstGeom prst="rect">
            <a:avLst/>
          </a:prstGeom>
          <a:ln>
            <a:noFill/>
          </a:ln>
        </p:spPr>
      </p:pic>
      <p:pic>
        <p:nvPicPr>
          <p:cNvPr id="1354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47920" y="4826160"/>
            <a:ext cx="5753160" cy="8380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</a:t>
            </a:r>
            <a:endParaRPr/>
          </a:p>
        </p:txBody>
      </p:sp>
      <p:sp>
        <p:nvSpPr>
          <p:cNvPr id="135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evolution is given in the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rate form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use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backward Euler method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to integrate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Assumptions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We assume that all variables are known at load step 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At the current time n+1,                is given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use 2-step procedure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Predictor: elastic trial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Corrector: plastic return mapping (projection onto the yield surface)</a:t>
            </a:r>
            <a:endParaRPr/>
          </a:p>
        </p:txBody>
      </p:sp>
      <p:sp>
        <p:nvSpPr>
          <p:cNvPr id="1357" name="CustomShape 3"/>
          <p:cNvSpPr/>
          <p:nvPr/>
        </p:nvSpPr>
        <p:spPr>
          <a:xfrm>
            <a:off x="1418760" y="2648520"/>
            <a:ext cx="4130280" cy="577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358" name="CustomShape 4"/>
          <p:cNvSpPr/>
          <p:nvPr/>
        </p:nvSpPr>
        <p:spPr>
          <a:xfrm>
            <a:off x="5934600" y="2701080"/>
            <a:ext cx="19382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A-stable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Stable for all </a:t>
            </a:r>
            <a:r>
              <a:rPr lang="en-US">
                <a:solidFill>
                  <a:srgbClr val="000000"/>
                </a:solidFill>
                <a:latin typeface="Symbol"/>
              </a:rPr>
              <a:t>D</a:t>
            </a:r>
            <a:r>
              <a:rPr lang="en-US">
                <a:solidFill>
                  <a:srgbClr val="000000"/>
                </a:solidFill>
                <a:latin typeface="Comic Sans MS"/>
              </a:rPr>
              <a:t>t</a:t>
            </a:r>
            <a:endParaRPr/>
          </a:p>
        </p:txBody>
      </p:sp>
      <p:pic>
        <p:nvPicPr>
          <p:cNvPr id="13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960" y="1854360"/>
            <a:ext cx="4470480" cy="660240"/>
          </a:xfrm>
          <a:prstGeom prst="rect">
            <a:avLst/>
          </a:prstGeom>
          <a:ln>
            <a:noFill/>
          </a:ln>
        </p:spPr>
      </p:pic>
      <p:pic>
        <p:nvPicPr>
          <p:cNvPr id="13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160" y="2743200"/>
            <a:ext cx="3187800" cy="368280"/>
          </a:xfrm>
          <a:prstGeom prst="rect">
            <a:avLst/>
          </a:prstGeom>
          <a:ln>
            <a:noFill/>
          </a:ln>
        </p:spPr>
      </p:pic>
      <p:pic>
        <p:nvPicPr>
          <p:cNvPr id="13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16720" y="3860640"/>
            <a:ext cx="660240" cy="355680"/>
          </a:xfrm>
          <a:prstGeom prst="rect">
            <a:avLst/>
          </a:prstGeom>
          <a:ln>
            <a:noFill/>
          </a:ln>
        </p:spPr>
      </p:pic>
      <p:pic>
        <p:nvPicPr>
          <p:cNvPr id="136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24360" y="4368960"/>
            <a:ext cx="1003320" cy="3049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 cont.</a:t>
            </a:r>
            <a:endParaRPr/>
          </a:p>
        </p:txBody>
      </p:sp>
      <p:sp>
        <p:nvSpPr>
          <p:cNvPr id="136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Shifted stress: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 function: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corrector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If f &lt; 0 (within the elastic domain)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Exit</a:t>
            </a:r>
            <a:endParaRPr/>
          </a:p>
        </p:txBody>
      </p:sp>
      <p:sp>
        <p:nvSpPr>
          <p:cNvPr id="1365" name="CustomShape 3"/>
          <p:cNvSpPr/>
          <p:nvPr/>
        </p:nvSpPr>
        <p:spPr>
          <a:xfrm rot="16200000">
            <a:off x="4821120" y="570600"/>
            <a:ext cx="272880" cy="25585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66" name="CustomShape 4"/>
          <p:cNvSpPr/>
          <p:nvPr/>
        </p:nvSpPr>
        <p:spPr>
          <a:xfrm>
            <a:off x="4165200" y="192348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No plasticity</a:t>
            </a:r>
            <a:endParaRPr/>
          </a:p>
        </p:txBody>
      </p:sp>
      <p:sp>
        <p:nvSpPr>
          <p:cNvPr id="1367" name="CustomShape 5"/>
          <p:cNvSpPr/>
          <p:nvPr/>
        </p:nvSpPr>
        <p:spPr>
          <a:xfrm>
            <a:off x="2030400" y="1944360"/>
            <a:ext cx="1860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dev. inc. strain</a:t>
            </a:r>
            <a:endParaRPr/>
          </a:p>
        </p:txBody>
      </p:sp>
      <p:sp>
        <p:nvSpPr>
          <p:cNvPr id="1368" name="CustomShape 6"/>
          <p:cNvSpPr/>
          <p:nvPr/>
        </p:nvSpPr>
        <p:spPr>
          <a:xfrm flipV="1" rot="5400000">
            <a:off x="2791080" y="1774800"/>
            <a:ext cx="325440" cy="13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69" name="CustomShape 7"/>
          <p:cNvSpPr/>
          <p:nvPr/>
        </p:nvSpPr>
        <p:spPr>
          <a:xfrm>
            <a:off x="1061640" y="4656240"/>
            <a:ext cx="5696280" cy="546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3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4200" y="1257480"/>
            <a:ext cx="4800600" cy="444600"/>
          </a:xfrm>
          <a:prstGeom prst="rect">
            <a:avLst/>
          </a:prstGeom>
          <a:ln>
            <a:noFill/>
          </a:ln>
        </p:spPr>
      </p:pic>
      <p:pic>
        <p:nvPicPr>
          <p:cNvPr id="13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3000" y="2590920"/>
            <a:ext cx="1638360" cy="380880"/>
          </a:xfrm>
          <a:prstGeom prst="rect">
            <a:avLst/>
          </a:prstGeom>
          <a:ln>
            <a:noFill/>
          </a:ln>
        </p:spPr>
      </p:pic>
      <p:pic>
        <p:nvPicPr>
          <p:cNvPr id="13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51160" y="3174840"/>
            <a:ext cx="3086280" cy="469800"/>
          </a:xfrm>
          <a:prstGeom prst="rect">
            <a:avLst/>
          </a:prstGeom>
          <a:ln>
            <a:noFill/>
          </a:ln>
        </p:spPr>
      </p:pic>
      <p:pic>
        <p:nvPicPr>
          <p:cNvPr id="137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612800" y="4711680"/>
            <a:ext cx="452124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 cont.</a:t>
            </a:r>
            <a:endParaRPr/>
          </a:p>
        </p:txBody>
      </p:sp>
      <p:sp>
        <p:nvSpPr>
          <p:cNvPr id="137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corrector cont.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If f &gt; 0 (return mapping to yield surface)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Trial direction is parallel to final direction</a:t>
            </a:r>
            <a:endParaRPr/>
          </a:p>
        </p:txBody>
      </p:sp>
      <p:sp>
        <p:nvSpPr>
          <p:cNvPr id="1376" name="CustomShape 3"/>
          <p:cNvSpPr/>
          <p:nvPr/>
        </p:nvSpPr>
        <p:spPr>
          <a:xfrm>
            <a:off x="2900520" y="1692000"/>
            <a:ext cx="609120" cy="609120"/>
          </a:xfrm>
          <a:prstGeom prst="ellipse">
            <a:avLst/>
          </a:prstGeom>
          <a:noFill/>
          <a:ln w="19080">
            <a:solidFill>
              <a:srgbClr val="2c02c6"/>
            </a:solidFill>
            <a:round/>
          </a:ln>
        </p:spPr>
      </p:sp>
      <p:sp>
        <p:nvSpPr>
          <p:cNvPr id="1377" name="CustomShape 4"/>
          <p:cNvSpPr/>
          <p:nvPr/>
        </p:nvSpPr>
        <p:spPr>
          <a:xfrm flipV="1">
            <a:off x="3510000" y="1995840"/>
            <a:ext cx="1103400" cy="360"/>
          </a:xfrm>
          <a:prstGeom prst="straightConnector1">
            <a:avLst/>
          </a:prstGeom>
          <a:noFill/>
          <a:ln w="19080">
            <a:solidFill>
              <a:srgbClr val="2c02c6"/>
            </a:solidFill>
            <a:round/>
            <a:tailEnd len="med" type="arrow" w="med"/>
          </a:ln>
        </p:spPr>
      </p:sp>
      <p:sp>
        <p:nvSpPr>
          <p:cNvPr id="1378" name="CustomShape 5"/>
          <p:cNvSpPr/>
          <p:nvPr/>
        </p:nvSpPr>
        <p:spPr>
          <a:xfrm>
            <a:off x="3435840" y="1660680"/>
            <a:ext cx="121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unknown</a:t>
            </a:r>
            <a:endParaRPr/>
          </a:p>
        </p:txBody>
      </p:sp>
      <p:sp>
        <p:nvSpPr>
          <p:cNvPr id="1379" name="CustomShape 6"/>
          <p:cNvSpPr/>
          <p:nvPr/>
        </p:nvSpPr>
        <p:spPr>
          <a:xfrm>
            <a:off x="841320" y="4078080"/>
            <a:ext cx="29534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So far, unknowns are </a:t>
            </a:r>
            <a:endParaRPr/>
          </a:p>
        </p:txBody>
      </p:sp>
      <p:sp>
        <p:nvSpPr>
          <p:cNvPr id="1380" name="CustomShape 7"/>
          <p:cNvSpPr/>
          <p:nvPr/>
        </p:nvSpPr>
        <p:spPr>
          <a:xfrm>
            <a:off x="2186280" y="5780160"/>
            <a:ext cx="2669400" cy="9565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381" name="CustomShape 8"/>
          <p:cNvSpPr/>
          <p:nvPr/>
        </p:nvSpPr>
        <p:spPr>
          <a:xfrm>
            <a:off x="5065200" y="6085440"/>
            <a:ext cx="2729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Known from trial state</a:t>
            </a:r>
            <a:endParaRPr/>
          </a:p>
        </p:txBody>
      </p:sp>
      <p:pic>
        <p:nvPicPr>
          <p:cNvPr id="13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765440"/>
            <a:ext cx="2108160" cy="444600"/>
          </a:xfrm>
          <a:prstGeom prst="rect">
            <a:avLst/>
          </a:prstGeom>
          <a:ln>
            <a:noFill/>
          </a:ln>
        </p:spPr>
      </p:pic>
      <p:pic>
        <p:nvPicPr>
          <p:cNvPr id="13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1765440"/>
            <a:ext cx="1206360" cy="406440"/>
          </a:xfrm>
          <a:prstGeom prst="rect">
            <a:avLst/>
          </a:prstGeom>
          <a:ln>
            <a:noFill/>
          </a:ln>
        </p:spPr>
      </p:pic>
      <p:pic>
        <p:nvPicPr>
          <p:cNvPr id="13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320" y="2362320"/>
            <a:ext cx="2120760" cy="380880"/>
          </a:xfrm>
          <a:prstGeom prst="rect">
            <a:avLst/>
          </a:prstGeom>
          <a:ln>
            <a:noFill/>
          </a:ln>
        </p:spPr>
      </p:pic>
      <p:pic>
        <p:nvPicPr>
          <p:cNvPr id="138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320" y="2895480"/>
            <a:ext cx="2209680" cy="406440"/>
          </a:xfrm>
          <a:prstGeom prst="rect">
            <a:avLst/>
          </a:prstGeom>
          <a:ln>
            <a:noFill/>
          </a:ln>
        </p:spPr>
      </p:pic>
      <p:pic>
        <p:nvPicPr>
          <p:cNvPr id="138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219320" y="3454560"/>
            <a:ext cx="4432320" cy="406440"/>
          </a:xfrm>
          <a:prstGeom prst="rect">
            <a:avLst/>
          </a:prstGeom>
          <a:ln>
            <a:noFill/>
          </a:ln>
        </p:spPr>
      </p:pic>
      <p:pic>
        <p:nvPicPr>
          <p:cNvPr id="138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581280" y="4102200"/>
            <a:ext cx="2247840" cy="380880"/>
          </a:xfrm>
          <a:prstGeom prst="rect">
            <a:avLst/>
          </a:prstGeom>
          <a:ln>
            <a:noFill/>
          </a:ln>
        </p:spPr>
      </p:pic>
      <p:pic>
        <p:nvPicPr>
          <p:cNvPr id="138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47920" y="5257800"/>
            <a:ext cx="3949560" cy="393840"/>
          </a:xfrm>
          <a:prstGeom prst="rect">
            <a:avLst/>
          </a:prstGeom>
          <a:ln>
            <a:noFill/>
          </a:ln>
        </p:spPr>
      </p:pic>
      <p:pic>
        <p:nvPicPr>
          <p:cNvPr id="138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451240" y="5867280"/>
            <a:ext cx="2120760" cy="851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Elastoplasticity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Most metals have both elastic and plastic properties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Initially, the material shows elastic behavior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After yielding, the material becomes plastic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By removing loading, the material becomes elastic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assume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small (infinitesimal) deformation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case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Elastic and plastic strain can be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additively decomposed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by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Strain energy density exists in terms of elastic strain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Stress is related to the elastic strain, not the plastic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 plastic strain will be considered as an internal variable, which evolves according to plastic deformation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1828800" y="3862080"/>
            <a:ext cx="1643760" cy="618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98080" y="4023360"/>
            <a:ext cx="1193760" cy="4064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9240" y="4775040"/>
            <a:ext cx="148608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 cont.</a:t>
            </a:r>
            <a:endParaRPr/>
          </a:p>
        </p:txBody>
      </p:sp>
      <p:sp>
        <p:nvSpPr>
          <p:cNvPr id="139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corrector cont.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Now the plastic consistency parameter is only unknown!!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How to compute: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stress must stay on the yield surface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While projecting the trial stress,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the yield surface also varies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But, both happen in the same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direction N</a:t>
            </a:r>
            <a:endParaRPr/>
          </a:p>
          <a:p>
            <a:endParaRPr/>
          </a:p>
        </p:txBody>
      </p:sp>
      <p:sp>
        <p:nvSpPr>
          <p:cNvPr id="1392" name="CustomShape 3"/>
          <p:cNvSpPr/>
          <p:nvPr/>
        </p:nvSpPr>
        <p:spPr>
          <a:xfrm>
            <a:off x="2900880" y="2144160"/>
            <a:ext cx="2396160" cy="661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393" name="CustomShape 4"/>
          <p:cNvSpPr/>
          <p:nvPr/>
        </p:nvSpPr>
        <p:spPr>
          <a:xfrm>
            <a:off x="5160600" y="3037320"/>
            <a:ext cx="1418400" cy="141840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394" name="CustomShape 5"/>
          <p:cNvSpPr/>
          <p:nvPr/>
        </p:nvSpPr>
        <p:spPr>
          <a:xfrm>
            <a:off x="5559840" y="2963880"/>
            <a:ext cx="1670760" cy="16707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395" name="CustomShape 6"/>
          <p:cNvSpPr/>
          <p:nvPr/>
        </p:nvSpPr>
        <p:spPr>
          <a:xfrm>
            <a:off x="6386400" y="3237120"/>
            <a:ext cx="1811520" cy="513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headEnd len="med" type="oval" w="med"/>
            <a:tailEnd len="med" type="oval" w="med"/>
          </a:ln>
        </p:spPr>
      </p:sp>
      <p:sp>
        <p:nvSpPr>
          <p:cNvPr id="1396" name="CustomShape 7"/>
          <p:cNvSpPr/>
          <p:nvPr/>
        </p:nvSpPr>
        <p:spPr>
          <a:xfrm>
            <a:off x="5990400" y="3205800"/>
            <a:ext cx="399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</p:txBody>
      </p:sp>
      <p:sp>
        <p:nvSpPr>
          <p:cNvPr id="1397" name="CustomShape 8"/>
          <p:cNvSpPr/>
          <p:nvPr/>
        </p:nvSpPr>
        <p:spPr>
          <a:xfrm>
            <a:off x="8154720" y="3426480"/>
            <a:ext cx="423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tr</a:t>
            </a:r>
            <a:endParaRPr/>
          </a:p>
        </p:txBody>
      </p:sp>
      <p:sp>
        <p:nvSpPr>
          <p:cNvPr id="1398" name="CustomShape 9"/>
          <p:cNvSpPr/>
          <p:nvPr/>
        </p:nvSpPr>
        <p:spPr>
          <a:xfrm>
            <a:off x="6735960" y="3460680"/>
            <a:ext cx="59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s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n+1</a:t>
            </a:r>
            <a:endParaRPr/>
          </a:p>
        </p:txBody>
      </p:sp>
      <p:sp>
        <p:nvSpPr>
          <p:cNvPr id="1399" name="CustomShape 10"/>
          <p:cNvSpPr/>
          <p:nvPr/>
        </p:nvSpPr>
        <p:spPr>
          <a:xfrm flipV="1">
            <a:off x="5875200" y="3772440"/>
            <a:ext cx="535680" cy="20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headEnd len="med" type="oval" w="med"/>
            <a:tailEnd len="med" type="arrow" w="med"/>
          </a:ln>
        </p:spPr>
      </p:sp>
      <p:sp>
        <p:nvSpPr>
          <p:cNvPr id="1400" name="CustomShape 11"/>
          <p:cNvSpPr/>
          <p:nvPr/>
        </p:nvSpPr>
        <p:spPr>
          <a:xfrm>
            <a:off x="5560200" y="3534120"/>
            <a:ext cx="409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a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n</a:t>
            </a:r>
            <a:endParaRPr/>
          </a:p>
        </p:txBody>
      </p:sp>
      <p:sp>
        <p:nvSpPr>
          <p:cNvPr id="1401" name="CustomShape 12"/>
          <p:cNvSpPr/>
          <p:nvPr/>
        </p:nvSpPr>
        <p:spPr>
          <a:xfrm>
            <a:off x="6023520" y="3778560"/>
            <a:ext cx="603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a</a:t>
            </a:r>
            <a:r>
              <a:rPr lang="en-US" baseline="30000">
                <a:solidFill>
                  <a:srgbClr val="000000"/>
                </a:solidFill>
                <a:latin typeface="Comic Sans MS"/>
              </a:rPr>
              <a:t>n+1</a:t>
            </a:r>
            <a:endParaRPr/>
          </a:p>
        </p:txBody>
      </p:sp>
      <p:sp>
        <p:nvSpPr>
          <p:cNvPr id="1402" name="Line 13"/>
          <p:cNvSpPr/>
          <p:nvPr/>
        </p:nvSpPr>
        <p:spPr>
          <a:xfrm flipV="1">
            <a:off x="6424920" y="3745800"/>
            <a:ext cx="852120" cy="27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pic>
        <p:nvPicPr>
          <p:cNvPr id="14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2247840"/>
            <a:ext cx="1816200" cy="444600"/>
          </a:xfrm>
          <a:prstGeom prst="rect">
            <a:avLst/>
          </a:prstGeom>
          <a:ln>
            <a:noFill/>
          </a:ln>
        </p:spPr>
      </p:pic>
      <p:pic>
        <p:nvPicPr>
          <p:cNvPr id="14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18320" y="4559400"/>
            <a:ext cx="1282680" cy="304920"/>
          </a:xfrm>
          <a:prstGeom prst="rect">
            <a:avLst/>
          </a:prstGeom>
          <a:ln>
            <a:noFill/>
          </a:ln>
        </p:spPr>
      </p:pic>
      <p:pic>
        <p:nvPicPr>
          <p:cNvPr id="14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4419720"/>
            <a:ext cx="1015920" cy="304920"/>
          </a:xfrm>
          <a:prstGeom prst="rect">
            <a:avLst/>
          </a:prstGeom>
          <a:ln>
            <a:noFill/>
          </a:ln>
        </p:spPr>
      </p:pic>
      <p:pic>
        <p:nvPicPr>
          <p:cNvPr id="14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09760" y="5003640"/>
            <a:ext cx="4152960" cy="482760"/>
          </a:xfrm>
          <a:prstGeom prst="rect">
            <a:avLst/>
          </a:prstGeom>
          <a:ln>
            <a:noFill/>
          </a:ln>
        </p:spPr>
      </p:pic>
      <p:pic>
        <p:nvPicPr>
          <p:cNvPr id="140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22360" y="5842080"/>
            <a:ext cx="5803920" cy="4572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 cont.</a:t>
            </a:r>
            <a:endParaRPr/>
          </a:p>
        </p:txBody>
      </p:sp>
      <p:sp>
        <p:nvSpPr>
          <p:cNvPr id="140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Plastic corrector cont.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Plastic consistency condition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Nonlinear (scalar) equation w.r.t.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Dg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Use Newton-Raphson method (start with                           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Stop when f ~ 0</a:t>
            </a:r>
            <a:endParaRPr/>
          </a:p>
        </p:txBody>
      </p:sp>
      <p:sp>
        <p:nvSpPr>
          <p:cNvPr id="1410" name="CustomShape 3"/>
          <p:cNvSpPr/>
          <p:nvPr/>
        </p:nvSpPr>
        <p:spPr>
          <a:xfrm>
            <a:off x="1198080" y="1671120"/>
            <a:ext cx="5990400" cy="703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4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778040"/>
            <a:ext cx="4749840" cy="482760"/>
          </a:xfrm>
          <a:prstGeom prst="rect">
            <a:avLst/>
          </a:prstGeom>
          <a:ln>
            <a:noFill/>
          </a:ln>
        </p:spPr>
      </p:pic>
      <p:pic>
        <p:nvPicPr>
          <p:cNvPr id="14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480" y="2565360"/>
            <a:ext cx="1917720" cy="469800"/>
          </a:xfrm>
          <a:prstGeom prst="rect">
            <a:avLst/>
          </a:prstGeom>
          <a:ln>
            <a:noFill/>
          </a:ln>
        </p:spPr>
      </p:pic>
      <p:pic>
        <p:nvPicPr>
          <p:cNvPr id="14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600" y="4127400"/>
            <a:ext cx="4127400" cy="787320"/>
          </a:xfrm>
          <a:prstGeom prst="rect">
            <a:avLst/>
          </a:prstGeom>
          <a:ln>
            <a:noFill/>
          </a:ln>
        </p:spPr>
      </p:pic>
      <p:pic>
        <p:nvPicPr>
          <p:cNvPr id="141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55600" y="3594240"/>
            <a:ext cx="4724280" cy="482760"/>
          </a:xfrm>
          <a:prstGeom prst="rect">
            <a:avLst/>
          </a:prstGeom>
          <a:ln>
            <a:noFill/>
          </a:ln>
        </p:spPr>
      </p:pic>
      <p:pic>
        <p:nvPicPr>
          <p:cNvPr id="141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55600" y="4863960"/>
            <a:ext cx="1981080" cy="698400"/>
          </a:xfrm>
          <a:prstGeom prst="rect">
            <a:avLst/>
          </a:prstGeom>
          <a:ln>
            <a:noFill/>
          </a:ln>
        </p:spPr>
      </p:pic>
      <p:pic>
        <p:nvPicPr>
          <p:cNvPr id="141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55600" y="5638680"/>
            <a:ext cx="2108160" cy="469800"/>
          </a:xfrm>
          <a:prstGeom prst="rect">
            <a:avLst/>
          </a:prstGeom>
          <a:ln>
            <a:noFill/>
          </a:ln>
        </p:spPr>
      </p:pic>
      <p:pic>
        <p:nvPicPr>
          <p:cNvPr id="141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803920" y="3048120"/>
            <a:ext cx="198108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Numerical Integration cont.</a:t>
            </a:r>
            <a:endParaRPr/>
          </a:p>
        </p:txBody>
      </p:sp>
      <p:sp>
        <p:nvSpPr>
          <p:cNvPr id="1419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When N-R iteration is converged, update stress</a:t>
            </a:r>
            <a:endParaRPr/>
          </a:p>
        </p:txBody>
      </p:sp>
      <p:sp>
        <p:nvSpPr>
          <p:cNvPr id="1420" name="CustomShape 3"/>
          <p:cNvSpPr/>
          <p:nvPr/>
        </p:nvSpPr>
        <p:spPr>
          <a:xfrm rot="16200000">
            <a:off x="3088080" y="2802600"/>
            <a:ext cx="315000" cy="18558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421" name="CustomShape 4"/>
          <p:cNvSpPr/>
          <p:nvPr/>
        </p:nvSpPr>
        <p:spPr>
          <a:xfrm>
            <a:off x="4096080" y="3972960"/>
            <a:ext cx="214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Tangent operator</a:t>
            </a:r>
            <a:endParaRPr/>
          </a:p>
        </p:txBody>
      </p:sp>
      <p:pic>
        <p:nvPicPr>
          <p:cNvPr id="14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9960" y="1346040"/>
            <a:ext cx="2895480" cy="380880"/>
          </a:xfrm>
          <a:prstGeom prst="rect">
            <a:avLst/>
          </a:prstGeom>
          <a:ln>
            <a:noFill/>
          </a:ln>
        </p:spPr>
      </p:pic>
      <p:pic>
        <p:nvPicPr>
          <p:cNvPr id="14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39960" y="3149640"/>
            <a:ext cx="3048120" cy="380880"/>
          </a:xfrm>
          <a:prstGeom prst="rect">
            <a:avLst/>
          </a:prstGeom>
          <a:ln>
            <a:noFill/>
          </a:ln>
        </p:spPr>
      </p:pic>
      <p:pic>
        <p:nvPicPr>
          <p:cNvPr id="14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9960" y="1905120"/>
            <a:ext cx="2133720" cy="406440"/>
          </a:xfrm>
          <a:prstGeom prst="rect">
            <a:avLst/>
          </a:prstGeom>
          <a:ln>
            <a:noFill/>
          </a:ln>
        </p:spPr>
      </p:pic>
      <p:pic>
        <p:nvPicPr>
          <p:cNvPr id="142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39960" y="2489040"/>
            <a:ext cx="1917720" cy="469800"/>
          </a:xfrm>
          <a:prstGeom prst="rect">
            <a:avLst/>
          </a:prstGeom>
          <a:ln>
            <a:noFill/>
          </a:ln>
        </p:spPr>
      </p:pic>
      <p:pic>
        <p:nvPicPr>
          <p:cNvPr id="142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73320" y="3924360"/>
            <a:ext cx="927000" cy="330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</a:t>
            </a:r>
            <a:endParaRPr/>
          </a:p>
        </p:txBody>
      </p:sp>
      <p:sp>
        <p:nvSpPr>
          <p:cNvPr id="142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Consistent tangent operator – tangent operator that is consistent with numerical integration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Differentiate stress update equation</a:t>
            </a:r>
            <a:endParaRPr/>
          </a:p>
        </p:txBody>
      </p:sp>
      <p:sp>
        <p:nvSpPr>
          <p:cNvPr id="1429" name="CustomShape 3"/>
          <p:cNvSpPr/>
          <p:nvPr/>
        </p:nvSpPr>
        <p:spPr>
          <a:xfrm>
            <a:off x="3214080" y="5906880"/>
            <a:ext cx="50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(1)</a:t>
            </a:r>
            <a:endParaRPr/>
          </a:p>
        </p:txBody>
      </p:sp>
      <p:sp>
        <p:nvSpPr>
          <p:cNvPr id="1430" name="CustomShape 4"/>
          <p:cNvSpPr/>
          <p:nvPr/>
        </p:nvSpPr>
        <p:spPr>
          <a:xfrm flipH="1" flipV="1" rot="5400000">
            <a:off x="3162960" y="5600880"/>
            <a:ext cx="60912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31" name="CustomShape 5"/>
          <p:cNvSpPr/>
          <p:nvPr/>
        </p:nvSpPr>
        <p:spPr>
          <a:xfrm>
            <a:off x="4488120" y="5906880"/>
            <a:ext cx="504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(2)</a:t>
            </a:r>
            <a:endParaRPr/>
          </a:p>
        </p:txBody>
      </p:sp>
      <p:sp>
        <p:nvSpPr>
          <p:cNvPr id="1432" name="CustomShape 6"/>
          <p:cNvSpPr/>
          <p:nvPr/>
        </p:nvSpPr>
        <p:spPr>
          <a:xfrm flipH="1" flipV="1" rot="5400000">
            <a:off x="4429080" y="5595840"/>
            <a:ext cx="60912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33" name="CustomShape 7"/>
          <p:cNvSpPr/>
          <p:nvPr/>
        </p:nvSpPr>
        <p:spPr>
          <a:xfrm>
            <a:off x="451080" y="2743200"/>
            <a:ext cx="3460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Continuum tangent operator</a:t>
            </a:r>
            <a:endParaRPr/>
          </a:p>
        </p:txBody>
      </p:sp>
      <p:sp>
        <p:nvSpPr>
          <p:cNvPr id="1434" name="CustomShape 8"/>
          <p:cNvSpPr/>
          <p:nvPr/>
        </p:nvSpPr>
        <p:spPr>
          <a:xfrm flipH="1" flipV="1" rot="5400000">
            <a:off x="2211840" y="2505600"/>
            <a:ext cx="60912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35" name="CustomShape 9"/>
          <p:cNvSpPr/>
          <p:nvPr/>
        </p:nvSpPr>
        <p:spPr>
          <a:xfrm>
            <a:off x="4082040" y="2743200"/>
            <a:ext cx="3416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Consistent tangent operator</a:t>
            </a:r>
            <a:endParaRPr/>
          </a:p>
        </p:txBody>
      </p:sp>
      <p:sp>
        <p:nvSpPr>
          <p:cNvPr id="1436" name="CustomShape 10"/>
          <p:cNvSpPr/>
          <p:nvPr/>
        </p:nvSpPr>
        <p:spPr>
          <a:xfrm flipH="1" flipV="1" rot="5400000">
            <a:off x="4508280" y="2479320"/>
            <a:ext cx="60912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4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4160" y="1587600"/>
            <a:ext cx="3568680" cy="647640"/>
          </a:xfrm>
          <a:prstGeom prst="rect">
            <a:avLst/>
          </a:prstGeom>
          <a:ln>
            <a:noFill/>
          </a:ln>
        </p:spPr>
      </p:pic>
      <p:pic>
        <p:nvPicPr>
          <p:cNvPr id="14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80" y="3936960"/>
            <a:ext cx="2349360" cy="317520"/>
          </a:xfrm>
          <a:prstGeom prst="rect">
            <a:avLst/>
          </a:prstGeom>
          <a:ln>
            <a:noFill/>
          </a:ln>
        </p:spPr>
      </p:pic>
      <p:pic>
        <p:nvPicPr>
          <p:cNvPr id="14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6360" y="4533840"/>
            <a:ext cx="3759120" cy="647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 cont</a:t>
            </a:r>
            <a:endParaRPr/>
          </a:p>
        </p:txBody>
      </p:sp>
      <p:sp>
        <p:nvSpPr>
          <p:cNvPr id="144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Term (1)</a:t>
            </a:r>
            <a:endParaRPr/>
          </a:p>
        </p:txBody>
      </p:sp>
      <p:sp>
        <p:nvSpPr>
          <p:cNvPr id="1442" name="CustomShape 3"/>
          <p:cNvSpPr/>
          <p:nvPr/>
        </p:nvSpPr>
        <p:spPr>
          <a:xfrm>
            <a:off x="4978080" y="2131560"/>
            <a:ext cx="735480" cy="9874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443" name="CustomShape 4"/>
          <p:cNvSpPr/>
          <p:nvPr/>
        </p:nvSpPr>
        <p:spPr>
          <a:xfrm flipH="1" rot="5400000">
            <a:off x="5376600" y="3161880"/>
            <a:ext cx="357120" cy="189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44" name="CustomShape 5"/>
          <p:cNvSpPr/>
          <p:nvPr/>
        </p:nvSpPr>
        <p:spPr>
          <a:xfrm>
            <a:off x="6203520" y="4173480"/>
            <a:ext cx="588240" cy="7772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445" name="CustomShape 6"/>
          <p:cNvSpPr/>
          <p:nvPr/>
        </p:nvSpPr>
        <p:spPr>
          <a:xfrm flipH="1" rot="5400000">
            <a:off x="6728040" y="4814640"/>
            <a:ext cx="376200" cy="422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446" name="CustomShape 7"/>
          <p:cNvSpPr/>
          <p:nvPr/>
        </p:nvSpPr>
        <p:spPr>
          <a:xfrm>
            <a:off x="1103760" y="5854320"/>
            <a:ext cx="1933560" cy="882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4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812880"/>
            <a:ext cx="3048120" cy="444600"/>
          </a:xfrm>
          <a:prstGeom prst="rect">
            <a:avLst/>
          </a:prstGeom>
          <a:ln>
            <a:noFill/>
          </a:ln>
        </p:spPr>
      </p:pic>
      <p:pic>
        <p:nvPicPr>
          <p:cNvPr id="14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9720" y="622440"/>
            <a:ext cx="1739880" cy="762120"/>
          </a:xfrm>
          <a:prstGeom prst="rect">
            <a:avLst/>
          </a:prstGeom>
          <a:ln>
            <a:noFill/>
          </a:ln>
        </p:spPr>
      </p:pic>
      <p:pic>
        <p:nvPicPr>
          <p:cNvPr id="14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1308240"/>
            <a:ext cx="4889520" cy="507960"/>
          </a:xfrm>
          <a:prstGeom prst="rect">
            <a:avLst/>
          </a:prstGeom>
          <a:ln>
            <a:noFill/>
          </a:ln>
        </p:spPr>
      </p:pic>
      <p:pic>
        <p:nvPicPr>
          <p:cNvPr id="145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87600" y="2298600"/>
            <a:ext cx="3949560" cy="723960"/>
          </a:xfrm>
          <a:prstGeom prst="rect">
            <a:avLst/>
          </a:prstGeom>
          <a:ln>
            <a:noFill/>
          </a:ln>
        </p:spPr>
      </p:pic>
      <p:pic>
        <p:nvPicPr>
          <p:cNvPr id="145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60520" y="3301920"/>
            <a:ext cx="2527200" cy="723960"/>
          </a:xfrm>
          <a:prstGeom prst="rect">
            <a:avLst/>
          </a:prstGeom>
          <a:ln>
            <a:noFill/>
          </a:ln>
        </p:spPr>
      </p:pic>
      <p:pic>
        <p:nvPicPr>
          <p:cNvPr id="145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778360" y="3365640"/>
            <a:ext cx="2451240" cy="546120"/>
          </a:xfrm>
          <a:prstGeom prst="rect">
            <a:avLst/>
          </a:prstGeom>
          <a:ln>
            <a:noFill/>
          </a:ln>
        </p:spPr>
      </p:pic>
      <p:pic>
        <p:nvPicPr>
          <p:cNvPr id="1453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320840" y="4241880"/>
            <a:ext cx="5689440" cy="660240"/>
          </a:xfrm>
          <a:prstGeom prst="rect">
            <a:avLst/>
          </a:prstGeom>
          <a:ln>
            <a:noFill/>
          </a:ln>
        </p:spPr>
      </p:pic>
      <p:pic>
        <p:nvPicPr>
          <p:cNvPr id="1454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816200" y="5130720"/>
            <a:ext cx="4521240" cy="507960"/>
          </a:xfrm>
          <a:prstGeom prst="rect">
            <a:avLst/>
          </a:prstGeom>
          <a:ln>
            <a:noFill/>
          </a:ln>
        </p:spPr>
      </p:pic>
      <p:pic>
        <p:nvPicPr>
          <p:cNvPr id="1455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086600" y="4965840"/>
            <a:ext cx="825480" cy="647640"/>
          </a:xfrm>
          <a:prstGeom prst="rect">
            <a:avLst/>
          </a:prstGeom>
          <a:ln>
            <a:noFill/>
          </a:ln>
        </p:spPr>
      </p:pic>
      <p:pic>
        <p:nvPicPr>
          <p:cNvPr id="1456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346040" y="5956200"/>
            <a:ext cx="1422360" cy="647640"/>
          </a:xfrm>
          <a:prstGeom prst="rect">
            <a:avLst/>
          </a:prstGeom>
          <a:ln>
            <a:noFill/>
          </a:ln>
        </p:spPr>
      </p:pic>
      <p:pic>
        <p:nvPicPr>
          <p:cNvPr id="1457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216320" y="5969160"/>
            <a:ext cx="358128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Consistent Tangent Operator cont</a:t>
            </a:r>
            <a:endParaRPr/>
          </a:p>
        </p:txBody>
      </p:sp>
      <p:sp>
        <p:nvSpPr>
          <p:cNvPr id="1459" name="TextShape 2"/>
          <p:cNvSpPr txBox="1"/>
          <p:nvPr/>
        </p:nvSpPr>
        <p:spPr>
          <a:xfrm>
            <a:off x="1047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Term (2):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Consistent tangent operator</a:t>
            </a:r>
            <a:endParaRPr/>
          </a:p>
        </p:txBody>
      </p:sp>
      <p:sp>
        <p:nvSpPr>
          <p:cNvPr id="1460" name="CustomShape 3"/>
          <p:cNvSpPr/>
          <p:nvPr/>
        </p:nvSpPr>
        <p:spPr>
          <a:xfrm>
            <a:off x="704160" y="3058560"/>
            <a:ext cx="6390000" cy="9140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461" name="CustomShape 4"/>
          <p:cNvSpPr/>
          <p:nvPr/>
        </p:nvSpPr>
        <p:spPr>
          <a:xfrm>
            <a:off x="1155960" y="5423400"/>
            <a:ext cx="5514480" cy="9424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462" name="CustomShape 5"/>
          <p:cNvSpPr/>
          <p:nvPr/>
        </p:nvSpPr>
        <p:spPr>
          <a:xfrm rot="16200000">
            <a:off x="5217840" y="5097240"/>
            <a:ext cx="255960" cy="264924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0000"/>
            </a:solidFill>
            <a:round/>
          </a:ln>
        </p:spPr>
      </p:sp>
      <p:sp>
        <p:nvSpPr>
          <p:cNvPr id="1463" name="CustomShape 6"/>
          <p:cNvSpPr/>
          <p:nvPr/>
        </p:nvSpPr>
        <p:spPr>
          <a:xfrm>
            <a:off x="4239000" y="6469920"/>
            <a:ext cx="2248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c02c6"/>
                </a:solidFill>
                <a:latin typeface="Comic Sans MS"/>
              </a:rPr>
              <a:t>Not existing in D</a:t>
            </a:r>
            <a:r>
              <a:rPr lang="en-US" baseline="30000">
                <a:solidFill>
                  <a:srgbClr val="2c02c6"/>
                </a:solidFill>
                <a:latin typeface="Comic Sans MS"/>
              </a:rPr>
              <a:t>ep</a:t>
            </a:r>
            <a:endParaRPr/>
          </a:p>
        </p:txBody>
      </p:sp>
      <p:pic>
        <p:nvPicPr>
          <p:cNvPr id="14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2880" y="1244520"/>
            <a:ext cx="1968480" cy="762120"/>
          </a:xfrm>
          <a:prstGeom prst="rect">
            <a:avLst/>
          </a:prstGeom>
          <a:ln>
            <a:noFill/>
          </a:ln>
        </p:spPr>
      </p:pic>
      <p:pic>
        <p:nvPicPr>
          <p:cNvPr id="14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720" y="1143000"/>
            <a:ext cx="4127400" cy="685800"/>
          </a:xfrm>
          <a:prstGeom prst="rect">
            <a:avLst/>
          </a:prstGeom>
          <a:ln>
            <a:noFill/>
          </a:ln>
        </p:spPr>
      </p:pic>
      <p:pic>
        <p:nvPicPr>
          <p:cNvPr id="14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08240" y="2006640"/>
            <a:ext cx="6946920" cy="1003320"/>
          </a:xfrm>
          <a:prstGeom prst="rect">
            <a:avLst/>
          </a:prstGeom>
          <a:ln>
            <a:noFill/>
          </a:ln>
        </p:spPr>
      </p:pic>
      <p:pic>
        <p:nvPicPr>
          <p:cNvPr id="14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1360" y="3137040"/>
            <a:ext cx="6375240" cy="812880"/>
          </a:xfrm>
          <a:prstGeom prst="rect">
            <a:avLst/>
          </a:prstGeom>
          <a:ln>
            <a:noFill/>
          </a:ln>
        </p:spPr>
      </p:pic>
      <p:pic>
        <p:nvPicPr>
          <p:cNvPr id="14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30400" y="4508640"/>
            <a:ext cx="6870600" cy="812880"/>
          </a:xfrm>
          <a:prstGeom prst="rect">
            <a:avLst/>
          </a:prstGeom>
          <a:ln>
            <a:noFill/>
          </a:ln>
        </p:spPr>
      </p:pic>
      <p:pic>
        <p:nvPicPr>
          <p:cNvPr id="146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93760" y="5460840"/>
            <a:ext cx="5321160" cy="851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</a:t>
            </a:r>
            <a:endParaRPr/>
          </a:p>
        </p:txBody>
      </p:sp>
      <p:sp>
        <p:nvSpPr>
          <p:cNvPr id="147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 combined hardening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Consistency condition</a:t>
            </a:r>
            <a:endParaRPr/>
          </a:p>
        </p:txBody>
      </p:sp>
      <p:sp>
        <p:nvSpPr>
          <p:cNvPr id="1472" name="CustomShape 3"/>
          <p:cNvSpPr/>
          <p:nvPr/>
        </p:nvSpPr>
        <p:spPr>
          <a:xfrm>
            <a:off x="4448160" y="4519440"/>
            <a:ext cx="3200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No iteration is required</a:t>
            </a:r>
            <a:endParaRPr/>
          </a:p>
        </p:txBody>
      </p:sp>
      <p:pic>
        <p:nvPicPr>
          <p:cNvPr id="14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34960" y="1511280"/>
            <a:ext cx="5664240" cy="965160"/>
          </a:xfrm>
          <a:prstGeom prst="rect">
            <a:avLst/>
          </a:prstGeom>
          <a:ln>
            <a:noFill/>
          </a:ln>
        </p:spPr>
      </p:pic>
      <p:pic>
        <p:nvPicPr>
          <p:cNvPr id="14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160" y="3429000"/>
            <a:ext cx="6578640" cy="507960"/>
          </a:xfrm>
          <a:prstGeom prst="rect">
            <a:avLst/>
          </a:prstGeom>
          <a:ln>
            <a:noFill/>
          </a:ln>
        </p:spPr>
      </p:pic>
      <p:pic>
        <p:nvPicPr>
          <p:cNvPr id="14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4203720"/>
            <a:ext cx="2908440" cy="888840"/>
          </a:xfrm>
          <a:prstGeom prst="rect">
            <a:avLst/>
          </a:prstGeom>
          <a:ln>
            <a:noFill/>
          </a:ln>
        </p:spPr>
      </p:pic>
      <p:pic>
        <p:nvPicPr>
          <p:cNvPr id="14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98680" y="5511960"/>
            <a:ext cx="124452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Variational Equation</a:t>
            </a:r>
            <a:endParaRPr/>
          </a:p>
        </p:txBody>
      </p:sp>
      <p:sp>
        <p:nvSpPr>
          <p:cNvPr id="147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Variational equation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only nonlinearity is from stress (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material nonlinearity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Small strain, small rotation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Linearization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displacement</a:t>
            </a:r>
            <a:endParaRPr/>
          </a:p>
        </p:txBody>
      </p:sp>
      <p:sp>
        <p:nvSpPr>
          <p:cNvPr id="1479" name="CustomShape 3"/>
          <p:cNvSpPr/>
          <p:nvPr/>
        </p:nvSpPr>
        <p:spPr>
          <a:xfrm>
            <a:off x="798840" y="4121280"/>
            <a:ext cx="7049520" cy="609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480" name="CustomShape 4"/>
          <p:cNvSpPr/>
          <p:nvPr/>
        </p:nvSpPr>
        <p:spPr>
          <a:xfrm>
            <a:off x="1498680" y="4901040"/>
            <a:ext cx="5961600" cy="693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481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482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48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484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485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0800" y="1981080"/>
            <a:ext cx="4292640" cy="482760"/>
          </a:xfrm>
          <a:prstGeom prst="rect">
            <a:avLst/>
          </a:prstGeom>
          <a:ln>
            <a:noFill/>
          </a:ln>
        </p:spPr>
      </p:pic>
      <p:pic>
        <p:nvPicPr>
          <p:cNvPr id="14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88840" y="1371600"/>
            <a:ext cx="3898800" cy="431640"/>
          </a:xfrm>
          <a:prstGeom prst="rect">
            <a:avLst/>
          </a:prstGeom>
          <a:ln>
            <a:noFill/>
          </a:ln>
        </p:spPr>
      </p:pic>
      <p:pic>
        <p:nvPicPr>
          <p:cNvPr id="14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4640" y="4991040"/>
            <a:ext cx="5816520" cy="495360"/>
          </a:xfrm>
          <a:prstGeom prst="rect">
            <a:avLst/>
          </a:prstGeom>
          <a:ln>
            <a:noFill/>
          </a:ln>
        </p:spPr>
      </p:pic>
      <p:pic>
        <p:nvPicPr>
          <p:cNvPr id="148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25480" y="4165560"/>
            <a:ext cx="6934320" cy="457200"/>
          </a:xfrm>
          <a:prstGeom prst="rect">
            <a:avLst/>
          </a:prstGeom>
          <a:ln>
            <a:noFill/>
          </a:ln>
        </p:spPr>
      </p:pic>
      <p:pic>
        <p:nvPicPr>
          <p:cNvPr id="149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921040" y="6235560"/>
            <a:ext cx="273060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of Elastoplasticity</a:t>
            </a:r>
            <a:endParaRPr/>
          </a:p>
        </p:txBody>
      </p:sp>
      <p:sp>
        <p:nvSpPr>
          <p:cNvPr id="149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will explain for a 3D solid element at a Gauss point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Voigt notation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Inputs</a:t>
            </a:r>
            <a:endParaRPr/>
          </a:p>
        </p:txBody>
      </p:sp>
      <p:sp>
        <p:nvSpPr>
          <p:cNvPr id="1493" name="CustomShape 3"/>
          <p:cNvSpPr/>
          <p:nvPr/>
        </p:nvSpPr>
        <p:spPr>
          <a:xfrm>
            <a:off x="2111040" y="6392160"/>
            <a:ext cx="1644480" cy="262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(a) Finite Element</a:t>
            </a:r>
            <a:endParaRPr/>
          </a:p>
        </p:txBody>
      </p:sp>
      <p:sp>
        <p:nvSpPr>
          <p:cNvPr id="1494" name="CustomShape 4"/>
          <p:cNvSpPr/>
          <p:nvPr/>
        </p:nvSpPr>
        <p:spPr>
          <a:xfrm>
            <a:off x="5069160" y="6399720"/>
            <a:ext cx="1948680" cy="24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(b) Reference Element</a:t>
            </a:r>
            <a:endParaRPr/>
          </a:p>
        </p:txBody>
      </p:sp>
      <p:sp>
        <p:nvSpPr>
          <p:cNvPr id="1495" name="CustomShape 5"/>
          <p:cNvSpPr/>
          <p:nvPr/>
        </p:nvSpPr>
        <p:spPr>
          <a:xfrm>
            <a:off x="5303160" y="4785480"/>
            <a:ext cx="1186560" cy="1187640"/>
          </a:xfrm>
          <a:prstGeom prst="cube">
            <a:avLst>
              <a:gd name="adj" fmla="val 25000"/>
            </a:avLst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496" name="Line 6"/>
          <p:cNvSpPr/>
          <p:nvPr/>
        </p:nvSpPr>
        <p:spPr>
          <a:xfrm>
            <a:off x="5608800" y="4784400"/>
            <a:ext cx="0" cy="885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97" name="Line 7"/>
          <p:cNvSpPr/>
          <p:nvPr/>
        </p:nvSpPr>
        <p:spPr>
          <a:xfrm flipV="1">
            <a:off x="5300280" y="5674680"/>
            <a:ext cx="313200" cy="295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98" name="Line 8"/>
          <p:cNvSpPr/>
          <p:nvPr/>
        </p:nvSpPr>
        <p:spPr>
          <a:xfrm>
            <a:off x="5608800" y="5674680"/>
            <a:ext cx="87084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99" name="Line 9"/>
          <p:cNvSpPr/>
          <p:nvPr/>
        </p:nvSpPr>
        <p:spPr>
          <a:xfrm>
            <a:off x="5922360" y="5420880"/>
            <a:ext cx="967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00" name="Line 10"/>
          <p:cNvSpPr/>
          <p:nvPr/>
        </p:nvSpPr>
        <p:spPr>
          <a:xfrm flipV="1">
            <a:off x="5922360" y="4429440"/>
            <a:ext cx="0" cy="9961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01" name="Line 11"/>
          <p:cNvSpPr/>
          <p:nvPr/>
        </p:nvSpPr>
        <p:spPr>
          <a:xfrm flipH="1">
            <a:off x="5152680" y="5420880"/>
            <a:ext cx="769680" cy="7765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02" name="CustomShape 12"/>
          <p:cNvSpPr/>
          <p:nvPr/>
        </p:nvSpPr>
        <p:spPr>
          <a:xfrm>
            <a:off x="5028480" y="6033600"/>
            <a:ext cx="1886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Symbol"/>
                <a:ea typeface="Malgun Gothic"/>
              </a:rPr>
              <a:t>x</a:t>
            </a:r>
            <a:endParaRPr/>
          </a:p>
        </p:txBody>
      </p:sp>
      <p:sp>
        <p:nvSpPr>
          <p:cNvPr id="1503" name="CustomShape 13"/>
          <p:cNvSpPr/>
          <p:nvPr/>
        </p:nvSpPr>
        <p:spPr>
          <a:xfrm>
            <a:off x="6940800" y="5292000"/>
            <a:ext cx="1886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Symbol"/>
                <a:ea typeface="Malgun Gothic"/>
              </a:rPr>
              <a:t>h</a:t>
            </a:r>
            <a:endParaRPr/>
          </a:p>
        </p:txBody>
      </p:sp>
      <p:sp>
        <p:nvSpPr>
          <p:cNvPr id="1504" name="CustomShape 14"/>
          <p:cNvSpPr/>
          <p:nvPr/>
        </p:nvSpPr>
        <p:spPr>
          <a:xfrm>
            <a:off x="5996160" y="4327920"/>
            <a:ext cx="1886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Symbol"/>
                <a:ea typeface="Malgun Gothic"/>
              </a:rPr>
              <a:t>z</a:t>
            </a:r>
            <a:endParaRPr/>
          </a:p>
        </p:txBody>
      </p:sp>
      <p:sp>
        <p:nvSpPr>
          <p:cNvPr id="1505" name="CustomShape 15"/>
          <p:cNvSpPr/>
          <p:nvPr/>
        </p:nvSpPr>
        <p:spPr>
          <a:xfrm>
            <a:off x="6180480" y="5942160"/>
            <a:ext cx="70452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(1,1,–1)</a:t>
            </a:r>
            <a:endParaRPr/>
          </a:p>
        </p:txBody>
      </p:sp>
      <p:sp>
        <p:nvSpPr>
          <p:cNvPr id="1506" name="CustomShape 16"/>
          <p:cNvSpPr/>
          <p:nvPr/>
        </p:nvSpPr>
        <p:spPr>
          <a:xfrm>
            <a:off x="6203520" y="5001480"/>
            <a:ext cx="57096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(1,1,1)</a:t>
            </a:r>
            <a:endParaRPr/>
          </a:p>
        </p:txBody>
      </p:sp>
      <p:sp>
        <p:nvSpPr>
          <p:cNvPr id="1507" name="CustomShape 17"/>
          <p:cNvSpPr/>
          <p:nvPr/>
        </p:nvSpPr>
        <p:spPr>
          <a:xfrm>
            <a:off x="6489000" y="4563360"/>
            <a:ext cx="67680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(–1,1,1)</a:t>
            </a:r>
            <a:endParaRPr/>
          </a:p>
        </p:txBody>
      </p:sp>
      <p:sp>
        <p:nvSpPr>
          <p:cNvPr id="1508" name="CustomShape 18"/>
          <p:cNvSpPr/>
          <p:nvPr/>
        </p:nvSpPr>
        <p:spPr>
          <a:xfrm>
            <a:off x="6484680" y="5541120"/>
            <a:ext cx="77832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(–1,1,–1)</a:t>
            </a:r>
            <a:endParaRPr/>
          </a:p>
        </p:txBody>
      </p:sp>
      <p:sp>
        <p:nvSpPr>
          <p:cNvPr id="1509" name="CustomShape 19"/>
          <p:cNvSpPr/>
          <p:nvPr/>
        </p:nvSpPr>
        <p:spPr>
          <a:xfrm>
            <a:off x="2203200" y="4759920"/>
            <a:ext cx="1335960" cy="728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1510" name="Line 20"/>
          <p:cNvSpPr/>
          <p:nvPr/>
        </p:nvSpPr>
        <p:spPr>
          <a:xfrm>
            <a:off x="2203200" y="5114520"/>
            <a:ext cx="32040" cy="6318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11" name="Line 21"/>
          <p:cNvSpPr/>
          <p:nvPr/>
        </p:nvSpPr>
        <p:spPr>
          <a:xfrm>
            <a:off x="3097080" y="5497560"/>
            <a:ext cx="115200" cy="6364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12" name="Line 22"/>
          <p:cNvSpPr/>
          <p:nvPr/>
        </p:nvSpPr>
        <p:spPr>
          <a:xfrm>
            <a:off x="3539160" y="4768920"/>
            <a:ext cx="83160" cy="917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13" name="Line 23"/>
          <p:cNvSpPr/>
          <p:nvPr/>
        </p:nvSpPr>
        <p:spPr>
          <a:xfrm>
            <a:off x="2235240" y="5697720"/>
            <a:ext cx="981720" cy="392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14" name="Line 24"/>
          <p:cNvSpPr/>
          <p:nvPr/>
        </p:nvSpPr>
        <p:spPr>
          <a:xfrm flipV="1">
            <a:off x="3216960" y="5642280"/>
            <a:ext cx="405360" cy="4428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515" name="Line 25"/>
          <p:cNvSpPr/>
          <p:nvPr/>
        </p:nvSpPr>
        <p:spPr>
          <a:xfrm>
            <a:off x="2470320" y="4787280"/>
            <a:ext cx="184320" cy="68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6" name="Line 26"/>
          <p:cNvSpPr/>
          <p:nvPr/>
        </p:nvSpPr>
        <p:spPr>
          <a:xfrm>
            <a:off x="2654640" y="5474520"/>
            <a:ext cx="967680" cy="212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7" name="Line 27"/>
          <p:cNvSpPr/>
          <p:nvPr/>
        </p:nvSpPr>
        <p:spPr>
          <a:xfrm flipH="1">
            <a:off x="2235240" y="5469840"/>
            <a:ext cx="419400" cy="2721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8" name="CustomShape 28"/>
          <p:cNvSpPr/>
          <p:nvPr/>
        </p:nvSpPr>
        <p:spPr>
          <a:xfrm>
            <a:off x="2069640" y="562680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1</a:t>
            </a:r>
            <a:endParaRPr/>
          </a:p>
        </p:txBody>
      </p:sp>
      <p:sp>
        <p:nvSpPr>
          <p:cNvPr id="1519" name="CustomShape 29"/>
          <p:cNvSpPr/>
          <p:nvPr/>
        </p:nvSpPr>
        <p:spPr>
          <a:xfrm>
            <a:off x="3180240" y="606024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2</a:t>
            </a:r>
            <a:endParaRPr/>
          </a:p>
        </p:txBody>
      </p:sp>
      <p:sp>
        <p:nvSpPr>
          <p:cNvPr id="1520" name="CustomShape 30"/>
          <p:cNvSpPr/>
          <p:nvPr/>
        </p:nvSpPr>
        <p:spPr>
          <a:xfrm>
            <a:off x="3640680" y="554832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3</a:t>
            </a:r>
            <a:endParaRPr/>
          </a:p>
        </p:txBody>
      </p:sp>
      <p:sp>
        <p:nvSpPr>
          <p:cNvPr id="1521" name="CustomShape 31"/>
          <p:cNvSpPr/>
          <p:nvPr/>
        </p:nvSpPr>
        <p:spPr>
          <a:xfrm>
            <a:off x="2553480" y="546552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4</a:t>
            </a:r>
            <a:endParaRPr/>
          </a:p>
        </p:txBody>
      </p:sp>
      <p:sp>
        <p:nvSpPr>
          <p:cNvPr id="1522" name="CustomShape 32"/>
          <p:cNvSpPr/>
          <p:nvPr/>
        </p:nvSpPr>
        <p:spPr>
          <a:xfrm>
            <a:off x="2060640" y="496260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5</a:t>
            </a:r>
            <a:endParaRPr/>
          </a:p>
        </p:txBody>
      </p:sp>
      <p:sp>
        <p:nvSpPr>
          <p:cNvPr id="1523" name="CustomShape 33"/>
          <p:cNvSpPr/>
          <p:nvPr/>
        </p:nvSpPr>
        <p:spPr>
          <a:xfrm>
            <a:off x="2995920" y="520704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6</a:t>
            </a:r>
            <a:endParaRPr/>
          </a:p>
        </p:txBody>
      </p:sp>
      <p:sp>
        <p:nvSpPr>
          <p:cNvPr id="1524" name="CustomShape 34"/>
          <p:cNvSpPr/>
          <p:nvPr/>
        </p:nvSpPr>
        <p:spPr>
          <a:xfrm>
            <a:off x="3567240" y="459360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7</a:t>
            </a:r>
            <a:endParaRPr/>
          </a:p>
        </p:txBody>
      </p:sp>
      <p:sp>
        <p:nvSpPr>
          <p:cNvPr id="1525" name="CustomShape 35"/>
          <p:cNvSpPr/>
          <p:nvPr/>
        </p:nvSpPr>
        <p:spPr>
          <a:xfrm>
            <a:off x="2396880" y="455220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30000">
                <a:solidFill>
                  <a:srgbClr val="000000"/>
                </a:solidFill>
                <a:latin typeface="Times New Roman"/>
                <a:ea typeface="Malgun Gothic"/>
              </a:rPr>
              <a:t>8</a:t>
            </a:r>
            <a:endParaRPr/>
          </a:p>
        </p:txBody>
      </p:sp>
      <p:sp>
        <p:nvSpPr>
          <p:cNvPr id="1526" name="Line 36"/>
          <p:cNvSpPr/>
          <p:nvPr/>
        </p:nvSpPr>
        <p:spPr>
          <a:xfrm flipV="1">
            <a:off x="1894320" y="6213960"/>
            <a:ext cx="465480" cy="601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27" name="Line 37"/>
          <p:cNvSpPr/>
          <p:nvPr/>
        </p:nvSpPr>
        <p:spPr>
          <a:xfrm flipH="1" flipV="1">
            <a:off x="1816200" y="5900400"/>
            <a:ext cx="78120" cy="37836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28" name="Line 38"/>
          <p:cNvSpPr/>
          <p:nvPr/>
        </p:nvSpPr>
        <p:spPr>
          <a:xfrm flipH="1">
            <a:off x="1663920" y="6274080"/>
            <a:ext cx="230400" cy="290520"/>
          </a:xfrm>
          <a:prstGeom prst="line">
            <a:avLst/>
          </a:prstGeom>
          <a:ln w="9360">
            <a:solidFill>
              <a:srgbClr val="000000"/>
            </a:solidFill>
            <a:round/>
            <a:tailEnd len="sm" type="stealth" w="sm"/>
          </a:ln>
        </p:spPr>
      </p:sp>
      <p:sp>
        <p:nvSpPr>
          <p:cNvPr id="1529" name="CustomShape 39"/>
          <p:cNvSpPr/>
          <p:nvPr/>
        </p:nvSpPr>
        <p:spPr>
          <a:xfrm>
            <a:off x="2263320" y="619596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-25000">
                <a:solidFill>
                  <a:srgbClr val="000000"/>
                </a:solidFill>
                <a:latin typeface="Times New Roman"/>
                <a:ea typeface="Malgun Gothic"/>
              </a:rPr>
              <a:t>2</a:t>
            </a:r>
            <a:endParaRPr/>
          </a:p>
        </p:txBody>
      </p:sp>
      <p:sp>
        <p:nvSpPr>
          <p:cNvPr id="1530" name="CustomShape 40"/>
          <p:cNvSpPr/>
          <p:nvPr/>
        </p:nvSpPr>
        <p:spPr>
          <a:xfrm>
            <a:off x="1742760" y="641736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-25000">
                <a:solidFill>
                  <a:srgbClr val="000000"/>
                </a:solidFill>
                <a:latin typeface="Times New Roman"/>
                <a:ea typeface="Malgun Gothic"/>
              </a:rPr>
              <a:t>1</a:t>
            </a:r>
            <a:endParaRPr/>
          </a:p>
        </p:txBody>
      </p:sp>
      <p:sp>
        <p:nvSpPr>
          <p:cNvPr id="1531" name="CustomShape 41"/>
          <p:cNvSpPr/>
          <p:nvPr/>
        </p:nvSpPr>
        <p:spPr>
          <a:xfrm>
            <a:off x="1613520" y="5822280"/>
            <a:ext cx="230040" cy="2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Malgun Gothic"/>
              </a:rPr>
              <a:t>x</a:t>
            </a:r>
            <a:r>
              <a:rPr lang="en-US" sz="1100" baseline="-25000">
                <a:solidFill>
                  <a:srgbClr val="000000"/>
                </a:solidFill>
                <a:latin typeface="Times New Roman"/>
                <a:ea typeface="Malgun Gothic"/>
              </a:rPr>
              <a:t>3</a:t>
            </a:r>
            <a:endParaRPr/>
          </a:p>
        </p:txBody>
      </p:sp>
      <p:sp>
        <p:nvSpPr>
          <p:cNvPr id="1532" name="CustomShape 42"/>
          <p:cNvSpPr/>
          <p:nvPr/>
        </p:nvSpPr>
        <p:spPr>
          <a:xfrm>
            <a:off x="4512600" y="5704200"/>
            <a:ext cx="81252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(1, –1,–1)</a:t>
            </a:r>
            <a:endParaRPr/>
          </a:p>
        </p:txBody>
      </p:sp>
      <p:sp>
        <p:nvSpPr>
          <p:cNvPr id="1533" name="CustomShape 43"/>
          <p:cNvSpPr/>
          <p:nvPr/>
        </p:nvSpPr>
        <p:spPr>
          <a:xfrm>
            <a:off x="4622400" y="4878720"/>
            <a:ext cx="81252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(1, –1,1)</a:t>
            </a:r>
            <a:endParaRPr/>
          </a:p>
        </p:txBody>
      </p:sp>
      <p:sp>
        <p:nvSpPr>
          <p:cNvPr id="1534" name="CustomShape 44"/>
          <p:cNvSpPr/>
          <p:nvPr/>
        </p:nvSpPr>
        <p:spPr>
          <a:xfrm>
            <a:off x="4845240" y="4553280"/>
            <a:ext cx="812520" cy="26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Times New Roman"/>
                <a:ea typeface="Malgun Gothic"/>
              </a:rPr>
              <a:t>(–1, –1,1)</a:t>
            </a:r>
            <a:endParaRPr/>
          </a:p>
        </p:txBody>
      </p:sp>
      <p:sp>
        <p:nvSpPr>
          <p:cNvPr id="1535" name="CustomShape 45"/>
          <p:cNvSpPr/>
          <p:nvPr/>
        </p:nvSpPr>
        <p:spPr>
          <a:xfrm>
            <a:off x="4119840" y="5343480"/>
            <a:ext cx="607680" cy="124200"/>
          </a:xfrm>
          <a:prstGeom prst="rightArrow">
            <a:avLst>
              <a:gd name="adj1" fmla="val 50000"/>
              <a:gd name="adj2" fmla="val 122222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1536" name="CustomShape 4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537" name="CustomShape 4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9240" y="1790640"/>
            <a:ext cx="4788000" cy="431640"/>
          </a:xfrm>
          <a:prstGeom prst="rect">
            <a:avLst/>
          </a:prstGeom>
          <a:ln>
            <a:noFill/>
          </a:ln>
        </p:spPr>
      </p:pic>
      <p:pic>
        <p:nvPicPr>
          <p:cNvPr id="15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160" y="2273400"/>
            <a:ext cx="6261120" cy="431640"/>
          </a:xfrm>
          <a:prstGeom prst="rect">
            <a:avLst/>
          </a:prstGeom>
          <a:ln>
            <a:noFill/>
          </a:ln>
        </p:spPr>
      </p:pic>
      <p:pic>
        <p:nvPicPr>
          <p:cNvPr id="15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92160" y="2857680"/>
            <a:ext cx="2755800" cy="419040"/>
          </a:xfrm>
          <a:prstGeom prst="rect">
            <a:avLst/>
          </a:prstGeom>
          <a:ln>
            <a:noFill/>
          </a:ln>
        </p:spPr>
      </p:pic>
      <p:pic>
        <p:nvPicPr>
          <p:cNvPr id="154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43280" y="3276720"/>
            <a:ext cx="4394160" cy="546120"/>
          </a:xfrm>
          <a:prstGeom prst="rect">
            <a:avLst/>
          </a:prstGeom>
          <a:ln>
            <a:noFill/>
          </a:ln>
        </p:spPr>
      </p:pic>
      <p:pic>
        <p:nvPicPr>
          <p:cNvPr id="154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968480" y="3835440"/>
            <a:ext cx="4927680" cy="546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of Elastoplasticity cont.</a:t>
            </a:r>
            <a:endParaRPr/>
          </a:p>
        </p:txBody>
      </p:sp>
      <p:sp>
        <p:nvSpPr>
          <p:cNvPr id="154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Displacement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latin typeface="Symbol"/>
              </a:rPr>
              <a:t>x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= {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x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h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,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z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}</a:t>
            </a:r>
            <a:r>
              <a:rPr lang="en-US" sz="2000" baseline="300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is the natural coordinates at an integration point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Strain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</a:t>
            </a:r>
            <a:endParaRPr/>
          </a:p>
        </p:txBody>
      </p:sp>
      <p:sp>
        <p:nvSpPr>
          <p:cNvPr id="1545" name="CustomShape 3"/>
          <p:cNvSpPr/>
          <p:nvPr/>
        </p:nvSpPr>
        <p:spPr>
          <a:xfrm>
            <a:off x="1121040" y="3310920"/>
            <a:ext cx="2046960" cy="10598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54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547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1548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4200" y="3441600"/>
            <a:ext cx="1587600" cy="774720"/>
          </a:xfrm>
          <a:prstGeom prst="rect">
            <a:avLst/>
          </a:prstGeom>
          <a:ln>
            <a:noFill/>
          </a:ln>
        </p:spPr>
      </p:pic>
      <p:pic>
        <p:nvPicPr>
          <p:cNvPr id="15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560" y="1650960"/>
            <a:ext cx="2349360" cy="965160"/>
          </a:xfrm>
          <a:prstGeom prst="rect">
            <a:avLst/>
          </a:prstGeom>
          <a:ln>
            <a:noFill/>
          </a:ln>
        </p:spPr>
      </p:pic>
      <p:pic>
        <p:nvPicPr>
          <p:cNvPr id="155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27680" y="2222640"/>
            <a:ext cx="3263760" cy="2971800"/>
          </a:xfrm>
          <a:prstGeom prst="rect">
            <a:avLst/>
          </a:prstGeom>
          <a:ln>
            <a:noFill/>
          </a:ln>
        </p:spPr>
      </p:pic>
      <p:pic>
        <p:nvPicPr>
          <p:cNvPr id="155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52560" y="5372280"/>
            <a:ext cx="1854360" cy="317520"/>
          </a:xfrm>
          <a:prstGeom prst="rect">
            <a:avLst/>
          </a:prstGeom>
          <a:ln>
            <a:noFill/>
          </a:ln>
        </p:spPr>
      </p:pic>
      <p:pic>
        <p:nvPicPr>
          <p:cNvPr id="155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62120" y="5829480"/>
            <a:ext cx="2616120" cy="3938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1D Elastoplasticity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Idealized elastoplastic stress-strain behavior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Initial elastic behavior with slope E (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elastic modulus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 until yield stress σ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Y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(line o–a)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After yielding, the plastic phase with slope E</a:t>
            </a:r>
            <a:r>
              <a:rPr lang="en-US" sz="2000" baseline="-250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(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tangent modulus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) (line a–b).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Upon removing load, elastic unloading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with slope E (line b-c)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Loading in the opposite direction,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the material will eventually yield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in that direction (point c)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Work hardening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– more force is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required to continuously deform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in the plastic region (line a-b or c-d)</a:t>
            </a:r>
            <a:endParaRPr/>
          </a:p>
        </p:txBody>
      </p:sp>
      <p:sp>
        <p:nvSpPr>
          <p:cNvPr id="163" name="Line 3"/>
          <p:cNvSpPr/>
          <p:nvPr/>
        </p:nvSpPr>
        <p:spPr>
          <a:xfrm>
            <a:off x="5171400" y="4672800"/>
            <a:ext cx="373752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Line 4"/>
          <p:cNvSpPr/>
          <p:nvPr/>
        </p:nvSpPr>
        <p:spPr>
          <a:xfrm flipV="1">
            <a:off x="6919560" y="2803680"/>
            <a:ext cx="0" cy="3738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5" name="Line 5"/>
          <p:cNvSpPr/>
          <p:nvPr/>
        </p:nvSpPr>
        <p:spPr>
          <a:xfrm flipV="1">
            <a:off x="6914520" y="3730320"/>
            <a:ext cx="658440" cy="94248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66" name="CustomShape 6"/>
          <p:cNvSpPr/>
          <p:nvPr/>
        </p:nvSpPr>
        <p:spPr>
          <a:xfrm>
            <a:off x="7457040" y="342792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8674560" y="310356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168" name="Line 8"/>
          <p:cNvSpPr/>
          <p:nvPr/>
        </p:nvSpPr>
        <p:spPr>
          <a:xfrm flipV="1">
            <a:off x="7035120" y="3431160"/>
            <a:ext cx="1691280" cy="4377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69" name="Line 9"/>
          <p:cNvSpPr/>
          <p:nvPr/>
        </p:nvSpPr>
        <p:spPr>
          <a:xfrm flipH="1">
            <a:off x="7382160" y="3431160"/>
            <a:ext cx="1330560" cy="1838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70" name="Line 10"/>
          <p:cNvSpPr/>
          <p:nvPr/>
        </p:nvSpPr>
        <p:spPr>
          <a:xfrm flipH="1">
            <a:off x="5749920" y="5269680"/>
            <a:ext cx="1632240" cy="439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71" name="Line 11"/>
          <p:cNvSpPr/>
          <p:nvPr/>
        </p:nvSpPr>
        <p:spPr>
          <a:xfrm flipV="1">
            <a:off x="5749920" y="3856680"/>
            <a:ext cx="1323720" cy="1852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72" name="CustomShape 12"/>
          <p:cNvSpPr/>
          <p:nvPr/>
        </p:nvSpPr>
        <p:spPr>
          <a:xfrm>
            <a:off x="5554080" y="543600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173" name="CustomShape 13"/>
          <p:cNvSpPr/>
          <p:nvPr/>
        </p:nvSpPr>
        <p:spPr>
          <a:xfrm>
            <a:off x="6971040" y="3528720"/>
            <a:ext cx="1566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6619680" y="269208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>
            <a:off x="8741160" y="4674600"/>
            <a:ext cx="1368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176" name="CustomShape 16"/>
          <p:cNvSpPr/>
          <p:nvPr/>
        </p:nvSpPr>
        <p:spPr>
          <a:xfrm>
            <a:off x="7329240" y="5189040"/>
            <a:ext cx="1396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>
            <a:off x="6723360" y="460728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o</a:t>
            </a:r>
            <a:endParaRPr/>
          </a:p>
        </p:txBody>
      </p:sp>
      <p:sp>
        <p:nvSpPr>
          <p:cNvPr id="178" name="Line 18"/>
          <p:cNvSpPr/>
          <p:nvPr/>
        </p:nvSpPr>
        <p:spPr>
          <a:xfrm flipV="1">
            <a:off x="5861160" y="4206600"/>
            <a:ext cx="2809080" cy="75168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159000"/>
              <a:ds d="424000" sp="159000"/>
            </a:custDash>
            <a:round/>
          </a:ln>
        </p:spPr>
      </p:sp>
      <p:sp>
        <p:nvSpPr>
          <p:cNvPr id="179" name="CustomShape 19"/>
          <p:cNvSpPr/>
          <p:nvPr/>
        </p:nvSpPr>
        <p:spPr>
          <a:xfrm>
            <a:off x="7243920" y="3948480"/>
            <a:ext cx="183600" cy="261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80" name="CustomShape 20"/>
          <p:cNvSpPr/>
          <p:nvPr/>
        </p:nvSpPr>
        <p:spPr>
          <a:xfrm>
            <a:off x="7665480" y="3592440"/>
            <a:ext cx="456840" cy="112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81" name="CustomShape 21"/>
          <p:cNvSpPr/>
          <p:nvPr/>
        </p:nvSpPr>
        <p:spPr>
          <a:xfrm>
            <a:off x="7466760" y="3900960"/>
            <a:ext cx="144720" cy="30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182" name="CustomShape 22"/>
          <p:cNvSpPr/>
          <p:nvPr/>
        </p:nvSpPr>
        <p:spPr>
          <a:xfrm>
            <a:off x="8125920" y="3562560"/>
            <a:ext cx="245880" cy="3463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r>
              <a:rPr i="1" lang="en-US" sz="2000" baseline="-25000">
                <a:solidFill>
                  <a:srgbClr val="000000"/>
                </a:solidFill>
                <a:latin typeface="Calibri"/>
                <a:ea typeface="맑은 고딕"/>
              </a:rPr>
              <a:t>t</a:t>
            </a:r>
            <a:endParaRPr/>
          </a:p>
        </p:txBody>
      </p:sp>
    </p:spTree>
  </p:cSld>
  <p:transition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Algorithm</a:t>
            </a:r>
            <a:endParaRPr/>
          </a:p>
        </p:txBody>
      </p:sp>
      <p:sp>
        <p:nvSpPr>
          <p:cNvPr id="155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Elastic predictor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Unit tensor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Trial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Trace of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Shifted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Norm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Yield function</a:t>
            </a:r>
            <a:endParaRPr/>
          </a:p>
        </p:txBody>
      </p:sp>
      <p:pic>
        <p:nvPicPr>
          <p:cNvPr id="15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9960" y="1511280"/>
            <a:ext cx="2806560" cy="469800"/>
          </a:xfrm>
          <a:prstGeom prst="rect">
            <a:avLst/>
          </a:prstGeom>
          <a:ln>
            <a:noFill/>
          </a:ln>
        </p:spPr>
      </p:pic>
      <p:pic>
        <p:nvPicPr>
          <p:cNvPr id="15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22560" y="2324160"/>
            <a:ext cx="1879560" cy="330120"/>
          </a:xfrm>
          <a:prstGeom prst="rect">
            <a:avLst/>
          </a:prstGeom>
          <a:ln>
            <a:noFill/>
          </a:ln>
        </p:spPr>
      </p:pic>
      <p:pic>
        <p:nvPicPr>
          <p:cNvPr id="15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98880" y="3048120"/>
            <a:ext cx="2590920" cy="406440"/>
          </a:xfrm>
          <a:prstGeom prst="rect">
            <a:avLst/>
          </a:prstGeom>
          <a:ln>
            <a:noFill/>
          </a:ln>
        </p:spPr>
      </p:pic>
      <p:pic>
        <p:nvPicPr>
          <p:cNvPr id="155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098880" y="3797280"/>
            <a:ext cx="2603520" cy="444600"/>
          </a:xfrm>
          <a:prstGeom prst="rect">
            <a:avLst/>
          </a:prstGeom>
          <a:ln>
            <a:noFill/>
          </a:ln>
        </p:spPr>
      </p:pic>
      <p:pic>
        <p:nvPicPr>
          <p:cNvPr id="156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46320" y="4521240"/>
            <a:ext cx="6832440" cy="495360"/>
          </a:xfrm>
          <a:prstGeom prst="rect">
            <a:avLst/>
          </a:prstGeom>
          <a:ln>
            <a:noFill/>
          </a:ln>
        </p:spPr>
      </p:pic>
      <p:pic>
        <p:nvPicPr>
          <p:cNvPr id="156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276720" y="5372280"/>
            <a:ext cx="3632040" cy="482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Return Mapping Algorithm cont.</a:t>
            </a:r>
            <a:endParaRPr/>
          </a:p>
        </p:txBody>
      </p:sp>
      <p:sp>
        <p:nvSpPr>
          <p:cNvPr id="156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Check yield status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If f &lt; 0, then the material is elastic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Exit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Consistency parameter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Unit deviatoric tensor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back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Update plastic strain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Calculate consistent tangent matrix</a:t>
            </a:r>
            <a:endParaRPr/>
          </a:p>
        </p:txBody>
      </p:sp>
      <p:pic>
        <p:nvPicPr>
          <p:cNvPr id="15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40" y="1778040"/>
            <a:ext cx="2717640" cy="393840"/>
          </a:xfrm>
          <a:prstGeom prst="rect">
            <a:avLst/>
          </a:prstGeom>
          <a:ln>
            <a:noFill/>
          </a:ln>
        </p:spPr>
      </p:pic>
      <p:pic>
        <p:nvPicPr>
          <p:cNvPr id="15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67080" y="2743200"/>
            <a:ext cx="1943280" cy="419040"/>
          </a:xfrm>
          <a:prstGeom prst="rect">
            <a:avLst/>
          </a:prstGeom>
          <a:ln>
            <a:noFill/>
          </a:ln>
        </p:spPr>
      </p:pic>
      <p:pic>
        <p:nvPicPr>
          <p:cNvPr id="15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27400" y="3352680"/>
            <a:ext cx="1587600" cy="457200"/>
          </a:xfrm>
          <a:prstGeom prst="rect">
            <a:avLst/>
          </a:prstGeom>
          <a:ln>
            <a:noFill/>
          </a:ln>
        </p:spPr>
      </p:pic>
      <p:pic>
        <p:nvPicPr>
          <p:cNvPr id="15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16320" y="3962520"/>
            <a:ext cx="2197080" cy="380880"/>
          </a:xfrm>
          <a:prstGeom prst="rect">
            <a:avLst/>
          </a:prstGeom>
          <a:ln>
            <a:noFill/>
          </a:ln>
        </p:spPr>
      </p:pic>
      <p:pic>
        <p:nvPicPr>
          <p:cNvPr id="15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292640" y="4521240"/>
            <a:ext cx="2336760" cy="444600"/>
          </a:xfrm>
          <a:prstGeom prst="rect">
            <a:avLst/>
          </a:prstGeom>
          <a:ln>
            <a:noFill/>
          </a:ln>
        </p:spPr>
      </p:pic>
      <p:pic>
        <p:nvPicPr>
          <p:cNvPr id="156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216320" y="5092560"/>
            <a:ext cx="1917720" cy="4698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Implementation of Elastoplasticity cont.</a:t>
            </a:r>
            <a:endParaRPr/>
          </a:p>
        </p:txBody>
      </p:sp>
      <p:sp>
        <p:nvSpPr>
          <p:cNvPr id="157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Consistent tangent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Internal force and tangent stiffness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Solve for incremental displacement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 algorithm repeats until the residual reduces to zero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Once the solution converges, save stress and plastic variables and move to next load step</a:t>
            </a:r>
            <a:endParaRPr/>
          </a:p>
        </p:txBody>
      </p:sp>
      <p:sp>
        <p:nvSpPr>
          <p:cNvPr id="157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600" y="1219320"/>
            <a:ext cx="3327480" cy="851040"/>
          </a:xfrm>
          <a:prstGeom prst="rect">
            <a:avLst/>
          </a:prstGeom>
          <a:ln>
            <a:noFill/>
          </a:ln>
        </p:spPr>
      </p:pic>
      <p:pic>
        <p:nvPicPr>
          <p:cNvPr id="15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2324160"/>
            <a:ext cx="3619440" cy="406440"/>
          </a:xfrm>
          <a:prstGeom prst="rect">
            <a:avLst/>
          </a:prstGeom>
          <a:ln>
            <a:noFill/>
          </a:ln>
        </p:spPr>
      </p:pic>
      <p:pic>
        <p:nvPicPr>
          <p:cNvPr id="15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280" y="4927680"/>
            <a:ext cx="2844720" cy="393840"/>
          </a:xfrm>
          <a:prstGeom prst="rect">
            <a:avLst/>
          </a:prstGeom>
          <a:ln>
            <a:noFill/>
          </a:ln>
        </p:spPr>
      </p:pic>
      <p:pic>
        <p:nvPicPr>
          <p:cNvPr id="15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00" y="3479760"/>
            <a:ext cx="2629080" cy="660240"/>
          </a:xfrm>
          <a:prstGeom prst="rect">
            <a:avLst/>
          </a:prstGeom>
          <a:ln>
            <a:noFill/>
          </a:ln>
        </p:spPr>
      </p:pic>
      <p:pic>
        <p:nvPicPr>
          <p:cNvPr id="157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15080" y="3479760"/>
            <a:ext cx="3035160" cy="660240"/>
          </a:xfrm>
          <a:prstGeom prst="rect">
            <a:avLst/>
          </a:prstGeom>
          <a:ln>
            <a:noFill/>
          </a:ln>
        </p:spPr>
      </p:pic>
      <p:pic>
        <p:nvPicPr>
          <p:cNvPr id="157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753160" y="698400"/>
            <a:ext cx="3048120" cy="21207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Program combHard.m</a:t>
            </a:r>
            <a:endParaRPr/>
          </a:p>
        </p:txBody>
      </p:sp>
      <p:sp>
        <p:nvSpPr>
          <p:cNvPr id="158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Linear combined isotropic/kinematic hardening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function [stress, alpha, ep]=combHard(mp,D,deps,stressN,alphaN,epN)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Inputs: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mp = [lambda, mu, beta, H, Y0];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D = elastic stiffness matrix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stressN = [s11, s22, s33, t12, t23, t13];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alphaN = [a11, a22, a33, a12, a23, a13];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Iden = [1 1 1 0 0 0]';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two3 = 2/3; stwo3=sqrt(two3);                   %constants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mu=mp(2); beta=mp(3); H=mp(4); Y0=mp(5);        %material properties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ftol = Y0*1E-6;                                 %tolerance for yield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stresstr = stressN + D*deps;                    %trial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I1 = sum(stresstr(1:3));                        %trace(stresstr)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str = stresstr - I1*Iden/3;                     %deviatoric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eta = str - alphaN;                             %shifted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etat = sqrt(eta(1)^2 + eta(2)^2 + eta(3)^2 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+ 2*(eta(4)^2 + eta(5)^2 + eta(6)^2));%norm of eta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fyld = etat - stwo3*(Y0+(1-beta)*H*epN);        %trial yield function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if fyld &lt; ftol                                  %yield test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 = stresstr; alpha = alphaN; ep = epN;%trial states are final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gamma = fyld/(2*mu + two3*H);               %plastic consistency param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ep = epN + gamma*stwo3;                     %updated eff. plastic strain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N = eta/etat;                                   %unit vector normal to f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stress = stresstr - 2*mu*gamma*N;               %updated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alpha = alphaN + two3*beta*H*gamma*N;           %updated back stress</a:t>
            </a:r>
            <a:endParaRPr/>
          </a:p>
        </p:txBody>
      </p:sp>
    </p:spTree>
  </p:cSld>
  <p:transition>
    <p:fade thruBlk="true"/>
  </p:transition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Program combHardTan.m</a:t>
            </a:r>
            <a:endParaRPr/>
          </a:p>
        </p:txBody>
      </p:sp>
      <p:sp>
        <p:nvSpPr>
          <p:cNvPr id="1582" name="TextShape 2"/>
          <p:cNvSpPr txBox="1"/>
          <p:nvPr/>
        </p:nvSpPr>
        <p:spPr>
          <a:xfrm>
            <a:off x="117360" y="741240"/>
            <a:ext cx="8908560" cy="596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function [Dtan]=combHardTan(mp,D,deps,stressN,alphaN,epN)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Inputs: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mp = [lambda, mu, beta, H, Y0];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D = elastic stiffness matrix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stressN = [s11, s22, s33, t12, t23, t13];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alphaN = [a11, a22, a33, a12, a23, a13];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Iden = [1 1 1 0 0 0]';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two3 = 2/3; stwo3=sqrt(two3);                   %constants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mu=mp(2); beta=mp(3); H=mp(4); Y0=mp(5);        %material properties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ftol = Y0*1E-6;                                 %tolerance for yield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stresstr = stressN + D*deps;                    %trial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I1 = sum(stresstr(1:3));                        %trace(stresstr)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str = stresstr - I1*Iden/3;                     %deviatoric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eta = str - alphaN;                             %shifted stress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etat = sqrt(eta(1)^2 + eta(2)^2 + eta(3)^2 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+ 2*(eta(4)^2 + eta(5)^2 + eta(6)^2));%norm of eta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fyld = etat - stwo3*(Y0+(1-beta)*H*epN);        %trial yield function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if fyld &lt; ftol                                  %yield test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Dtan = D; return;                           %elastic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gamma = fyld/(2*mu + two3*H);                   %plastic consistency param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N = eta/etat;                                   %unit vector normal to f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var1 = 4*mu^2/(2*mu+two3*H);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var2 = 4*mu^2*gamma/etat;                       %coefficients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 = D - (var1-var2)*N*N' + var2*Iden*Iden'/3;%tangent stiffness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Dtan(1,1) = Dtan(1,1) - var2;                   %contr. from 4th-order I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Dtan(2,2) = Dtan(2,2) - var2;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Dtan(3,3) = Dtan(3,3) - var2;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Dtan(4,4) = Dtan(4,4) - .5*var2;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Dtan(5,5) = Dtan(5,5) - .5*var2;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Dtan(6,6) = Dtan(6,6) - .5*var2;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Program PLAST3D.m</a:t>
            </a:r>
            <a:endParaRPr/>
          </a:p>
        </p:txBody>
      </p:sp>
      <p:sp>
        <p:nvSpPr>
          <p:cNvPr id="158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function PLAST3D(MID, PROP, ETAN, UPDATE, LTAN, NE, NDOF, XYZ, LE)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%***********************************************************************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 MAIN PROGRAM COMPUTING GLOBAL STIFFNESS MATRIX RESIDUAL FORCE FOR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  PLASTIC MATERIAL MODELS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%***********************************************************************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%%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%LOOP OVER ELEMENTS, THIS IS MAIN LOOP TO COMPUTE K AND F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for IE=1:NE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DSP=DISPTD(IDOF);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DSPD=DISPDD(IDOF);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LOOP OVER INTEGRATION POINTS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for LX=1:2, for LY=1:2, for LZ=1:2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Previous converged history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NALPHA=6;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STRESSN=SIGMA(1:6,INTN);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ALPHAN=XQ(1:NALPHA,INTN);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EPN=XQ(NALPHA+1,INTN);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Computer stress, back stress &amp; effective plastic strain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if MID == 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Infinitesimal plasticity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[STRESS, ALPHA, EP]=combHard(PROP,ETAN,DDEPS,STRESSN,ALPHAN,EPN);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% Tangent stiffness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if LTAN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if MID == 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DTAN=combHardTan(PROP,ETAN,DDEPS,STRESSN,ALPHAN,EPN);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EKF = BM'*DTAN*BM;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....</a:t>
            </a:r>
            <a:endParaRPr/>
          </a:p>
        </p:txBody>
      </p:sp>
    </p:spTree>
  </p:cSld>
  <p:transition>
    <p:fade thruBlk="true"/>
  </p:transition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Summary</a:t>
            </a:r>
            <a:endParaRPr/>
          </a:p>
        </p:txBody>
      </p:sp>
      <p:sp>
        <p:nvSpPr>
          <p:cNvPr id="158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1D tension test data are used for 2D or 3D stress state using failure theories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All failure criteria are independent of coordinate system (must defined using invariants)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Yielding of a ductile material is related to shear stress or deviatoric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Kinematic hardening shift the center of elastic domain, while isotropic hardening increase the radius of 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For rate-independent J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2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plasticity, elastic predictor and plastic correct algorithm is used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Return mapping occurs in the radial direction of deviatoric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During return mapping, the yield surface also changes</a:t>
            </a:r>
            <a:endParaRPr/>
          </a:p>
        </p:txBody>
      </p:sp>
    </p:spTree>
  </p:cSld>
  <p:transition>
    <p:fade thruBlk="true"/>
  </p:transition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</a:rPr>
              <a:t>Elastoplasticity with Finite Rotation</a:t>
            </a:r>
            <a:endParaRPr/>
          </a:p>
        </p:txBody>
      </p:sp>
      <p:sp>
        <p:nvSpPr>
          <p:cNvPr id="15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Section 4.4</a:t>
            </a:r>
            <a:endParaRPr/>
          </a:p>
        </p:txBody>
      </p:sp>
    </p:spTree>
  </p:cSld>
  <p:transition>
    <p:fade thruBlk="true"/>
  </p:transition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Goals</a:t>
            </a:r>
            <a:endParaRPr/>
          </a:p>
        </p:txBody>
      </p:sp>
      <p:sp>
        <p:nvSpPr>
          <p:cNvPr id="1590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the concept of objective rate and frame-indifference (why do we need objectivity?)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how to make a non-objective rate to objective one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different objective stress rates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Learn how to maintain objectivity at finite rotation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midpoint configuration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how to linearize the energy form in the updated Lagrangian formulation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Understand how to implement update Lagrangian frame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 thruBlk="true"/>
  </p:transition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Elastoplasticity with Finite Rotation</a:t>
            </a:r>
            <a:endParaRPr/>
          </a:p>
        </p:txBody>
      </p:sp>
      <p:sp>
        <p:nvSpPr>
          <p:cNvPr id="159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studied elastoplasticity with infinitesimal deformation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Infinitesimal deformation means both strain and rotation are small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can relax this limitation by allowing finite rotation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However, the engineering strain changes in rigid-body rotation (We showed in Chapter 3)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How can we use engineering strain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for a finite rotation problem?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Instead of using X, we can use x</a:t>
            </a:r>
            <a:r>
              <a:rPr b="1" lang="en-US" sz="2400" baseline="30000">
                <a:solidFill>
                  <a:srgbClr val="2c02c6"/>
                </a:solidFill>
                <a:latin typeface="Comic Sans MS"/>
              </a:rPr>
              <a:t>n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 as a reference (Body-fixed coordinate, not Eulerian but Lagrangian)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Can the frame of reference move?</a:t>
            </a:r>
            <a:endParaRPr/>
          </a:p>
        </p:txBody>
      </p:sp>
      <p:pic>
        <p:nvPicPr>
          <p:cNvPr id="15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9080" y="1943280"/>
            <a:ext cx="2946240" cy="673200"/>
          </a:xfrm>
          <a:prstGeom prst="rect">
            <a:avLst/>
          </a:prstGeom>
          <a:ln>
            <a:noFill/>
          </a:ln>
        </p:spPr>
      </p:pic>
      <p:pic>
        <p:nvPicPr>
          <p:cNvPr id="15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92840" y="3924360"/>
            <a:ext cx="2781360" cy="96516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Work Hardening Models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Kinematic hardening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Elastic range remains constant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Center of the elastic region moves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parallel to the work hardening line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bc = de = 2oa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Use the center of elastic domain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as an evolution variable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Isotropic hardening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Elastic range (yield stress) increases 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 sz="2000">
                <a:solidFill>
                  <a:srgbClr val="2c02c6"/>
                </a:solidFill>
                <a:latin typeface="Comic Sans MS"/>
              </a:rPr>
              <a:t>proportional to plastic strain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The yield stress for the reversed loading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is equal to the previous yield stress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Use plastic strain as an evolution 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variable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No difference in proportional loading (line o-a-b)</a:t>
            </a:r>
            <a:endParaRPr/>
          </a:p>
        </p:txBody>
      </p:sp>
      <p:sp>
        <p:nvSpPr>
          <p:cNvPr id="185" name="Line 3"/>
          <p:cNvSpPr/>
          <p:nvPr/>
        </p:nvSpPr>
        <p:spPr>
          <a:xfrm flipV="1">
            <a:off x="5809320" y="1857600"/>
            <a:ext cx="319176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Line 4"/>
          <p:cNvSpPr/>
          <p:nvPr/>
        </p:nvSpPr>
        <p:spPr>
          <a:xfrm flipV="1">
            <a:off x="7010280" y="369360"/>
            <a:ext cx="1440" cy="25603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Line 5"/>
          <p:cNvSpPr/>
          <p:nvPr/>
        </p:nvSpPr>
        <p:spPr>
          <a:xfrm flipV="1">
            <a:off x="7007040" y="915120"/>
            <a:ext cx="658440" cy="94248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88" name="CustomShape 6"/>
          <p:cNvSpPr/>
          <p:nvPr/>
        </p:nvSpPr>
        <p:spPr>
          <a:xfrm>
            <a:off x="7549200" y="44064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8766720" y="28836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190" name="Line 8"/>
          <p:cNvSpPr/>
          <p:nvPr/>
        </p:nvSpPr>
        <p:spPr>
          <a:xfrm flipV="1">
            <a:off x="7127640" y="615960"/>
            <a:ext cx="1691280" cy="4377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91" name="Line 9"/>
          <p:cNvSpPr/>
          <p:nvPr/>
        </p:nvSpPr>
        <p:spPr>
          <a:xfrm flipH="1">
            <a:off x="7474680" y="615960"/>
            <a:ext cx="1330560" cy="183852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92" name="Line 10"/>
          <p:cNvSpPr/>
          <p:nvPr/>
        </p:nvSpPr>
        <p:spPr>
          <a:xfrm flipH="1">
            <a:off x="5842440" y="2454480"/>
            <a:ext cx="1632240" cy="43884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93" name="Line 11"/>
          <p:cNvSpPr/>
          <p:nvPr/>
        </p:nvSpPr>
        <p:spPr>
          <a:xfrm flipV="1">
            <a:off x="5842440" y="1041120"/>
            <a:ext cx="1323720" cy="18522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194" name="CustomShape 12"/>
          <p:cNvSpPr/>
          <p:nvPr/>
        </p:nvSpPr>
        <p:spPr>
          <a:xfrm>
            <a:off x="5646600" y="262080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195" name="CustomShape 13"/>
          <p:cNvSpPr/>
          <p:nvPr/>
        </p:nvSpPr>
        <p:spPr>
          <a:xfrm>
            <a:off x="7063560" y="713520"/>
            <a:ext cx="1566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196" name="CustomShape 14"/>
          <p:cNvSpPr/>
          <p:nvPr/>
        </p:nvSpPr>
        <p:spPr>
          <a:xfrm>
            <a:off x="6776640" y="26460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197" name="CustomShape 15"/>
          <p:cNvSpPr/>
          <p:nvPr/>
        </p:nvSpPr>
        <p:spPr>
          <a:xfrm>
            <a:off x="8833680" y="1859040"/>
            <a:ext cx="1368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198" name="CustomShape 16"/>
          <p:cNvSpPr/>
          <p:nvPr/>
        </p:nvSpPr>
        <p:spPr>
          <a:xfrm>
            <a:off x="7421760" y="2373840"/>
            <a:ext cx="1396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199" name="CustomShape 17"/>
          <p:cNvSpPr/>
          <p:nvPr/>
        </p:nvSpPr>
        <p:spPr>
          <a:xfrm>
            <a:off x="6815520" y="179208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o</a:t>
            </a:r>
            <a:endParaRPr/>
          </a:p>
        </p:txBody>
      </p:sp>
      <p:sp>
        <p:nvSpPr>
          <p:cNvPr id="200" name="Line 18"/>
          <p:cNvSpPr/>
          <p:nvPr/>
        </p:nvSpPr>
        <p:spPr>
          <a:xfrm flipV="1">
            <a:off x="5953680" y="1391040"/>
            <a:ext cx="2809080" cy="7520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159000"/>
              <a:ds d="424000" sp="159000"/>
            </a:custDash>
            <a:round/>
          </a:ln>
        </p:spPr>
      </p:sp>
      <p:sp>
        <p:nvSpPr>
          <p:cNvPr id="201" name="Line 19"/>
          <p:cNvSpPr/>
          <p:nvPr/>
        </p:nvSpPr>
        <p:spPr>
          <a:xfrm>
            <a:off x="5653440" y="4534920"/>
            <a:ext cx="29415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2" name="Line 20"/>
          <p:cNvSpPr/>
          <p:nvPr/>
        </p:nvSpPr>
        <p:spPr>
          <a:xfrm flipV="1">
            <a:off x="7029360" y="3063600"/>
            <a:ext cx="0" cy="294264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3" name="Line 21"/>
          <p:cNvSpPr/>
          <p:nvPr/>
        </p:nvSpPr>
        <p:spPr>
          <a:xfrm flipV="1">
            <a:off x="7025400" y="3846960"/>
            <a:ext cx="480600" cy="6879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04" name="CustomShape 22"/>
          <p:cNvSpPr/>
          <p:nvPr/>
        </p:nvSpPr>
        <p:spPr>
          <a:xfrm>
            <a:off x="7449840" y="350604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a</a:t>
            </a:r>
            <a:endParaRPr/>
          </a:p>
        </p:txBody>
      </p:sp>
      <p:sp>
        <p:nvSpPr>
          <p:cNvPr id="205" name="CustomShape 23"/>
          <p:cNvSpPr/>
          <p:nvPr/>
        </p:nvSpPr>
        <p:spPr>
          <a:xfrm>
            <a:off x="8364600" y="337140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b</a:t>
            </a:r>
            <a:endParaRPr/>
          </a:p>
        </p:txBody>
      </p:sp>
      <p:sp>
        <p:nvSpPr>
          <p:cNvPr id="206" name="Line 24"/>
          <p:cNvSpPr/>
          <p:nvPr/>
        </p:nvSpPr>
        <p:spPr>
          <a:xfrm flipV="1">
            <a:off x="7462440" y="3637800"/>
            <a:ext cx="917640" cy="2376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07" name="Line 25"/>
          <p:cNvSpPr/>
          <p:nvPr/>
        </p:nvSpPr>
        <p:spPr>
          <a:xfrm flipH="1">
            <a:off x="7150680" y="3637440"/>
            <a:ext cx="1230840" cy="17031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08" name="Line 26"/>
          <p:cNvSpPr/>
          <p:nvPr/>
        </p:nvSpPr>
        <p:spPr>
          <a:xfrm flipH="1">
            <a:off x="5578920" y="5328720"/>
            <a:ext cx="1568520" cy="421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09" name="Line 27"/>
          <p:cNvSpPr/>
          <p:nvPr/>
        </p:nvSpPr>
        <p:spPr>
          <a:xfrm flipV="1">
            <a:off x="5589720" y="3500280"/>
            <a:ext cx="1603080" cy="22428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10" name="CustomShape 28"/>
          <p:cNvSpPr/>
          <p:nvPr/>
        </p:nvSpPr>
        <p:spPr>
          <a:xfrm>
            <a:off x="5432400" y="552852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d</a:t>
            </a:r>
            <a:endParaRPr/>
          </a:p>
        </p:txBody>
      </p:sp>
      <p:sp>
        <p:nvSpPr>
          <p:cNvPr id="211" name="CustomShape 29"/>
          <p:cNvSpPr/>
          <p:nvPr/>
        </p:nvSpPr>
        <p:spPr>
          <a:xfrm>
            <a:off x="7090200" y="3229560"/>
            <a:ext cx="1566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e</a:t>
            </a:r>
            <a:endParaRPr/>
          </a:p>
        </p:txBody>
      </p:sp>
      <p:sp>
        <p:nvSpPr>
          <p:cNvPr id="212" name="CustomShape 30"/>
          <p:cNvSpPr/>
          <p:nvPr/>
        </p:nvSpPr>
        <p:spPr>
          <a:xfrm>
            <a:off x="6790680" y="297576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σ</a:t>
            </a:r>
            <a:endParaRPr/>
          </a:p>
        </p:txBody>
      </p:sp>
      <p:sp>
        <p:nvSpPr>
          <p:cNvPr id="213" name="CustomShape 31"/>
          <p:cNvSpPr/>
          <p:nvPr/>
        </p:nvSpPr>
        <p:spPr>
          <a:xfrm>
            <a:off x="8461080" y="4536000"/>
            <a:ext cx="13680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ε</a:t>
            </a:r>
            <a:endParaRPr/>
          </a:p>
        </p:txBody>
      </p:sp>
      <p:sp>
        <p:nvSpPr>
          <p:cNvPr id="214" name="CustomShape 32"/>
          <p:cNvSpPr/>
          <p:nvPr/>
        </p:nvSpPr>
        <p:spPr>
          <a:xfrm>
            <a:off x="7348320" y="4941000"/>
            <a:ext cx="1396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c</a:t>
            </a:r>
            <a:endParaRPr/>
          </a:p>
        </p:txBody>
      </p:sp>
      <p:sp>
        <p:nvSpPr>
          <p:cNvPr id="215" name="CustomShape 33"/>
          <p:cNvSpPr/>
          <p:nvPr/>
        </p:nvSpPr>
        <p:spPr>
          <a:xfrm>
            <a:off x="6872400" y="4483080"/>
            <a:ext cx="15516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o</a:t>
            </a:r>
            <a:endParaRPr/>
          </a:p>
        </p:txBody>
      </p:sp>
      <p:sp>
        <p:nvSpPr>
          <p:cNvPr id="216" name="Line 34"/>
          <p:cNvSpPr/>
          <p:nvPr/>
        </p:nvSpPr>
        <p:spPr>
          <a:xfrm flipV="1">
            <a:off x="7170120" y="3137760"/>
            <a:ext cx="1476720" cy="3819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stealth" w="med"/>
          </a:ln>
        </p:spPr>
      </p:sp>
      <p:sp>
        <p:nvSpPr>
          <p:cNvPr id="217" name="CustomShape 35"/>
          <p:cNvSpPr/>
          <p:nvPr/>
        </p:nvSpPr>
        <p:spPr>
          <a:xfrm flipH="1" flipV="1" rot="5400000">
            <a:off x="7675920" y="4086360"/>
            <a:ext cx="8956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8" name="Line 36"/>
          <p:cNvSpPr/>
          <p:nvPr/>
        </p:nvSpPr>
        <p:spPr>
          <a:xfrm flipH="1" flipV="1">
            <a:off x="7895880" y="3637440"/>
            <a:ext cx="4842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9" name="CustomShape 37"/>
          <p:cNvSpPr/>
          <p:nvPr/>
        </p:nvSpPr>
        <p:spPr>
          <a:xfrm flipH="1" rot="5400000">
            <a:off x="7705080" y="4935240"/>
            <a:ext cx="83700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0" name="Line 38"/>
          <p:cNvSpPr/>
          <p:nvPr/>
        </p:nvSpPr>
        <p:spPr>
          <a:xfrm>
            <a:off x="7150680" y="5340600"/>
            <a:ext cx="105480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1" name="CustomShape 39"/>
          <p:cNvSpPr/>
          <p:nvPr/>
        </p:nvSpPr>
        <p:spPr>
          <a:xfrm>
            <a:off x="8174160" y="398088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h</a:t>
            </a:r>
            <a:endParaRPr/>
          </a:p>
        </p:txBody>
      </p:sp>
      <p:sp>
        <p:nvSpPr>
          <p:cNvPr id="222" name="CustomShape 40"/>
          <p:cNvSpPr/>
          <p:nvPr/>
        </p:nvSpPr>
        <p:spPr>
          <a:xfrm>
            <a:off x="8174160" y="4766760"/>
            <a:ext cx="161280" cy="305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  <a:ea typeface="맑은 고딕"/>
              </a:rPr>
              <a:t>h</a:t>
            </a:r>
            <a:endParaRPr/>
          </a:p>
        </p:txBody>
      </p:sp>
    </p:spTree>
  </p:cSld>
  <p:transition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Objective Tensor</a:t>
            </a:r>
            <a:endParaRPr/>
          </a:p>
        </p:txBody>
      </p:sp>
      <p:sp>
        <p:nvSpPr>
          <p:cNvPr id="1596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We want to take care of the issues related to the moving reference frame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x</a:t>
            </a:r>
            <a:r>
              <a:rPr lang="en-US" sz="2400" baseline="30000">
                <a:solidFill>
                  <a:srgbClr val="000000"/>
                </a:solidFill>
                <a:latin typeface="Comic Sans MS"/>
              </a:rPr>
              <a:t>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(rotation and translation) using objectivity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Objective tensor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: any tensor that is not affected by superimposed rigid body translations and rotations of the spatial frame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Rotation of a body is equivalent to rotation of coordinate frame in opposite direction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Consider two frames in the figure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(rotation + translation)</a:t>
            </a:r>
            <a:endParaRPr/>
          </a:p>
        </p:txBody>
      </p:sp>
      <p:sp>
        <p:nvSpPr>
          <p:cNvPr id="1597" name="CustomShape 3"/>
          <p:cNvSpPr/>
          <p:nvPr/>
        </p:nvSpPr>
        <p:spPr>
          <a:xfrm>
            <a:off x="7123320" y="4696200"/>
            <a:ext cx="1684800" cy="1418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598" name="Line 4"/>
          <p:cNvSpPr/>
          <p:nvPr/>
        </p:nvSpPr>
        <p:spPr>
          <a:xfrm flipV="1">
            <a:off x="6157440" y="5722560"/>
            <a:ext cx="0" cy="5238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599" name="Line 5"/>
          <p:cNvSpPr/>
          <p:nvPr/>
        </p:nvSpPr>
        <p:spPr>
          <a:xfrm>
            <a:off x="6162840" y="6250680"/>
            <a:ext cx="523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600" name="Line 6"/>
          <p:cNvSpPr/>
          <p:nvPr/>
        </p:nvSpPr>
        <p:spPr>
          <a:xfrm flipH="1">
            <a:off x="5852880" y="6246360"/>
            <a:ext cx="313920" cy="32400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601" name="CustomShape 7"/>
          <p:cNvSpPr/>
          <p:nvPr/>
        </p:nvSpPr>
        <p:spPr>
          <a:xfrm>
            <a:off x="6836040" y="4854240"/>
            <a:ext cx="297360" cy="31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  <a:ea typeface="맑은 고딕"/>
              </a:rPr>
              <a:t>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2" name="CustomShape 8"/>
          <p:cNvSpPr/>
          <p:nvPr/>
        </p:nvSpPr>
        <p:spPr>
          <a:xfrm>
            <a:off x="7980480" y="5303880"/>
            <a:ext cx="297360" cy="31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  <a:ea typeface="맑은 고딕"/>
              </a:rPr>
              <a:t>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3" name="Line 9"/>
          <p:cNvSpPr/>
          <p:nvPr/>
        </p:nvSpPr>
        <p:spPr>
          <a:xfrm flipH="1" flipV="1">
            <a:off x="5870880" y="4502520"/>
            <a:ext cx="325440" cy="41076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604" name="Line 10"/>
          <p:cNvSpPr/>
          <p:nvPr/>
        </p:nvSpPr>
        <p:spPr>
          <a:xfrm flipV="1">
            <a:off x="6202800" y="4588200"/>
            <a:ext cx="410400" cy="32508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605" name="Line 11"/>
          <p:cNvSpPr/>
          <p:nvPr/>
        </p:nvSpPr>
        <p:spPr>
          <a:xfrm flipH="1">
            <a:off x="6158520" y="4907160"/>
            <a:ext cx="45000" cy="448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lg" type="triangle" w="sm"/>
          </a:ln>
        </p:spPr>
      </p:sp>
      <p:sp>
        <p:nvSpPr>
          <p:cNvPr id="1606" name="Line 12"/>
          <p:cNvSpPr/>
          <p:nvPr/>
        </p:nvSpPr>
        <p:spPr>
          <a:xfrm>
            <a:off x="6192720" y="4909320"/>
            <a:ext cx="1817280" cy="5047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607" name="Line 13"/>
          <p:cNvSpPr/>
          <p:nvPr/>
        </p:nvSpPr>
        <p:spPr>
          <a:xfrm flipV="1">
            <a:off x="6154560" y="5423400"/>
            <a:ext cx="1874520" cy="8287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stealth" w="sm"/>
          </a:ln>
        </p:spPr>
      </p:sp>
      <p:sp>
        <p:nvSpPr>
          <p:cNvPr id="1608" name="CustomShape 1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09" name="CustomShape 15"/>
          <p:cNvSpPr/>
          <p:nvPr/>
        </p:nvSpPr>
        <p:spPr>
          <a:xfrm>
            <a:off x="1240200" y="5118480"/>
            <a:ext cx="2690280" cy="504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10" name="CustomShape 16"/>
          <p:cNvSpPr/>
          <p:nvPr/>
        </p:nvSpPr>
        <p:spPr>
          <a:xfrm>
            <a:off x="600480" y="5917320"/>
            <a:ext cx="51418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x</a:t>
            </a:r>
            <a:r>
              <a:rPr lang="en-US">
                <a:solidFill>
                  <a:srgbClr val="000000"/>
                </a:solidFill>
                <a:latin typeface="Comic Sans MS"/>
              </a:rPr>
              <a:t> and     are different by rigid-body motion,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by relative motion between observers</a:t>
            </a:r>
            <a:endParaRPr/>
          </a:p>
        </p:txBody>
      </p:sp>
      <p:pic>
        <p:nvPicPr>
          <p:cNvPr id="16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45400" y="5651640"/>
            <a:ext cx="177840" cy="228600"/>
          </a:xfrm>
          <a:prstGeom prst="rect">
            <a:avLst/>
          </a:prstGeom>
          <a:ln>
            <a:noFill/>
          </a:ln>
        </p:spPr>
      </p:pic>
      <p:pic>
        <p:nvPicPr>
          <p:cNvPr id="16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06960" y="4343400"/>
            <a:ext cx="774720" cy="228600"/>
          </a:xfrm>
          <a:prstGeom prst="rect">
            <a:avLst/>
          </a:prstGeom>
          <a:ln>
            <a:noFill/>
          </a:ln>
        </p:spPr>
      </p:pic>
      <p:pic>
        <p:nvPicPr>
          <p:cNvPr id="16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1440" y="6337440"/>
            <a:ext cx="825480" cy="279360"/>
          </a:xfrm>
          <a:prstGeom prst="rect">
            <a:avLst/>
          </a:prstGeom>
          <a:ln>
            <a:noFill/>
          </a:ln>
        </p:spPr>
      </p:pic>
      <p:pic>
        <p:nvPicPr>
          <p:cNvPr id="161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98680" y="5219640"/>
            <a:ext cx="2120760" cy="304920"/>
          </a:xfrm>
          <a:prstGeom prst="rect">
            <a:avLst/>
          </a:prstGeom>
          <a:ln>
            <a:noFill/>
          </a:ln>
        </p:spPr>
      </p:pic>
      <p:pic>
        <p:nvPicPr>
          <p:cNvPr id="161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22360" y="5981760"/>
            <a:ext cx="190440" cy="228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Objective Tensor cont.</a:t>
            </a:r>
            <a:endParaRPr/>
          </a:p>
        </p:txBody>
      </p:sp>
      <p:sp>
        <p:nvSpPr>
          <p:cNvPr id="1617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Frame indifference (objectivity)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Quantities that depend only on </a:t>
            </a:r>
            <a:r>
              <a:rPr b="1" lang="en-US" sz="2000">
                <a:solidFill>
                  <a:srgbClr val="000000"/>
                </a:solidFill>
                <a:latin typeface="Comic Sans MS"/>
              </a:rPr>
              <a:t>Q</a:t>
            </a:r>
            <a:r>
              <a:rPr lang="en-US" sz="2000">
                <a:solidFill>
                  <a:srgbClr val="000000"/>
                </a:solidFill>
                <a:latin typeface="Comic Sans MS"/>
              </a:rPr>
              <a:t> and not on the other aspects of the motion of the reference frame (e.g., translation, velocity and acceleration, angular velocity and angular acceleration)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Objective scalar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Objective vector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Objective tensor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In order to use a moving reference, we must use objective quantities</a:t>
            </a:r>
            <a:endParaRPr/>
          </a:p>
        </p:txBody>
      </p:sp>
      <p:sp>
        <p:nvSpPr>
          <p:cNvPr id="161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19" name="CustomShape 4"/>
          <p:cNvSpPr/>
          <p:nvPr/>
        </p:nvSpPr>
        <p:spPr>
          <a:xfrm>
            <a:off x="3804840" y="2364840"/>
            <a:ext cx="1166400" cy="5461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20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21" name="CustomShape 6"/>
          <p:cNvSpPr/>
          <p:nvPr/>
        </p:nvSpPr>
        <p:spPr>
          <a:xfrm>
            <a:off x="3647160" y="3416040"/>
            <a:ext cx="1470960" cy="472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22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23" name="CustomShape 8"/>
          <p:cNvSpPr/>
          <p:nvPr/>
        </p:nvSpPr>
        <p:spPr>
          <a:xfrm>
            <a:off x="3321360" y="4372200"/>
            <a:ext cx="2185920" cy="598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6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89240" y="2476440"/>
            <a:ext cx="635040" cy="317520"/>
          </a:xfrm>
          <a:prstGeom prst="rect">
            <a:avLst/>
          </a:prstGeom>
          <a:ln>
            <a:noFill/>
          </a:ln>
        </p:spPr>
      </p:pic>
      <p:pic>
        <p:nvPicPr>
          <p:cNvPr id="16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3600" y="3505320"/>
            <a:ext cx="1066680" cy="304920"/>
          </a:xfrm>
          <a:prstGeom prst="rect">
            <a:avLst/>
          </a:prstGeom>
          <a:ln>
            <a:noFill/>
          </a:ln>
        </p:spPr>
      </p:pic>
      <p:pic>
        <p:nvPicPr>
          <p:cNvPr id="16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68680" y="4470480"/>
            <a:ext cx="1676520" cy="3808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Example</a:t>
            </a:r>
            <a:endParaRPr/>
          </a:p>
        </p:txBody>
      </p:sp>
      <p:sp>
        <p:nvSpPr>
          <p:cNvPr id="162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Deformation gradient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F transforms like a vector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Right C-G deformation tensor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000">
                <a:solidFill>
                  <a:srgbClr val="2c02c6"/>
                </a:solidFill>
                <a:latin typeface="Comic Sans MS"/>
              </a:rPr>
              <a:t>Material tensors are not affected by rigid-body motion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Left C-G deformation tensor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2c02c6"/>
                </a:solidFill>
                <a:latin typeface="Comic Sans MS"/>
              </a:rPr>
              <a:t>Objectivity only applies to a spatial tensor, not material tensor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Deformation gradient transforms like a vector because it has one spatial component and one material component</a:t>
            </a:r>
            <a:endParaRPr/>
          </a:p>
        </p:txBody>
      </p:sp>
      <p:sp>
        <p:nvSpPr>
          <p:cNvPr id="1629" name="CustomShape 3"/>
          <p:cNvSpPr/>
          <p:nvPr/>
        </p:nvSpPr>
        <p:spPr>
          <a:xfrm>
            <a:off x="7288200" y="4477320"/>
            <a:ext cx="14781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Objective 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tensor</a:t>
            </a:r>
            <a:endParaRPr/>
          </a:p>
        </p:txBody>
      </p:sp>
      <p:pic>
        <p:nvPicPr>
          <p:cNvPr id="16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0840" y="1282680"/>
            <a:ext cx="5842080" cy="647640"/>
          </a:xfrm>
          <a:prstGeom prst="rect">
            <a:avLst/>
          </a:prstGeom>
          <a:ln>
            <a:noFill/>
          </a:ln>
        </p:spPr>
      </p:pic>
      <p:pic>
        <p:nvPicPr>
          <p:cNvPr id="16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8240" y="3124080"/>
            <a:ext cx="5207040" cy="380880"/>
          </a:xfrm>
          <a:prstGeom prst="rect">
            <a:avLst/>
          </a:prstGeom>
          <a:ln>
            <a:noFill/>
          </a:ln>
        </p:spPr>
      </p:pic>
      <p:pic>
        <p:nvPicPr>
          <p:cNvPr id="16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4572000"/>
            <a:ext cx="5194440" cy="38088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Velocity Gradient</a:t>
            </a:r>
            <a:endParaRPr/>
          </a:p>
        </p:txBody>
      </p:sp>
      <p:sp>
        <p:nvSpPr>
          <p:cNvPr id="163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 two different frames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Time differentiate  of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Spatial differentiation of </a:t>
            </a:r>
            <a:endParaRPr/>
          </a:p>
        </p:txBody>
      </p:sp>
      <p:sp>
        <p:nvSpPr>
          <p:cNvPr id="163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7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8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9" name="CustomShape 7"/>
          <p:cNvSpPr/>
          <p:nvPr/>
        </p:nvSpPr>
        <p:spPr>
          <a:xfrm>
            <a:off x="3912120" y="3436920"/>
            <a:ext cx="3267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Velocity is not objective</a:t>
            </a:r>
            <a:endParaRPr/>
          </a:p>
        </p:txBody>
      </p:sp>
      <p:sp>
        <p:nvSpPr>
          <p:cNvPr id="1640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41" name="CustomShape 9"/>
          <p:cNvSpPr/>
          <p:nvPr/>
        </p:nvSpPr>
        <p:spPr>
          <a:xfrm>
            <a:off x="4915440" y="5623200"/>
            <a:ext cx="4445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Velocity gradient is not objective</a:t>
            </a:r>
            <a:endParaRPr/>
          </a:p>
        </p:txBody>
      </p:sp>
      <p:sp>
        <p:nvSpPr>
          <p:cNvPr id="1642" name="CustomShape 10"/>
          <p:cNvSpPr/>
          <p:nvPr/>
        </p:nvSpPr>
        <p:spPr>
          <a:xfrm>
            <a:off x="4192560" y="1061640"/>
            <a:ext cx="49910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Velocity gradient is related to incremental</a:t>
            </a:r>
            <a:r>
              <a:rPr lang="en-US">
                <a:solidFill>
                  <a:srgbClr val="000000"/>
                </a:solidFill>
                <a:latin typeface="Comic Sans MS"/>
              </a:rPr>
              <a:t>
</a:t>
            </a:r>
            <a:r>
              <a:rPr lang="en-US">
                <a:solidFill>
                  <a:srgbClr val="000000"/>
                </a:solidFill>
                <a:latin typeface="Comic Sans MS"/>
              </a:rPr>
              <a:t>displacement gradient in finite time step</a:t>
            </a:r>
            <a:endParaRPr/>
          </a:p>
        </p:txBody>
      </p:sp>
      <p:pic>
        <p:nvPicPr>
          <p:cNvPr id="16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560" y="1308240"/>
            <a:ext cx="2273400" cy="635040"/>
          </a:xfrm>
          <a:prstGeom prst="rect">
            <a:avLst/>
          </a:prstGeom>
          <a:ln>
            <a:noFill/>
          </a:ln>
        </p:spPr>
      </p:pic>
      <p:pic>
        <p:nvPicPr>
          <p:cNvPr id="16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48040" y="2349360"/>
            <a:ext cx="1295280" cy="355680"/>
          </a:xfrm>
          <a:prstGeom prst="rect">
            <a:avLst/>
          </a:prstGeom>
          <a:ln>
            <a:noFill/>
          </a:ln>
        </p:spPr>
      </p:pic>
      <p:pic>
        <p:nvPicPr>
          <p:cNvPr id="16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600" y="2844720"/>
            <a:ext cx="1905120" cy="368280"/>
          </a:xfrm>
          <a:prstGeom prst="rect">
            <a:avLst/>
          </a:prstGeom>
          <a:ln>
            <a:noFill/>
          </a:ln>
        </p:spPr>
      </p:pic>
      <p:pic>
        <p:nvPicPr>
          <p:cNvPr id="164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193760" y="3365640"/>
            <a:ext cx="2108160" cy="380880"/>
          </a:xfrm>
          <a:prstGeom prst="rect">
            <a:avLst/>
          </a:prstGeom>
          <a:ln>
            <a:noFill/>
          </a:ln>
        </p:spPr>
      </p:pic>
      <p:pic>
        <p:nvPicPr>
          <p:cNvPr id="164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280040" y="3936960"/>
            <a:ext cx="228600" cy="279360"/>
          </a:xfrm>
          <a:prstGeom prst="rect">
            <a:avLst/>
          </a:prstGeom>
          <a:ln>
            <a:noFill/>
          </a:ln>
        </p:spPr>
      </p:pic>
      <p:pic>
        <p:nvPicPr>
          <p:cNvPr id="164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270080" y="4432320"/>
            <a:ext cx="3276720" cy="1701720"/>
          </a:xfrm>
          <a:prstGeom prst="rect">
            <a:avLst/>
          </a:prstGeom>
          <a:ln>
            <a:noFill/>
          </a:ln>
        </p:spPr>
      </p:pic>
      <p:pic>
        <p:nvPicPr>
          <p:cNvPr id="164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15280" y="1765440"/>
            <a:ext cx="1193760" cy="647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Rate of Deformation and Spin Tensor</a:t>
            </a:r>
            <a:endParaRPr/>
          </a:p>
        </p:txBody>
      </p:sp>
      <p:sp>
        <p:nvSpPr>
          <p:cNvPr id="1651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Rate of Deformation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Spin tensor</a:t>
            </a:r>
            <a:endParaRPr/>
          </a:p>
        </p:txBody>
      </p:sp>
      <p:sp>
        <p:nvSpPr>
          <p:cNvPr id="1652" name="CustomShape 3"/>
          <p:cNvSpPr/>
          <p:nvPr/>
        </p:nvSpPr>
        <p:spPr>
          <a:xfrm>
            <a:off x="5544360" y="3026880"/>
            <a:ext cx="33451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Objective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This is incremental stain</a:t>
            </a:r>
            <a:endParaRPr/>
          </a:p>
        </p:txBody>
      </p:sp>
      <p:sp>
        <p:nvSpPr>
          <p:cNvPr id="1653" name="CustomShape 4"/>
          <p:cNvSpPr/>
          <p:nvPr/>
        </p:nvSpPr>
        <p:spPr>
          <a:xfrm>
            <a:off x="3473640" y="6153840"/>
            <a:ext cx="1959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Not Objective</a:t>
            </a:r>
            <a:endParaRPr/>
          </a:p>
        </p:txBody>
      </p:sp>
      <p:sp>
        <p:nvSpPr>
          <p:cNvPr id="1654" name="CustomShape 5"/>
          <p:cNvSpPr/>
          <p:nvPr/>
        </p:nvSpPr>
        <p:spPr>
          <a:xfrm>
            <a:off x="3309480" y="5759640"/>
            <a:ext cx="4562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Depends on the spin of rotating frame</a:t>
            </a:r>
            <a:endParaRPr/>
          </a:p>
        </p:txBody>
      </p:sp>
      <p:pic>
        <p:nvPicPr>
          <p:cNvPr id="16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3320" y="1244520"/>
            <a:ext cx="3149640" cy="380880"/>
          </a:xfrm>
          <a:prstGeom prst="rect">
            <a:avLst/>
          </a:prstGeom>
          <a:ln>
            <a:noFill/>
          </a:ln>
        </p:spPr>
      </p:pic>
      <p:pic>
        <p:nvPicPr>
          <p:cNvPr id="16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6040" y="1841400"/>
            <a:ext cx="6845400" cy="457200"/>
          </a:xfrm>
          <a:prstGeom prst="rect">
            <a:avLst/>
          </a:prstGeom>
          <a:ln>
            <a:noFill/>
          </a:ln>
        </p:spPr>
      </p:pic>
      <p:pic>
        <p:nvPicPr>
          <p:cNvPr id="16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37240" y="2463840"/>
            <a:ext cx="3759120" cy="330120"/>
          </a:xfrm>
          <a:prstGeom prst="rect">
            <a:avLst/>
          </a:prstGeom>
          <a:ln>
            <a:noFill/>
          </a:ln>
        </p:spPr>
      </p:pic>
      <p:pic>
        <p:nvPicPr>
          <p:cNvPr id="165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680" y="2997360"/>
            <a:ext cx="3949560" cy="444600"/>
          </a:xfrm>
          <a:prstGeom prst="rect">
            <a:avLst/>
          </a:prstGeom>
          <a:ln>
            <a:noFill/>
          </a:ln>
        </p:spPr>
      </p:pic>
      <p:pic>
        <p:nvPicPr>
          <p:cNvPr id="165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88840" y="4038480"/>
            <a:ext cx="3898800" cy="444600"/>
          </a:xfrm>
          <a:prstGeom prst="rect">
            <a:avLst/>
          </a:prstGeom>
          <a:ln>
            <a:noFill/>
          </a:ln>
        </p:spPr>
      </p:pic>
      <p:pic>
        <p:nvPicPr>
          <p:cNvPr id="166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93760" y="4648320"/>
            <a:ext cx="7137360" cy="444600"/>
          </a:xfrm>
          <a:prstGeom prst="rect">
            <a:avLst/>
          </a:prstGeom>
          <a:ln>
            <a:noFill/>
          </a:ln>
        </p:spPr>
      </p:pic>
      <p:pic>
        <p:nvPicPr>
          <p:cNvPr id="166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927000" y="5270400"/>
            <a:ext cx="4356000" cy="44460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Cauchy Stress Is an Objective Tensor</a:t>
            </a:r>
            <a:endParaRPr/>
          </a:p>
        </p:txBody>
      </p:sp>
      <p:sp>
        <p:nvSpPr>
          <p:cNvPr id="1663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Proof from the relation between stresses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Proof from coordinate transformation of stress tensor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Coordinate transformation is opposite to rotation</a:t>
            </a:r>
            <a:endParaRPr/>
          </a:p>
        </p:txBody>
      </p:sp>
      <p:pic>
        <p:nvPicPr>
          <p:cNvPr id="16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760" y="1295280"/>
            <a:ext cx="1422360" cy="660240"/>
          </a:xfrm>
          <a:prstGeom prst="rect">
            <a:avLst/>
          </a:prstGeom>
          <a:ln>
            <a:noFill/>
          </a:ln>
        </p:spPr>
      </p:pic>
      <p:pic>
        <p:nvPicPr>
          <p:cNvPr id="16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63760" y="2806560"/>
            <a:ext cx="711360" cy="291960"/>
          </a:xfrm>
          <a:prstGeom prst="rect">
            <a:avLst/>
          </a:prstGeom>
          <a:ln>
            <a:noFill/>
          </a:ln>
        </p:spPr>
      </p:pic>
      <p:pic>
        <p:nvPicPr>
          <p:cNvPr id="16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320" y="2070000"/>
            <a:ext cx="6413400" cy="711360"/>
          </a:xfrm>
          <a:prstGeom prst="rect">
            <a:avLst/>
          </a:prstGeom>
          <a:ln>
            <a:noFill/>
          </a:ln>
        </p:spPr>
      </p:pic>
      <p:pic>
        <p:nvPicPr>
          <p:cNvPr id="16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02320" y="4546440"/>
            <a:ext cx="2311560" cy="2057400"/>
          </a:xfrm>
          <a:prstGeom prst="rect">
            <a:avLst/>
          </a:prstGeom>
          <a:ln>
            <a:noFill/>
          </a:ln>
        </p:spPr>
      </p:pic>
      <p:pic>
        <p:nvPicPr>
          <p:cNvPr id="16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65160" y="4013280"/>
            <a:ext cx="6337440" cy="457200"/>
          </a:xfrm>
          <a:prstGeom prst="rect">
            <a:avLst/>
          </a:prstGeom>
          <a:ln>
            <a:noFill/>
          </a:ln>
        </p:spPr>
      </p:pic>
      <p:pic>
        <p:nvPicPr>
          <p:cNvPr id="166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52560" y="4660920"/>
            <a:ext cx="2692440" cy="431640"/>
          </a:xfrm>
          <a:prstGeom prst="rect">
            <a:avLst/>
          </a:prstGeom>
          <a:ln>
            <a:noFill/>
          </a:ln>
        </p:spPr>
      </p:pic>
      <p:pic>
        <p:nvPicPr>
          <p:cNvPr id="167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015920" y="5918040"/>
            <a:ext cx="2577960" cy="431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Objective Rate</a:t>
            </a:r>
            <a:endParaRPr/>
          </a:p>
        </p:txBody>
      </p:sp>
      <p:sp>
        <p:nvSpPr>
          <p:cNvPr id="1672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If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is an objective tensor, will its rate be objective, too?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This is important because in plasticity the constitutive relation is given in terms of stress rate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Differentiate an objective tensor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</a:rPr>
              <a:t>Not objective due to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Remove non-objective terms using</a:t>
            </a:r>
            <a:endParaRPr/>
          </a:p>
        </p:txBody>
      </p:sp>
      <p:sp>
        <p:nvSpPr>
          <p:cNvPr id="167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74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75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76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6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5320" y="2031840"/>
            <a:ext cx="1676520" cy="380880"/>
          </a:xfrm>
          <a:prstGeom prst="rect">
            <a:avLst/>
          </a:prstGeom>
          <a:ln>
            <a:noFill/>
          </a:ln>
        </p:spPr>
      </p:pic>
      <p:pic>
        <p:nvPicPr>
          <p:cNvPr id="16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440" y="2540160"/>
            <a:ext cx="4572000" cy="406440"/>
          </a:xfrm>
          <a:prstGeom prst="rect">
            <a:avLst/>
          </a:prstGeom>
          <a:ln>
            <a:noFill/>
          </a:ln>
        </p:spPr>
      </p:pic>
      <p:pic>
        <p:nvPicPr>
          <p:cNvPr id="16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9760" y="3048120"/>
            <a:ext cx="1219320" cy="393840"/>
          </a:xfrm>
          <a:prstGeom prst="rect">
            <a:avLst/>
          </a:prstGeom>
          <a:ln>
            <a:noFill/>
          </a:ln>
        </p:spPr>
      </p:pic>
      <p:pic>
        <p:nvPicPr>
          <p:cNvPr id="168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727600" y="3556080"/>
            <a:ext cx="2692440" cy="380880"/>
          </a:xfrm>
          <a:prstGeom prst="rect">
            <a:avLst/>
          </a:prstGeom>
          <a:ln>
            <a:noFill/>
          </a:ln>
        </p:spPr>
      </p:pic>
      <p:pic>
        <p:nvPicPr>
          <p:cNvPr id="168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333440" y="4089240"/>
            <a:ext cx="5232240" cy="393840"/>
          </a:xfrm>
          <a:prstGeom prst="rect">
            <a:avLst/>
          </a:prstGeom>
          <a:ln>
            <a:noFill/>
          </a:ln>
        </p:spPr>
      </p:pic>
      <p:pic>
        <p:nvPicPr>
          <p:cNvPr id="168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434960" y="4800600"/>
            <a:ext cx="6426360" cy="12445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Objective Rate cont.</a:t>
            </a:r>
            <a:endParaRPr/>
          </a:p>
        </p:txBody>
      </p:sp>
      <p:sp>
        <p:nvSpPr>
          <p:cNvPr id="1684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Objective rate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Thus,  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	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   is an objective rate (Truesdell rate)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Co-rotational rate (Jaumann rate)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Convected rate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These objective rates are different, but perform equally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When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T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is stress, they are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objective stress rate</a:t>
            </a:r>
            <a:endParaRPr/>
          </a:p>
        </p:txBody>
      </p:sp>
      <p:sp>
        <p:nvSpPr>
          <p:cNvPr id="168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86" name="CustomShape 4"/>
          <p:cNvSpPr/>
          <p:nvPr/>
        </p:nvSpPr>
        <p:spPr>
          <a:xfrm>
            <a:off x="1408320" y="1849680"/>
            <a:ext cx="5254920" cy="66168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87" name="CustomShape 5"/>
          <p:cNvSpPr/>
          <p:nvPr/>
        </p:nvSpPr>
        <p:spPr>
          <a:xfrm>
            <a:off x="1397880" y="2806200"/>
            <a:ext cx="1881000" cy="44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88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89" name="CustomShape 7"/>
          <p:cNvSpPr/>
          <p:nvPr/>
        </p:nvSpPr>
        <p:spPr>
          <a:xfrm>
            <a:off x="2816640" y="3878280"/>
            <a:ext cx="2574720" cy="577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690" name="CustomShape 8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91" name="CustomShape 9"/>
          <p:cNvSpPr/>
          <p:nvPr/>
        </p:nvSpPr>
        <p:spPr>
          <a:xfrm>
            <a:off x="2759040" y="4892400"/>
            <a:ext cx="2574720" cy="577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pic>
        <p:nvPicPr>
          <p:cNvPr id="16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4640" y="1270080"/>
            <a:ext cx="5207040" cy="406440"/>
          </a:xfrm>
          <a:prstGeom prst="rect">
            <a:avLst/>
          </a:prstGeom>
          <a:ln>
            <a:noFill/>
          </a:ln>
        </p:spPr>
      </p:pic>
      <p:pic>
        <p:nvPicPr>
          <p:cNvPr id="16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30320" y="1968480"/>
            <a:ext cx="4216320" cy="406440"/>
          </a:xfrm>
          <a:prstGeom prst="rect">
            <a:avLst/>
          </a:prstGeom>
          <a:ln>
            <a:noFill/>
          </a:ln>
        </p:spPr>
      </p:pic>
      <p:pic>
        <p:nvPicPr>
          <p:cNvPr id="16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62040" y="2844720"/>
            <a:ext cx="1536840" cy="330120"/>
          </a:xfrm>
          <a:prstGeom prst="rect">
            <a:avLst/>
          </a:prstGeom>
          <a:ln>
            <a:noFill/>
          </a:ln>
        </p:spPr>
      </p:pic>
      <p:pic>
        <p:nvPicPr>
          <p:cNvPr id="169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086280" y="4000680"/>
            <a:ext cx="2044800" cy="317520"/>
          </a:xfrm>
          <a:prstGeom prst="rect">
            <a:avLst/>
          </a:prstGeom>
          <a:ln>
            <a:noFill/>
          </a:ln>
        </p:spPr>
      </p:pic>
      <p:pic>
        <p:nvPicPr>
          <p:cNvPr id="169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73320" y="4978440"/>
            <a:ext cx="1943280" cy="3175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Finite Rotation and Objective Rate</a:t>
            </a:r>
            <a:endParaRPr/>
          </a:p>
        </p:txBody>
      </p:sp>
      <p:sp>
        <p:nvSpPr>
          <p:cNvPr id="1698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Since constitutive relation should be independent of the reference frame,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it has to be given in terms of objective rate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Cauchy stress is an objective tensor, but 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Cauchy stress rate is not objective rate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Instead of rate, we will use increment (</a:t>
            </a:r>
            <a:r>
              <a:rPr b="1" lang="en-US" sz="2400">
                <a:solidFill>
                  <a:srgbClr val="2c02c6"/>
                </a:solidFill>
                <a:latin typeface="Comic Sans MS"/>
              </a:rPr>
              <a:t>from previous converged load step to the current iteration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Consider a unit vector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j</a:t>
            </a:r>
            <a:r>
              <a:rPr lang="en-US" sz="2400">
                <a:solidFill>
                  <a:srgbClr val="000000"/>
                </a:solidFill>
                <a:latin typeface="Comic Sans MS"/>
              </a:rPr>
              <a:t> in spatial Cartesian coordinates under rigid body rotation from material vector </a:t>
            </a:r>
            <a:r>
              <a:rPr b="1" lang="en-US" sz="240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Comic Sans MS"/>
              </a:rPr>
              <a:t>j</a:t>
            </a:r>
            <a:endParaRPr/>
          </a:p>
        </p:txBody>
      </p:sp>
      <p:sp>
        <p:nvSpPr>
          <p:cNvPr id="169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00" name="CustomShape 4"/>
          <p:cNvSpPr/>
          <p:nvPr/>
        </p:nvSpPr>
        <p:spPr>
          <a:xfrm>
            <a:off x="6551640" y="5686200"/>
            <a:ext cx="2224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W</a:t>
            </a:r>
            <a:r>
              <a:rPr lang="en-US">
                <a:solidFill>
                  <a:srgbClr val="000000"/>
                </a:solidFill>
                <a:latin typeface="Comic Sans MS"/>
              </a:rPr>
              <a:t>: spin tensor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mic Sans MS"/>
              </a:rPr>
              <a:t>Q</a:t>
            </a:r>
            <a:r>
              <a:rPr lang="en-US">
                <a:solidFill>
                  <a:srgbClr val="000000"/>
                </a:solidFill>
                <a:latin typeface="Comic Sans MS"/>
              </a:rPr>
              <a:t>: rotation tensor</a:t>
            </a:r>
            <a:endParaRPr/>
          </a:p>
        </p:txBody>
      </p:sp>
      <p:pic>
        <p:nvPicPr>
          <p:cNvPr id="17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6360" y="5892840"/>
            <a:ext cx="3835440" cy="419040"/>
          </a:xfrm>
          <a:prstGeom prst="rect">
            <a:avLst/>
          </a:prstGeom>
          <a:ln>
            <a:noFill/>
          </a:ln>
        </p:spPr>
      </p:pic>
      <p:pic>
        <p:nvPicPr>
          <p:cNvPr id="17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20960" y="4749840"/>
            <a:ext cx="3657600" cy="888840"/>
          </a:xfrm>
          <a:prstGeom prst="rect">
            <a:avLst/>
          </a:prstGeom>
          <a:ln>
            <a:noFill/>
          </a:ln>
        </p:spPr>
      </p:pic>
      <p:pic>
        <p:nvPicPr>
          <p:cNvPr id="17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88840" y="4952880"/>
            <a:ext cx="1206360" cy="4190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TextShape 1"/>
          <p:cNvSpPr txBox="1"/>
          <p:nvPr/>
        </p:nvSpPr>
        <p:spPr>
          <a:xfrm>
            <a:off x="39600" y="49320"/>
            <a:ext cx="9050040" cy="593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omic Sans MS"/>
              </a:rPr>
              <a:t>Finite Rotation and Objective Rate cont.</a:t>
            </a:r>
            <a:endParaRPr/>
          </a:p>
        </p:txBody>
      </p:sp>
      <p:sp>
        <p:nvSpPr>
          <p:cNvPr id="1705" name="TextShape 2"/>
          <p:cNvSpPr txBox="1"/>
          <p:nvPr/>
        </p:nvSpPr>
        <p:spPr>
          <a:xfrm>
            <a:off x="117360" y="741240"/>
            <a:ext cx="8908560" cy="5873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Cauchy stress in Cartesian coordinates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Incremental Cauchy stress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</a:rPr>
              <a:t>Constitutive relation</a:t>
            </a:r>
            <a:endParaRPr/>
          </a:p>
        </p:txBody>
      </p:sp>
      <p:sp>
        <p:nvSpPr>
          <p:cNvPr id="17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08" name="CustomShape 5"/>
          <p:cNvSpPr/>
          <p:nvPr/>
        </p:nvSpPr>
        <p:spPr>
          <a:xfrm>
            <a:off x="2126160" y="4120200"/>
            <a:ext cx="66535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2c02c6"/>
                </a:solidFill>
                <a:latin typeface="Comic Sans MS"/>
              </a:rPr>
              <a:t>Jaumann or co-rotational Cauchy stress increment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
</a:t>
            </a:r>
            <a:r>
              <a:rPr b="1" lang="en-US">
                <a:solidFill>
                  <a:srgbClr val="2c02c6"/>
                </a:solidFill>
                <a:latin typeface="Comic Sans MS"/>
              </a:rPr>
              <a:t>Objective rate in the rotating frame</a:t>
            </a:r>
            <a:endParaRPr/>
          </a:p>
        </p:txBody>
      </p:sp>
      <p:sp>
        <p:nvSpPr>
          <p:cNvPr id="1709" name="CustomShape 6"/>
          <p:cNvSpPr/>
          <p:nvPr/>
        </p:nvSpPr>
        <p:spPr>
          <a:xfrm>
            <a:off x="1870920" y="3846960"/>
            <a:ext cx="661680" cy="4410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10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711" name="CustomShape 8"/>
          <p:cNvSpPr/>
          <p:nvPr/>
        </p:nvSpPr>
        <p:spPr>
          <a:xfrm>
            <a:off x="840960" y="5980320"/>
            <a:ext cx="2238480" cy="6829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12" name="CustomShape 9"/>
          <p:cNvSpPr/>
          <p:nvPr/>
        </p:nvSpPr>
        <p:spPr>
          <a:xfrm>
            <a:off x="5298480" y="3788640"/>
            <a:ext cx="3325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Effect of rigid body rotation</a:t>
            </a:r>
            <a:endParaRPr/>
          </a:p>
        </p:txBody>
      </p:sp>
      <p:sp>
        <p:nvSpPr>
          <p:cNvPr id="1713" name="CustomShape 10"/>
          <p:cNvSpPr/>
          <p:nvPr/>
        </p:nvSpPr>
        <p:spPr>
          <a:xfrm>
            <a:off x="2402640" y="4813560"/>
            <a:ext cx="5234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</a:rPr>
              <a:t>Only accurate for small, rigid body rotations</a:t>
            </a:r>
            <a:endParaRPr/>
          </a:p>
        </p:txBody>
      </p:sp>
      <p:sp>
        <p:nvSpPr>
          <p:cNvPr id="1714" name="CustomShape 11"/>
          <p:cNvSpPr/>
          <p:nvPr/>
        </p:nvSpPr>
        <p:spPr>
          <a:xfrm>
            <a:off x="4509000" y="6022440"/>
            <a:ext cx="3173760" cy="5673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80">
            <a:solidFill>
              <a:srgbClr val="000000"/>
            </a:solidFill>
            <a:round/>
          </a:ln>
        </p:spPr>
      </p:sp>
      <p:sp>
        <p:nvSpPr>
          <p:cNvPr id="1715" name="CustomShape 12"/>
          <p:cNvSpPr/>
          <p:nvPr/>
        </p:nvSpPr>
        <p:spPr>
          <a:xfrm>
            <a:off x="3880080" y="3745080"/>
            <a:ext cx="1406880" cy="2304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16" name="CustomShape 13"/>
          <p:cNvSpPr/>
          <p:nvPr/>
        </p:nvSpPr>
        <p:spPr>
          <a:xfrm>
            <a:off x="2800080" y="3746520"/>
            <a:ext cx="1406880" cy="2304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17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44520" y="1295280"/>
            <a:ext cx="1486080" cy="419040"/>
          </a:xfrm>
          <a:prstGeom prst="rect">
            <a:avLst/>
          </a:prstGeom>
          <a:ln>
            <a:noFill/>
          </a:ln>
        </p:spPr>
      </p:pic>
      <p:pic>
        <p:nvPicPr>
          <p:cNvPr id="17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39960" y="2413080"/>
            <a:ext cx="6032520" cy="1346040"/>
          </a:xfrm>
          <a:prstGeom prst="rect">
            <a:avLst/>
          </a:prstGeom>
          <a:ln>
            <a:noFill/>
          </a:ln>
        </p:spPr>
      </p:pic>
      <p:pic>
        <p:nvPicPr>
          <p:cNvPr id="17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04840" y="6108840"/>
            <a:ext cx="1701720" cy="431640"/>
          </a:xfrm>
          <a:prstGeom prst="rect">
            <a:avLst/>
          </a:prstGeom>
          <a:ln>
            <a:noFill/>
          </a:ln>
        </p:spPr>
      </p:pic>
      <p:pic>
        <p:nvPicPr>
          <p:cNvPr id="172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26160" y="6108840"/>
            <a:ext cx="2540160" cy="33012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