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8.xml" ContentType="application/vnd.openxmlformats-officedocument.drawingml.chart+xml"/>
  <Override PartName="/ppt/charts/chart17.xml" ContentType="application/vnd.openxmlformats-officedocument.drawingml.char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Alive time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1x1x1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2"/>
                <c:pt idx="0">
                  <c:v>SM</c:v>
                </c:pt>
                <c:pt idx="1">
                  <c:v>TM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0.139321</c:v>
                </c:pt>
                <c:pt idx="1">
                  <c:v>0.330473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2x2x2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2"/>
                <c:pt idx="0">
                  <c:v>SM</c:v>
                </c:pt>
                <c:pt idx="1">
                  <c:v>TM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0.689328</c:v>
                </c:pt>
                <c:pt idx="1">
                  <c:v>2.8762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4x4x4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2"/>
                <c:pt idx="0">
                  <c:v>SM</c:v>
                </c:pt>
                <c:pt idx="1">
                  <c:v>TM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5.57111</c:v>
                </c:pt>
                <c:pt idx="1">
                  <c:v>34.2134</c:v>
                </c:pt>
              </c:numCache>
            </c:numRef>
          </c:val>
        </c:ser>
        <c:gapWidth val="100"/>
        <c:axId val="91388323"/>
        <c:axId val="78958823"/>
      </c:barChart>
      <c:catAx>
        <c:axId val="9138832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8958823"/>
        <c:crossesAt val="0"/>
        <c:auto val="1"/>
        <c:lblAlgn val="ctr"/>
        <c:lblOffset val="100"/>
      </c:catAx>
      <c:valAx>
        <c:axId val="78958823"/>
        <c:scaling>
          <c:orientation val="minMax"/>
          <c:logBase val="1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time (s)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1388323"/>
        <c:crossesAt val="0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solidFill>
        <a:srgbClr val="000000"/>
      </a:solidFill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stress zz vs strain zz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rgbClr val="004586"/>
            </a:solidFill>
            <a:ln>
              <a:solidFill>
                <a:srgbClr val="004586"/>
              </a:solidFill>
            </a:ln>
          </c:spPr>
          <c:marker>
            <c:size val="2"/>
          </c:marker>
          <c:cat>
            <c:strRef>
              <c:f>categories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/>
                </c:pt>
                <c:pt idx="12">
                  <c:v/>
                </c:pt>
              </c:strCache>
            </c:strRef>
          </c:cat>
          <c:xVal>
            <c:numRef>
              <c:f>0</c:f>
              <c:numCache>
                <c:formatCode>General</c:formatCode>
                <c:ptCount val="13"/>
                <c:pt idx="0">
                  <c:v>0</c:v>
                </c:pt>
                <c:pt idx="1">
                  <c:v>0.00016665277314798</c:v>
                </c:pt>
                <c:pt idx="2">
                  <c:v>0.0003332777777778</c:v>
                </c:pt>
                <c:pt idx="3">
                  <c:v>0.00049987502314199</c:v>
                </c:pt>
                <c:pt idx="4">
                  <c:v>0.00066644451848775</c:v>
                </c:pt>
                <c:pt idx="5">
                  <c:v>0.0008329862730585</c:v>
                </c:pt>
                <c:pt idx="6">
                  <c:v>0.00099950029609279</c:v>
                </c:pt>
                <c:pt idx="7">
                  <c:v>0.0011659865968242</c:v>
                </c:pt>
                <c:pt idx="8">
                  <c:v>0.0013324451844822</c:v>
                </c:pt>
                <c:pt idx="9">
                  <c:v>0.0014988760682913</c:v>
                </c:pt>
                <c:pt idx="10">
                  <c:v>0.0016652792574715</c:v>
                </c:pt>
                <c:pt idx="11">
                  <c:v/>
                </c:pt>
                <c:pt idx="12">
                  <c:v/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3"/>
                <c:pt idx="0">
                  <c:v>0</c:v>
                </c:pt>
                <c:pt idx="1">
                  <c:v>34.997082361051</c:v>
                </c:pt>
                <c:pt idx="2">
                  <c:v>69.988333333325</c:v>
                </c:pt>
                <c:pt idx="3">
                  <c:v>104.97375485988</c:v>
                </c:pt>
                <c:pt idx="4">
                  <c:v>139.95334888249</c:v>
                </c:pt>
                <c:pt idx="5">
                  <c:v>174.92711734234</c:v>
                </c:pt>
                <c:pt idx="6">
                  <c:v>209.89506217953</c:v>
                </c:pt>
                <c:pt idx="7">
                  <c:v>240.00000000007</c:v>
                </c:pt>
                <c:pt idx="8">
                  <c:v>239.99999999989</c:v>
                </c:pt>
                <c:pt idx="9">
                  <c:v>239.99999999996</c:v>
                </c:pt>
                <c:pt idx="10">
                  <c:v>240.00000000013</c:v>
                </c:pt>
                <c:pt idx="11">
                  <c:v/>
                </c:pt>
                <c:pt idx="12">
                  <c:v/>
                </c:pt>
              </c:numCache>
            </c:numRef>
          </c:yVal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TM</c:v>
                </c:pt>
              </c:strCache>
            </c:strRef>
          </c:tx>
          <c:spPr>
            <a:solidFill>
              <a:srgbClr val="ff420e"/>
            </a:solidFill>
            <a:ln>
              <a:solidFill>
                <a:srgbClr val="ff420e"/>
              </a:solidFill>
            </a:ln>
          </c:spPr>
          <c:marker>
            <c:size val="2"/>
          </c:marker>
          <c:cat>
            <c:strRef>
              <c:f>categories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/>
                </c:pt>
                <c:pt idx="12">
                  <c:v/>
                </c:pt>
              </c:strCache>
            </c:strRef>
          </c:cat>
          <c:xVal>
            <c:numRef>
              <c:f>2</c:f>
              <c:numCache>
                <c:formatCode>General</c:formatCode>
                <c:ptCount val="13"/>
                <c:pt idx="0">
                  <c:v/>
                </c:pt>
                <c:pt idx="1">
                  <c:v>0</c:v>
                </c:pt>
                <c:pt idx="2">
                  <c:v>0.00016665277315105</c:v>
                </c:pt>
                <c:pt idx="3">
                  <c:v>0.00033327777778374</c:v>
                </c:pt>
                <c:pt idx="4">
                  <c:v>0.00041657987210872</c:v>
                </c:pt>
                <c:pt idx="5">
                  <c:v>0.00058316324131109</c:v>
                </c:pt>
                <c:pt idx="6">
                  <c:v>0.00074971886511739</c:v>
                </c:pt>
                <c:pt idx="7">
                  <c:v>0.00091624675276863</c:v>
                </c:pt>
                <c:pt idx="8">
                  <c:v>0.0010827469135005</c:v>
                </c:pt>
                <c:pt idx="9">
                  <c:v>0.0012492193565448</c:v>
                </c:pt>
                <c:pt idx="10">
                  <c:v>0.0014156640911285</c:v>
                </c:pt>
                <c:pt idx="11">
                  <c:v>0.0015820811264741</c:v>
                </c:pt>
                <c:pt idx="12">
                  <c:v>0.0016652792621162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3"/>
                <c:pt idx="0">
                  <c:v/>
                </c:pt>
                <c:pt idx="1">
                  <c:v>0</c:v>
                </c:pt>
                <c:pt idx="2">
                  <c:v>34.997074362304</c:v>
                </c:pt>
                <c:pt idx="3">
                  <c:v>69.988317337167</c:v>
                </c:pt>
                <c:pt idx="4">
                  <c:v>87.481753147006</c:v>
                </c:pt>
                <c:pt idx="5">
                  <c:v>122.46425268346</c:v>
                </c:pt>
                <c:pt idx="6">
                  <c:v>157.44092568816</c:v>
                </c:pt>
                <c:pt idx="7">
                  <c:v>192.4117741015</c:v>
                </c:pt>
                <c:pt idx="8">
                  <c:v>227.37679986317</c:v>
                </c:pt>
                <c:pt idx="9">
                  <c:v>239.99999999997</c:v>
                </c:pt>
                <c:pt idx="10">
                  <c:v>239.99999999996</c:v>
                </c:pt>
                <c:pt idx="11">
                  <c:v>240.00000000006</c:v>
                </c:pt>
                <c:pt idx="12">
                  <c:v>239.99999999999</c:v>
                </c:pt>
              </c:numCache>
            </c:numRef>
          </c:yVal>
        </c:ser>
        <c:axId val="52020168"/>
        <c:axId val="97023987"/>
      </c:scatterChart>
      <c:valAx>
        <c:axId val="52020168"/>
        <c:scaling>
          <c:orientation val="minMax"/>
          <c:max val="0.0017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strain zz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7023987"/>
        <c:crossesAt val="0"/>
      </c:valAx>
      <c:valAx>
        <c:axId val="9702398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stress zz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52020168"/>
        <c:crossesAt val="0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solidFill>
        <a:srgbClr val="000000"/>
      </a:solidFill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43000"/>
            <a:ext cx="822888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8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880" y="1107720"/>
            <a:ext cx="4403520" cy="35136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69880" y="1107720"/>
            <a:ext cx="4403520" cy="3513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107720"/>
            <a:ext cx="8228880" cy="351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651600"/>
            <a:ext cx="8228880" cy="223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107720"/>
            <a:ext cx="8228880" cy="351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88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943000"/>
            <a:ext cx="822888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943000"/>
            <a:ext cx="822888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88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880" y="1107720"/>
            <a:ext cx="4403520" cy="35136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69880" y="1107720"/>
            <a:ext cx="4403520" cy="3513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51600"/>
            <a:ext cx="8228880" cy="223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35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294300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578880"/>
            <a:ext cx="822888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107720"/>
            <a:ext cx="401544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43000"/>
            <a:ext cx="8228880" cy="167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6480" y="4644000"/>
            <a:ext cx="9156240" cy="498960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pic>
        <p:nvPicPr>
          <p:cNvPr id="1" name="Shap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" y="4720680"/>
            <a:ext cx="585720" cy="3981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695160" y="4822200"/>
            <a:ext cx="84006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Computational Microstructure Science Group, Fuels Modeling and Simulation Department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651600"/>
            <a:ext cx="8228880" cy="480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6480" y="4644000"/>
            <a:ext cx="9156240" cy="498960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pic>
        <p:nvPicPr>
          <p:cNvPr id="40" name="Shap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" y="4720680"/>
            <a:ext cx="585720" cy="39816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695160" y="4822200"/>
            <a:ext cx="84006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Computational Microstructure Science Group, Fuels Modeling and Simulation Department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43560" y="39240"/>
            <a:ext cx="2766600" cy="372600"/>
          </a:xfrm>
          <a:prstGeom prst="rect">
            <a:avLst/>
          </a:prstGeom>
          <a:solidFill>
            <a:srgbClr val="b6d7a8"/>
          </a:solidFill>
          <a:ln>
            <a:noFill/>
          </a:ln>
        </p:spPr>
      </p:sp>
      <p:sp>
        <p:nvSpPr>
          <p:cNvPr id="43" name="CustomShape 4"/>
          <p:cNvSpPr/>
          <p:nvPr/>
        </p:nvSpPr>
        <p:spPr>
          <a:xfrm>
            <a:off x="6329880" y="30240"/>
            <a:ext cx="2766600" cy="37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sp>
      <p:sp>
        <p:nvSpPr>
          <p:cNvPr id="44" name="CustomShape 5"/>
          <p:cNvSpPr/>
          <p:nvPr/>
        </p:nvSpPr>
        <p:spPr>
          <a:xfrm>
            <a:off x="56520" y="39240"/>
            <a:ext cx="2723040" cy="3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CustomShape 6"/>
          <p:cNvSpPr/>
          <p:nvPr/>
        </p:nvSpPr>
        <p:spPr>
          <a:xfrm>
            <a:off x="6351120" y="52200"/>
            <a:ext cx="2723040" cy="351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7"/>
          <p:cNvSpPr>
            <a:spLocks noGrp="1"/>
          </p:cNvSpPr>
          <p:nvPr>
            <p:ph type="title"/>
          </p:nvPr>
        </p:nvSpPr>
        <p:spPr>
          <a:xfrm>
            <a:off x="457200" y="651600"/>
            <a:ext cx="8228880" cy="480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8"/>
          <p:cNvSpPr>
            <a:spLocks noGrp="1"/>
          </p:cNvSpPr>
          <p:nvPr>
            <p:ph type="body"/>
          </p:nvPr>
        </p:nvSpPr>
        <p:spPr>
          <a:xfrm>
            <a:off x="457200" y="1107720"/>
            <a:ext cx="8228880" cy="3513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7.xml"/><Relationship Id="rId2" Type="http://schemas.openxmlformats.org/officeDocument/2006/relationships/chart" Target="../charts/chart18.xm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59880" y="158328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Rachel Waxman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651600"/>
            <a:ext cx="8228880" cy="48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</a:rPr>
              <a:t>SolidMechanics-&gt;TensorMechanics migration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107720"/>
            <a:ext cx="8228880" cy="351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400">
                <a:latin typeface="Arial"/>
              </a:rPr>
              <a:t>Checking TM tests and materials and comparing to SM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400">
                <a:latin typeface="Arial"/>
              </a:rPr>
              <a:t>2D-RZ_finiteStrain_test.i : fixed PressureTM BC, updated dt to allow &gt;1 time step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400">
                <a:latin typeface="Arial"/>
              </a:rPr>
              <a:t>2D-RZ_finiteStrain_resid.i : added save_in_disp aux-variables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400">
                <a:latin typeface="Arial"/>
              </a:rPr>
              <a:t>TM/j2_plasticity/hard1.i  VS  SM/LinearStrainHardening_test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400">
                <a:latin typeface="Arial"/>
              </a:rPr>
              <a:t>Checked results and compared run time for different size generated mesh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61920" y="57240"/>
            <a:ext cx="2741040" cy="35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Task/Milestone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355440" y="57240"/>
            <a:ext cx="2741040" cy="35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Funding Source</a:t>
            </a:r>
            <a:endParaRPr/>
          </a:p>
        </p:txBody>
      </p:sp>
      <p:graphicFrame>
        <p:nvGraphicFramePr>
          <p:cNvPr id="88" name=""/>
          <p:cNvGraphicFramePr/>
          <p:nvPr/>
        </p:nvGraphicFramePr>
        <p:xfrm>
          <a:off x="4718880" y="2318400"/>
          <a:ext cx="4297680" cy="243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9" name=""/>
          <p:cNvGraphicFramePr/>
          <p:nvPr/>
        </p:nvGraphicFramePr>
        <p:xfrm>
          <a:off x="320400" y="2322000"/>
          <a:ext cx="416016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